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05.12.2013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05.12.2013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05.12.2013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05.12.2013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05.12.2013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05.12.2013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05.12.2013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05.12.2013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05.12.2013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05.12.2013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05.12.2013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F076A-37B1-4513-9F6B-CFB0CEF8E9AA}" type="datetimeFigureOut">
              <a:rPr lang="de-DE" smtClean="0"/>
              <a:t>05.12.2013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Modellierung und Generierung von Test-Daten für Datenbank-basierte Anwendungen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Kante Buch-Verlag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r="74020"/>
          <a:stretch>
            <a:fillRect/>
          </a:stretch>
        </p:blipFill>
        <p:spPr bwMode="auto">
          <a:xfrm>
            <a:off x="7668344" y="1628800"/>
            <a:ext cx="975415" cy="1366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7092280" y="4941168"/>
          <a:ext cx="1584176" cy="1181100"/>
        </p:xfrm>
        <a:graphic>
          <a:graphicData uri="http://schemas.openxmlformats.org/drawingml/2006/table">
            <a:tbl>
              <a:tblPr/>
              <a:tblGrid>
                <a:gridCol w="1152128"/>
                <a:gridCol w="432048"/>
              </a:tblGrid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Autor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Buch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de-DE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BuchAutor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Verlag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de-DE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0000" y="2159999"/>
            <a:ext cx="3240000" cy="1873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Assoziative Tabelle BuchAutor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b="63589"/>
          <a:stretch>
            <a:fillRect/>
          </a:stretch>
        </p:blipFill>
        <p:spPr bwMode="auto">
          <a:xfrm>
            <a:off x="4860032" y="1628800"/>
            <a:ext cx="3754760" cy="497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0000" y="2160000"/>
            <a:ext cx="3240360" cy="3833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7092280" y="4941168"/>
          <a:ext cx="1584176" cy="1181100"/>
        </p:xfrm>
        <a:graphic>
          <a:graphicData uri="http://schemas.openxmlformats.org/drawingml/2006/table">
            <a:tbl>
              <a:tblPr/>
              <a:tblGrid>
                <a:gridCol w="1152128"/>
                <a:gridCol w="432048"/>
              </a:tblGrid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Autor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 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Buch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de-DE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BuchAutor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36 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Verlag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de-DE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Validierung des Ergebnisses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628800"/>
            <a:ext cx="3754760" cy="1366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Datenbank-Tests benötigen Test-Daten (</a:t>
            </a:r>
            <a:r>
              <a:rPr lang="de-DE" dirty="0" err="1" smtClean="0"/>
              <a:t>DataSets</a:t>
            </a:r>
            <a:r>
              <a:rPr lang="de-DE" dirty="0" smtClean="0"/>
              <a:t>)</a:t>
            </a:r>
          </a:p>
          <a:p>
            <a:r>
              <a:rPr lang="de-DE" dirty="0" smtClean="0"/>
              <a:t>Probleme bei der Modellierung der Daten</a:t>
            </a:r>
          </a:p>
          <a:p>
            <a:pPr lvl="1"/>
            <a:r>
              <a:rPr lang="de-DE" dirty="0" smtClean="0"/>
              <a:t>Extern</a:t>
            </a:r>
          </a:p>
          <a:p>
            <a:pPr lvl="1"/>
            <a:r>
              <a:rPr lang="de-DE" dirty="0" smtClean="0"/>
              <a:t>Intern</a:t>
            </a:r>
          </a:p>
          <a:p>
            <a:r>
              <a:rPr lang="de-DE" dirty="0" smtClean="0"/>
              <a:t>Beziehungen meist unübersichtlich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wünschen sich Tester?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IDE-Unterstützung</a:t>
            </a:r>
          </a:p>
          <a:p>
            <a:r>
              <a:rPr lang="de-DE" dirty="0" smtClean="0"/>
              <a:t>Übersichtliche Darstellung</a:t>
            </a:r>
          </a:p>
          <a:p>
            <a:r>
              <a:rPr lang="de-DE" dirty="0" smtClean="0"/>
              <a:t>Beziehungen übersichtlich modellieren</a:t>
            </a:r>
          </a:p>
          <a:p>
            <a:r>
              <a:rPr lang="de-DE" dirty="0" smtClean="0"/>
              <a:t>Generieren von (überschaubaren) Test-Daten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STU Table </a:t>
            </a:r>
            <a:r>
              <a:rPr lang="de-DE" dirty="0" err="1" smtClean="0"/>
              <a:t>Builder</a:t>
            </a:r>
            <a:r>
              <a:rPr lang="de-DE" dirty="0" smtClean="0"/>
              <a:t> DSL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Inspiriert von Spock</a:t>
            </a:r>
          </a:p>
        </p:txBody>
      </p:sp>
      <p:sp>
        <p:nvSpPr>
          <p:cNvPr id="4" name="Rechteck 3"/>
          <p:cNvSpPr/>
          <p:nvPr/>
        </p:nvSpPr>
        <p:spPr>
          <a:xfrm>
            <a:off x="899592" y="2327969"/>
            <a:ext cx="748883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jobsTable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.rows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dirty="0" smtClean="0">
                <a:solidFill>
                  <a:srgbClr val="0000C0"/>
                </a:solidFill>
                <a:latin typeface="Consolas" pitchFamily="49" charset="0"/>
              </a:rPr>
              <a:t>  REF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| </a:t>
            </a:r>
            <a:r>
              <a:rPr lang="de-DE" dirty="0" smtClean="0">
                <a:solidFill>
                  <a:srgbClr val="0000C0"/>
                </a:solidFill>
                <a:latin typeface="Consolas" pitchFamily="49" charset="0"/>
              </a:rPr>
              <a:t>title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                |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description</a:t>
            </a:r>
            <a:endParaRPr lang="de-DE" dirty="0" smtClean="0">
              <a:solidFill>
                <a:srgbClr val="0000C0"/>
              </a:solidFill>
              <a:latin typeface="Consolas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i="1" dirty="0" smtClean="0">
                <a:solidFill>
                  <a:srgbClr val="0000C0"/>
                </a:solidFill>
                <a:latin typeface="Consolas" pitchFamily="49" charset="0"/>
              </a:rPr>
              <a:t>SWD</a:t>
            </a:r>
            <a:r>
              <a:rPr lang="en-US" i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| </a:t>
            </a:r>
            <a:r>
              <a:rPr lang="en-US" dirty="0" smtClean="0">
                <a:solidFill>
                  <a:srgbClr val="FF00CC"/>
                </a:solidFill>
                <a:latin typeface="Consolas" pitchFamily="49" charset="0"/>
              </a:rPr>
              <a:t>"Software Developer"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  | </a:t>
            </a:r>
            <a:r>
              <a:rPr lang="en-US" dirty="0" smtClean="0">
                <a:solidFill>
                  <a:srgbClr val="FF00CC"/>
                </a:solidFill>
                <a:latin typeface="Consolas" pitchFamily="49" charset="0"/>
              </a:rPr>
              <a:t>"Creating software</a:t>
            </a:r>
            <a:r>
              <a:rPr lang="de-DE" dirty="0" smtClean="0">
                <a:solidFill>
                  <a:srgbClr val="FF00CC"/>
                </a:solidFill>
                <a:latin typeface="Consolas" pitchFamily="49" charset="0"/>
              </a:rPr>
              <a:t>"</a:t>
            </a:r>
            <a:endParaRPr lang="en-US" dirty="0" smtClean="0">
              <a:solidFill>
                <a:srgbClr val="FF00CC"/>
              </a:solidFill>
              <a:latin typeface="Consolas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i="1" dirty="0" smtClean="0">
                <a:solidFill>
                  <a:srgbClr val="0000C0"/>
                </a:solidFill>
                <a:latin typeface="Consolas" pitchFamily="49" charset="0"/>
              </a:rPr>
              <a:t>SWT</a:t>
            </a:r>
            <a:r>
              <a:rPr lang="en-US" i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| </a:t>
            </a:r>
            <a:r>
              <a:rPr lang="en-US" dirty="0" smtClean="0">
                <a:solidFill>
                  <a:srgbClr val="FF00CC"/>
                </a:solidFill>
                <a:latin typeface="Consolas" pitchFamily="49" charset="0"/>
              </a:rPr>
              <a:t>"Software Tester"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     | </a:t>
            </a:r>
            <a:r>
              <a:rPr lang="en-US" dirty="0" smtClean="0">
                <a:solidFill>
                  <a:srgbClr val="FF00CC"/>
                </a:solidFill>
                <a:latin typeface="Consolas" pitchFamily="49" charset="0"/>
              </a:rPr>
              <a:t>"Testing software</a:t>
            </a:r>
            <a:r>
              <a:rPr lang="de-DE" dirty="0" smtClean="0">
                <a:solidFill>
                  <a:srgbClr val="FF00CC"/>
                </a:solidFill>
                <a:latin typeface="Consolas" pitchFamily="49" charset="0"/>
              </a:rPr>
              <a:t>"</a:t>
            </a:r>
            <a:endParaRPr lang="en-US" dirty="0" smtClean="0">
              <a:solidFill>
                <a:srgbClr val="FF00CC"/>
              </a:solidFill>
              <a:latin typeface="Consolas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i="1" dirty="0" smtClean="0">
                <a:solidFill>
                  <a:srgbClr val="0000C0"/>
                </a:solidFill>
                <a:latin typeface="Consolas" pitchFamily="49" charset="0"/>
              </a:rPr>
              <a:t>TM</a:t>
            </a:r>
            <a:r>
              <a:rPr lang="en-US" i="1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| </a:t>
            </a:r>
            <a:r>
              <a:rPr lang="en-US" dirty="0" smtClean="0">
                <a:solidFill>
                  <a:srgbClr val="FF00CC"/>
                </a:solidFill>
                <a:latin typeface="Consolas" pitchFamily="49" charset="0"/>
              </a:rPr>
              <a:t>"Team Manager"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        | </a:t>
            </a:r>
            <a:r>
              <a:rPr lang="en-US" dirty="0" smtClean="0">
                <a:solidFill>
                  <a:srgbClr val="FF00CC"/>
                </a:solidFill>
                <a:latin typeface="Consolas" pitchFamily="49" charset="0"/>
              </a:rPr>
              <a:t>"Makes the world go round</a:t>
            </a:r>
            <a:r>
              <a:rPr lang="de-DE" dirty="0" smtClean="0">
                <a:solidFill>
                  <a:srgbClr val="FF00CC"/>
                </a:solidFill>
                <a:latin typeface="Consolas" pitchFamily="49" charset="0"/>
              </a:rPr>
              <a:t>"</a:t>
            </a:r>
            <a:endParaRPr lang="en-US" dirty="0" smtClean="0">
              <a:solidFill>
                <a:srgbClr val="FF00CC"/>
              </a:solidFill>
              <a:latin typeface="Consolas" pitchFamily="49" charset="0"/>
            </a:endParaRPr>
          </a:p>
          <a:p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</a:endParaRPr>
          </a:p>
          <a:p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personsTable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.rows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dirty="0" smtClean="0">
                <a:solidFill>
                  <a:srgbClr val="0000C0"/>
                </a:solidFill>
                <a:latin typeface="Consolas" pitchFamily="49" charset="0"/>
              </a:rPr>
              <a:t>REF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       |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first_name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  |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endParaRPr lang="de-DE" dirty="0" smtClean="0">
              <a:solidFill>
                <a:srgbClr val="0000C0"/>
              </a:solidFill>
              <a:latin typeface="Consolas" pitchFamily="49" charset="0"/>
            </a:endParaRPr>
          </a:p>
          <a:p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i="1" dirty="0" smtClean="0">
                <a:solidFill>
                  <a:srgbClr val="0000C0"/>
                </a:solidFill>
                <a:latin typeface="Consolas" pitchFamily="49" charset="0"/>
              </a:rPr>
              <a:t>KAULBERSCH</a:t>
            </a:r>
            <a:r>
              <a:rPr lang="de-DE" i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| </a:t>
            </a:r>
            <a:r>
              <a:rPr lang="de-DE" dirty="0" smtClean="0">
                <a:solidFill>
                  <a:srgbClr val="FF00CC"/>
                </a:solidFill>
                <a:latin typeface="Consolas" pitchFamily="49" charset="0"/>
              </a:rPr>
              <a:t>"Dennis"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    | </a:t>
            </a:r>
            <a:r>
              <a:rPr lang="de-DE" dirty="0" smtClean="0">
                <a:solidFill>
                  <a:srgbClr val="FF00CC"/>
                </a:solidFill>
                <a:latin typeface="Consolas" pitchFamily="49" charset="0"/>
              </a:rPr>
              <a:t>"</a:t>
            </a:r>
            <a:r>
              <a:rPr lang="de-DE" dirty="0" err="1" smtClean="0">
                <a:solidFill>
                  <a:srgbClr val="FF00CC"/>
                </a:solidFill>
                <a:latin typeface="Consolas" pitchFamily="49" charset="0"/>
              </a:rPr>
              <a:t>Kaulbersch</a:t>
            </a:r>
            <a:r>
              <a:rPr lang="de-DE" dirty="0" smtClean="0">
                <a:solidFill>
                  <a:srgbClr val="FF00CC"/>
                </a:solidFill>
                <a:latin typeface="Consolas" pitchFamily="49" charset="0"/>
              </a:rPr>
              <a:t>"</a:t>
            </a:r>
            <a:endParaRPr lang="de-DE" dirty="0" smtClean="0">
              <a:solidFill>
                <a:srgbClr val="FF00CC"/>
              </a:solidFill>
              <a:latin typeface="Consolas" pitchFamily="49" charset="0"/>
            </a:endParaRPr>
          </a:p>
          <a:p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i="1" dirty="0" smtClean="0">
                <a:solidFill>
                  <a:srgbClr val="0000C0"/>
                </a:solidFill>
                <a:latin typeface="Consolas" pitchFamily="49" charset="0"/>
              </a:rPr>
              <a:t>GUITTON</a:t>
            </a:r>
            <a:r>
              <a:rPr lang="de-DE" i="1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| </a:t>
            </a:r>
            <a:r>
              <a:rPr lang="de-DE" dirty="0" smtClean="0">
                <a:solidFill>
                  <a:srgbClr val="FF00CC"/>
                </a:solidFill>
                <a:latin typeface="Consolas" pitchFamily="49" charset="0"/>
              </a:rPr>
              <a:t>"Julien"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    | </a:t>
            </a:r>
            <a:r>
              <a:rPr lang="de-DE" dirty="0" smtClean="0">
                <a:solidFill>
                  <a:srgbClr val="FF00CC"/>
                </a:solidFill>
                <a:latin typeface="Consolas" pitchFamily="49" charset="0"/>
              </a:rPr>
              <a:t>"Guitton</a:t>
            </a:r>
            <a:r>
              <a:rPr lang="de-DE" dirty="0" smtClean="0">
                <a:solidFill>
                  <a:srgbClr val="FF00CC"/>
                </a:solidFill>
                <a:latin typeface="Consolas" pitchFamily="49" charset="0"/>
              </a:rPr>
              <a:t>"</a:t>
            </a:r>
            <a:endParaRPr lang="de-DE" dirty="0" smtClean="0">
              <a:solidFill>
                <a:srgbClr val="FF00CC"/>
              </a:solidFill>
              <a:latin typeface="Consolas" pitchFamily="49" charset="0"/>
            </a:endParaRPr>
          </a:p>
          <a:p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i="1" dirty="0" smtClean="0">
                <a:solidFill>
                  <a:srgbClr val="0000C0"/>
                </a:solidFill>
                <a:latin typeface="Consolas" pitchFamily="49" charset="0"/>
              </a:rPr>
              <a:t>BARANOWSKI</a:t>
            </a:r>
            <a:r>
              <a:rPr lang="de-DE" i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| </a:t>
            </a:r>
            <a:r>
              <a:rPr lang="de-DE" dirty="0" smtClean="0">
                <a:solidFill>
                  <a:srgbClr val="FF00CC"/>
                </a:solidFill>
                <a:latin typeface="Consolas" pitchFamily="49" charset="0"/>
              </a:rPr>
              <a:t>"Christian</a:t>
            </a:r>
            <a:r>
              <a:rPr lang="de-DE" dirty="0" smtClean="0">
                <a:solidFill>
                  <a:srgbClr val="FF00CC"/>
                </a:solidFill>
                <a:latin typeface="Consolas" pitchFamily="49" charset="0"/>
              </a:rPr>
              <a:t>"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 | </a:t>
            </a:r>
            <a:r>
              <a:rPr lang="de-DE" dirty="0" smtClean="0">
                <a:solidFill>
                  <a:srgbClr val="FF00CC"/>
                </a:solidFill>
                <a:latin typeface="Consolas" pitchFamily="49" charset="0"/>
              </a:rPr>
              <a:t>"Baranowski</a:t>
            </a:r>
            <a:r>
              <a:rPr lang="de-DE" dirty="0" smtClean="0">
                <a:solidFill>
                  <a:srgbClr val="FF00CC"/>
                </a:solidFill>
                <a:latin typeface="Consolas" pitchFamily="49" charset="0"/>
              </a:rPr>
              <a:t>"</a:t>
            </a:r>
            <a:endParaRPr lang="de-DE" dirty="0" smtClean="0">
              <a:solidFill>
                <a:srgbClr val="FF00CC"/>
              </a:solidFill>
              <a:latin typeface="Consolas" pitchFamily="49" charset="0"/>
            </a:endParaRPr>
          </a:p>
          <a:p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Features der DSL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IDE-Integration</a:t>
            </a:r>
          </a:p>
          <a:p>
            <a:r>
              <a:rPr lang="de-DE" dirty="0" smtClean="0"/>
              <a:t>Referenzen und Scopes</a:t>
            </a:r>
          </a:p>
          <a:p>
            <a:r>
              <a:rPr lang="de-DE" dirty="0" smtClean="0"/>
              <a:t>Komposition von </a:t>
            </a:r>
            <a:r>
              <a:rPr lang="de-DE" dirty="0" err="1" smtClean="0"/>
              <a:t>DataSets</a:t>
            </a:r>
            <a:endParaRPr lang="de-DE" dirty="0" smtClean="0"/>
          </a:p>
          <a:p>
            <a:r>
              <a:rPr lang="de-DE" dirty="0" smtClean="0"/>
              <a:t>Automatische Typ-Konvertierungen</a:t>
            </a:r>
          </a:p>
          <a:p>
            <a:r>
              <a:rPr lang="de-DE" dirty="0" smtClean="0"/>
              <a:t>Unterstützung bei fehlerhaften Daten</a:t>
            </a:r>
          </a:p>
          <a:p>
            <a:r>
              <a:rPr lang="de-DE" dirty="0" err="1" smtClean="0"/>
              <a:t>JavaDoc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 der DSL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Interne Groovy-DSL</a:t>
            </a:r>
          </a:p>
          <a:p>
            <a:r>
              <a:rPr lang="de-DE" dirty="0" smtClean="0"/>
              <a:t>Verwendet Operator-Überladen</a:t>
            </a:r>
          </a:p>
          <a:p>
            <a:r>
              <a:rPr lang="de-DE" dirty="0" smtClean="0"/>
              <a:t>Wird passend zu einem Datenbank-Schema erzeugt</a:t>
            </a:r>
          </a:p>
          <a:p>
            <a:endParaRPr lang="de-DE" dirty="0"/>
          </a:p>
          <a:p>
            <a:r>
              <a:rPr lang="de-DE" dirty="0" smtClean="0"/>
              <a:t>Wie nutzt man es?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Generieren von Test-Daten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Einfaches Datenbank-Schema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65618"/>
            <a:ext cx="8229600" cy="299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Bildschirmpräsentation (4:3)</PresentationFormat>
  <Paragraphs>63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Larissa-Design</vt:lpstr>
      <vt:lpstr>Modellierung und Generierung von Test-Daten für Datenbank-basierte Anwendungen</vt:lpstr>
      <vt:lpstr>Motivation</vt:lpstr>
      <vt:lpstr>Was wünschen sich Tester?</vt:lpstr>
      <vt:lpstr>STU Table Builder DSL</vt:lpstr>
      <vt:lpstr>Features der DSL</vt:lpstr>
      <vt:lpstr>Realisierung der DSL</vt:lpstr>
      <vt:lpstr>Live Demo</vt:lpstr>
      <vt:lpstr>Generieren von Test-Daten</vt:lpstr>
      <vt:lpstr>Einfaches Datenbank-Schema</vt:lpstr>
      <vt:lpstr>Kante Buch-Verlag</vt:lpstr>
      <vt:lpstr>Assoziative Tabelle BuchAutor</vt:lpstr>
      <vt:lpstr>Validierung des Ergebnisses</vt:lpstr>
      <vt:lpstr>Live Demo</vt:lpstr>
    </vt:vector>
  </TitlesOfParts>
  <Company>seitenbau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nmoll</dc:creator>
  <cp:lastModifiedBy>nmoll</cp:lastModifiedBy>
  <cp:revision>18</cp:revision>
  <dcterms:created xsi:type="dcterms:W3CDTF">2013-12-05T12:58:11Z</dcterms:created>
  <dcterms:modified xsi:type="dcterms:W3CDTF">2013-12-05T15:57:52Z</dcterms:modified>
</cp:coreProperties>
</file>