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4034-AC8B-AE96-A9E4-30A8D4CC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5CA47-A143-B80B-7BF9-A0125D9C4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B77FB-A8B8-938D-355C-DDAFA7CE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019C-B927-D527-89F4-B357B2DD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7995-C046-A2D4-6F5B-0CC190AB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8F1-5ECA-8C23-05AF-087E7474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DEC29-6DD1-619D-868F-5F8FB7B24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A6FC-50F9-3C84-B108-D484F81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7F9A-EE22-B216-F5A7-06F49783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EDE20-1580-6C86-8FF5-04D172A0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62BDB-D15C-6A2B-0A98-5B349A60F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CE492-7601-6C24-FB5C-79C05760D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4D60-A48A-367D-5994-B1768A57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7F1E3-9249-7E99-9868-2AFD2C97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35D6-0F29-9E63-D71A-C84207FF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DD25-B81A-7135-B540-A7464CA8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047A-B9A6-4EDD-38BA-65A1C189A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1F6D-454C-084A-E185-6D430083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78BC4-A342-5DCA-1DD5-CE903401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83D1-33B8-80CB-5282-01DEFE48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4123-EEC3-5203-5CF4-62402F62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45017-1F70-B7F3-EBAA-01D4870A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D387D-9BD3-6EC5-EC5A-9AB587EA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3DCC-762F-29FE-F4D5-49A21A43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7B8F-9CD9-7F24-9927-4A22070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4333-F46D-B441-F4AC-95AF5E86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01DF-397F-1D43-31C7-871258E84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C977F-1782-D6FD-EF0E-2EC6278F8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7FD34-C804-5B19-1A91-185C9CC7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64692-C034-548A-283C-F7B8F033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96FE2-A4E8-40DA-A0B0-049165EA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D296-8886-38BE-B424-0ACB24B0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388B9-CC98-56F6-0E76-2C9A83C4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E9273-4756-DFEE-8A7A-F2F2E500A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7EB7B-021D-DD45-0F7A-5584DC3A0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B1116-09CE-20FE-1260-44F37D18A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5CD7D-A7E6-BE38-9EB2-73E670D6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2D722-EA26-4D2F-87E6-FC1DB94B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6DC73-5EF9-7D8D-7B4E-F16918C9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6C8D-D4F0-CD06-A3C5-AC2DE45E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3AABB-92CF-13BD-2388-2FE92581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DB7D1-2FDE-3547-717C-F21E7564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7BA88-8D80-4C8F-056D-ED19086C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DC03F-FA3C-C715-DB39-74457639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F3050-6F8D-5ECF-FA1E-98613113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A33E6-F653-F05A-CB8B-C1A749E8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0CE6-E7D6-E300-D939-6F0BB68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81E80-4456-9CB1-F936-369D8E8B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2F4A0-1709-9D7D-7AE1-51EF3D916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161F2-ADBF-102A-F24F-B9537310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93297-3556-94B8-BE7F-CE2A0D73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F9803-F54F-1A0F-5F58-16561682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1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08F1-1446-181F-F3FF-040B0A38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106D2-506F-A3A9-D552-4D6343682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D18C1-3FCC-EE1E-8F70-28CCD82F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3FED9-6533-7020-2143-93C48F42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6E89C-17D3-A527-CF41-32F25244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99D1F-CFDB-F2DE-59AC-39C88E42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D208A-EF2B-8373-CB4D-A2336499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7DA7A-AA40-754D-A4C7-52EA19F7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0605-1788-3D3F-0E01-8CB0AB55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16932-EEE6-421D-AFB9-BA05C902EF7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9012-D5E0-81B3-F3F6-602D70B1D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3DB26-209D-9F40-044B-231DD6B3B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7E6B6A-2CE5-3CFD-A86A-74103FCF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data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C016C-678B-9ECE-7DC5-372FA6F8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Facial coordinates</a:t>
            </a:r>
          </a:p>
          <a:p>
            <a:endParaRPr lang="en-US" dirty="0"/>
          </a:p>
        </p:txBody>
      </p:sp>
      <p:pic>
        <p:nvPicPr>
          <p:cNvPr id="7" name="Picture 6" descr="A close up of a person's face&#10;&#10;AI-generated content may be incorrect.">
            <a:extLst>
              <a:ext uri="{FF2B5EF4-FFF2-40B4-BE49-F238E27FC236}">
                <a16:creationId xmlns:a16="http://schemas.microsoft.com/office/drawing/2014/main" id="{EEFF832C-AF36-22EA-2740-3F117134E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14713"/>
            <a:ext cx="3812384" cy="253696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27E115-C9ED-1C3C-B89B-FD136EF6B2EB}"/>
              </a:ext>
            </a:extLst>
          </p:cNvPr>
          <p:cNvCxnSpPr>
            <a:cxnSpLocks/>
          </p:cNvCxnSpPr>
          <p:nvPr/>
        </p:nvCxnSpPr>
        <p:spPr>
          <a:xfrm flipV="1">
            <a:off x="3690040" y="3910038"/>
            <a:ext cx="855392" cy="952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6D6A94-A5C9-C8C8-03A9-216CF79B7C20}"/>
              </a:ext>
            </a:extLst>
          </p:cNvPr>
          <p:cNvCxnSpPr>
            <a:cxnSpLocks/>
          </p:cNvCxnSpPr>
          <p:nvPr/>
        </p:nvCxnSpPr>
        <p:spPr>
          <a:xfrm flipV="1">
            <a:off x="3690040" y="3671913"/>
            <a:ext cx="722042" cy="3333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A82AC-087F-88B7-6C0E-A9AB70BABDE0}"/>
              </a:ext>
            </a:extLst>
          </p:cNvPr>
          <p:cNvCxnSpPr>
            <a:cxnSpLocks/>
          </p:cNvCxnSpPr>
          <p:nvPr/>
        </p:nvCxnSpPr>
        <p:spPr>
          <a:xfrm flipV="1">
            <a:off x="3687411" y="3214713"/>
            <a:ext cx="0" cy="7872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AEE85BBC-0A1C-3E63-CD64-8E3E3E6AB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1454550"/>
            <a:ext cx="6018326" cy="429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3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31A8-D547-7B0C-B8B7-273EF17D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features (100ms window)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E188-7379-6583-ED61-8A1365E92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Motion Time-Domain Features (for Calibrated Mandible, Calibrated Maxilla, and Calibrated </a:t>
            </a:r>
            <a:r>
              <a:rPr lang="en-GB" dirty="0" err="1"/>
              <a:t>ThyCart</a:t>
            </a:r>
            <a:r>
              <a:rPr lang="en-GB" dirty="0"/>
              <a:t>, in X, Y, and Z coordinates):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Mean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Std (Standard Deviation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RMS (Root Mean Square)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Max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Range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VelMean</a:t>
            </a:r>
            <a:r>
              <a:rPr lang="en-GB" dirty="0"/>
              <a:t> (Mean Velocity)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VelStd</a:t>
            </a:r>
            <a:r>
              <a:rPr lang="en-GB" dirty="0"/>
              <a:t> (Standard Deviation of Velocity)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Skewness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Kurtosis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1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C37C-C883-C7B6-B23E-305D2D14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EMG preprocessing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9DE62C-596A-207B-68BC-916F7A04D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5" y="1320451"/>
            <a:ext cx="7562850" cy="5361686"/>
          </a:xfrm>
        </p:spPr>
      </p:pic>
    </p:spTree>
    <p:extLst>
      <p:ext uri="{BB962C8B-B14F-4D97-AF65-F5344CB8AC3E}">
        <p14:creationId xmlns:p14="http://schemas.microsoft.com/office/powerpoint/2010/main" val="288703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3B98-67B5-9B71-8EDE-995EA364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EMG features (100ms window)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E398A0-CD37-DBE6-5883-FEA2845E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Macro Time-Domain Features: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MAV (Mean Absolute Value)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RMS (Root Mean Square)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WL (Waveform Length)</a:t>
            </a:r>
          </a:p>
          <a:p>
            <a:pPr marL="0" indent="0">
              <a:buNone/>
            </a:pPr>
            <a:r>
              <a:rPr lang="en-GB" dirty="0"/>
              <a:t>Micro Burst Features: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 err="1"/>
              <a:t>BurstCount</a:t>
            </a:r>
            <a:endParaRPr lang="en-GB" dirty="0"/>
          </a:p>
          <a:p>
            <a:pPr marL="514350" indent="-514350">
              <a:buFont typeface="+mj-lt"/>
              <a:buAutoNum type="arabicPeriod" startAt="4"/>
            </a:pPr>
            <a:r>
              <a:rPr lang="en-GB" dirty="0" err="1"/>
              <a:t>MeanBurstDur</a:t>
            </a:r>
            <a:r>
              <a:rPr lang="en-GB" dirty="0"/>
              <a:t> (Mean Burst Duration)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 err="1"/>
              <a:t>MeanBurstPeak</a:t>
            </a:r>
            <a:r>
              <a:rPr lang="en-GB" dirty="0"/>
              <a:t> (Mean Burst Peak)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 err="1"/>
              <a:t>MeanBurstIEMG</a:t>
            </a:r>
            <a:r>
              <a:rPr lang="en-GB" dirty="0"/>
              <a:t> (Mean Burst Integrated EMG)</a:t>
            </a:r>
          </a:p>
          <a:p>
            <a:pPr marL="0" indent="0">
              <a:buNone/>
            </a:pPr>
            <a:r>
              <a:rPr lang="en-GB" dirty="0"/>
              <a:t>Frequency-Domain Features: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GB" dirty="0"/>
              <a:t>MNF (Mean Frequency)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GB" dirty="0"/>
              <a:t>MDF (Median Frequency)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9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D931-4A14-1ACC-60F4-BCF1103D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8511-1D80-5CCD-7447-ACF255EAD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0: Masticate</a:t>
            </a:r>
          </a:p>
          <a:p>
            <a:r>
              <a:rPr lang="en-US" dirty="0"/>
              <a:t>Label 1: Swallow</a:t>
            </a:r>
          </a:p>
          <a:p>
            <a:r>
              <a:rPr lang="en-US" dirty="0"/>
              <a:t>Label 2: Others (Smile, Purse lips, Open mouth)</a:t>
            </a:r>
          </a:p>
          <a:p>
            <a:r>
              <a:rPr lang="en-US" dirty="0"/>
              <a:t>Continuous period of time (Not for every cycle)</a:t>
            </a:r>
          </a:p>
          <a:p>
            <a:r>
              <a:rPr lang="en-US" dirty="0"/>
              <a:t>Use machine learning classifiers to determine the most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391270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DE9E-A548-0121-D5DB-2CEB7CBA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achieves high accuracy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874AF8-2D98-4FE6-D88E-7C93E847A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6007" y="1432780"/>
            <a:ext cx="6267914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590715-D777-E515-A960-8F78FB92E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6293"/>
            <a:ext cx="4483763" cy="34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7E367-63A3-84B5-166B-9AD944E0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3E4A-5999-1A9D-8036-9AED02D8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All highly important features are derived from motion data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4F2D2-4362-8BBB-977E-D013E8A0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5" y="1843948"/>
            <a:ext cx="5600063" cy="4257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5CF4EC-2591-705B-CA54-AA34FE6B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6" y="1807301"/>
            <a:ext cx="5600064" cy="42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1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5164-4A4E-B30B-BC03-45ECEAA9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2E0B-775A-2AEB-6B49-2B40AF2B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EMG analysis indicates that the three muscles (masseter, temporalis, mylohyoid) are related to mastication and swallowing.</a:t>
            </a:r>
          </a:p>
          <a:p>
            <a:r>
              <a:rPr lang="en-GB" dirty="0"/>
              <a:t>However, EMG may not be the most effective method for evaluating these movements when compared to motion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3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E164-128B-F35F-1205-15A213C9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FB9B-C47B-61EB-79B7-F8B12889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more data from normal people</a:t>
            </a:r>
          </a:p>
          <a:p>
            <a:r>
              <a:rPr lang="en-US" dirty="0"/>
              <a:t>Use </a:t>
            </a:r>
            <a:r>
              <a:rPr lang="en-US" b="1" dirty="0"/>
              <a:t>important features</a:t>
            </a:r>
            <a:r>
              <a:rPr lang="en-US" dirty="0"/>
              <a:t> to make an evaluation model</a:t>
            </a:r>
          </a:p>
          <a:p>
            <a:r>
              <a:rPr lang="en-US" dirty="0"/>
              <a:t>Perform VFSS test?</a:t>
            </a:r>
          </a:p>
          <a:p>
            <a:r>
              <a:rPr lang="en-GB" dirty="0"/>
              <a:t>What other kinematic parameters should be explored?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4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256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Motion data preprocessing</vt:lpstr>
      <vt:lpstr>Motion features (100ms window)</vt:lpstr>
      <vt:lpstr>EMG preprocessing</vt:lpstr>
      <vt:lpstr>EMG features (100ms window)</vt:lpstr>
      <vt:lpstr>Segmentation for classification</vt:lpstr>
      <vt:lpstr>Classifier achieves high accuracy</vt:lpstr>
      <vt:lpstr>All highly important features are derived from motion data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Peibin Xu</dc:creator>
  <cp:lastModifiedBy>Peibin Xu</cp:lastModifiedBy>
  <cp:revision>3</cp:revision>
  <dcterms:created xsi:type="dcterms:W3CDTF">2025-07-15T19:26:32Z</dcterms:created>
  <dcterms:modified xsi:type="dcterms:W3CDTF">2025-07-15T20:29:14Z</dcterms:modified>
</cp:coreProperties>
</file>