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59" r:id="rId9"/>
    <p:sldId id="265" r:id="rId10"/>
    <p:sldId id="260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EB825-30DA-4923-9496-076F22D9797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9C810-7281-4094-A510-97C44CC20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91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428227"/>
            <a:ext cx="8915400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89212" y="96283"/>
            <a:ext cx="8911687" cy="128089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377173"/>
            <a:ext cx="4313864" cy="45340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377173"/>
            <a:ext cx="4313864" cy="452667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93943" y="4814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-492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275967"/>
            <a:ext cx="8915400" cy="474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7" Type="http://schemas.openxmlformats.org/officeDocument/2006/relationships/image" Target="../media/image36.jp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eg"/><Relationship Id="rId4" Type="http://schemas.openxmlformats.org/officeDocument/2006/relationships/image" Target="../media/image4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1047307"/>
            <a:ext cx="8915399" cy="2262781"/>
          </a:xfrm>
        </p:spPr>
        <p:txBody>
          <a:bodyPr/>
          <a:lstStyle/>
          <a:p>
            <a:r>
              <a:rPr lang="zh-CN" altLang="en-US" dirty="0"/>
              <a:t>对地观测数据处理与解释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800" dirty="0"/>
              <a:t>成都理工大学地球物理学院      叶成名</a:t>
            </a:r>
            <a:endParaRPr lang="en-US" altLang="zh-CN" sz="2800" dirty="0"/>
          </a:p>
          <a:p>
            <a:pPr algn="ctr"/>
            <a:r>
              <a:rPr lang="zh-CN" altLang="en-US" sz="2800" dirty="0"/>
              <a:t>联系方式：</a:t>
            </a:r>
            <a:r>
              <a:rPr lang="en-US" altLang="zh-CN" sz="2800" dirty="0"/>
              <a:t>13980052956</a:t>
            </a:r>
            <a:r>
              <a:rPr lang="zh-CN" altLang="en-US" sz="2800" dirty="0"/>
              <a:t>，</a:t>
            </a:r>
            <a:r>
              <a:rPr lang="en-US" altLang="zh-CN" sz="2800" dirty="0"/>
              <a:t>rsgis@sina.com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719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7475" y="1428227"/>
            <a:ext cx="8000850" cy="438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本门课程必要性</a:t>
            </a:r>
            <a:endParaRPr lang="en-US" altLang="zh-CN" dirty="0"/>
          </a:p>
          <a:p>
            <a:pPr lvl="1"/>
            <a:r>
              <a:rPr lang="zh-CN" altLang="en-US" dirty="0"/>
              <a:t>确保国家安全的需要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2012</a:t>
            </a:r>
            <a:r>
              <a:rPr lang="zh-CN" altLang="en-US" dirty="0"/>
              <a:t>年对地观测数据销售</a:t>
            </a:r>
            <a:r>
              <a:rPr lang="en-US" altLang="zh-CN" dirty="0"/>
              <a:t>10</a:t>
            </a:r>
            <a:r>
              <a:rPr lang="zh-CN" altLang="en-US" dirty="0"/>
              <a:t>亿美元，</a:t>
            </a:r>
            <a:r>
              <a:rPr lang="en-US" altLang="zh-CN" dirty="0"/>
              <a:t>2022</a:t>
            </a:r>
            <a:r>
              <a:rPr lang="zh-CN" altLang="en-US" dirty="0"/>
              <a:t>年将突破</a:t>
            </a:r>
            <a:r>
              <a:rPr lang="en-US" altLang="zh-CN" dirty="0"/>
              <a:t>22</a:t>
            </a:r>
            <a:r>
              <a:rPr lang="zh-CN" altLang="en-US" dirty="0"/>
              <a:t>亿美元。</a:t>
            </a: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/>
              <a:t>我国在卫星器件，卫星发射，卫星控制方面都有很好的突破，但在数据处理方面仍然依赖国外产品。</a:t>
            </a: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/>
              <a:t>中国高分辨率对地观测系统（简称“高分专项”），是</a:t>
            </a:r>
            <a:r>
              <a:rPr lang="en-US" altLang="zh-CN" dirty="0"/>
              <a:t>《</a:t>
            </a:r>
            <a:r>
              <a:rPr lang="zh-CN" altLang="en-US" dirty="0"/>
              <a:t>国家中长期科学和技术发展规划纲要（</a:t>
            </a:r>
            <a:r>
              <a:rPr lang="en-US" altLang="zh-CN" dirty="0"/>
              <a:t>2006</a:t>
            </a:r>
            <a:r>
              <a:rPr lang="zh-CN" altLang="en-US" dirty="0"/>
              <a:t>～</a:t>
            </a:r>
            <a:r>
              <a:rPr lang="en-US" altLang="zh-CN" dirty="0"/>
              <a:t>2020</a:t>
            </a:r>
            <a:r>
              <a:rPr lang="zh-CN" altLang="en-US" dirty="0"/>
              <a:t>年）</a:t>
            </a:r>
            <a:r>
              <a:rPr lang="en-US" altLang="zh-CN" dirty="0"/>
              <a:t>》</a:t>
            </a:r>
            <a:r>
              <a:rPr lang="zh-CN" altLang="en-US" dirty="0"/>
              <a:t>所确定的</a:t>
            </a:r>
            <a:r>
              <a:rPr lang="en-US" altLang="zh-CN" dirty="0"/>
              <a:t>16</a:t>
            </a:r>
            <a:r>
              <a:rPr lang="zh-CN" altLang="en-US" dirty="0"/>
              <a:t>个重大专项之一。</a:t>
            </a: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/>
              <a:t>特朗普重启“星座计划”，韩国萨德系统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2" y="4233346"/>
            <a:ext cx="3709062" cy="21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1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91068" y="1428226"/>
            <a:ext cx="891354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本门课程必要性</a:t>
            </a:r>
            <a:endParaRPr lang="en-US" altLang="zh-CN" dirty="0"/>
          </a:p>
          <a:p>
            <a:pPr lvl="1"/>
            <a:r>
              <a:rPr lang="zh-CN" altLang="en-US" dirty="0"/>
              <a:t>提升对地观测应用能力的需要</a:t>
            </a:r>
            <a:endParaRPr lang="en-US" altLang="zh-CN" dirty="0"/>
          </a:p>
          <a:p>
            <a:pPr lvl="2"/>
            <a:r>
              <a:rPr lang="zh-CN" altLang="en-US" dirty="0"/>
              <a:t>对地观测数据利用率不足</a:t>
            </a:r>
            <a:r>
              <a:rPr lang="en-US" altLang="zh-CN" dirty="0"/>
              <a:t>10%</a:t>
            </a:r>
            <a:r>
              <a:rPr lang="zh-CN" altLang="en-US" dirty="0"/>
              <a:t>（生活中的相片如何管理</a:t>
            </a:r>
            <a:r>
              <a:rPr lang="en-US" altLang="zh-CN" dirty="0"/>
              <a:t>?)</a:t>
            </a:r>
          </a:p>
          <a:p>
            <a:pPr lvl="2"/>
            <a:r>
              <a:rPr lang="zh-CN" altLang="en-US" dirty="0"/>
              <a:t>长期处于“重上天，轻应用”（手机硬件重要？操作系统重要？）</a:t>
            </a:r>
            <a:endParaRPr lang="en-US" altLang="zh-CN" dirty="0"/>
          </a:p>
          <a:p>
            <a:pPr lvl="2"/>
            <a:r>
              <a:rPr lang="zh-CN" altLang="en-US" dirty="0"/>
              <a:t>数据质量改善与数据分析技术手段有待提升（电影后期制作？）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385" y="4107069"/>
            <a:ext cx="2993038" cy="18706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37" y="4107069"/>
            <a:ext cx="3960126" cy="18295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10" y="4107069"/>
            <a:ext cx="3356970" cy="198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对地观测数据处理存在问题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502655"/>
            <a:ext cx="8915400" cy="455790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缺少直接定位理论与方法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美国可以达到</a:t>
            </a:r>
            <a:r>
              <a:rPr lang="en-US" altLang="zh-CN" dirty="0"/>
              <a:t>10-15</a:t>
            </a:r>
            <a:r>
              <a:rPr lang="zh-CN" altLang="en-US" dirty="0"/>
              <a:t>米，法国可以达到</a:t>
            </a:r>
            <a:r>
              <a:rPr lang="en-US" altLang="zh-CN" dirty="0"/>
              <a:t>5</a:t>
            </a:r>
            <a:r>
              <a:rPr lang="zh-CN" altLang="en-US" dirty="0"/>
              <a:t>米，中国只能达到</a:t>
            </a:r>
            <a:r>
              <a:rPr lang="en-US" altLang="zh-CN" dirty="0"/>
              <a:t>500</a:t>
            </a:r>
            <a:r>
              <a:rPr lang="zh-CN" altLang="en-US" dirty="0"/>
              <a:t>米到</a:t>
            </a:r>
            <a:r>
              <a:rPr lang="en-US" altLang="zh-CN" dirty="0"/>
              <a:t>800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没有形成数据处理理论与方法体系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长期对成像机理不清楚，数据从哪里来，链路上经过什么变化？为何变化？一直处于模仿国外阶段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不能充分获取急需的地学知识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空间信息的数量、质量，形式与种类很丰富，但是数据挖掘与知识发现的理论与方法较少，包括国外。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7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对地观测数据处理发展趋势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212112"/>
            <a:ext cx="8915400" cy="3993737"/>
          </a:xfrm>
        </p:spPr>
        <p:txBody>
          <a:bodyPr/>
          <a:lstStyle/>
          <a:p>
            <a:r>
              <a:rPr lang="zh-CN" altLang="en-US" dirty="0"/>
              <a:t>精确定位</a:t>
            </a:r>
            <a:endParaRPr lang="en-US" altLang="zh-CN" dirty="0"/>
          </a:p>
          <a:p>
            <a:r>
              <a:rPr lang="zh-CN" altLang="en-US" dirty="0"/>
              <a:t>遥感成像模型</a:t>
            </a:r>
            <a:endParaRPr lang="en-US" altLang="zh-CN" dirty="0"/>
          </a:p>
          <a:p>
            <a:r>
              <a:rPr lang="zh-CN" altLang="en-US" dirty="0"/>
              <a:t>信息处理与解释</a:t>
            </a:r>
            <a:endParaRPr lang="en-US" altLang="zh-CN" dirty="0"/>
          </a:p>
          <a:p>
            <a:r>
              <a:rPr lang="zh-CN" altLang="en-US" dirty="0"/>
              <a:t>多源空间数据集成</a:t>
            </a:r>
            <a:endParaRPr lang="en-US" altLang="zh-CN" dirty="0"/>
          </a:p>
          <a:p>
            <a:r>
              <a:rPr lang="zh-CN" altLang="en-US" dirty="0"/>
              <a:t>空间数据挖掘与知识发现（大数据）</a:t>
            </a:r>
            <a:endParaRPr lang="en-US" altLang="zh-CN" dirty="0"/>
          </a:p>
          <a:p>
            <a:r>
              <a:rPr lang="zh-CN" altLang="en-US" dirty="0"/>
              <a:t>数据服务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60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对地观测数据处理发展趋势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91068" y="1428226"/>
            <a:ext cx="8915400" cy="2899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精确定位</a:t>
            </a:r>
            <a:endParaRPr lang="en-US" altLang="zh-CN" dirty="0"/>
          </a:p>
          <a:p>
            <a:pPr lvl="1"/>
            <a:r>
              <a:rPr lang="zh-CN" altLang="en-US" dirty="0"/>
              <a:t>参考椭球，投影</a:t>
            </a:r>
            <a:endParaRPr lang="en-US" altLang="zh-CN" dirty="0"/>
          </a:p>
          <a:p>
            <a:pPr lvl="1"/>
            <a:r>
              <a:rPr lang="zh-CN" altLang="en-US" dirty="0"/>
              <a:t>地面参考点</a:t>
            </a:r>
            <a:endParaRPr lang="en-US" altLang="zh-CN" dirty="0"/>
          </a:p>
          <a:p>
            <a:pPr lvl="1"/>
            <a:r>
              <a:rPr lang="zh-CN" altLang="en-US" dirty="0"/>
              <a:t>成像质量</a:t>
            </a:r>
            <a:endParaRPr lang="en-US" altLang="zh-CN" dirty="0"/>
          </a:p>
          <a:p>
            <a:pPr lvl="1"/>
            <a:r>
              <a:rPr lang="zh-CN" altLang="en-US" dirty="0"/>
              <a:t>轨道稳定性</a:t>
            </a:r>
            <a:endParaRPr lang="en-US" altLang="zh-CN" dirty="0"/>
          </a:p>
          <a:p>
            <a:pPr lvl="1"/>
            <a:r>
              <a:rPr lang="zh-CN" altLang="en-US" dirty="0"/>
              <a:t>分辨率提高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8" y="4529669"/>
            <a:ext cx="2348626" cy="2481567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488742302018&amp;di=ae3e699a90c221c941d25d377ae8c08c&amp;imgtype=jpg&amp;src=http%3A%2F%2Fimg4.imgtn.bdimg.com%2Fit%2Fu%3D488924946%2C4211775823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4" y="4529669"/>
            <a:ext cx="4762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8742347320&amp;di=357839819ba579021e38f1f1987f32e5&amp;imgtype=0&amp;src=http%3A%2F%2Fimages2015.cnblogs.com%2Fblog%2F993056%2F201608%2F993056-20160816201800671-5490085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967" y="4630099"/>
            <a:ext cx="3125531" cy="22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334" y="1935126"/>
            <a:ext cx="4253022" cy="2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3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对地观测数据处理发展趋势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212113"/>
            <a:ext cx="8915400" cy="1637413"/>
          </a:xfrm>
        </p:spPr>
        <p:txBody>
          <a:bodyPr>
            <a:normAutofit/>
          </a:bodyPr>
          <a:lstStyle/>
          <a:p>
            <a:r>
              <a:rPr lang="zh-CN" altLang="en-US" dirty="0"/>
              <a:t>遥感成像模型</a:t>
            </a:r>
            <a:endParaRPr lang="en-US" altLang="zh-CN" dirty="0"/>
          </a:p>
          <a:p>
            <a:pPr lvl="1"/>
            <a:r>
              <a:rPr lang="zh-CN" altLang="en-US" dirty="0"/>
              <a:t>经验模型代替几何模型（</a:t>
            </a:r>
            <a:r>
              <a:rPr lang="en-US" altLang="zh-CN" dirty="0"/>
              <a:t>RPC</a:t>
            </a:r>
            <a:r>
              <a:rPr lang="zh-CN" altLang="en-US" dirty="0"/>
              <a:t>，</a:t>
            </a:r>
            <a:r>
              <a:rPr lang="en-US" altLang="zh-CN" dirty="0"/>
              <a:t>Rational Polynomial Coefficient</a:t>
            </a:r>
            <a:r>
              <a:rPr lang="zh-CN" altLang="en-US" dirty="0"/>
              <a:t>，有理多项式参数）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2" y="3147235"/>
            <a:ext cx="4324610" cy="33173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2994" y="3466214"/>
            <a:ext cx="66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经验模型：不分析实际过程的机理，而是根据从实际得到的与过程有关的数据进行数理统计分析、按误差最小原则，归纳出该过程各参数和变量之间的数学关系式，用这种方法所得到的数学表达式称为经验模型。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经验成像模型：目标空间与影像空间的转换关系是通过数据函数描述，而不是严格的几何模型。</a:t>
            </a:r>
          </a:p>
        </p:txBody>
      </p:sp>
    </p:spTree>
    <p:extLst>
      <p:ext uri="{BB962C8B-B14F-4D97-AF65-F5344CB8AC3E}">
        <p14:creationId xmlns:p14="http://schemas.microsoft.com/office/powerpoint/2010/main" val="309646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1068" y="115439"/>
            <a:ext cx="8911687" cy="1280890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对地观测数据处理发展趋势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868" y="1085785"/>
            <a:ext cx="8629279" cy="365633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信息处理与解释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目前已经可以支持海量数据并行计算，快速处理与实时处理。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但存在以下问题：</a:t>
            </a:r>
            <a:endParaRPr lang="en-US" altLang="zh-CN" dirty="0"/>
          </a:p>
          <a:p>
            <a:pPr lvl="1"/>
            <a:r>
              <a:rPr lang="zh-CN" altLang="en-US" dirty="0"/>
              <a:t>过分依赖像元处理</a:t>
            </a:r>
            <a:endParaRPr lang="en-US" altLang="zh-CN" dirty="0"/>
          </a:p>
          <a:p>
            <a:pPr lvl="1"/>
            <a:r>
              <a:rPr lang="zh-CN" altLang="en-US" dirty="0"/>
              <a:t>仅仅特定时间，特点区域的解释模型</a:t>
            </a:r>
            <a:endParaRPr lang="en-US" altLang="zh-CN" dirty="0"/>
          </a:p>
          <a:p>
            <a:pPr lvl="1"/>
            <a:r>
              <a:rPr lang="zh-CN" altLang="en-US" dirty="0"/>
              <a:t>新的传感器数据处理需要加强，比如高光谱，高分辨率雷达等。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0" y="4654895"/>
            <a:ext cx="2920261" cy="2203105"/>
          </a:xfrm>
          <a:prstGeom prst="rect">
            <a:avLst/>
          </a:prstGeom>
        </p:spPr>
      </p:pic>
      <p:pic>
        <p:nvPicPr>
          <p:cNvPr id="2050" name="Picture 2" descr="https://timgsa.baidu.com/timg?image&amp;quality=80&amp;size=b9999_10000&amp;sec=1488743364059&amp;di=c2ba9726365b51b25bcd1d3b07899006&amp;imgtype=0&amp;src=http%3A%2F%2F960.s21i-2.faidns.com%2F2713960%2F2%2FABUIABACGAAgxMT3nQUo__ievgEwkAM4k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44" y="4585813"/>
            <a:ext cx="2220432" cy="222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015" y="4618687"/>
            <a:ext cx="3518936" cy="21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对地观测数据处理发展趋势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212112"/>
            <a:ext cx="8915400" cy="2881423"/>
          </a:xfrm>
        </p:spPr>
        <p:txBody>
          <a:bodyPr/>
          <a:lstStyle/>
          <a:p>
            <a:r>
              <a:rPr lang="zh-CN" altLang="en-US" dirty="0"/>
              <a:t>多源空间数据集成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数据集成：弥补单数据缺陷</a:t>
            </a:r>
            <a:endParaRPr lang="en-US" altLang="zh-CN" dirty="0"/>
          </a:p>
          <a:p>
            <a:pPr lvl="1"/>
            <a:r>
              <a:rPr lang="zh-CN" altLang="en-US" dirty="0"/>
              <a:t>如何用时空数据模型表达空间对象</a:t>
            </a:r>
            <a:endParaRPr lang="en-US" altLang="zh-CN" dirty="0"/>
          </a:p>
          <a:p>
            <a:pPr lvl="1"/>
            <a:r>
              <a:rPr lang="zh-CN" altLang="en-US" dirty="0"/>
              <a:t>如何检索历史与当前空间数据属性</a:t>
            </a:r>
            <a:endParaRPr lang="en-US" altLang="zh-CN" dirty="0"/>
          </a:p>
          <a:p>
            <a:pPr lvl="1"/>
            <a:r>
              <a:rPr lang="zh-CN" altLang="en-US" dirty="0"/>
              <a:t>目前不支持一些变化查询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5" y="3967463"/>
            <a:ext cx="2833536" cy="2770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9" y="3967463"/>
            <a:ext cx="5352955" cy="2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对地观测数据处理发展趋势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212112"/>
            <a:ext cx="8915400" cy="2690037"/>
          </a:xfrm>
        </p:spPr>
        <p:txBody>
          <a:bodyPr/>
          <a:lstStyle/>
          <a:p>
            <a:r>
              <a:rPr lang="zh-CN" altLang="en-US" dirty="0"/>
              <a:t>空间数据挖掘与知识发现（大数据）</a:t>
            </a:r>
            <a:endParaRPr lang="en-US" altLang="zh-CN" dirty="0"/>
          </a:p>
          <a:p>
            <a:pPr lvl="1"/>
            <a:r>
              <a:rPr lang="zh-CN" altLang="en-US" dirty="0"/>
              <a:t>空间相关性与空间制约关系的研究</a:t>
            </a:r>
            <a:endParaRPr lang="en-US" altLang="zh-CN" dirty="0"/>
          </a:p>
          <a:p>
            <a:pPr lvl="1"/>
            <a:r>
              <a:rPr lang="zh-CN" altLang="en-US" dirty="0"/>
              <a:t>时空耦合下的知识发现</a:t>
            </a:r>
            <a:endParaRPr lang="en-US" altLang="zh-CN" dirty="0"/>
          </a:p>
          <a:p>
            <a:pPr lvl="1"/>
            <a:r>
              <a:rPr lang="zh-CN" altLang="en-US" dirty="0"/>
              <a:t>空间数据与知识在尺度变化下的变化规律</a:t>
            </a:r>
            <a:endParaRPr lang="en-US" altLang="zh-CN" dirty="0"/>
          </a:p>
          <a:p>
            <a:pPr lvl="1"/>
            <a:r>
              <a:rPr lang="zh-CN" altLang="en-US" dirty="0"/>
              <a:t>可视化和探索性分析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96" y="4189228"/>
            <a:ext cx="4248258" cy="2477386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488744060285&amp;di=94ff555dc605748ff0de73eeea290f5b&amp;imgtype=0&amp;src=http%3A%2F%2Fwww.coolfd.com%2Fmyeditor%2Fattached%2Fimage%2F20150714%2F20150714105215_547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54" y="4223469"/>
            <a:ext cx="3515390" cy="24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488744149255&amp;di=9be83f7c1056f506699a1d34c053bbfe&amp;imgtype=0&amp;src=http%3A%2F%2Fc.hiphotos.baidu.com%2Fzhidao%2Fpic%2Fitem%2Fcc11728b4710b912d2a16d51c3fdfc03924522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844" y="3459922"/>
            <a:ext cx="3696305" cy="211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7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对地观测数据处理发展趋势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212112"/>
            <a:ext cx="8915400" cy="3993737"/>
          </a:xfrm>
        </p:spPr>
        <p:txBody>
          <a:bodyPr/>
          <a:lstStyle/>
          <a:p>
            <a:r>
              <a:rPr lang="zh-CN" altLang="en-US" dirty="0"/>
              <a:t>数据服务</a:t>
            </a:r>
            <a:endParaRPr lang="en-US" altLang="zh-CN" dirty="0"/>
          </a:p>
          <a:p>
            <a:r>
              <a:rPr lang="zh-CN" altLang="en-US" dirty="0"/>
              <a:t>存在如下问题：</a:t>
            </a:r>
            <a:endParaRPr lang="en-US" altLang="zh-CN" dirty="0"/>
          </a:p>
          <a:p>
            <a:pPr lvl="1"/>
            <a:r>
              <a:rPr lang="zh-CN" altLang="en-US" dirty="0"/>
              <a:t>空间信息的获取、管理、融合与互操作（</a:t>
            </a:r>
            <a:r>
              <a:rPr lang="en-US" altLang="zh-CN" dirty="0"/>
              <a:t>XML/GML, </a:t>
            </a:r>
            <a:r>
              <a:rPr lang="zh-CN" altLang="en-US" dirty="0"/>
              <a:t>加州大学圣地亚哥分校的</a:t>
            </a:r>
            <a:r>
              <a:rPr lang="en-US" altLang="zh-CN" dirty="0"/>
              <a:t>MIX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共享服务，比如位置共享</a:t>
            </a:r>
            <a:endParaRPr lang="en-US" altLang="zh-CN" dirty="0"/>
          </a:p>
          <a:p>
            <a:pPr lvl="1"/>
            <a:r>
              <a:rPr lang="zh-CN" altLang="en-US" dirty="0"/>
              <a:t>网格计算</a:t>
            </a:r>
            <a:endParaRPr lang="en-US" altLang="zh-CN" dirty="0"/>
          </a:p>
          <a:p>
            <a:pPr algn="just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0" y="4595037"/>
            <a:ext cx="5295900" cy="213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96" y="2945218"/>
            <a:ext cx="3248656" cy="398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428227"/>
            <a:ext cx="8915400" cy="4568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培养学生在对地观测数据应用综合能力，提高空间信息信息技术应用创新能力。</a:t>
            </a:r>
            <a:endParaRPr lang="en-US" altLang="zh-CN" dirty="0"/>
          </a:p>
          <a:p>
            <a:r>
              <a:rPr lang="zh-CN" altLang="en-US" dirty="0"/>
              <a:t>熟悉对地观测数据数据类型与获取方法</a:t>
            </a:r>
            <a:endParaRPr lang="en-US" altLang="zh-CN" dirty="0"/>
          </a:p>
          <a:p>
            <a:r>
              <a:rPr lang="zh-CN" altLang="en-US" dirty="0"/>
              <a:t>掌握对地观测数据处理基础方法</a:t>
            </a:r>
            <a:endParaRPr lang="en-US" altLang="zh-CN" dirty="0"/>
          </a:p>
          <a:p>
            <a:r>
              <a:rPr lang="zh-CN" altLang="en-US" dirty="0"/>
              <a:t>掌握对地观测数据的质量评估方法</a:t>
            </a:r>
            <a:endParaRPr lang="en-US" altLang="zh-CN" dirty="0"/>
          </a:p>
          <a:p>
            <a:r>
              <a:rPr lang="zh-CN" altLang="en-US" dirty="0"/>
              <a:t>掌握对地观测数据数据应用方法</a:t>
            </a:r>
            <a:endParaRPr lang="en-US" altLang="zh-CN" dirty="0"/>
          </a:p>
          <a:p>
            <a:r>
              <a:rPr lang="zh-CN" altLang="en-US" dirty="0"/>
              <a:t>了解对地观测数据的发展与最新前沿</a:t>
            </a:r>
            <a:endParaRPr lang="en-US" altLang="zh-CN" dirty="0"/>
          </a:p>
          <a:p>
            <a:r>
              <a:rPr lang="zh-CN" altLang="en-US" dirty="0"/>
              <a:t>熟悉对地观测数据应用工程的设计与实施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686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对地观测面临的科学问题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428227"/>
            <a:ext cx="8915400" cy="1123588"/>
          </a:xfrm>
        </p:spPr>
        <p:txBody>
          <a:bodyPr>
            <a:normAutofit/>
          </a:bodyPr>
          <a:lstStyle/>
          <a:p>
            <a:r>
              <a:rPr lang="zh-CN" altLang="en-US" dirty="0"/>
              <a:t>对地观测系统的基准与遥感成像模型</a:t>
            </a:r>
            <a:endParaRPr lang="en-US" altLang="zh-CN" dirty="0"/>
          </a:p>
          <a:p>
            <a:pPr lvl="1"/>
            <a:r>
              <a:rPr lang="zh-CN" altLang="en-US" dirty="0"/>
              <a:t>运载平台运动规律，成像机理，地理参考基准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472763"/>
            <a:ext cx="34290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88" y="4568013"/>
            <a:ext cx="3724275" cy="209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4568012"/>
            <a:ext cx="3132174" cy="20955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2513071"/>
            <a:ext cx="3043865" cy="1966337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488899098128&amp;di=1b33fd20f6452ef029d829cfd747edaf&amp;imgtype=0&amp;src=http%3A%2F%2Fa.hiphotos.baidu.com%2Fzhidao%2Fpic%2Fitem%2Fd4628535e5dde711b84d2b8ba3efce1b9d16612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31" y="2513071"/>
            <a:ext cx="3299305" cy="18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5195" y="2503484"/>
            <a:ext cx="3386626" cy="19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0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对地观测面临的科学问题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428226"/>
            <a:ext cx="8915400" cy="1559523"/>
          </a:xfrm>
        </p:spPr>
        <p:txBody>
          <a:bodyPr>
            <a:normAutofit/>
          </a:bodyPr>
          <a:lstStyle/>
          <a:p>
            <a:r>
              <a:rPr lang="zh-CN" altLang="en-US" dirty="0"/>
              <a:t>地球空间要素关系模型与空间表达</a:t>
            </a:r>
            <a:endParaRPr lang="en-US" altLang="zh-CN" dirty="0"/>
          </a:p>
          <a:p>
            <a:pPr lvl="1"/>
            <a:r>
              <a:rPr lang="zh-CN" altLang="en-US" dirty="0"/>
              <a:t>从三维实体到二维地图映射（你的世界我不懂）</a:t>
            </a:r>
            <a:endParaRPr lang="en-US" altLang="zh-CN" dirty="0"/>
          </a:p>
          <a:p>
            <a:pPr lvl="1"/>
            <a:r>
              <a:rPr lang="zh-CN" altLang="en-US" dirty="0"/>
              <a:t>从二维地图到三维空间还原（你不懂我的心）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6" y="4412512"/>
            <a:ext cx="3153208" cy="24454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93" y="4412512"/>
            <a:ext cx="5146158" cy="24101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268" y="3055199"/>
            <a:ext cx="40005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1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对地观测面临的科学问题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428226"/>
            <a:ext cx="8915400" cy="5217123"/>
          </a:xfrm>
        </p:spPr>
        <p:txBody>
          <a:bodyPr>
            <a:normAutofit/>
          </a:bodyPr>
          <a:lstStyle/>
          <a:p>
            <a:r>
              <a:rPr lang="zh-CN" altLang="en-US" dirty="0"/>
              <a:t>海量空间数据库中的地学知识极其机理</a:t>
            </a:r>
            <a:endParaRPr lang="en-US" altLang="zh-CN" dirty="0"/>
          </a:p>
          <a:p>
            <a:pPr lvl="1"/>
            <a:r>
              <a:rPr lang="zh-CN" altLang="en-US" dirty="0"/>
              <a:t>空间认知机理</a:t>
            </a:r>
            <a:endParaRPr lang="en-US" altLang="zh-CN" dirty="0"/>
          </a:p>
          <a:p>
            <a:pPr lvl="1"/>
            <a:r>
              <a:rPr lang="zh-CN" altLang="en-US" dirty="0"/>
              <a:t>语义规则</a:t>
            </a:r>
            <a:endParaRPr lang="en-US" altLang="zh-CN" dirty="0"/>
          </a:p>
          <a:p>
            <a:pPr lvl="1"/>
            <a:r>
              <a:rPr lang="zh-CN" altLang="en-US" dirty="0"/>
              <a:t>地学信息图谱：表述区域自然过程与社会经济发展的时态演进和空间分异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 descr="http://hiphotos.baidu.com/iamkingking/pic/item/b2c1dc3dcfb555cd3d6d97e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95" y="3777837"/>
            <a:ext cx="3147238" cy="235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30" y="4114801"/>
            <a:ext cx="2636874" cy="26368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465" y="4221125"/>
            <a:ext cx="2197397" cy="2636875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489495143&amp;di=c77d31f1b55beb9236e9ea7d14d82da4&amp;imgtype=jpg&amp;er=1&amp;src=http%3A%2F%2Fi.dimg.cc%2F16%2Fb3%2Fa3%2F60%2F0b%2F53%2Fcf%2Ff5%2F49%2F93%2F99%2Fff%2F78%2Fd1%2Ff6%2F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14" y="3467305"/>
            <a:ext cx="1980709" cy="26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1100" y="147336"/>
            <a:ext cx="2271823" cy="22718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62808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对地观测数据处理分析的研究任务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对地观测系统的时空基准与精确定位</a:t>
            </a:r>
            <a:endParaRPr lang="en-US" altLang="zh-CN" dirty="0"/>
          </a:p>
          <a:p>
            <a:r>
              <a:rPr lang="zh-CN" altLang="en-US" dirty="0"/>
              <a:t>遥感几何物理成像模型与一体化求解方法</a:t>
            </a:r>
            <a:endParaRPr lang="en-US" altLang="zh-CN" dirty="0"/>
          </a:p>
          <a:p>
            <a:r>
              <a:rPr lang="zh-CN" altLang="en-US" dirty="0"/>
              <a:t>网格计算与信息解译智能化方法</a:t>
            </a:r>
            <a:endParaRPr lang="en-US" altLang="zh-CN" dirty="0"/>
          </a:p>
          <a:p>
            <a:r>
              <a:rPr lang="zh-CN" altLang="en-US" dirty="0"/>
              <a:t>多源海量空间信息融合与实时动态更新</a:t>
            </a:r>
            <a:endParaRPr lang="en-US" altLang="zh-CN" dirty="0"/>
          </a:p>
          <a:p>
            <a:r>
              <a:rPr lang="zh-CN" altLang="en-US" dirty="0"/>
              <a:t>空间数据认知模式与海量空间数据库知识发现</a:t>
            </a:r>
            <a:endParaRPr lang="en-US" altLang="zh-CN" dirty="0"/>
          </a:p>
          <a:p>
            <a:r>
              <a:rPr lang="zh-CN" altLang="en-US" dirty="0"/>
              <a:t>空间信息智能化服务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57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1068" y="1428227"/>
            <a:ext cx="8915400" cy="4494108"/>
          </a:xfrm>
        </p:spPr>
        <p:txBody>
          <a:bodyPr/>
          <a:lstStyle/>
          <a:p>
            <a:r>
              <a:rPr lang="zh-CN" altLang="en-US" dirty="0"/>
              <a:t>采用教材：暂无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r>
              <a:rPr lang="zh-CN" altLang="en-US" dirty="0">
                <a:solidFill>
                  <a:srgbClr val="FF0000"/>
                </a:solidFill>
              </a:rPr>
              <a:t>对地观测数据处理与分析研究进展</a:t>
            </a:r>
            <a:r>
              <a:rPr lang="en-US" altLang="zh-CN" dirty="0"/>
              <a:t>/</a:t>
            </a:r>
            <a:r>
              <a:rPr lang="zh-CN" altLang="en-US" dirty="0"/>
              <a:t>龚健雅著 （</a:t>
            </a:r>
            <a:r>
              <a:rPr lang="en-US" altLang="zh-CN" dirty="0"/>
              <a:t>2008</a:t>
            </a:r>
            <a:r>
              <a:rPr lang="zh-CN" altLang="en-US" dirty="0"/>
              <a:t>），</a:t>
            </a:r>
            <a:r>
              <a:rPr lang="zh-CN" altLang="en-US" dirty="0">
                <a:solidFill>
                  <a:srgbClr val="FF0000"/>
                </a:solidFill>
              </a:rPr>
              <a:t>对地观测传感资源集成管理的模型与方法</a:t>
            </a:r>
            <a:r>
              <a:rPr lang="en-US" altLang="zh-CN" dirty="0"/>
              <a:t>/</a:t>
            </a:r>
            <a:r>
              <a:rPr lang="zh-CN" altLang="en-US" dirty="0"/>
              <a:t>陈能成（</a:t>
            </a:r>
            <a:r>
              <a:rPr lang="en-US" altLang="zh-CN" dirty="0"/>
              <a:t>2014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总课时：</a:t>
            </a:r>
            <a:r>
              <a:rPr lang="en-US" altLang="zh-CN"/>
              <a:t>48=32+16</a:t>
            </a:r>
            <a:endParaRPr lang="en-US" altLang="zh-CN" dirty="0"/>
          </a:p>
          <a:p>
            <a:r>
              <a:rPr lang="zh-CN" altLang="en-US" dirty="0"/>
              <a:t>考试类型：闭卷考试</a:t>
            </a:r>
            <a:endParaRPr lang="en-US" altLang="zh-CN" dirty="0"/>
          </a:p>
          <a:p>
            <a:r>
              <a:rPr lang="zh-CN" altLang="en-US" dirty="0"/>
              <a:t>分数：</a:t>
            </a:r>
            <a:r>
              <a:rPr lang="zh-CN" altLang="en-US" dirty="0">
                <a:solidFill>
                  <a:srgbClr val="FF0000"/>
                </a:solidFill>
              </a:rPr>
              <a:t>试卷成绩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平时成绩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课程设计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7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什么是对地观测？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学生讨论</a:t>
            </a:r>
            <a:r>
              <a:rPr lang="en-US" altLang="zh-CN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172534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想想我们去医院看病，医生如何诊断病情？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75" y="2108092"/>
            <a:ext cx="3210215" cy="202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871" y="2091740"/>
            <a:ext cx="2028825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503" y="2209429"/>
            <a:ext cx="2935891" cy="2097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32" y="4322093"/>
            <a:ext cx="2984204" cy="22381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781" y="4476625"/>
            <a:ext cx="3166982" cy="19290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2198" y="3826285"/>
            <a:ext cx="2163566" cy="27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1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对待地球，我们如何知道更多呢？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地震，大地电磁，重力，放射性，</a:t>
            </a:r>
            <a:r>
              <a:rPr lang="zh-CN" altLang="en-US" dirty="0">
                <a:solidFill>
                  <a:srgbClr val="FF0000"/>
                </a:solidFill>
              </a:rPr>
              <a:t>遥感</a:t>
            </a:r>
            <a:r>
              <a:rPr lang="zh-CN" altLang="en-US" dirty="0"/>
              <a:t>，地球化学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55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对地观测（</a:t>
            </a:r>
            <a:r>
              <a:rPr lang="en-US" altLang="zh-CN" dirty="0"/>
              <a:t>Earth Observing </a:t>
            </a:r>
            <a:r>
              <a:rPr lang="zh-CN" altLang="en-US" dirty="0"/>
              <a:t>，</a:t>
            </a:r>
            <a:r>
              <a:rPr lang="en-US" altLang="zh-CN" dirty="0"/>
              <a:t>EO</a:t>
            </a:r>
            <a:r>
              <a:rPr lang="zh-CN" altLang="en-US" dirty="0"/>
              <a:t>）是以地球为观测对象</a:t>
            </a:r>
            <a:r>
              <a:rPr lang="en-US" altLang="zh-CN" dirty="0"/>
              <a:t>, </a:t>
            </a:r>
            <a:r>
              <a:rPr lang="zh-CN" altLang="en-US" dirty="0"/>
              <a:t>依托卫星、 飞船、 航天飞机、 飞机以及近空间飞行器等空间平台</a:t>
            </a:r>
            <a:r>
              <a:rPr lang="en-US" altLang="zh-CN" dirty="0"/>
              <a:t>,</a:t>
            </a:r>
            <a:r>
              <a:rPr lang="zh-CN" altLang="en-US" dirty="0"/>
              <a:t>利用可见光、 红外、 高光谱和微波等多种探测手段</a:t>
            </a:r>
            <a:r>
              <a:rPr lang="en-US" altLang="zh-CN" dirty="0"/>
              <a:t>,</a:t>
            </a:r>
            <a:r>
              <a:rPr lang="zh-CN" altLang="en-US" dirty="0"/>
              <a:t>获取信息并进行处理和形成产品的过程。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环节：</a:t>
            </a:r>
            <a:r>
              <a:rPr lang="zh-CN" altLang="en-US" dirty="0">
                <a:solidFill>
                  <a:srgbClr val="FF0000"/>
                </a:solidFill>
              </a:rPr>
              <a:t>平台，接受，数据处理，行业应用</a:t>
            </a:r>
          </a:p>
        </p:txBody>
      </p:sp>
    </p:spTree>
    <p:extLst>
      <p:ext uri="{BB962C8B-B14F-4D97-AF65-F5344CB8AC3E}">
        <p14:creationId xmlns:p14="http://schemas.microsoft.com/office/powerpoint/2010/main" val="346408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 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290004"/>
            <a:ext cx="8915400" cy="1069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本门课程必要性</a:t>
            </a:r>
            <a:endParaRPr lang="en-US" altLang="zh-CN" dirty="0"/>
          </a:p>
          <a:p>
            <a:pPr lvl="1"/>
            <a:r>
              <a:rPr lang="zh-CN" altLang="en-US" dirty="0"/>
              <a:t>确保经济发展与信息化建设的需要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6931" y="5528930"/>
            <a:ext cx="39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年中国的</a:t>
            </a:r>
            <a:r>
              <a:rPr lang="en-US" altLang="zh-CN" dirty="0"/>
              <a:t>GDP</a:t>
            </a:r>
            <a:r>
              <a:rPr lang="zh-CN" altLang="en-US" dirty="0"/>
              <a:t>为</a:t>
            </a:r>
            <a:r>
              <a:rPr lang="en-US" altLang="zh-CN" dirty="0"/>
              <a:t>74.4</a:t>
            </a:r>
            <a:r>
              <a:rPr lang="zh-CN" altLang="en-US" dirty="0"/>
              <a:t>万亿元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1" y="2391616"/>
            <a:ext cx="5228571" cy="31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59" y="2391616"/>
            <a:ext cx="5415590" cy="43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1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 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8173" y="1428226"/>
            <a:ext cx="10428295" cy="195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本门课程必要性</a:t>
            </a:r>
            <a:endParaRPr lang="en-US" altLang="zh-CN" dirty="0"/>
          </a:p>
          <a:p>
            <a:pPr lvl="1"/>
            <a:r>
              <a:rPr lang="zh-CN" altLang="en-US" dirty="0"/>
              <a:t>确保经济发展与信息化建设的需要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从最初气象监测，到现在水灾、火灾、旱灾、地质灾害、全球问题、资源评估、环境监测、城市问题等。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1" y="3681484"/>
            <a:ext cx="2783765" cy="20878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25" y="3681484"/>
            <a:ext cx="3170943" cy="19413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055" y="3681484"/>
            <a:ext cx="3823053" cy="19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5466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991</TotalTime>
  <Words>1124</Words>
  <Application>Microsoft Office PowerPoint</Application>
  <PresentationFormat>宽屏</PresentationFormat>
  <Paragraphs>129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Arial</vt:lpstr>
      <vt:lpstr>Century Gothic</vt:lpstr>
      <vt:lpstr>Wingdings 3</vt:lpstr>
      <vt:lpstr>丝状</vt:lpstr>
      <vt:lpstr>对地观测数据处理与解释</vt:lpstr>
      <vt:lpstr>教学要求</vt:lpstr>
      <vt:lpstr>教学设计</vt:lpstr>
      <vt:lpstr>第一章  绪论</vt:lpstr>
      <vt:lpstr>第一章  绪论</vt:lpstr>
      <vt:lpstr>第一章  绪论</vt:lpstr>
      <vt:lpstr>第一章 绪论</vt:lpstr>
      <vt:lpstr>第一章    绪论</vt:lpstr>
      <vt:lpstr>第一章    绪论</vt:lpstr>
      <vt:lpstr>第一章 绪论</vt:lpstr>
      <vt:lpstr>第一章 绪论</vt:lpstr>
      <vt:lpstr>2. 对地观测数据处理存在问题</vt:lpstr>
      <vt:lpstr>3. 对地观测数据处理发展趋势</vt:lpstr>
      <vt:lpstr>3. 对地观测数据处理发展趋势</vt:lpstr>
      <vt:lpstr>3. 对地观测数据处理发展趋势</vt:lpstr>
      <vt:lpstr>3. 对地观测数据处理发展趋势</vt:lpstr>
      <vt:lpstr>3. 对地观测数据处理发展趋势</vt:lpstr>
      <vt:lpstr>3. 对地观测数据处理发展趋势</vt:lpstr>
      <vt:lpstr>3. 对地观测数据处理发展趋势</vt:lpstr>
      <vt:lpstr>对地观测面临的科学问题</vt:lpstr>
      <vt:lpstr>对地观测面临的科学问题</vt:lpstr>
      <vt:lpstr>对地观测面临的科学问题</vt:lpstr>
      <vt:lpstr>对地观测数据处理分析的研究任务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对地观测数据处理与解释</dc:title>
  <dc:creator>ye chengming</dc:creator>
  <cp:lastModifiedBy>Chengming YE</cp:lastModifiedBy>
  <cp:revision>68</cp:revision>
  <dcterms:created xsi:type="dcterms:W3CDTF">2017-03-05T17:18:08Z</dcterms:created>
  <dcterms:modified xsi:type="dcterms:W3CDTF">2020-03-07T05:10:23Z</dcterms:modified>
</cp:coreProperties>
</file>