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0"/>
  </p:notesMasterIdLst>
  <p:handoutMasterIdLst>
    <p:handoutMasterId r:id="rId11"/>
  </p:handoutMasterIdLst>
  <p:sldIdLst>
    <p:sldId id="283" r:id="rId5"/>
    <p:sldId id="282" r:id="rId6"/>
    <p:sldId id="281" r:id="rId7"/>
    <p:sldId id="285" r:id="rId8"/>
    <p:sldId id="280" r:id="rId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目录页" id="{9D221634-295C-7843-AF5C-A0CB4F229241}">
          <p14:sldIdLst>
            <p14:sldId id="282"/>
          </p14:sldIdLst>
        </p14:section>
        <p14:section name="章节页" id="{FD05EE94-C931-8C4B-83A2-004B32AA1207}">
          <p14:sldIdLst>
            <p14:sldId id="281"/>
            <p14:sldId id="285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C7000B"/>
    <a:srgbClr val="575756"/>
    <a:srgbClr val="FFFFFF"/>
    <a:srgbClr val="DD4654"/>
    <a:srgbClr val="F3D2D5"/>
    <a:srgbClr val="E6A8AD"/>
    <a:srgbClr val="E57B84"/>
    <a:srgbClr val="E57984"/>
    <a:srgbClr val="BF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67" d="100"/>
          <a:sy n="67" d="100"/>
        </p:scale>
        <p:origin x="645" y="54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5C5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0F3-3D4F-8E8F-DC07C0A40CB4}"/>
              </c:ext>
            </c:extLst>
          </c:dPt>
          <c:dPt>
            <c:idx val="1"/>
            <c:invertIfNegative val="0"/>
            <c:bubble3D val="0"/>
            <c:spPr>
              <a:solidFill>
                <a:srgbClr val="9292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F3-3D4F-8E8F-DC07C0A40CB4}"/>
              </c:ext>
            </c:extLst>
          </c:dPt>
          <c:dPt>
            <c:idx val="2"/>
            <c:invertIfNegative val="0"/>
            <c:bubble3D val="0"/>
            <c:spPr>
              <a:solidFill>
                <a:srgbClr val="6666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0F3-3D4F-8E8F-DC07C0A40C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F3-3D4F-8E8F-DC07C0A40CB4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0F3-3D4F-8E8F-DC07C0A40CB4}"/>
              </c:ext>
            </c:extLst>
          </c:dPt>
          <c:dPt>
            <c:idx val="5"/>
            <c:invertIfNegative val="0"/>
            <c:bubble3D val="0"/>
            <c:spPr>
              <a:solidFill>
                <a:srgbClr val="FBA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0F3-3D4F-8E8F-DC07C0A40CB4}"/>
              </c:ext>
            </c:extLst>
          </c:dPt>
          <c:cat>
            <c:strRef>
              <c:f>Sheet1!$A$2:$A$7</c:f>
              <c:strCache>
                <c:ptCount val="6"/>
                <c:pt idx="0">
                  <c:v>North</c:v>
                </c:pt>
                <c:pt idx="1">
                  <c:v>S. &amp; Cent.</c:v>
                </c:pt>
                <c:pt idx="2">
                  <c:v>Europe &amp;</c:v>
                </c:pt>
                <c:pt idx="3">
                  <c:v>Middle</c:v>
                </c:pt>
                <c:pt idx="4">
                  <c:v>Africa</c:v>
                </c:pt>
                <c:pt idx="5">
                  <c:v>Asia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50</c:v>
                </c:pt>
                <c:pt idx="2">
                  <c:v>70</c:v>
                </c:pt>
                <c:pt idx="3">
                  <c:v>140</c:v>
                </c:pt>
                <c:pt idx="4">
                  <c:v>70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3-3D4F-8E8F-DC07C0A40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"/>
        <c:overlap val="9"/>
        <c:axId val="360089552"/>
        <c:axId val="360084656"/>
      </c:barChart>
      <c:catAx>
        <c:axId val="36008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360084656"/>
        <c:crosses val="autoZero"/>
        <c:auto val="1"/>
        <c:lblAlgn val="ctr"/>
        <c:lblOffset val="100"/>
        <c:noMultiLvlLbl val="0"/>
      </c:catAx>
      <c:valAx>
        <c:axId val="360084656"/>
        <c:scaling>
          <c:orientation val="minMax"/>
          <c:max val="160"/>
          <c:min val="0"/>
        </c:scaling>
        <c:delete val="0"/>
        <c:axPos val="l"/>
        <c:majorGridlines>
          <c:spPr>
            <a:ln w="9525" cap="flat" cmpd="sng" algn="ctr">
              <a:solidFill>
                <a:srgbClr val="C5C5C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360089552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3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824025" y="256863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4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5" r="2034" b="5607"/>
          <a:stretch/>
        </p:blipFill>
        <p:spPr>
          <a:xfrm>
            <a:off x="1" y="-36206"/>
            <a:ext cx="12196763" cy="5638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4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灯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C11B17-3CC6-445B-AC71-74F18E4B4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7030" b="11599"/>
          <a:stretch/>
        </p:blipFill>
        <p:spPr>
          <a:xfrm>
            <a:off x="0" y="0"/>
            <a:ext cx="12196763" cy="5602265"/>
          </a:xfrm>
          <a:prstGeom prst="rect">
            <a:avLst/>
          </a:prstGeom>
        </p:spPr>
      </p:pic>
      <p:sp>
        <p:nvSpPr>
          <p:cNvPr id="13" name="L 形 12">
            <a:extLst>
              <a:ext uri="{FF2B5EF4-FFF2-40B4-BE49-F238E27FC236}">
                <a16:creationId xmlns:a16="http://schemas.microsoft.com/office/drawing/2014/main" id="{D9C13A00-1073-4DDB-80E9-154875087B13}"/>
              </a:ext>
            </a:extLst>
          </p:cNvPr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97A368-8F39-4049-9BB0-AEB315EB7E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621051-E1A4-A049-BF21-61B18B3483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9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620" y="1843088"/>
            <a:ext cx="10122060" cy="3013725"/>
          </a:xfrm>
          <a:prstGeom prst="rect">
            <a:avLst/>
          </a:prstGeom>
        </p:spPr>
        <p:txBody>
          <a:bodyPr tIns="90000" bIns="90000"/>
          <a:lstStyle>
            <a:lvl1pPr marL="412750" indent="-398463">
              <a:lnSpc>
                <a:spcPct val="70000"/>
              </a:lnSpc>
              <a:buFont typeface="+mj-lt"/>
              <a:buAutoNum type="arabicPeriod"/>
              <a:tabLst/>
              <a:defRPr sz="2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750" indent="-398463">
              <a:buFont typeface="+mj-lt"/>
              <a:buAutoNum type="arabicPeriod"/>
              <a:tabLst/>
              <a:defRPr/>
            </a:lvl2pPr>
            <a:lvl3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6842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309" y="6270651"/>
            <a:ext cx="1982316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84" y="5976168"/>
            <a:ext cx="2258389" cy="4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7" r:id="rId3"/>
    <p:sldLayoutId id="2147483822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Copyright©2021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99" name="图片 9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898996" y="907092"/>
            <a:ext cx="8037835" cy="10422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Language Models: From RNN to Transformer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F3DB8AC-5DE9-5548-8697-C9055F7FF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8808" y="1599327"/>
            <a:ext cx="6535842" cy="815259"/>
          </a:xfrm>
        </p:spPr>
        <p:txBody>
          <a:bodyPr/>
          <a:lstStyle/>
          <a:p>
            <a:r>
              <a:rPr lang="en-US" altLang="zh-CN" dirty="0"/>
              <a:t>Department</a:t>
            </a:r>
            <a:r>
              <a:rPr lang="zh-CN" altLang="en-US" dirty="0"/>
              <a:t>：</a:t>
            </a:r>
            <a:r>
              <a:rPr lang="en-US" altLang="zh-CN" dirty="0"/>
              <a:t>ICT products and solutions</a:t>
            </a:r>
          </a:p>
          <a:p>
            <a:r>
              <a:rPr lang="en-US" altLang="zh-CN" dirty="0"/>
              <a:t>Author</a:t>
            </a:r>
            <a:r>
              <a:rPr lang="zh-CN" altLang="en-US" dirty="0"/>
              <a:t>：</a:t>
            </a:r>
            <a:r>
              <a:rPr lang="en-US" altLang="zh-CN" dirty="0" err="1"/>
              <a:t>Haoquan</a:t>
            </a:r>
            <a:r>
              <a:rPr lang="en-US" altLang="zh-CN" dirty="0"/>
              <a:t> Zhou</a:t>
            </a:r>
          </a:p>
          <a:p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2023.7.5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9B9EA-773D-FD4C-8380-847E27C61BE5}"/>
              </a:ext>
            </a:extLst>
          </p:cNvPr>
          <p:cNvSpPr txBox="1">
            <a:spLocks/>
          </p:cNvSpPr>
          <p:nvPr/>
        </p:nvSpPr>
        <p:spPr>
          <a:xfrm>
            <a:off x="948808" y="6264112"/>
            <a:ext cx="2606870" cy="1366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 None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83681D-12EE-844E-8C09-E767231D8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3620" y="1843088"/>
            <a:ext cx="10045712" cy="301372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Before RNN: word bags and Word2Vec</a:t>
            </a:r>
          </a:p>
          <a:p>
            <a:r>
              <a:rPr lang="en-US" sz="3200" dirty="0"/>
              <a:t>RNN</a:t>
            </a:r>
          </a:p>
          <a:p>
            <a:r>
              <a:rPr lang="en-US" sz="3200" dirty="0">
                <a:solidFill>
                  <a:schemeClr val="tx1"/>
                </a:solidFill>
              </a:rPr>
              <a:t>LSTM</a:t>
            </a:r>
          </a:p>
          <a:p>
            <a:r>
              <a:rPr lang="en-US" sz="3200" dirty="0"/>
              <a:t>Transformer</a:t>
            </a:r>
          </a:p>
          <a:p>
            <a:r>
              <a:rPr lang="en-US" sz="3200" dirty="0"/>
              <a:t>After Transformer: GPT, BERT and T5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1">
            <a:extLst>
              <a:ext uri="{FF2B5EF4-FFF2-40B4-BE49-F238E27FC236}">
                <a16:creationId xmlns:a16="http://schemas.microsoft.com/office/drawing/2014/main" id="{AA2F35BA-0D33-A940-95B7-4E443E9FA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471777"/>
            <a:ext cx="10740640" cy="993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7ECFF97-8F0B-D245-ADDE-A22D49B48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93635"/>
              </p:ext>
            </p:extLst>
          </p:nvPr>
        </p:nvGraphicFramePr>
        <p:xfrm>
          <a:off x="4953403" y="2284225"/>
          <a:ext cx="6408172" cy="3705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018">
                  <a:extLst>
                    <a:ext uri="{9D8B030D-6E8A-4147-A177-3AD203B41FA5}">
                      <a16:colId xmlns:a16="http://schemas.microsoft.com/office/drawing/2014/main" val="3290653754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2226355419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1019984887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4189785689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5006007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1514843"/>
                    </a:ext>
                  </a:extLst>
                </a:gridCol>
                <a:gridCol w="936976">
                  <a:extLst>
                    <a:ext uri="{9D8B030D-6E8A-4147-A177-3AD203B41FA5}">
                      <a16:colId xmlns:a16="http://schemas.microsoft.com/office/drawing/2014/main" val="3567691634"/>
                    </a:ext>
                  </a:extLst>
                </a:gridCol>
              </a:tblGrid>
              <a:tr h="5951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7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97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95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T-Mobile</a:t>
                      </a:r>
                      <a:endParaRPr lang="en-US" sz="95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7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7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Huawei</a:t>
                      </a:r>
                      <a:endParaRPr lang="en-US" sz="95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7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7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Orange</a:t>
                      </a:r>
                      <a:endParaRPr lang="en-US" sz="95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7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  <a:p>
                      <a:pPr algn="ctr"/>
                      <a:endParaRPr lang="en-US" sz="97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sz="95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China Mobile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5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95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5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China Telecom </a:t>
                      </a:r>
                      <a:endParaRPr lang="en-US" sz="95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5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95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5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China Unicom</a:t>
                      </a:r>
                      <a:endParaRPr lang="en-US" sz="95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218184"/>
                  </a:ext>
                </a:extLst>
              </a:tr>
              <a:tr h="5951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40" b="0" dirty="0">
                          <a:latin typeface="+mn-lt"/>
                          <a:cs typeface="Arial" panose="020B0604020202020204" pitchFamily="34" charset="0"/>
                        </a:rPr>
                        <a:t>22M-40M</a:t>
                      </a:r>
                    </a:p>
                  </a:txBody>
                  <a:tcPr marL="72000" marR="0" marT="0" marB="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ts val="21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C00000"/>
                          </a:solidFill>
                        </a:rPr>
                        <a:t>•</a:t>
                      </a:r>
                      <a:endParaRPr lang="en-US" sz="3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</a:pPr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dirty="0"/>
                    </a:p>
                  </a:txBody>
                  <a:tcPr anchor="b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140"/>
                        </a:lnSpc>
                      </a:pP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</a:pPr>
                      <a:endParaRPr lang="en-US" sz="3600" dirty="0"/>
                    </a:p>
                  </a:txBody>
                  <a:tcPr anchor="b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</a:pPr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dirty="0"/>
                    </a:p>
                  </a:txBody>
                  <a:tcPr anchor="b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083839"/>
                  </a:ext>
                </a:extLst>
              </a:tr>
              <a:tr h="595196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40" b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40" b="0" dirty="0">
                          <a:latin typeface="+mn-lt"/>
                          <a:cs typeface="Arial" panose="020B0604020202020204" pitchFamily="34" charset="0"/>
                        </a:rPr>
                        <a:t>50M-80M</a:t>
                      </a:r>
                      <a:endParaRPr lang="en-US" sz="1040" dirty="0">
                        <a:latin typeface="+mn-lt"/>
                      </a:endParaRPr>
                    </a:p>
                  </a:txBody>
                  <a:tcPr marL="7200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dirty="0"/>
                    </a:p>
                  </a:txBody>
                  <a:tcPr marL="9000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C00000"/>
                          </a:solidFill>
                        </a:rPr>
                        <a:t>•</a:t>
                      </a: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918238"/>
                  </a:ext>
                </a:extLst>
              </a:tr>
              <a:tr h="595196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40" b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40" b="0" dirty="0">
                          <a:latin typeface="+mn-lt"/>
                          <a:cs typeface="Arial" panose="020B0604020202020204" pitchFamily="34" charset="0"/>
                        </a:rPr>
                        <a:t>18M-25M</a:t>
                      </a:r>
                      <a:endParaRPr lang="en-US" sz="1040" dirty="0">
                        <a:latin typeface="+mn-lt"/>
                      </a:endParaRPr>
                    </a:p>
                  </a:txBody>
                  <a:tcPr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C00000"/>
                          </a:solidFill>
                        </a:rPr>
                        <a:t>•</a:t>
                      </a: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293942"/>
                  </a:ext>
                </a:extLst>
              </a:tr>
              <a:tr h="595196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40" b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40" b="0" dirty="0">
                          <a:latin typeface="+mn-lt"/>
                          <a:cs typeface="Arial" panose="020B0604020202020204" pitchFamily="34" charset="0"/>
                        </a:rPr>
                        <a:t>22M-35M</a:t>
                      </a:r>
                      <a:endParaRPr lang="en-US" sz="1040" dirty="0">
                        <a:latin typeface="+mn-lt"/>
                      </a:endParaRPr>
                    </a:p>
                  </a:txBody>
                  <a:tcPr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C00000"/>
                          </a:solidFill>
                        </a:rPr>
                        <a:t>•</a:t>
                      </a: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/>
                          </a:solidFill>
                        </a:rPr>
                        <a:t>•</a:t>
                      </a:r>
                      <a:endParaRPr lang="en-US" sz="3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36679"/>
                  </a:ext>
                </a:extLst>
              </a:tr>
              <a:tr h="5951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6231359"/>
                  </a:ext>
                </a:extLst>
              </a:tr>
            </a:tbl>
          </a:graphicData>
        </a:graphic>
      </p:graphicFrame>
      <p:graphicFrame>
        <p:nvGraphicFramePr>
          <p:cNvPr id="7" name="Chart 5">
            <a:extLst>
              <a:ext uri="{FF2B5EF4-FFF2-40B4-BE49-F238E27FC236}">
                <a16:creationId xmlns:a16="http://schemas.microsoft.com/office/drawing/2014/main" id="{68303E64-E7F8-FD49-AE0D-E5D1DC689C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109550"/>
              </p:ext>
            </p:extLst>
          </p:nvPr>
        </p:nvGraphicFramePr>
        <p:xfrm>
          <a:off x="777047" y="2607376"/>
          <a:ext cx="3852104" cy="2855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Box 22">
            <a:extLst>
              <a:ext uri="{FF2B5EF4-FFF2-40B4-BE49-F238E27FC236}">
                <a16:creationId xmlns:a16="http://schemas.microsoft.com/office/drawing/2014/main" id="{9DAEB3C8-0754-7242-9B37-C0036EA31918}"/>
              </a:ext>
            </a:extLst>
          </p:cNvPr>
          <p:cNvSpPr txBox="1">
            <a:spLocks noChangeArrowheads="1"/>
          </p:cNvSpPr>
          <p:nvPr/>
        </p:nvSpPr>
        <p:spPr bwMode="auto">
          <a:xfrm rot="-1200000">
            <a:off x="6777508" y="5077719"/>
            <a:ext cx="5351617" cy="45183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105092" tIns="101810" rIns="105092" bIns="10181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defTabSz="731838"/>
            <a:r>
              <a:rPr lang="zh-CN" altLang="en-US" sz="160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此页为图表配色示意，正式使用时请删除此页</a:t>
            </a:r>
          </a:p>
        </p:txBody>
      </p:sp>
    </p:spTree>
    <p:extLst>
      <p:ext uri="{BB962C8B-B14F-4D97-AF65-F5344CB8AC3E}">
        <p14:creationId xmlns:p14="http://schemas.microsoft.com/office/powerpoint/2010/main" val="27101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FC2917F5-FC52-4782-A0FF-AE2013F589C8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25829FED-7996-4B48-8C44-EBA668E4F8ED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6DF1AB71-8E54-4DA3-96CA-45CA365BFE54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MWC 19-PPT模板-白底 16比9</Template>
  <TotalTime>120</TotalTime>
  <Words>89</Words>
  <Application>Microsoft Office PowerPoint</Application>
  <PresentationFormat>自定义</PresentationFormat>
  <Paragraphs>55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Microsoft YaHei</vt:lpstr>
      <vt:lpstr>Arial</vt:lpstr>
      <vt:lpstr>Calibri</vt:lpstr>
      <vt:lpstr>1_Title Slide</vt:lpstr>
      <vt:lpstr>Chart page</vt:lpstr>
      <vt:lpstr>4_Chart page</vt:lpstr>
      <vt:lpstr>End page</vt:lpstr>
      <vt:lpstr>Language Models: From RNN to Transformer 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浩全 周</cp:lastModifiedBy>
  <cp:revision>12</cp:revision>
  <dcterms:created xsi:type="dcterms:W3CDTF">2018-12-05T07:23:25Z</dcterms:created>
  <dcterms:modified xsi:type="dcterms:W3CDTF">2023-07-05T12:31:40Z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(3)9K7MhttPmctKTlAepJVghc5jVCKqhwlg3WUynTcyZRlAqvXwyh4Oh5MUn/S1qsRekxYaSjf0
xAMb+XIVmiFW19LQ5rzY8SxUDMVg4vj7tzi0SPjrpQaZEh2i7Q63wUANwPymQ9KhvkOpupId
8g/WiPz/3mo9lw2+u0HERtEEQOFSNHxTfxkHcxU8CosEcorCYU1bf3Ron8rzicflycNnYO6T
HSqLQgGez4SDJnplgK</vt:lpwstr>
  </property>
  <property fmtid="{D5CDD505-2E9C-101B-9397-08002B2CF9AE}" pid="3" name="_2015_ms_pID_7253431">
    <vt:lpwstr>82SGjRTEfRs+Omq1PLLlyH6r/NUeGWJLUTXD4xX4AdBDIbA5M3xGE1
FJDhGJWv+ZwJEBjSUU7vQG7pD9Re+jwOMeH8KvtBR51uSvL8QqKWID096WZ7sSv/LL5pae3t
XPEALNuJBpV72sbxfdY4icFZGPfj4727kRAWuT9uG/4Al1hW+8FJdNQ/J9I8uxSoEyoyJ96g
hvAj6RniZYqx1mFTVrh3xskdX0KPyR3xTPNI</vt:lpwstr>
  </property>
  <property fmtid="{D5CDD505-2E9C-101B-9397-08002B2CF9AE}" pid="4" name="_2015_ms_pID_7253432">
    <vt:lpwstr>zr4dAB7xmHqg7+bcC24Pv9M=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1575429571</vt:lpwstr>
  </property>
</Properties>
</file>