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6" r:id="rId3"/>
    <p:sldId id="267" r:id="rId4"/>
    <p:sldId id="623" r:id="rId5"/>
    <p:sldId id="62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9300"/>
    <a:srgbClr val="59D454"/>
    <a:srgbClr val="0432FF"/>
    <a:srgbClr val="05B050"/>
    <a:srgbClr val="876657"/>
    <a:srgbClr val="008F01"/>
    <a:srgbClr val="00FA00"/>
    <a:srgbClr val="00FDF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33"/>
    <p:restoredTop sz="86433"/>
  </p:normalViewPr>
  <p:slideViewPr>
    <p:cSldViewPr snapToGrid="0" snapToObjects="1">
      <p:cViewPr varScale="1">
        <p:scale>
          <a:sx n="128" d="100"/>
          <a:sy n="128" d="100"/>
        </p:scale>
        <p:origin x="6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2F98B-EF77-2242-8370-196C79AEC620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19A6-2CF7-954C-BA37-18AFF9B9C3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444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A851C-4F2A-1646-86AE-8803CFEFAA9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18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A851C-4F2A-1646-86AE-8803CFEFAA9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28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B09583-745A-9D4C-AF69-DAF41C57A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 anchor="b"/>
          <a:lstStyle>
            <a:lvl1pPr algn="ctr">
              <a:defRPr sz="60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A65D0B-C10B-324F-B5C7-3682B94D1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1245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28F4-AF7E-2A47-9CF9-F655F40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8" y="0"/>
            <a:ext cx="11465623" cy="852055"/>
          </a:xfrm>
        </p:spPr>
        <p:txBody>
          <a:bodyPr lIns="72000" tIns="72000" rIns="72000" bIns="36000">
            <a:normAutofit/>
          </a:bodyPr>
          <a:lstStyle>
            <a:lvl1pPr algn="l" defTabSz="126000">
              <a:defRPr sz="36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910DE-0400-9642-B3C1-BA6E6EC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8" y="852055"/>
            <a:ext cx="11465622" cy="5640820"/>
          </a:xfrm>
        </p:spPr>
        <p:txBody>
          <a:bodyPr>
            <a:normAutofit/>
          </a:bodyPr>
          <a:lstStyle>
            <a:lvl1pPr marL="252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504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2pPr>
            <a:lvl3pPr marL="756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3pPr>
            <a:lvl4pPr marL="1008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4pPr>
            <a:lvl5pPr marL="1260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224ED6-FC34-774D-8366-08437D14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8" y="1"/>
            <a:ext cx="673132" cy="852054"/>
          </a:xfrm>
        </p:spPr>
        <p:txBody>
          <a:bodyPr rIns="0"/>
          <a:lstStyle>
            <a:lvl1pPr>
              <a:defRPr sz="2800" b="1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5333F8-CA13-C94E-836A-0AD9DD3708B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日付プレースホルダー 6">
            <a:extLst>
              <a:ext uri="{FF2B5EF4-FFF2-40B4-BE49-F238E27FC236}">
                <a16:creationId xmlns:a16="http://schemas.microsoft.com/office/drawing/2014/main" id="{07D54EC8-D950-5A46-893A-7C88A982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7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28F4-AF7E-2A47-9CF9-F655F40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9" y="0"/>
            <a:ext cx="5732812" cy="852055"/>
          </a:xfrm>
        </p:spPr>
        <p:txBody>
          <a:bodyPr lIns="72000" tIns="72000" rIns="72000" bIns="36000">
            <a:normAutofit/>
          </a:bodyPr>
          <a:lstStyle>
            <a:lvl1pPr algn="l" defTabSz="126000">
              <a:defRPr sz="36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910DE-0400-9642-B3C1-BA6E6EC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8" y="852055"/>
            <a:ext cx="5732812" cy="5640820"/>
          </a:xfrm>
        </p:spPr>
        <p:txBody>
          <a:bodyPr>
            <a:normAutofit/>
          </a:bodyPr>
          <a:lstStyle>
            <a:lvl1pPr marL="252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504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2pPr>
            <a:lvl3pPr marL="756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3pPr>
            <a:lvl4pPr marL="1008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4pPr>
            <a:lvl5pPr marL="1260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2" name="スライド番号プレースホルダー 8">
            <a:extLst>
              <a:ext uri="{FF2B5EF4-FFF2-40B4-BE49-F238E27FC236}">
                <a16:creationId xmlns:a16="http://schemas.microsoft.com/office/drawing/2014/main" id="{4EC51F0B-320F-FB41-AF10-DD0CCED7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78" y="1"/>
            <a:ext cx="673132" cy="852054"/>
          </a:xfrm>
        </p:spPr>
        <p:txBody>
          <a:bodyPr rIns="0"/>
          <a:lstStyle>
            <a:lvl1pPr>
              <a:defRPr sz="2800" b="1">
                <a:solidFill>
                  <a:srgbClr val="008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5333F8-CA13-C94E-836A-0AD9DD3708B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日付プレースホルダー 6">
            <a:extLst>
              <a:ext uri="{FF2B5EF4-FFF2-40B4-BE49-F238E27FC236}">
                <a16:creationId xmlns:a16="http://schemas.microsoft.com/office/drawing/2014/main" id="{7B99D613-D123-AD47-98F1-D67B469A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737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28F4-AF7E-2A47-9CF9-F655F40A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9" y="0"/>
            <a:ext cx="5732812" cy="852055"/>
          </a:xfrm>
        </p:spPr>
        <p:txBody>
          <a:bodyPr lIns="72000" tIns="72000" rIns="72000" bIns="36000">
            <a:normAutofit/>
          </a:bodyPr>
          <a:lstStyle>
            <a:lvl1pPr algn="l" defTabSz="126000">
              <a:defRPr sz="3600" b="1">
                <a:solidFill>
                  <a:srgbClr val="008F00"/>
                </a:solidFill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9910DE-0400-9642-B3C1-BA6E6EC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8" y="852056"/>
            <a:ext cx="5732812" cy="5640820"/>
          </a:xfrm>
        </p:spPr>
        <p:txBody>
          <a:bodyPr>
            <a:normAutofit/>
          </a:bodyPr>
          <a:lstStyle>
            <a:lvl1pPr marL="252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1pPr>
            <a:lvl2pPr marL="504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2pPr>
            <a:lvl3pPr marL="756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3pPr>
            <a:lvl4pPr marL="1008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4pPr>
            <a:lvl5pPr marL="1260000" indent="-252000" defTabSz="126000">
              <a:lnSpc>
                <a:spcPct val="100000"/>
              </a:lnSpc>
              <a:defRPr sz="1800">
                <a:latin typeface="Times New Roman" panose="02020603050405020304" pitchFamily="18" charset="0"/>
                <a:ea typeface="Hiragino Mincho Pro W3" panose="02020300000000000000" pitchFamily="18" charset="-128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6">
            <a:extLst>
              <a:ext uri="{FF2B5EF4-FFF2-40B4-BE49-F238E27FC236}">
                <a16:creationId xmlns:a16="http://schemas.microsoft.com/office/drawing/2014/main" id="{A9F64EF8-045B-6B4A-B7C0-52D9486D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1238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6">
            <a:extLst>
              <a:ext uri="{FF2B5EF4-FFF2-40B4-BE49-F238E27FC236}">
                <a16:creationId xmlns:a16="http://schemas.microsoft.com/office/drawing/2014/main" id="{E3E7387E-E80D-954D-B80B-D387D3D1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800000" cy="365125"/>
          </a:xfrm>
        </p:spPr>
        <p:txBody>
          <a:bodyPr lIns="180000"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ja-JP" dirty="0"/>
              <a:t>SK LOWE meeting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298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82F803-0A63-7C4C-BED4-52762B12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4CB4C3-8A8B-7B48-B67C-6847B5E3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5E99E-CBB9-A340-9B5F-840C29A19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2019/11/14 Super-Kamiokande Collaboration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944C5-B57A-5848-97FF-F22E45790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DE0B6-4834-CF45-8B2A-45FF16AA5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333F8-CA13-C94E-836A-0AD9DD370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6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84" r:id="rId4"/>
    <p:sldLayoutId id="2147483655" r:id="rId5"/>
    <p:sldLayoutId id="2147483660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B9B89211-E6CE-9196-BED8-C47C24746177}"/>
              </a:ext>
            </a:extLst>
          </p:cNvPr>
          <p:cNvGrpSpPr/>
          <p:nvPr/>
        </p:nvGrpSpPr>
        <p:grpSpPr>
          <a:xfrm>
            <a:off x="2689022" y="1347119"/>
            <a:ext cx="6813955" cy="3855985"/>
            <a:chOff x="734538" y="2183962"/>
            <a:chExt cx="6813955" cy="3855985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25B2C837-0D33-B34F-3A3D-047752EA981E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29667" y="3340083"/>
              <a:ext cx="14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図 4" descr="図形, 円&#10;&#10;自動的に生成された説明">
              <a:extLst>
                <a:ext uri="{FF2B5EF4-FFF2-40B4-BE49-F238E27FC236}">
                  <a16:creationId xmlns:a16="http://schemas.microsoft.com/office/drawing/2014/main" id="{60EC9CC8-E387-53E4-36C1-ED61E7DFD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7589" y="2798516"/>
              <a:ext cx="876300" cy="850900"/>
            </a:xfrm>
            <a:prstGeom prst="rect">
              <a:avLst/>
            </a:prstGeom>
          </p:spPr>
        </p:pic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45E982A6-2B1D-3DEC-50C6-CF17BBCB0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4996" y="3197797"/>
              <a:ext cx="290376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C4A7E124-0ABE-37BA-63FF-B980FB61C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6962" y="3125797"/>
              <a:ext cx="1044000" cy="720000"/>
            </a:xfrm>
            <a:custGeom>
              <a:avLst/>
              <a:gdLst>
                <a:gd name="connsiteX0" fmla="*/ 0 w 974035"/>
                <a:gd name="connsiteY0" fmla="*/ 218661 h 785191"/>
                <a:gd name="connsiteX1" fmla="*/ 586409 w 974035"/>
                <a:gd name="connsiteY1" fmla="*/ 0 h 785191"/>
                <a:gd name="connsiteX2" fmla="*/ 238539 w 974035"/>
                <a:gd name="connsiteY2" fmla="*/ 785191 h 785191"/>
                <a:gd name="connsiteX3" fmla="*/ 506896 w 974035"/>
                <a:gd name="connsiteY3" fmla="*/ 596348 h 785191"/>
                <a:gd name="connsiteX4" fmla="*/ 188844 w 974035"/>
                <a:gd name="connsiteY4" fmla="*/ 387626 h 785191"/>
                <a:gd name="connsiteX5" fmla="*/ 357809 w 974035"/>
                <a:gd name="connsiteY5" fmla="*/ 198782 h 785191"/>
                <a:gd name="connsiteX6" fmla="*/ 636104 w 974035"/>
                <a:gd name="connsiteY6" fmla="*/ 496956 h 785191"/>
                <a:gd name="connsiteX7" fmla="*/ 974035 w 974035"/>
                <a:gd name="connsiteY7" fmla="*/ 238539 h 785191"/>
                <a:gd name="connsiteX8" fmla="*/ 974035 w 974035"/>
                <a:gd name="connsiteY8" fmla="*/ 238539 h 785191"/>
                <a:gd name="connsiteX0" fmla="*/ 0 w 979645"/>
                <a:gd name="connsiteY0" fmla="*/ 241100 h 785191"/>
                <a:gd name="connsiteX1" fmla="*/ 592019 w 979645"/>
                <a:gd name="connsiteY1" fmla="*/ 0 h 785191"/>
                <a:gd name="connsiteX2" fmla="*/ 244149 w 979645"/>
                <a:gd name="connsiteY2" fmla="*/ 785191 h 785191"/>
                <a:gd name="connsiteX3" fmla="*/ 512506 w 979645"/>
                <a:gd name="connsiteY3" fmla="*/ 596348 h 785191"/>
                <a:gd name="connsiteX4" fmla="*/ 194454 w 979645"/>
                <a:gd name="connsiteY4" fmla="*/ 387626 h 785191"/>
                <a:gd name="connsiteX5" fmla="*/ 363419 w 979645"/>
                <a:gd name="connsiteY5" fmla="*/ 198782 h 785191"/>
                <a:gd name="connsiteX6" fmla="*/ 641714 w 979645"/>
                <a:gd name="connsiteY6" fmla="*/ 496956 h 785191"/>
                <a:gd name="connsiteX7" fmla="*/ 979645 w 979645"/>
                <a:gd name="connsiteY7" fmla="*/ 238539 h 785191"/>
                <a:gd name="connsiteX8" fmla="*/ 979645 w 979645"/>
                <a:gd name="connsiteY8" fmla="*/ 238539 h 7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9645" h="785191">
                  <a:moveTo>
                    <a:pt x="0" y="241100"/>
                  </a:moveTo>
                  <a:lnTo>
                    <a:pt x="592019" y="0"/>
                  </a:lnTo>
                  <a:lnTo>
                    <a:pt x="244149" y="785191"/>
                  </a:lnTo>
                  <a:lnTo>
                    <a:pt x="512506" y="596348"/>
                  </a:lnTo>
                  <a:lnTo>
                    <a:pt x="194454" y="387626"/>
                  </a:lnTo>
                  <a:lnTo>
                    <a:pt x="363419" y="198782"/>
                  </a:lnTo>
                  <a:lnTo>
                    <a:pt x="641714" y="496956"/>
                  </a:lnTo>
                  <a:lnTo>
                    <a:pt x="979645" y="238539"/>
                  </a:lnTo>
                  <a:lnTo>
                    <a:pt x="979645" y="23853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05D6CC52-4F37-A290-17F8-9AA9E2932782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5891383" y="3608053"/>
              <a:ext cx="1260000" cy="1177873"/>
              <a:chOff x="7771493" y="2834194"/>
              <a:chExt cx="1737856" cy="1624589"/>
            </a:xfrm>
            <a:scene3d>
              <a:camera prst="orthographicFront">
                <a:rot lat="0" lon="0" rev="17400000"/>
              </a:camera>
              <a:lightRig rig="threePt" dir="t"/>
            </a:scene3d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783E4E6F-D098-5EB2-7489-E25EA4DFCFAD}"/>
                  </a:ext>
                </a:extLst>
              </p:cNvPr>
              <p:cNvGrpSpPr/>
              <p:nvPr/>
            </p:nvGrpSpPr>
            <p:grpSpPr>
              <a:xfrm>
                <a:off x="7771493" y="3041820"/>
                <a:ext cx="1737856" cy="1416963"/>
                <a:chOff x="5597912" y="4036370"/>
                <a:chExt cx="1737856" cy="1416963"/>
              </a:xfrm>
            </p:grpSpPr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DA8E9B19-5DBF-B2F9-A8C9-F618F3849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6217" y="4036370"/>
                  <a:ext cx="810623" cy="905744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6BEF5267-DDD5-B0AB-5CB4-5BD081137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6840" y="4036370"/>
                  <a:ext cx="800463" cy="892681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ドーナツ 49">
                  <a:extLst>
                    <a:ext uri="{FF2B5EF4-FFF2-40B4-BE49-F238E27FC236}">
                      <a16:creationId xmlns:a16="http://schemas.microsoft.com/office/drawing/2014/main" id="{1127F693-A690-EED9-46F2-0D773F1B293B}"/>
                    </a:ext>
                  </a:extLst>
                </p:cNvPr>
                <p:cNvSpPr/>
                <p:nvPr/>
              </p:nvSpPr>
              <p:spPr>
                <a:xfrm>
                  <a:off x="5597912" y="4683513"/>
                  <a:ext cx="1737856" cy="769820"/>
                </a:xfrm>
                <a:prstGeom prst="donut">
                  <a:avLst>
                    <a:gd name="adj" fmla="val 8971"/>
                  </a:avLst>
                </a:prstGeom>
                <a:solidFill>
                  <a:srgbClr val="6CF8FC"/>
                </a:solidFill>
                <a:ln>
                  <a:solidFill>
                    <a:srgbClr val="6CF8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5396A2E3-B451-F4A3-615E-970DA08F3E4E}"/>
                  </a:ext>
                </a:extLst>
              </p:cNvPr>
              <p:cNvCxnSpPr>
                <a:cxnSpLocks/>
              </p:cNvCxnSpPr>
              <p:nvPr/>
            </p:nvCxnSpPr>
            <p:spPr>
              <a:xfrm rot="21044601" flipH="1">
                <a:off x="8550367" y="2834194"/>
                <a:ext cx="183734" cy="111748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438320D-C71E-E709-3F9D-DEF160EB5519}"/>
                </a:ext>
              </a:extLst>
            </p:cNvPr>
            <p:cNvSpPr txBox="1"/>
            <p:nvPr/>
          </p:nvSpPr>
          <p:spPr>
            <a:xfrm>
              <a:off x="6042884" y="2331971"/>
              <a:ext cx="485710" cy="4672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ja-JP" sz="2800" dirty="0"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rPr>
                <a:t>Gd</a:t>
              </a:r>
              <a:endParaRPr kumimoji="1" lang="ja-JP" altLang="en-US" sz="2800"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4C489D4C-02BE-85E7-6210-6653CF720D7B}"/>
                    </a:ext>
                  </a:extLst>
                </p:cNvPr>
                <p:cNvSpPr txBox="1"/>
                <p:nvPr/>
              </p:nvSpPr>
              <p:spPr>
                <a:xfrm>
                  <a:off x="4978200" y="3849814"/>
                  <a:ext cx="1575752" cy="861774"/>
                </a:xfrm>
                <a:prstGeom prst="rect">
                  <a:avLst/>
                </a:prstGeom>
                <a:noFill/>
                <a:ln w="6350">
                  <a:noFill/>
                </a:ln>
                <a:effectLst>
                  <a:softEdge rad="38100"/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ja-JP" sz="2800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Total</a:t>
                  </a:r>
                </a:p>
                <a:p>
                  <a:r>
                    <a:rPr lang="en-US" altLang="ja-JP" sz="2800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~8 MeV </a:t>
                  </a:r>
                  <a14:m>
                    <m:oMath xmlns:m="http://schemas.openxmlformats.org/officeDocument/2006/math">
                      <m:r>
                        <a:rPr lang="ja-JP" alt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𝛄</m:t>
                      </m:r>
                    </m:oMath>
                  </a14:m>
                  <a:endParaRPr lang="en-US" altLang="ja-JP" sz="2800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4C489D4C-02BE-85E7-6210-6653CF720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200" y="3849814"/>
                  <a:ext cx="1575752" cy="861774"/>
                </a:xfrm>
                <a:prstGeom prst="rect">
                  <a:avLst/>
                </a:prstGeom>
                <a:blipFill>
                  <a:blip r:embed="rId4"/>
                  <a:stretch>
                    <a:fillRect l="-13492" t="-13043" r="-6349" b="-23188"/>
                  </a:stretch>
                </a:blipFill>
                <a:ln w="6350">
                  <a:noFill/>
                </a:ln>
                <a:effectLst>
                  <a:softEdge rad="38100"/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C8C1F15D-2778-613E-268F-6E0518D399ED}"/>
                </a:ext>
              </a:extLst>
            </p:cNvPr>
            <p:cNvSpPr/>
            <p:nvPr/>
          </p:nvSpPr>
          <p:spPr>
            <a:xfrm>
              <a:off x="734538" y="2183963"/>
              <a:ext cx="3261858" cy="299725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78060C5-C5E1-2DA2-F18E-9454709FED2B}"/>
                </a:ext>
              </a:extLst>
            </p:cNvPr>
            <p:cNvCxnSpPr>
              <a:cxnSpLocks noChangeAspect="1"/>
            </p:cNvCxnSpPr>
            <p:nvPr/>
          </p:nvCxnSpPr>
          <p:spPr>
            <a:xfrm rot="15644601" flipH="1">
              <a:off x="2052975" y="2549069"/>
              <a:ext cx="186449" cy="113400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20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9F4F0809-0EFB-804B-5982-5A7E8D4B3ABF}"/>
                </a:ext>
              </a:extLst>
            </p:cNvPr>
            <p:cNvSpPr txBox="1"/>
            <p:nvPr/>
          </p:nvSpPr>
          <p:spPr>
            <a:xfrm>
              <a:off x="2756710" y="2725404"/>
              <a:ext cx="213200" cy="4672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ja-JP" sz="2800" dirty="0"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rPr>
                <a:t>p</a:t>
              </a:r>
              <a:endParaRPr kumimoji="1" lang="ja-JP" altLang="en-US" sz="2800"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9CDC7CC9-BE50-B645-13BF-DFB88A34A982}"/>
                    </a:ext>
                  </a:extLst>
                </p:cNvPr>
                <p:cNvSpPr txBox="1"/>
                <p:nvPr/>
              </p:nvSpPr>
              <p:spPr>
                <a:xfrm>
                  <a:off x="1100850" y="2549788"/>
                  <a:ext cx="452495" cy="46723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36000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latin typeface="Cambria Math" panose="02040503050406030204" pitchFamily="18" charset="0"/>
                                <a:ea typeface="Hiragino Mincho Pro W3" panose="02020300000000000000" pitchFamily="18" charset="-128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kumimoji="1" lang="en-US" altLang="ja-JP" sz="2800" i="1" smtClean="0">
                                    <a:latin typeface="Cambria Math" panose="02040503050406030204" pitchFamily="18" charset="0"/>
                                    <a:ea typeface="Hiragino Mincho Pro W3" panose="02020300000000000000" pitchFamily="18" charset="-128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8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sz="2800" b="0" i="0" smtClean="0">
                                <a:latin typeface="Cambria Math" panose="02040503050406030204" pitchFamily="18" charset="0"/>
                                <a:ea typeface="Hiragino Mincho Pro W3" panose="02020300000000000000" pitchFamily="18" charset="-128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>
                    <a:latin typeface="Hiragino Mincho Pro W3" panose="02020300000000000000" pitchFamily="18" charset="-128"/>
                    <a:ea typeface="Hiragino Mincho Pro W3" panose="020203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9CDC7CC9-BE50-B645-13BF-DFB88A34A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850" y="2549788"/>
                  <a:ext cx="452495" cy="467239"/>
                </a:xfrm>
                <a:prstGeom prst="rect">
                  <a:avLst/>
                </a:prstGeom>
                <a:blipFill>
                  <a:blip r:embed="rId5"/>
                  <a:stretch>
                    <a:fillRect r="-13889" b="-526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B8310F8-8EEF-9610-0F00-C2E12E7DA661}"/>
                </a:ext>
              </a:extLst>
            </p:cNvPr>
            <p:cNvSpPr/>
            <p:nvPr/>
          </p:nvSpPr>
          <p:spPr>
            <a:xfrm>
              <a:off x="4189521" y="2183962"/>
              <a:ext cx="3358972" cy="2997921"/>
            </a:xfrm>
            <a:prstGeom prst="rect">
              <a:avLst/>
            </a:prstGeom>
            <a:noFill/>
            <a:ln w="57150">
              <a:solidFill>
                <a:srgbClr val="0432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299EF743-4C93-5E18-C2BF-21213AFC5923}"/>
                </a:ext>
              </a:extLst>
            </p:cNvPr>
            <p:cNvSpPr txBox="1"/>
            <p:nvPr/>
          </p:nvSpPr>
          <p:spPr>
            <a:xfrm>
              <a:off x="1175270" y="5183981"/>
              <a:ext cx="2380395" cy="503590"/>
            </a:xfrm>
            <a:prstGeom prst="rect">
              <a:avLst/>
            </a:prstGeom>
            <a:noFill/>
          </p:spPr>
          <p:txBody>
            <a:bodyPr wrap="none" lIns="0" tIns="72000" rIns="0" bIns="0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Prompt </a:t>
              </a:r>
              <a:r>
                <a:rPr lang="en-US" altLang="ja-JP" sz="2800" b="1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signal</a:t>
              </a:r>
              <a:endParaRPr kumimoji="1" lang="ja-JP" altLang="en-US" sz="2800" b="1">
                <a:solidFill>
                  <a:srgbClr val="FF0000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5FBA2970-D6CB-A0DD-180B-C0A80A1B4073}"/>
                </a:ext>
              </a:extLst>
            </p:cNvPr>
            <p:cNvSpPr txBox="1"/>
            <p:nvPr/>
          </p:nvSpPr>
          <p:spPr>
            <a:xfrm>
              <a:off x="4617863" y="5183981"/>
              <a:ext cx="2502288" cy="503590"/>
            </a:xfrm>
            <a:prstGeom prst="rect">
              <a:avLst/>
            </a:prstGeom>
            <a:noFill/>
          </p:spPr>
          <p:txBody>
            <a:bodyPr wrap="none" lIns="0" tIns="72000" rIns="0" bIns="0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rgbClr val="0432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Delayed </a:t>
              </a:r>
              <a:r>
                <a:rPr lang="en-US" altLang="ja-JP" sz="2800" b="1" dirty="0">
                  <a:solidFill>
                    <a:srgbClr val="0432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signal</a:t>
              </a:r>
              <a:endParaRPr kumimoji="1" lang="ja-JP" altLang="en-US" sz="2800" b="1">
                <a:solidFill>
                  <a:srgbClr val="0432FF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885B7B3C-B8A9-F3FE-F0C3-4F85AE889B2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27644" y="5510332"/>
              <a:ext cx="936000" cy="0"/>
            </a:xfrm>
            <a:prstGeom prst="straightConnector1">
              <a:avLst/>
            </a:prstGeom>
            <a:ln w="38100">
              <a:gradFill flip="none" rotWithShape="1">
                <a:gsLst>
                  <a:gs pos="0">
                    <a:srgbClr val="FF0000"/>
                  </a:gs>
                  <a:gs pos="50000">
                    <a:srgbClr val="7030A0"/>
                  </a:gs>
                  <a:gs pos="100000">
                    <a:srgbClr val="0432FF"/>
                  </a:gs>
                </a:gsLst>
                <a:lin ang="0" scaled="1"/>
                <a:tileRect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D065E21-D414-8DC8-88BC-6DDB684B0C91}"/>
                    </a:ext>
                  </a:extLst>
                </p:cNvPr>
                <p:cNvSpPr txBox="1"/>
                <p:nvPr/>
              </p:nvSpPr>
              <p:spPr>
                <a:xfrm>
                  <a:off x="2709631" y="5514061"/>
                  <a:ext cx="2717090" cy="52588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216000" rIns="0" bIns="0" rtlCol="0">
                  <a:spAutoFit/>
                </a:bodyPr>
                <a:lstStyle/>
                <a:p>
                  <a:pPr defTabSz="252000"/>
                  <a:r>
                    <a:rPr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~115</a:t>
                  </a:r>
                  <a:r>
                    <a:rPr kumimoji="1"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1"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</a:t>
                  </a:r>
                  <a:r>
                    <a:rPr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ec	(Gd : 0.01%)</a:t>
                  </a: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D065E21-D414-8DC8-88BC-6DDB684B0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631" y="5514061"/>
                  <a:ext cx="2717090" cy="525886"/>
                </a:xfrm>
                <a:prstGeom prst="rect">
                  <a:avLst/>
                </a:prstGeom>
                <a:blipFill>
                  <a:blip r:embed="rId6"/>
                  <a:stretch>
                    <a:fillRect l="-5581" r="-4651" b="-28571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F3164B87-53BF-65B2-5A91-8D03EF34A0D6}"/>
                </a:ext>
              </a:extLst>
            </p:cNvPr>
            <p:cNvSpPr txBox="1"/>
            <p:nvPr/>
          </p:nvSpPr>
          <p:spPr>
            <a:xfrm>
              <a:off x="4589996" y="2728461"/>
              <a:ext cx="200376" cy="4672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ja-JP" sz="2800" dirty="0"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rPr>
                <a:t>n</a:t>
              </a:r>
              <a:endParaRPr kumimoji="1" lang="ja-JP" altLang="en-US" sz="2800"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DB495A5-07DB-B154-295C-4E2F0D2EF5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2454598" y="3467876"/>
              <a:ext cx="1260000" cy="1027337"/>
              <a:chOff x="7771493" y="3041820"/>
              <a:chExt cx="1737856" cy="1416963"/>
            </a:xfrm>
            <a:scene3d>
              <a:camera prst="orthographicFront">
                <a:rot lat="0" lon="0" rev="17400000"/>
              </a:camera>
              <a:lightRig rig="threePt" dir="t"/>
            </a:scene3d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45F78673-9B8D-3A35-9423-85B12F538749}"/>
                  </a:ext>
                </a:extLst>
              </p:cNvPr>
              <p:cNvGrpSpPr/>
              <p:nvPr/>
            </p:nvGrpSpPr>
            <p:grpSpPr>
              <a:xfrm>
                <a:off x="7771493" y="3041820"/>
                <a:ext cx="1737856" cy="1416963"/>
                <a:chOff x="5597912" y="4036370"/>
                <a:chExt cx="1737856" cy="1416963"/>
              </a:xfrm>
            </p:grpSpPr>
            <p:cxnSp>
              <p:nvCxnSpPr>
                <p:cNvPr id="24" name="直線コネクタ 23">
                  <a:extLst>
                    <a:ext uri="{FF2B5EF4-FFF2-40B4-BE49-F238E27FC236}">
                      <a16:creationId xmlns:a16="http://schemas.microsoft.com/office/drawing/2014/main" id="{DC645DAD-BC5E-A003-8FCC-C0DA62C65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6217" y="4036370"/>
                  <a:ext cx="810623" cy="905744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E124FE6B-F3D9-673B-55B1-816DF044E0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6840" y="4036370"/>
                  <a:ext cx="800463" cy="892681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ドーナツ 40">
                  <a:extLst>
                    <a:ext uri="{FF2B5EF4-FFF2-40B4-BE49-F238E27FC236}">
                      <a16:creationId xmlns:a16="http://schemas.microsoft.com/office/drawing/2014/main" id="{1265A830-D9E6-77F3-3E30-5333FC7939B8}"/>
                    </a:ext>
                  </a:extLst>
                </p:cNvPr>
                <p:cNvSpPr/>
                <p:nvPr/>
              </p:nvSpPr>
              <p:spPr>
                <a:xfrm>
                  <a:off x="5597912" y="4683513"/>
                  <a:ext cx="1737856" cy="769820"/>
                </a:xfrm>
                <a:prstGeom prst="donut">
                  <a:avLst>
                    <a:gd name="adj" fmla="val 8971"/>
                  </a:avLst>
                </a:prstGeom>
                <a:solidFill>
                  <a:srgbClr val="6CF8FC"/>
                </a:solidFill>
                <a:ln>
                  <a:solidFill>
                    <a:srgbClr val="6CF8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D79DE1CE-E55B-7B1E-BC76-7F04F37D6BA0}"/>
                  </a:ext>
                </a:extLst>
              </p:cNvPr>
              <p:cNvCxnSpPr>
                <a:cxnSpLocks/>
              </p:cNvCxnSpPr>
              <p:nvPr/>
            </p:nvCxnSpPr>
            <p:spPr>
              <a:xfrm rot="21044601" flipH="1">
                <a:off x="8550366" y="3067748"/>
                <a:ext cx="183734" cy="111748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円/楕円 41">
              <a:extLst>
                <a:ext uri="{FF2B5EF4-FFF2-40B4-BE49-F238E27FC236}">
                  <a16:creationId xmlns:a16="http://schemas.microsoft.com/office/drawing/2014/main" id="{CD8B9047-41A3-6D94-0407-5EF10A3B0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7020" y="3195700"/>
              <a:ext cx="288000" cy="288000"/>
            </a:xfrm>
            <a:prstGeom prst="ellipse">
              <a:avLst/>
            </a:prstGeom>
            <a:gradFill>
              <a:gsLst>
                <a:gs pos="50000">
                  <a:srgbClr val="FF8080"/>
                </a:gs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59242E6-AECB-9A19-B7E2-8DFC90E41B13}"/>
                </a:ext>
              </a:extLst>
            </p:cNvPr>
            <p:cNvSpPr txBox="1"/>
            <p:nvPr/>
          </p:nvSpPr>
          <p:spPr>
            <a:xfrm>
              <a:off x="2782827" y="4275407"/>
              <a:ext cx="351058" cy="430887"/>
            </a:xfrm>
            <a:prstGeom prst="rect">
              <a:avLst/>
            </a:prstGeom>
            <a:noFill/>
            <a:ln w="6350">
              <a:noFill/>
            </a:ln>
            <a:effectLst>
              <a:softEdge rad="38100"/>
            </a:effectLst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ja-JP" sz="28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  <a:r>
                <a:rPr lang="en-US" altLang="ja-JP" sz="2800" b="1" baseline="30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80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DCF2CFE-C395-8166-427B-9873FE206039}"/>
              </a:ext>
            </a:extLst>
          </p:cNvPr>
          <p:cNvGrpSpPr/>
          <p:nvPr/>
        </p:nvGrpSpPr>
        <p:grpSpPr>
          <a:xfrm>
            <a:off x="2687508" y="1349901"/>
            <a:ext cx="6816984" cy="3853203"/>
            <a:chOff x="2687508" y="1349901"/>
            <a:chExt cx="6816984" cy="3853203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25B2C837-0D33-B34F-3A3D-047752EA981E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91774" y="2504972"/>
              <a:ext cx="14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図 4" descr="図形, 円&#10;&#10;自動的に生成された説明">
              <a:extLst>
                <a:ext uri="{FF2B5EF4-FFF2-40B4-BE49-F238E27FC236}">
                  <a16:creationId xmlns:a16="http://schemas.microsoft.com/office/drawing/2014/main" id="{60EC9CC8-E387-53E4-36C1-ED61E7DFD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8250" y="1962738"/>
              <a:ext cx="876300" cy="850900"/>
            </a:xfrm>
            <a:prstGeom prst="rect">
              <a:avLst/>
            </a:prstGeom>
          </p:spPr>
        </p:pic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45E982A6-2B1D-3DEC-50C6-CF17BBCB03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5657" y="2362019"/>
              <a:ext cx="290376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C4A7E124-0ABE-37BA-63FF-B980FB61C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7623" y="2290019"/>
              <a:ext cx="1044000" cy="720000"/>
            </a:xfrm>
            <a:custGeom>
              <a:avLst/>
              <a:gdLst>
                <a:gd name="connsiteX0" fmla="*/ 0 w 974035"/>
                <a:gd name="connsiteY0" fmla="*/ 218661 h 785191"/>
                <a:gd name="connsiteX1" fmla="*/ 586409 w 974035"/>
                <a:gd name="connsiteY1" fmla="*/ 0 h 785191"/>
                <a:gd name="connsiteX2" fmla="*/ 238539 w 974035"/>
                <a:gd name="connsiteY2" fmla="*/ 785191 h 785191"/>
                <a:gd name="connsiteX3" fmla="*/ 506896 w 974035"/>
                <a:gd name="connsiteY3" fmla="*/ 596348 h 785191"/>
                <a:gd name="connsiteX4" fmla="*/ 188844 w 974035"/>
                <a:gd name="connsiteY4" fmla="*/ 387626 h 785191"/>
                <a:gd name="connsiteX5" fmla="*/ 357809 w 974035"/>
                <a:gd name="connsiteY5" fmla="*/ 198782 h 785191"/>
                <a:gd name="connsiteX6" fmla="*/ 636104 w 974035"/>
                <a:gd name="connsiteY6" fmla="*/ 496956 h 785191"/>
                <a:gd name="connsiteX7" fmla="*/ 974035 w 974035"/>
                <a:gd name="connsiteY7" fmla="*/ 238539 h 785191"/>
                <a:gd name="connsiteX8" fmla="*/ 974035 w 974035"/>
                <a:gd name="connsiteY8" fmla="*/ 238539 h 785191"/>
                <a:gd name="connsiteX0" fmla="*/ 0 w 979645"/>
                <a:gd name="connsiteY0" fmla="*/ 241100 h 785191"/>
                <a:gd name="connsiteX1" fmla="*/ 592019 w 979645"/>
                <a:gd name="connsiteY1" fmla="*/ 0 h 785191"/>
                <a:gd name="connsiteX2" fmla="*/ 244149 w 979645"/>
                <a:gd name="connsiteY2" fmla="*/ 785191 h 785191"/>
                <a:gd name="connsiteX3" fmla="*/ 512506 w 979645"/>
                <a:gd name="connsiteY3" fmla="*/ 596348 h 785191"/>
                <a:gd name="connsiteX4" fmla="*/ 194454 w 979645"/>
                <a:gd name="connsiteY4" fmla="*/ 387626 h 785191"/>
                <a:gd name="connsiteX5" fmla="*/ 363419 w 979645"/>
                <a:gd name="connsiteY5" fmla="*/ 198782 h 785191"/>
                <a:gd name="connsiteX6" fmla="*/ 641714 w 979645"/>
                <a:gd name="connsiteY6" fmla="*/ 496956 h 785191"/>
                <a:gd name="connsiteX7" fmla="*/ 979645 w 979645"/>
                <a:gd name="connsiteY7" fmla="*/ 238539 h 785191"/>
                <a:gd name="connsiteX8" fmla="*/ 979645 w 979645"/>
                <a:gd name="connsiteY8" fmla="*/ 238539 h 7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9645" h="785191">
                  <a:moveTo>
                    <a:pt x="0" y="241100"/>
                  </a:moveTo>
                  <a:lnTo>
                    <a:pt x="592019" y="0"/>
                  </a:lnTo>
                  <a:lnTo>
                    <a:pt x="244149" y="785191"/>
                  </a:lnTo>
                  <a:lnTo>
                    <a:pt x="512506" y="596348"/>
                  </a:lnTo>
                  <a:lnTo>
                    <a:pt x="194454" y="387626"/>
                  </a:lnTo>
                  <a:lnTo>
                    <a:pt x="363419" y="198782"/>
                  </a:lnTo>
                  <a:lnTo>
                    <a:pt x="641714" y="496956"/>
                  </a:lnTo>
                  <a:lnTo>
                    <a:pt x="979645" y="238539"/>
                  </a:lnTo>
                  <a:lnTo>
                    <a:pt x="979645" y="23853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05D6CC52-4F37-A290-17F8-9AA9E2932782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7852044" y="2772275"/>
              <a:ext cx="1260000" cy="1177873"/>
              <a:chOff x="7771493" y="2834194"/>
              <a:chExt cx="1737856" cy="1624589"/>
            </a:xfrm>
            <a:scene3d>
              <a:camera prst="orthographicFront">
                <a:rot lat="0" lon="0" rev="17400000"/>
              </a:camera>
              <a:lightRig rig="threePt" dir="t"/>
            </a:scene3d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783E4E6F-D098-5EB2-7489-E25EA4DFCFAD}"/>
                  </a:ext>
                </a:extLst>
              </p:cNvPr>
              <p:cNvGrpSpPr/>
              <p:nvPr/>
            </p:nvGrpSpPr>
            <p:grpSpPr>
              <a:xfrm>
                <a:off x="7771493" y="3041820"/>
                <a:ext cx="1737856" cy="1416963"/>
                <a:chOff x="5597912" y="4036370"/>
                <a:chExt cx="1737856" cy="1416963"/>
              </a:xfrm>
            </p:grpSpPr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DA8E9B19-5DBF-B2F9-A8C9-F618F3849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6217" y="4036370"/>
                  <a:ext cx="810623" cy="905744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6BEF5267-DDD5-B0AB-5CB4-5BD081137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6840" y="4036370"/>
                  <a:ext cx="800463" cy="892681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ドーナツ 49">
                  <a:extLst>
                    <a:ext uri="{FF2B5EF4-FFF2-40B4-BE49-F238E27FC236}">
                      <a16:creationId xmlns:a16="http://schemas.microsoft.com/office/drawing/2014/main" id="{1127F693-A690-EED9-46F2-0D773F1B293B}"/>
                    </a:ext>
                  </a:extLst>
                </p:cNvPr>
                <p:cNvSpPr/>
                <p:nvPr/>
              </p:nvSpPr>
              <p:spPr>
                <a:xfrm>
                  <a:off x="5597912" y="4683513"/>
                  <a:ext cx="1737856" cy="769820"/>
                </a:xfrm>
                <a:prstGeom prst="donut">
                  <a:avLst>
                    <a:gd name="adj" fmla="val 8971"/>
                  </a:avLst>
                </a:prstGeom>
                <a:solidFill>
                  <a:srgbClr val="6CF8FC"/>
                </a:solidFill>
                <a:ln>
                  <a:solidFill>
                    <a:srgbClr val="6CF8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5396A2E3-B451-F4A3-615E-970DA08F3E4E}"/>
                  </a:ext>
                </a:extLst>
              </p:cNvPr>
              <p:cNvCxnSpPr>
                <a:cxnSpLocks/>
              </p:cNvCxnSpPr>
              <p:nvPr/>
            </p:nvCxnSpPr>
            <p:spPr>
              <a:xfrm rot="21044601" flipH="1">
                <a:off x="8550367" y="2834194"/>
                <a:ext cx="183734" cy="111748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B438320D-C71E-E709-3F9D-DEF160EB5519}"/>
                </a:ext>
              </a:extLst>
            </p:cNvPr>
            <p:cNvSpPr txBox="1"/>
            <p:nvPr/>
          </p:nvSpPr>
          <p:spPr>
            <a:xfrm>
              <a:off x="8003545" y="1496193"/>
              <a:ext cx="485710" cy="4672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ja-JP" sz="2800" dirty="0"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rPr>
                <a:t>Gd</a:t>
              </a:r>
              <a:endParaRPr kumimoji="1" lang="ja-JP" altLang="en-US" sz="2800"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4C489D4C-02BE-85E7-6210-6653CF720D7B}"/>
                    </a:ext>
                  </a:extLst>
                </p:cNvPr>
                <p:cNvSpPr txBox="1"/>
                <p:nvPr/>
              </p:nvSpPr>
              <p:spPr>
                <a:xfrm>
                  <a:off x="6938861" y="3014036"/>
                  <a:ext cx="1575752" cy="861774"/>
                </a:xfrm>
                <a:prstGeom prst="rect">
                  <a:avLst/>
                </a:prstGeom>
                <a:noFill/>
                <a:ln w="6350">
                  <a:noFill/>
                </a:ln>
                <a:effectLst>
                  <a:softEdge rad="38100"/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ja-JP" sz="2800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Total</a:t>
                  </a:r>
                </a:p>
                <a:p>
                  <a:r>
                    <a:rPr lang="en-US" altLang="ja-JP" sz="2800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~8 MeV </a:t>
                  </a:r>
                  <a14:m>
                    <m:oMath xmlns:m="http://schemas.openxmlformats.org/officeDocument/2006/math">
                      <m:r>
                        <a:rPr lang="ja-JP" alt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𝛄</m:t>
                      </m:r>
                    </m:oMath>
                  </a14:m>
                  <a:endParaRPr lang="en-US" altLang="ja-JP" sz="2800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4C489D4C-02BE-85E7-6210-6653CF720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861" y="3014036"/>
                  <a:ext cx="1575752" cy="861774"/>
                </a:xfrm>
                <a:prstGeom prst="rect">
                  <a:avLst/>
                </a:prstGeom>
                <a:blipFill>
                  <a:blip r:embed="rId4"/>
                  <a:stretch>
                    <a:fillRect l="-14400" t="-13043" r="-7200" b="-23188"/>
                  </a:stretch>
                </a:blipFill>
                <a:ln w="6350">
                  <a:noFill/>
                </a:ln>
                <a:effectLst>
                  <a:softEdge rad="38100"/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3684720-8C4C-D7DC-12AC-A3184125E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345333" y="2193125"/>
              <a:ext cx="622300" cy="635000"/>
            </a:xfrm>
            <a:prstGeom prst="rect">
              <a:avLst/>
            </a:prstGeom>
          </p:spPr>
        </p:pic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C09AB8A9-0DA5-DBFE-ED06-F14D00D8B288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4304270" y="2772747"/>
              <a:ext cx="1260000" cy="1177873"/>
              <a:chOff x="7771493" y="2834194"/>
              <a:chExt cx="1737856" cy="1624589"/>
            </a:xfrm>
            <a:scene3d>
              <a:camera prst="orthographicFront">
                <a:rot lat="0" lon="0" rev="17400000"/>
              </a:camera>
              <a:lightRig rig="threePt" dir="t"/>
            </a:scene3d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71577FD5-4383-ECF5-A4E5-44207525875C}"/>
                  </a:ext>
                </a:extLst>
              </p:cNvPr>
              <p:cNvGrpSpPr/>
              <p:nvPr/>
            </p:nvGrpSpPr>
            <p:grpSpPr>
              <a:xfrm>
                <a:off x="7771493" y="3041820"/>
                <a:ext cx="1737856" cy="1416963"/>
                <a:chOff x="5597912" y="4036370"/>
                <a:chExt cx="1737856" cy="1416963"/>
              </a:xfrm>
            </p:grpSpPr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C5E1E0D7-9EC1-D57E-CEFA-7A394CB1BD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6217" y="4036370"/>
                  <a:ext cx="810623" cy="905744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849BBB1B-C981-3D5C-2E27-61B8EED8B1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6840" y="4036370"/>
                  <a:ext cx="800463" cy="892681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ドーナツ 10">
                  <a:extLst>
                    <a:ext uri="{FF2B5EF4-FFF2-40B4-BE49-F238E27FC236}">
                      <a16:creationId xmlns:a16="http://schemas.microsoft.com/office/drawing/2014/main" id="{78124B75-BC3F-0CB1-256F-3007615D2169}"/>
                    </a:ext>
                  </a:extLst>
                </p:cNvPr>
                <p:cNvSpPr/>
                <p:nvPr/>
              </p:nvSpPr>
              <p:spPr>
                <a:xfrm>
                  <a:off x="5597912" y="4683513"/>
                  <a:ext cx="1737856" cy="769820"/>
                </a:xfrm>
                <a:prstGeom prst="donut">
                  <a:avLst>
                    <a:gd name="adj" fmla="val 8971"/>
                  </a:avLst>
                </a:prstGeom>
                <a:solidFill>
                  <a:srgbClr val="6CF8FC"/>
                </a:solidFill>
                <a:ln>
                  <a:solidFill>
                    <a:srgbClr val="6CF8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649F557B-BFB4-942A-7E37-C1785DC0E2C3}"/>
                  </a:ext>
                </a:extLst>
              </p:cNvPr>
              <p:cNvCxnSpPr>
                <a:cxnSpLocks/>
              </p:cNvCxnSpPr>
              <p:nvPr/>
            </p:nvCxnSpPr>
            <p:spPr>
              <a:xfrm rot="21044601" flipH="1">
                <a:off x="8550367" y="2834194"/>
                <a:ext cx="183734" cy="111748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78060C5-C5E1-2DA2-F18E-9454709FED2B}"/>
                </a:ext>
              </a:extLst>
            </p:cNvPr>
            <p:cNvCxnSpPr>
              <a:cxnSpLocks/>
            </p:cNvCxnSpPr>
            <p:nvPr/>
          </p:nvCxnSpPr>
          <p:spPr>
            <a:xfrm rot="15644601" flipH="1">
              <a:off x="3886191" y="1817330"/>
              <a:ext cx="133213" cy="810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20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9F4F0809-0EFB-804B-5982-5A7E8D4B3ABF}"/>
                </a:ext>
              </a:extLst>
            </p:cNvPr>
            <p:cNvSpPr txBox="1"/>
            <p:nvPr/>
          </p:nvSpPr>
          <p:spPr>
            <a:xfrm>
              <a:off x="4520228" y="1714677"/>
              <a:ext cx="272510" cy="4672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36000" rtlCol="0">
              <a:spAutoFit/>
            </a:bodyPr>
            <a:lstStyle/>
            <a:p>
              <a:r>
                <a:rPr kumimoji="1" lang="en-US" altLang="ja-JP" sz="2800" dirty="0"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rPr>
                <a:t>O</a:t>
              </a:r>
              <a:endParaRPr kumimoji="1" lang="ja-JP" altLang="en-US" sz="2800"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9CDC7CC9-BE50-B645-13BF-DFB88A34A982}"/>
                    </a:ext>
                  </a:extLst>
                </p:cNvPr>
                <p:cNvSpPr txBox="1"/>
                <p:nvPr/>
              </p:nvSpPr>
              <p:spPr>
                <a:xfrm>
                  <a:off x="2890281" y="1714677"/>
                  <a:ext cx="625171" cy="46723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36000" rtlCol="0">
                  <a:spAutoFit/>
                </a:bodyPr>
                <a:lstStyle/>
                <a:p>
                  <a:pPr algn="r"/>
                  <a:r>
                    <a:rPr kumimoji="1" lang="en-US" altLang="ja-JP" sz="2800" dirty="0">
                      <a:ea typeface="Hiragino Mincho Pro W3" panose="02020300000000000000" pitchFamily="18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ja-JP" altLang="en-US" sz="2800" i="0" smtClean="0"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ν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Hiragino Mincho Pro W3" panose="02020300000000000000" pitchFamily="18" charset="-128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acc>
                    </m:oMath>
                  </a14:m>
                  <a:endParaRPr kumimoji="1" lang="ja-JP" altLang="en-US" sz="2800">
                    <a:latin typeface="Hiragino Mincho Pro W3" panose="02020300000000000000" pitchFamily="18" charset="-128"/>
                    <a:ea typeface="Hiragino Mincho Pro W3" panose="020203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9CDC7CC9-BE50-B645-13BF-DFB88A34A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281" y="1714677"/>
                  <a:ext cx="625171" cy="467239"/>
                </a:xfrm>
                <a:prstGeom prst="rect">
                  <a:avLst/>
                </a:prstGeom>
                <a:blipFill>
                  <a:blip r:embed="rId6"/>
                  <a:stretch>
                    <a:fillRect r="-14000" b="-23684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459242E6-AECB-9A19-B7E2-8DFC90E41B13}"/>
                    </a:ext>
                  </a:extLst>
                </p:cNvPr>
                <p:cNvSpPr txBox="1"/>
                <p:nvPr/>
              </p:nvSpPr>
              <p:spPr>
                <a:xfrm>
                  <a:off x="4688992" y="3444923"/>
                  <a:ext cx="302967" cy="430887"/>
                </a:xfrm>
                <a:prstGeom prst="rect">
                  <a:avLst/>
                </a:prstGeom>
                <a:noFill/>
                <a:ln w="6350">
                  <a:noFill/>
                </a:ln>
                <a:effectLst>
                  <a:softEdge rad="38100"/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Mincho Pro W3" panose="02020300000000000000" pitchFamily="18" charset="-128"/>
                          </a:rPr>
                          <m:t>𝛄</m:t>
                        </m:r>
                      </m:oMath>
                    </m:oMathPara>
                  </a14:m>
                  <a:endParaRPr lang="en-US" altLang="ja-JP" sz="2800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459242E6-AECB-9A19-B7E2-8DFC90E41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992" y="3444923"/>
                  <a:ext cx="302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24000" r="-20000" b="-20000"/>
                  </a:stretch>
                </a:blipFill>
                <a:ln w="6350">
                  <a:noFill/>
                </a:ln>
                <a:effectLst>
                  <a:softEdge rad="38100"/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CCB3391-84BA-F764-D24C-DB59C04B6A27}"/>
                </a:ext>
              </a:extLst>
            </p:cNvPr>
            <p:cNvSpPr/>
            <p:nvPr/>
          </p:nvSpPr>
          <p:spPr>
            <a:xfrm>
              <a:off x="2687508" y="1349901"/>
              <a:ext cx="3261858" cy="299725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01F96C4C-23B2-66BB-5CDE-43D7FBE8651F}"/>
                </a:ext>
              </a:extLst>
            </p:cNvPr>
            <p:cNvSpPr/>
            <p:nvPr/>
          </p:nvSpPr>
          <p:spPr>
            <a:xfrm>
              <a:off x="6145520" y="1349901"/>
              <a:ext cx="3358972" cy="2997921"/>
            </a:xfrm>
            <a:prstGeom prst="rect">
              <a:avLst/>
            </a:prstGeom>
            <a:noFill/>
            <a:ln w="57150">
              <a:solidFill>
                <a:srgbClr val="0432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4DD5A1C-8DF8-AE9D-2E5B-D738E26FD3C9}"/>
                </a:ext>
              </a:extLst>
            </p:cNvPr>
            <p:cNvSpPr txBox="1"/>
            <p:nvPr/>
          </p:nvSpPr>
          <p:spPr>
            <a:xfrm>
              <a:off x="6552711" y="1885275"/>
              <a:ext cx="200376" cy="4672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ja-JP" sz="2800" dirty="0"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rPr>
                <a:t>n</a:t>
              </a:r>
              <a:endParaRPr kumimoji="1" lang="ja-JP" altLang="en-US" sz="2800"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34AC7905-2772-6091-D30D-5BE144CDCE4F}"/>
                </a:ext>
              </a:extLst>
            </p:cNvPr>
            <p:cNvSpPr txBox="1"/>
            <p:nvPr/>
          </p:nvSpPr>
          <p:spPr>
            <a:xfrm>
              <a:off x="3129754" y="4347138"/>
              <a:ext cx="2380395" cy="503590"/>
            </a:xfrm>
            <a:prstGeom prst="rect">
              <a:avLst/>
            </a:prstGeom>
            <a:noFill/>
          </p:spPr>
          <p:txBody>
            <a:bodyPr wrap="none" lIns="0" tIns="72000" rIns="0" bIns="0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Prompt </a:t>
              </a:r>
              <a:r>
                <a:rPr lang="en-US" altLang="ja-JP" sz="2800" b="1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signal</a:t>
              </a:r>
              <a:endParaRPr kumimoji="1" lang="ja-JP" altLang="en-US" sz="2800" b="1">
                <a:solidFill>
                  <a:srgbClr val="FF0000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8D8A305-ABC2-3805-8953-2F4172F31FCA}"/>
                </a:ext>
              </a:extLst>
            </p:cNvPr>
            <p:cNvSpPr txBox="1"/>
            <p:nvPr/>
          </p:nvSpPr>
          <p:spPr>
            <a:xfrm>
              <a:off x="6572347" y="4347138"/>
              <a:ext cx="2502288" cy="503590"/>
            </a:xfrm>
            <a:prstGeom prst="rect">
              <a:avLst/>
            </a:prstGeom>
            <a:noFill/>
          </p:spPr>
          <p:txBody>
            <a:bodyPr wrap="none" lIns="0" tIns="72000" rIns="0" bIns="0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rgbClr val="0432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Delayed </a:t>
              </a:r>
              <a:r>
                <a:rPr lang="en-US" altLang="ja-JP" sz="2800" b="1" dirty="0">
                  <a:solidFill>
                    <a:srgbClr val="0432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signal</a:t>
              </a:r>
              <a:endParaRPr kumimoji="1" lang="ja-JP" altLang="en-US" sz="2800" b="1">
                <a:solidFill>
                  <a:srgbClr val="0432FF"/>
                </a:solidFill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5726E2DF-77F9-17E8-D56E-B03EAF4A3506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582128" y="4673489"/>
              <a:ext cx="936000" cy="0"/>
            </a:xfrm>
            <a:prstGeom prst="straightConnector1">
              <a:avLst/>
            </a:prstGeom>
            <a:ln w="38100">
              <a:gradFill flip="none" rotWithShape="1">
                <a:gsLst>
                  <a:gs pos="0">
                    <a:srgbClr val="FF0000"/>
                  </a:gs>
                  <a:gs pos="50000">
                    <a:srgbClr val="7030A0"/>
                  </a:gs>
                  <a:gs pos="100000">
                    <a:srgbClr val="0432FF"/>
                  </a:gs>
                </a:gsLst>
                <a:lin ang="0" scaled="1"/>
                <a:tileRect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35CE2374-E881-10DE-0DD3-D4C93960ACE4}"/>
                    </a:ext>
                  </a:extLst>
                </p:cNvPr>
                <p:cNvSpPr txBox="1"/>
                <p:nvPr/>
              </p:nvSpPr>
              <p:spPr>
                <a:xfrm>
                  <a:off x="4664115" y="4677218"/>
                  <a:ext cx="2717090" cy="52588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216000" rIns="0" bIns="0" rtlCol="0">
                  <a:spAutoFit/>
                </a:bodyPr>
                <a:lstStyle/>
                <a:p>
                  <a:pPr defTabSz="252000"/>
                  <a:r>
                    <a:rPr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~115</a:t>
                  </a:r>
                  <a:r>
                    <a:rPr kumimoji="1"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1"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</a:t>
                  </a:r>
                  <a:r>
                    <a:rPr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ec	(Gd : 0.01%)</a:t>
                  </a:r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35CE2374-E881-10DE-0DD3-D4C93960A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115" y="4677218"/>
                  <a:ext cx="2717090" cy="525886"/>
                </a:xfrm>
                <a:prstGeom prst="rect">
                  <a:avLst/>
                </a:prstGeom>
                <a:blipFill>
                  <a:blip r:embed="rId8"/>
                  <a:stretch>
                    <a:fillRect l="-5581" r="-4651" b="-28571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9362F368-F78C-BABE-AA5D-C1A6F73334AB}"/>
                </a:ext>
              </a:extLst>
            </p:cNvPr>
            <p:cNvCxnSpPr>
              <a:cxnSpLocks/>
            </p:cNvCxnSpPr>
            <p:nvPr/>
          </p:nvCxnSpPr>
          <p:spPr>
            <a:xfrm rot="15644601" flipH="1">
              <a:off x="3768029" y="2056094"/>
              <a:ext cx="133213" cy="810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120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A049919E-8EEF-6E46-0995-0768F20311D1}"/>
                    </a:ext>
                  </a:extLst>
                </p:cNvPr>
                <p:cNvSpPr txBox="1"/>
                <p:nvPr/>
              </p:nvSpPr>
              <p:spPr>
                <a:xfrm>
                  <a:off x="2893886" y="2416399"/>
                  <a:ext cx="625171" cy="46723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36000" rtlCol="0">
                  <a:spAutoFit/>
                </a:bodyPr>
                <a:lstStyle/>
                <a:p>
                  <a:pPr algn="r"/>
                  <a:r>
                    <a:rPr kumimoji="1" lang="en-US" altLang="ja-JP" sz="2800" dirty="0">
                      <a:ea typeface="Hiragino Mincho Pro W3" panose="02020300000000000000" pitchFamily="18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ja-JP" altLang="en-US" sz="2800" i="0" smtClean="0"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ν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Hiragino Mincho Pro W3" panose="02020300000000000000" pitchFamily="18" charset="-128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acc>
                    </m:oMath>
                  </a14:m>
                  <a:endParaRPr kumimoji="1" lang="ja-JP" altLang="en-US" sz="2800">
                    <a:latin typeface="Hiragino Mincho Pro W3" panose="02020300000000000000" pitchFamily="18" charset="-128"/>
                    <a:ea typeface="Hiragino Mincho Pro W3" panose="020203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A049919E-8EEF-6E46-0995-0768F2031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886" y="2416399"/>
                  <a:ext cx="625171" cy="467239"/>
                </a:xfrm>
                <a:prstGeom prst="rect">
                  <a:avLst/>
                </a:prstGeom>
                <a:blipFill>
                  <a:blip r:embed="rId9"/>
                  <a:stretch>
                    <a:fillRect t="-2632" r="-14286" b="-2105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1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0FE18A3-B541-18BD-0B5C-1FA0FD06BEE1}"/>
              </a:ext>
            </a:extLst>
          </p:cNvPr>
          <p:cNvGrpSpPr/>
          <p:nvPr/>
        </p:nvGrpSpPr>
        <p:grpSpPr>
          <a:xfrm>
            <a:off x="4255245" y="474597"/>
            <a:ext cx="3681509" cy="5908805"/>
            <a:chOff x="4255245" y="949194"/>
            <a:chExt cx="3681509" cy="5908805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D872C5E-8A5B-5A4F-AD04-9855836E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255245" y="1743597"/>
              <a:ext cx="3669968" cy="2159999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25E78DD-A313-585A-81BA-1BFB39047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255245" y="4698000"/>
              <a:ext cx="3681509" cy="2159999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F4D67BD-3F2D-B57C-9F96-16BE101E4CF7}"/>
                </a:ext>
              </a:extLst>
            </p:cNvPr>
            <p:cNvSpPr txBox="1"/>
            <p:nvPr/>
          </p:nvSpPr>
          <p:spPr>
            <a:xfrm>
              <a:off x="5618785" y="949194"/>
              <a:ext cx="942887" cy="794403"/>
            </a:xfrm>
            <a:prstGeom prst="rect">
              <a:avLst/>
            </a:prstGeom>
            <a:noFill/>
          </p:spPr>
          <p:txBody>
            <a:bodyPr wrap="none" tIns="180000" bIns="180000" rtlCol="0">
              <a:spAutoFit/>
            </a:bodyPr>
            <a:lstStyle/>
            <a:p>
              <a:pPr algn="ctr"/>
              <a:r>
                <a:rPr lang="en-US" altLang="ja-JP" sz="28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SRN</a:t>
              </a:r>
              <a:endParaRPr kumimoji="1" lang="ja-JP" altLang="en-US" sz="2800" b="1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9D5484C-B915-0AEB-E594-4E86942D30B7}"/>
                </a:ext>
              </a:extLst>
            </p:cNvPr>
            <p:cNvSpPr txBox="1"/>
            <p:nvPr/>
          </p:nvSpPr>
          <p:spPr>
            <a:xfrm>
              <a:off x="5476119" y="3903597"/>
              <a:ext cx="1228220" cy="794403"/>
            </a:xfrm>
            <a:prstGeom prst="rect">
              <a:avLst/>
            </a:prstGeom>
            <a:noFill/>
          </p:spPr>
          <p:txBody>
            <a:bodyPr wrap="none" tIns="180000" bIns="180000" rtlCol="0">
              <a:spAutoFit/>
            </a:bodyPr>
            <a:lstStyle/>
            <a:p>
              <a:pPr algn="ctr"/>
              <a:r>
                <a:rPr kumimoji="1" lang="en-US" altLang="ja-JP" sz="28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NCQE</a:t>
              </a:r>
              <a:endParaRPr kumimoji="1" lang="ja-JP" altLang="en-US" sz="2800" b="1">
                <a:latin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DB7A4A1-33B3-C59F-300C-E38194D6F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94" t="20827" r="29261" b="53771"/>
          <a:stretch/>
        </p:blipFill>
        <p:spPr>
          <a:xfrm>
            <a:off x="3585653" y="1629000"/>
            <a:ext cx="502069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27AAEFC-E066-0177-2C6D-51AC6B3B6733}"/>
              </a:ext>
            </a:extLst>
          </p:cNvPr>
          <p:cNvGrpSpPr/>
          <p:nvPr/>
        </p:nvGrpSpPr>
        <p:grpSpPr>
          <a:xfrm>
            <a:off x="569778" y="670733"/>
            <a:ext cx="11052443" cy="5661940"/>
            <a:chOff x="569778" y="670733"/>
            <a:chExt cx="11052443" cy="566194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2BFB0D6-5CCF-7807-794D-210B5886B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367442" y="3024871"/>
              <a:ext cx="622300" cy="635000"/>
            </a:xfrm>
            <a:prstGeom prst="rect">
              <a:avLst/>
            </a:prstGeom>
          </p:spPr>
        </p:pic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59EC7E1E-1C80-5DBC-119F-A739C3ADF986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5326379" y="3607387"/>
              <a:ext cx="1260000" cy="1177873"/>
              <a:chOff x="7771493" y="2834194"/>
              <a:chExt cx="1737856" cy="1624589"/>
            </a:xfrm>
            <a:scene3d>
              <a:camera prst="orthographicFront">
                <a:rot lat="0" lon="0" rev="17400000"/>
              </a:camera>
              <a:lightRig rig="threePt" dir="t"/>
            </a:scene3d>
          </p:grpSpPr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6696CD12-9FC6-5A35-2456-FAB708FA63F1}"/>
                  </a:ext>
                </a:extLst>
              </p:cNvPr>
              <p:cNvGrpSpPr/>
              <p:nvPr/>
            </p:nvGrpSpPr>
            <p:grpSpPr>
              <a:xfrm>
                <a:off x="7771493" y="3041820"/>
                <a:ext cx="1737856" cy="1416963"/>
                <a:chOff x="5597912" y="4036370"/>
                <a:chExt cx="1737856" cy="1416963"/>
              </a:xfrm>
            </p:grpSpPr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AB3269A6-EFE4-82E0-D19B-315A7780E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6217" y="4036370"/>
                  <a:ext cx="810623" cy="905744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D8DC5878-4B06-8386-AE38-5B489680F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6840" y="4036370"/>
                  <a:ext cx="800463" cy="892681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ドーナツ 61">
                  <a:extLst>
                    <a:ext uri="{FF2B5EF4-FFF2-40B4-BE49-F238E27FC236}">
                      <a16:creationId xmlns:a16="http://schemas.microsoft.com/office/drawing/2014/main" id="{506D1E5F-981A-EDF7-E625-7C2CBA6827E4}"/>
                    </a:ext>
                  </a:extLst>
                </p:cNvPr>
                <p:cNvSpPr/>
                <p:nvPr/>
              </p:nvSpPr>
              <p:spPr>
                <a:xfrm>
                  <a:off x="5597912" y="4683513"/>
                  <a:ext cx="1737856" cy="769820"/>
                </a:xfrm>
                <a:prstGeom prst="donut">
                  <a:avLst>
                    <a:gd name="adj" fmla="val 8971"/>
                  </a:avLst>
                </a:prstGeom>
                <a:solidFill>
                  <a:srgbClr val="6CF8FC"/>
                </a:solidFill>
                <a:ln>
                  <a:solidFill>
                    <a:srgbClr val="6CF8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6908C532-4842-1349-24E1-4FEE7F1DF8A9}"/>
                  </a:ext>
                </a:extLst>
              </p:cNvPr>
              <p:cNvCxnSpPr>
                <a:cxnSpLocks/>
              </p:cNvCxnSpPr>
              <p:nvPr/>
            </p:nvCxnSpPr>
            <p:spPr>
              <a:xfrm rot="21044601" flipH="1">
                <a:off x="8550367" y="2834194"/>
                <a:ext cx="183734" cy="111748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E9A56F25-9791-79D5-93C0-929A484219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1180" y="3198371"/>
              <a:ext cx="290376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683D07A-62E8-550E-3F60-4966F907281E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29667" y="3340083"/>
              <a:ext cx="147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85490B6-64A9-DFDF-7352-8131EE29B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987173" y="1319843"/>
              <a:ext cx="622300" cy="635000"/>
            </a:xfrm>
            <a:prstGeom prst="rect">
              <a:avLst/>
            </a:prstGeom>
          </p:spPr>
        </p:pic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5794B809-ADDA-0180-F31E-77C21DC7B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86" y="2359077"/>
              <a:ext cx="290376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1716044-407A-DD33-60A6-2EFFB5390FD8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6504250" y="1360907"/>
              <a:ext cx="1260000" cy="1177873"/>
              <a:chOff x="7771493" y="2834194"/>
              <a:chExt cx="1737856" cy="1624589"/>
            </a:xfrm>
            <a:scene3d>
              <a:camera prst="orthographicFront">
                <a:rot lat="0" lon="0" rev="20400000"/>
              </a:camera>
              <a:lightRig rig="threePt" dir="t"/>
            </a:scene3d>
          </p:grpSpPr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24C5DA0F-DB12-4114-B495-6CF39A77AF9F}"/>
                  </a:ext>
                </a:extLst>
              </p:cNvPr>
              <p:cNvGrpSpPr/>
              <p:nvPr/>
            </p:nvGrpSpPr>
            <p:grpSpPr>
              <a:xfrm>
                <a:off x="7771493" y="3041820"/>
                <a:ext cx="1737856" cy="1416963"/>
                <a:chOff x="5597912" y="4036370"/>
                <a:chExt cx="1737856" cy="1416963"/>
              </a:xfrm>
            </p:grpSpPr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91B4CC50-01AE-10B4-C441-93FDA6C02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6217" y="4036370"/>
                  <a:ext cx="810623" cy="905744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EA0A7B48-29C2-437E-F17E-65E787840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6840" y="4036370"/>
                  <a:ext cx="800463" cy="892681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ドーナツ 56">
                  <a:extLst>
                    <a:ext uri="{FF2B5EF4-FFF2-40B4-BE49-F238E27FC236}">
                      <a16:creationId xmlns:a16="http://schemas.microsoft.com/office/drawing/2014/main" id="{C5D089C1-7161-7054-A7A4-3802DB95C142}"/>
                    </a:ext>
                  </a:extLst>
                </p:cNvPr>
                <p:cNvSpPr/>
                <p:nvPr/>
              </p:nvSpPr>
              <p:spPr>
                <a:xfrm>
                  <a:off x="5597912" y="4683513"/>
                  <a:ext cx="1737856" cy="769820"/>
                </a:xfrm>
                <a:prstGeom prst="donut">
                  <a:avLst>
                    <a:gd name="adj" fmla="val 8971"/>
                  </a:avLst>
                </a:prstGeom>
                <a:solidFill>
                  <a:srgbClr val="6CF8FC"/>
                </a:solidFill>
                <a:ln>
                  <a:solidFill>
                    <a:srgbClr val="6CF8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44413DA0-C732-4B96-C203-92692E4F39DE}"/>
                  </a:ext>
                </a:extLst>
              </p:cNvPr>
              <p:cNvCxnSpPr>
                <a:cxnSpLocks/>
              </p:cNvCxnSpPr>
              <p:nvPr/>
            </p:nvCxnSpPr>
            <p:spPr>
              <a:xfrm rot="21044601" flipH="1">
                <a:off x="8550367" y="2834194"/>
                <a:ext cx="183734" cy="111748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0390D30E-16E2-58CD-1F6C-CA6AB87F55B3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856846" y="3342371"/>
              <a:ext cx="5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AA81EE0-8C87-A289-65D0-637933ADF02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37989" y="2795186"/>
              <a:ext cx="39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4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070964B3-CAFE-4924-4593-76615BAA3588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878953" y="2102854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4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DD6F827F-C2AA-CA35-226D-BA0C753485D7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518418" y="1305148"/>
              <a:ext cx="43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02EB5107-0690-48B6-311F-C399F0FC9F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0418" y="1039210"/>
              <a:ext cx="290376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4E3FF55-ADD5-96C3-435D-B1A89739D2D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995044" y="3342371"/>
              <a:ext cx="2592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19C3C9D-8A32-BEFE-BE10-5AB24D08AF08}"/>
                </a:ext>
              </a:extLst>
            </p:cNvPr>
            <p:cNvSpPr txBox="1"/>
            <p:nvPr/>
          </p:nvSpPr>
          <p:spPr>
            <a:xfrm>
              <a:off x="4586180" y="2722055"/>
              <a:ext cx="200376" cy="4672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ja-JP" sz="2800" dirty="0"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rPr>
                <a:t>n</a:t>
              </a:r>
              <a:endParaRPr kumimoji="1" lang="ja-JP" altLang="en-US" sz="2800"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C9D2720-6743-2B16-A985-32EB381300E3}"/>
                    </a:ext>
                  </a:extLst>
                </p:cNvPr>
                <p:cNvSpPr txBox="1"/>
                <p:nvPr/>
              </p:nvSpPr>
              <p:spPr>
                <a:xfrm>
                  <a:off x="5727469" y="4280878"/>
                  <a:ext cx="302967" cy="430887"/>
                </a:xfrm>
                <a:prstGeom prst="rect">
                  <a:avLst/>
                </a:prstGeom>
                <a:noFill/>
                <a:ln w="6350">
                  <a:noFill/>
                </a:ln>
                <a:effectLst>
                  <a:softEdge rad="38100"/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Mincho Pro W3" panose="02020300000000000000" pitchFamily="18" charset="-128"/>
                          </a:rPr>
                          <m:t>𝛄</m:t>
                        </m:r>
                      </m:oMath>
                    </m:oMathPara>
                  </a14:m>
                  <a:endParaRPr lang="en-US" altLang="ja-JP" sz="2800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63726704-C1FA-58B2-59FD-5B13F0E8E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469" y="4280878"/>
                  <a:ext cx="302967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9167" r="-25000" b="-19444"/>
                  </a:stretch>
                </a:blipFill>
                <a:ln w="6350">
                  <a:noFill/>
                </a:ln>
                <a:effectLst>
                  <a:softEdge rad="38100"/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図 17" descr="図形, 円&#10;&#10;自動的に生成された説明">
              <a:extLst>
                <a:ext uri="{FF2B5EF4-FFF2-40B4-BE49-F238E27FC236}">
                  <a16:creationId xmlns:a16="http://schemas.microsoft.com/office/drawing/2014/main" id="{0B83C76D-1A71-0EE5-7AB5-4F090616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21317" y="2797849"/>
              <a:ext cx="876300" cy="850900"/>
            </a:xfrm>
            <a:prstGeom prst="rect">
              <a:avLst/>
            </a:prstGeom>
          </p:spPr>
        </p:pic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FA82A63D-DB0A-DF38-9D56-8C7F1DD058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8724" y="3197130"/>
              <a:ext cx="290376" cy="28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B0F0EA05-BB00-D5B8-D309-908617AC68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30690" y="3125130"/>
              <a:ext cx="1044000" cy="720000"/>
            </a:xfrm>
            <a:custGeom>
              <a:avLst/>
              <a:gdLst>
                <a:gd name="connsiteX0" fmla="*/ 0 w 974035"/>
                <a:gd name="connsiteY0" fmla="*/ 218661 h 785191"/>
                <a:gd name="connsiteX1" fmla="*/ 586409 w 974035"/>
                <a:gd name="connsiteY1" fmla="*/ 0 h 785191"/>
                <a:gd name="connsiteX2" fmla="*/ 238539 w 974035"/>
                <a:gd name="connsiteY2" fmla="*/ 785191 h 785191"/>
                <a:gd name="connsiteX3" fmla="*/ 506896 w 974035"/>
                <a:gd name="connsiteY3" fmla="*/ 596348 h 785191"/>
                <a:gd name="connsiteX4" fmla="*/ 188844 w 974035"/>
                <a:gd name="connsiteY4" fmla="*/ 387626 h 785191"/>
                <a:gd name="connsiteX5" fmla="*/ 357809 w 974035"/>
                <a:gd name="connsiteY5" fmla="*/ 198782 h 785191"/>
                <a:gd name="connsiteX6" fmla="*/ 636104 w 974035"/>
                <a:gd name="connsiteY6" fmla="*/ 496956 h 785191"/>
                <a:gd name="connsiteX7" fmla="*/ 974035 w 974035"/>
                <a:gd name="connsiteY7" fmla="*/ 238539 h 785191"/>
                <a:gd name="connsiteX8" fmla="*/ 974035 w 974035"/>
                <a:gd name="connsiteY8" fmla="*/ 238539 h 785191"/>
                <a:gd name="connsiteX0" fmla="*/ 0 w 979645"/>
                <a:gd name="connsiteY0" fmla="*/ 241100 h 785191"/>
                <a:gd name="connsiteX1" fmla="*/ 592019 w 979645"/>
                <a:gd name="connsiteY1" fmla="*/ 0 h 785191"/>
                <a:gd name="connsiteX2" fmla="*/ 244149 w 979645"/>
                <a:gd name="connsiteY2" fmla="*/ 785191 h 785191"/>
                <a:gd name="connsiteX3" fmla="*/ 512506 w 979645"/>
                <a:gd name="connsiteY3" fmla="*/ 596348 h 785191"/>
                <a:gd name="connsiteX4" fmla="*/ 194454 w 979645"/>
                <a:gd name="connsiteY4" fmla="*/ 387626 h 785191"/>
                <a:gd name="connsiteX5" fmla="*/ 363419 w 979645"/>
                <a:gd name="connsiteY5" fmla="*/ 198782 h 785191"/>
                <a:gd name="connsiteX6" fmla="*/ 641714 w 979645"/>
                <a:gd name="connsiteY6" fmla="*/ 496956 h 785191"/>
                <a:gd name="connsiteX7" fmla="*/ 979645 w 979645"/>
                <a:gd name="connsiteY7" fmla="*/ 238539 h 785191"/>
                <a:gd name="connsiteX8" fmla="*/ 979645 w 979645"/>
                <a:gd name="connsiteY8" fmla="*/ 238539 h 7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9645" h="785191">
                  <a:moveTo>
                    <a:pt x="0" y="241100"/>
                  </a:moveTo>
                  <a:lnTo>
                    <a:pt x="592019" y="0"/>
                  </a:lnTo>
                  <a:lnTo>
                    <a:pt x="244149" y="785191"/>
                  </a:lnTo>
                  <a:lnTo>
                    <a:pt x="512506" y="596348"/>
                  </a:lnTo>
                  <a:lnTo>
                    <a:pt x="194454" y="387626"/>
                  </a:lnTo>
                  <a:lnTo>
                    <a:pt x="363419" y="198782"/>
                  </a:lnTo>
                  <a:lnTo>
                    <a:pt x="641714" y="496956"/>
                  </a:lnTo>
                  <a:lnTo>
                    <a:pt x="979645" y="238539"/>
                  </a:lnTo>
                  <a:lnTo>
                    <a:pt x="979645" y="238539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9F3A24CC-70D5-BD06-FFD2-B5CF9016CBFC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9965111" y="3607386"/>
              <a:ext cx="1260000" cy="1177873"/>
              <a:chOff x="7771493" y="2834194"/>
              <a:chExt cx="1737856" cy="1624589"/>
            </a:xfrm>
            <a:scene3d>
              <a:camera prst="orthographicFront">
                <a:rot lat="0" lon="0" rev="17400000"/>
              </a:camera>
              <a:lightRig rig="threePt" dir="t"/>
            </a:scene3d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4E1764F6-1B5A-1A42-46D6-BF442122071C}"/>
                  </a:ext>
                </a:extLst>
              </p:cNvPr>
              <p:cNvGrpSpPr/>
              <p:nvPr/>
            </p:nvGrpSpPr>
            <p:grpSpPr>
              <a:xfrm>
                <a:off x="7771493" y="3041820"/>
                <a:ext cx="1737856" cy="1416963"/>
                <a:chOff x="5597912" y="4036370"/>
                <a:chExt cx="1737856" cy="1416963"/>
              </a:xfrm>
            </p:grpSpPr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F2B970D1-CF59-1A9A-6437-4EDEA9449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6217" y="4036370"/>
                  <a:ext cx="810623" cy="905744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コネクタ 50">
                  <a:extLst>
                    <a:ext uri="{FF2B5EF4-FFF2-40B4-BE49-F238E27FC236}">
                      <a16:creationId xmlns:a16="http://schemas.microsoft.com/office/drawing/2014/main" id="{BE1D0CE1-5A65-BFD7-0EB9-A25FD9ABE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6840" y="4036370"/>
                  <a:ext cx="800463" cy="892681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ドーナツ 51">
                  <a:extLst>
                    <a:ext uri="{FF2B5EF4-FFF2-40B4-BE49-F238E27FC236}">
                      <a16:creationId xmlns:a16="http://schemas.microsoft.com/office/drawing/2014/main" id="{6044309A-23C3-8387-77C2-214772B6705F}"/>
                    </a:ext>
                  </a:extLst>
                </p:cNvPr>
                <p:cNvSpPr/>
                <p:nvPr/>
              </p:nvSpPr>
              <p:spPr>
                <a:xfrm>
                  <a:off x="5597912" y="4683513"/>
                  <a:ext cx="1737856" cy="769820"/>
                </a:xfrm>
                <a:prstGeom prst="donut">
                  <a:avLst>
                    <a:gd name="adj" fmla="val 8971"/>
                  </a:avLst>
                </a:prstGeom>
                <a:solidFill>
                  <a:srgbClr val="6CF8FC"/>
                </a:solidFill>
                <a:ln>
                  <a:solidFill>
                    <a:srgbClr val="6CF8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F4BA3145-81BA-4FCA-FF46-4AA381E112CB}"/>
                  </a:ext>
                </a:extLst>
              </p:cNvPr>
              <p:cNvCxnSpPr>
                <a:cxnSpLocks/>
              </p:cNvCxnSpPr>
              <p:nvPr/>
            </p:nvCxnSpPr>
            <p:spPr>
              <a:xfrm rot="21044601" flipH="1">
                <a:off x="8550367" y="2834194"/>
                <a:ext cx="183734" cy="111748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C164AD8-6C6C-88D9-F035-A88AB0CE241D}"/>
                </a:ext>
              </a:extLst>
            </p:cNvPr>
            <p:cNvSpPr txBox="1"/>
            <p:nvPr/>
          </p:nvSpPr>
          <p:spPr>
            <a:xfrm>
              <a:off x="10116612" y="2331304"/>
              <a:ext cx="485710" cy="4672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36000" rtlCol="0">
              <a:spAutoFit/>
            </a:bodyPr>
            <a:lstStyle/>
            <a:p>
              <a:r>
                <a:rPr lang="en-US" altLang="ja-JP" sz="2800" dirty="0"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rPr>
                <a:t>Gd</a:t>
              </a:r>
              <a:endParaRPr kumimoji="1" lang="ja-JP" altLang="en-US" sz="2800"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5FA79487-49BA-30A1-9A86-9ACE3C6A632F}"/>
                    </a:ext>
                  </a:extLst>
                </p:cNvPr>
                <p:cNvSpPr txBox="1"/>
                <p:nvPr/>
              </p:nvSpPr>
              <p:spPr>
                <a:xfrm>
                  <a:off x="9051928" y="3849147"/>
                  <a:ext cx="1575752" cy="861774"/>
                </a:xfrm>
                <a:prstGeom prst="rect">
                  <a:avLst/>
                </a:prstGeom>
                <a:noFill/>
                <a:ln w="6350">
                  <a:noFill/>
                </a:ln>
                <a:effectLst>
                  <a:softEdge rad="38100"/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ja-JP" sz="2800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Total</a:t>
                  </a:r>
                </a:p>
                <a:p>
                  <a:r>
                    <a:rPr lang="en-US" altLang="ja-JP" sz="2800" b="1" dirty="0">
                      <a:solidFill>
                        <a:schemeClr val="tx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~8 MeV </a:t>
                  </a:r>
                  <a14:m>
                    <m:oMath xmlns:m="http://schemas.openxmlformats.org/officeDocument/2006/math">
                      <m:r>
                        <a:rPr lang="ja-JP" alt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𝛄</m:t>
                      </m:r>
                    </m:oMath>
                  </a14:m>
                  <a:endParaRPr lang="en-US" altLang="ja-JP" sz="2800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4C489D4C-02BE-85E7-6210-6653CF720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928" y="3849147"/>
                  <a:ext cx="1575752" cy="861774"/>
                </a:xfrm>
                <a:prstGeom prst="rect">
                  <a:avLst/>
                </a:prstGeom>
                <a:blipFill>
                  <a:blip r:embed="rId6"/>
                  <a:stretch>
                    <a:fillRect l="-13600" t="-11429" r="-7200" b="-22857"/>
                  </a:stretch>
                </a:blipFill>
                <a:ln w="6350">
                  <a:noFill/>
                </a:ln>
                <a:effectLst>
                  <a:softEdge rad="38100"/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CA6E7AA6-AF6B-AB31-5CA8-606AA9C1ED2C}"/>
                    </a:ext>
                  </a:extLst>
                </p:cNvPr>
                <p:cNvSpPr txBox="1"/>
                <p:nvPr/>
              </p:nvSpPr>
              <p:spPr>
                <a:xfrm>
                  <a:off x="7191583" y="2031432"/>
                  <a:ext cx="302967" cy="430887"/>
                </a:xfrm>
                <a:prstGeom prst="rect">
                  <a:avLst/>
                </a:prstGeom>
                <a:noFill/>
                <a:ln w="6350">
                  <a:noFill/>
                </a:ln>
                <a:effectLst>
                  <a:softEdge rad="38100"/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Mincho Pro W3" panose="02020300000000000000" pitchFamily="18" charset="-128"/>
                          </a:rPr>
                          <m:t>𝛄</m:t>
                        </m:r>
                      </m:oMath>
                    </m:oMathPara>
                  </a14:m>
                  <a:endParaRPr lang="en-US" altLang="ja-JP" sz="2800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4DB3C823-50E5-477E-4CC8-41AC67E65D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583" y="2031432"/>
                  <a:ext cx="302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5000" b="-22857"/>
                  </a:stretch>
                </a:blipFill>
                <a:ln w="6350">
                  <a:noFill/>
                </a:ln>
                <a:effectLst>
                  <a:softEdge rad="38100"/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E3E941A-AD45-DCC8-7760-FB48F913BBE7}"/>
                </a:ext>
              </a:extLst>
            </p:cNvPr>
            <p:cNvSpPr/>
            <p:nvPr/>
          </p:nvSpPr>
          <p:spPr>
            <a:xfrm>
              <a:off x="569778" y="670733"/>
              <a:ext cx="7511452" cy="45104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D6488E3-BAE0-BD60-ECBA-1E21EFB82B53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2342163" y="3607858"/>
              <a:ext cx="1260000" cy="1177873"/>
              <a:chOff x="7771493" y="2834194"/>
              <a:chExt cx="1737856" cy="1624589"/>
            </a:xfrm>
            <a:scene3d>
              <a:camera prst="orthographicFront">
                <a:rot lat="0" lon="0" rev="17400000"/>
              </a:camera>
              <a:lightRig rig="threePt" dir="t"/>
            </a:scene3d>
          </p:grpSpPr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2CC9A624-A9C7-72D0-64F4-364278A5D888}"/>
                  </a:ext>
                </a:extLst>
              </p:cNvPr>
              <p:cNvGrpSpPr/>
              <p:nvPr/>
            </p:nvGrpSpPr>
            <p:grpSpPr>
              <a:xfrm>
                <a:off x="7771493" y="3041820"/>
                <a:ext cx="1737856" cy="1416963"/>
                <a:chOff x="5597912" y="4036370"/>
                <a:chExt cx="1737856" cy="1416963"/>
              </a:xfrm>
            </p:grpSpPr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164036C7-FE5C-4161-2DBD-7F5AF0E96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6217" y="4036370"/>
                  <a:ext cx="810623" cy="905744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1DF75922-1048-9811-3694-99F0CC53D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66840" y="4036370"/>
                  <a:ext cx="800463" cy="892681"/>
                </a:xfrm>
                <a:prstGeom prst="line">
                  <a:avLst/>
                </a:prstGeom>
                <a:ln w="12700">
                  <a:solidFill>
                    <a:srgbClr val="6CF8F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ドーナツ 46">
                  <a:extLst>
                    <a:ext uri="{FF2B5EF4-FFF2-40B4-BE49-F238E27FC236}">
                      <a16:creationId xmlns:a16="http://schemas.microsoft.com/office/drawing/2014/main" id="{2D720D19-B1C9-EC3D-898F-B3E605AEB695}"/>
                    </a:ext>
                  </a:extLst>
                </p:cNvPr>
                <p:cNvSpPr/>
                <p:nvPr/>
              </p:nvSpPr>
              <p:spPr>
                <a:xfrm>
                  <a:off x="5597912" y="4683513"/>
                  <a:ext cx="1737856" cy="769820"/>
                </a:xfrm>
                <a:prstGeom prst="donut">
                  <a:avLst>
                    <a:gd name="adj" fmla="val 8971"/>
                  </a:avLst>
                </a:prstGeom>
                <a:solidFill>
                  <a:srgbClr val="6CF8FC"/>
                </a:solidFill>
                <a:ln>
                  <a:solidFill>
                    <a:srgbClr val="6CF8F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C094CCAF-27C9-799B-FF3A-16E61A916972}"/>
                  </a:ext>
                </a:extLst>
              </p:cNvPr>
              <p:cNvCxnSpPr>
                <a:cxnSpLocks/>
              </p:cNvCxnSpPr>
              <p:nvPr/>
            </p:nvCxnSpPr>
            <p:spPr>
              <a:xfrm rot="21044601" flipH="1">
                <a:off x="8550367" y="2834194"/>
                <a:ext cx="183734" cy="111748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B2BD998F-E229-39A2-8523-6D0C723D682D}"/>
                </a:ext>
              </a:extLst>
            </p:cNvPr>
            <p:cNvCxnSpPr>
              <a:cxnSpLocks/>
            </p:cNvCxnSpPr>
            <p:nvPr/>
          </p:nvCxnSpPr>
          <p:spPr>
            <a:xfrm rot="15644601" flipH="1">
              <a:off x="1924084" y="2652441"/>
              <a:ext cx="133213" cy="810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20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2F5F006-2E8C-DEC6-C1E0-ABEE62F63904}"/>
                </a:ext>
              </a:extLst>
            </p:cNvPr>
            <p:cNvSpPr txBox="1"/>
            <p:nvPr/>
          </p:nvSpPr>
          <p:spPr>
            <a:xfrm>
              <a:off x="2558121" y="2549788"/>
              <a:ext cx="272510" cy="46723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lIns="0" tIns="0" rIns="0" bIns="36000" rtlCol="0">
              <a:spAutoFit/>
            </a:bodyPr>
            <a:lstStyle/>
            <a:p>
              <a:r>
                <a:rPr kumimoji="1" lang="en-US" altLang="ja-JP" sz="2800" dirty="0">
                  <a:latin typeface="Helvetica Neue" panose="02000503000000020004" pitchFamily="2" charset="0"/>
                  <a:ea typeface="Hiragino Sans W4" panose="020B0400000000000000" pitchFamily="34" charset="-128"/>
                  <a:cs typeface="Helvetica Neue" panose="02000503000000020004" pitchFamily="2" charset="0"/>
                </a:rPr>
                <a:t>O</a:t>
              </a:r>
              <a:endParaRPr kumimoji="1" lang="ja-JP" altLang="en-US" sz="2800"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BC650E4E-DA01-9F19-2B5E-2ED82457ECEF}"/>
                    </a:ext>
                  </a:extLst>
                </p:cNvPr>
                <p:cNvSpPr txBox="1"/>
                <p:nvPr/>
              </p:nvSpPr>
              <p:spPr>
                <a:xfrm>
                  <a:off x="928174" y="2549788"/>
                  <a:ext cx="625171" cy="46723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36000" rtlCol="0">
                  <a:spAutoFit/>
                </a:bodyPr>
                <a:lstStyle/>
                <a:p>
                  <a:pPr algn="r"/>
                  <a:r>
                    <a:rPr kumimoji="1" lang="en-US" altLang="ja-JP" sz="2800" dirty="0">
                      <a:ea typeface="Hiragino Mincho Pro W3" panose="02020300000000000000" pitchFamily="18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ja-JP" altLang="en-US" sz="2800" i="0" smtClean="0"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ν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Hiragino Mincho Pro W3" panose="02020300000000000000" pitchFamily="18" charset="-128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acc>
                    </m:oMath>
                  </a14:m>
                  <a:endParaRPr kumimoji="1" lang="ja-JP" altLang="en-US" sz="2800">
                    <a:latin typeface="Hiragino Mincho Pro W3" panose="02020300000000000000" pitchFamily="18" charset="-128"/>
                    <a:ea typeface="Hiragino Mincho Pro W3" panose="020203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9CDC7CC9-BE50-B645-13BF-DFB88A34A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74" y="2549788"/>
                  <a:ext cx="625171" cy="467239"/>
                </a:xfrm>
                <a:prstGeom prst="rect">
                  <a:avLst/>
                </a:prstGeom>
                <a:blipFill>
                  <a:blip r:embed="rId8"/>
                  <a:stretch>
                    <a:fillRect r="-13725" b="-28947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7C07740-E1A1-F778-7147-F0032E8210C3}"/>
                    </a:ext>
                  </a:extLst>
                </p:cNvPr>
                <p:cNvSpPr txBox="1"/>
                <p:nvPr/>
              </p:nvSpPr>
              <p:spPr>
                <a:xfrm>
                  <a:off x="2726885" y="4280034"/>
                  <a:ext cx="302967" cy="430887"/>
                </a:xfrm>
                <a:prstGeom prst="rect">
                  <a:avLst/>
                </a:prstGeom>
                <a:noFill/>
                <a:ln w="6350">
                  <a:noFill/>
                </a:ln>
                <a:effectLst>
                  <a:softEdge rad="38100"/>
                </a:effectLst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Mincho Pro W3" panose="02020300000000000000" pitchFamily="18" charset="-128"/>
                          </a:rPr>
                          <m:t>𝛄</m:t>
                        </m:r>
                      </m:oMath>
                    </m:oMathPara>
                  </a14:m>
                  <a:endParaRPr lang="en-US" altLang="ja-JP" sz="2800" b="1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459242E6-AECB-9A19-B7E2-8DFC90E41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885" y="4280034"/>
                  <a:ext cx="302967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4000" r="-24000" b="-19444"/>
                  </a:stretch>
                </a:blipFill>
                <a:ln w="6350">
                  <a:noFill/>
                </a:ln>
                <a:effectLst>
                  <a:softEdge rad="38100"/>
                </a:effec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FC7BE71-584B-3F99-962D-C1FA150B676A}"/>
                </a:ext>
              </a:extLst>
            </p:cNvPr>
            <p:cNvSpPr/>
            <p:nvPr/>
          </p:nvSpPr>
          <p:spPr>
            <a:xfrm>
              <a:off x="8263249" y="670733"/>
              <a:ext cx="3358972" cy="4510484"/>
            </a:xfrm>
            <a:prstGeom prst="rect">
              <a:avLst/>
            </a:prstGeom>
            <a:noFill/>
            <a:ln w="57150">
              <a:solidFill>
                <a:srgbClr val="0432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AA1316CF-E6AD-0784-F02C-121A0A2F4EF5}"/>
                </a:ext>
              </a:extLst>
            </p:cNvPr>
            <p:cNvSpPr>
              <a:spLocks/>
            </p:cNvSpPr>
            <p:nvPr/>
          </p:nvSpPr>
          <p:spPr>
            <a:xfrm>
              <a:off x="761457" y="841606"/>
              <a:ext cx="3234939" cy="4158113"/>
            </a:xfrm>
            <a:prstGeom prst="rect">
              <a:avLst/>
            </a:prstGeom>
            <a:noFill/>
            <a:ln w="38100">
              <a:solidFill>
                <a:srgbClr val="FF40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8B94606-5A77-2F34-B5D9-4EB85BA6831A}"/>
                </a:ext>
              </a:extLst>
            </p:cNvPr>
            <p:cNvSpPr>
              <a:spLocks/>
            </p:cNvSpPr>
            <p:nvPr/>
          </p:nvSpPr>
          <p:spPr>
            <a:xfrm>
              <a:off x="4186264" y="841605"/>
              <a:ext cx="3724527" cy="415811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D2B4DA4-A340-A66E-279B-299AEFFE815C}"/>
                </a:ext>
              </a:extLst>
            </p:cNvPr>
            <p:cNvSpPr txBox="1"/>
            <p:nvPr/>
          </p:nvSpPr>
          <p:spPr>
            <a:xfrm>
              <a:off x="3135309" y="5183314"/>
              <a:ext cx="2380395" cy="503590"/>
            </a:xfrm>
            <a:prstGeom prst="rect">
              <a:avLst/>
            </a:prstGeom>
            <a:noFill/>
          </p:spPr>
          <p:txBody>
            <a:bodyPr wrap="none" lIns="0" tIns="72000" rIns="0" bIns="0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Prompt </a:t>
              </a:r>
              <a:r>
                <a:rPr lang="en-US" altLang="ja-JP" sz="2800" b="1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signal</a:t>
              </a:r>
              <a:endParaRPr kumimoji="1" lang="ja-JP" altLang="en-US" sz="2800" b="1">
                <a:solidFill>
                  <a:srgbClr val="FF0000"/>
                </a:solidFill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29006B3-F232-A16F-6CD5-C33B40197C3F}"/>
                </a:ext>
              </a:extLst>
            </p:cNvPr>
            <p:cNvSpPr txBox="1"/>
            <p:nvPr/>
          </p:nvSpPr>
          <p:spPr>
            <a:xfrm>
              <a:off x="8691594" y="5183314"/>
              <a:ext cx="2502288" cy="503590"/>
            </a:xfrm>
            <a:prstGeom prst="rect">
              <a:avLst/>
            </a:prstGeom>
            <a:noFill/>
          </p:spPr>
          <p:txBody>
            <a:bodyPr wrap="none" lIns="0" tIns="72000" rIns="0" bIns="0" rtlCol="0">
              <a:spAutoFit/>
            </a:bodyPr>
            <a:lstStyle/>
            <a:p>
              <a:pPr algn="ctr"/>
              <a:r>
                <a:rPr lang="en-US" altLang="ja-JP" sz="2800" b="1" dirty="0">
                  <a:solidFill>
                    <a:srgbClr val="0432FF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Delayed signal</a:t>
              </a:r>
              <a:endParaRPr kumimoji="1" lang="ja-JP" altLang="en-US" sz="2800" b="1">
                <a:solidFill>
                  <a:srgbClr val="0432FF"/>
                </a:solidFill>
                <a:latin typeface="Helvetica Neue" panose="02000503000000020004" pitchFamily="2" charset="0"/>
                <a:ea typeface="Hiragino Sans W4" panose="020B0400000000000000" pitchFamily="34" charset="-128"/>
                <a:cs typeface="Helvetica Neue" panose="02000503000000020004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6A866F1A-6C39-A1E1-22BA-59FBC67107C9}"/>
                    </a:ext>
                  </a:extLst>
                </p:cNvPr>
                <p:cNvSpPr txBox="1"/>
                <p:nvPr/>
              </p:nvSpPr>
              <p:spPr>
                <a:xfrm>
                  <a:off x="764757" y="834345"/>
                  <a:ext cx="3231640" cy="478387"/>
                </a:xfrm>
                <a:prstGeom prst="rect">
                  <a:avLst/>
                </a:prstGeom>
                <a:noFill/>
              </p:spPr>
              <p:txBody>
                <a:bodyPr wrap="square" lIns="108000" tIns="108000" rIns="0" bIns="0" rtlCol="0">
                  <a:spAutoFit/>
                </a:bodyPr>
                <a:lstStyle/>
                <a:p>
                  <a:r>
                    <a:rPr lang="en-US" altLang="ja-JP" sz="2400" b="1" dirty="0">
                      <a:solidFill>
                        <a:srgbClr val="FF40FF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Primary </a:t>
                  </a:r>
                  <a14:m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𝜸</m:t>
                      </m:r>
                    </m:oMath>
                  </a14:m>
                  <a:endParaRPr lang="en-US" altLang="ja-JP" sz="2400" b="1" dirty="0">
                    <a:solidFill>
                      <a:srgbClr val="FF40FF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21FD7BA6-56D2-EF03-AE46-8C0EF4E30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57" y="834345"/>
                  <a:ext cx="3231640" cy="478387"/>
                </a:xfrm>
                <a:prstGeom prst="rect">
                  <a:avLst/>
                </a:prstGeom>
                <a:blipFill>
                  <a:blip r:embed="rId9"/>
                  <a:stretch>
                    <a:fillRect l="-2745" b="-358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BD2EF110-7D5E-00D2-D7CD-D4D7C90FA96F}"/>
                    </a:ext>
                  </a:extLst>
                </p:cNvPr>
                <p:cNvSpPr txBox="1"/>
                <p:nvPr/>
              </p:nvSpPr>
              <p:spPr>
                <a:xfrm>
                  <a:off x="4186264" y="839508"/>
                  <a:ext cx="1947700" cy="478387"/>
                </a:xfrm>
                <a:prstGeom prst="rect">
                  <a:avLst/>
                </a:prstGeom>
                <a:noFill/>
              </p:spPr>
              <p:txBody>
                <a:bodyPr wrap="none" lIns="108000" tIns="108000" rIns="0" bIns="0" rtlCol="0">
                  <a:spAutoFit/>
                </a:bodyPr>
                <a:lstStyle/>
                <a:p>
                  <a:r>
                    <a:rPr kumimoji="1" lang="en-US" altLang="ja-JP" sz="2400" b="1" dirty="0">
                      <a:solidFill>
                        <a:srgbClr val="00B050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Secondary </a:t>
                  </a:r>
                  <a14:m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𝜸</m:t>
                      </m:r>
                    </m:oMath>
                  </a14:m>
                  <a:endParaRPr kumimoji="1" lang="en-US" altLang="ja-JP" sz="2400" b="1" dirty="0">
                    <a:solidFill>
                      <a:srgbClr val="00B05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4DE70C36-5FCB-6EDC-FED2-9CEEB0C56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264" y="839508"/>
                  <a:ext cx="1947700" cy="478387"/>
                </a:xfrm>
                <a:prstGeom prst="rect">
                  <a:avLst/>
                </a:prstGeom>
                <a:blipFill>
                  <a:blip r:embed="rId10"/>
                  <a:stretch>
                    <a:fillRect l="-3896" r="-5195" b="-368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34CFC253-C170-AF80-F22B-78C2FD5663F3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37989" y="5505217"/>
              <a:ext cx="2952000" cy="0"/>
            </a:xfrm>
            <a:prstGeom prst="straightConnector1">
              <a:avLst/>
            </a:prstGeom>
            <a:ln w="38100">
              <a:gradFill flip="none" rotWithShape="1">
                <a:gsLst>
                  <a:gs pos="0">
                    <a:srgbClr val="FF0000"/>
                  </a:gs>
                  <a:gs pos="50000">
                    <a:srgbClr val="7030A0"/>
                  </a:gs>
                  <a:gs pos="100000">
                    <a:srgbClr val="0432FF"/>
                  </a:gs>
                </a:gsLst>
                <a:lin ang="0" scaled="1"/>
                <a:tileRect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7F314E93-B527-4F70-E9E2-22E9763E9A39}"/>
                    </a:ext>
                  </a:extLst>
                </p:cNvPr>
                <p:cNvSpPr txBox="1"/>
                <p:nvPr/>
              </p:nvSpPr>
              <p:spPr>
                <a:xfrm>
                  <a:off x="5746773" y="5499010"/>
                  <a:ext cx="2717090" cy="83366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216000" rIns="0" bIns="0" rtlCol="0">
                  <a:spAutoFit/>
                </a:bodyPr>
                <a:lstStyle/>
                <a:p>
                  <a:pPr defTabSz="252000"/>
                  <a:r>
                    <a:rPr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~115 </a:t>
                  </a:r>
                  <a14:m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ja-JP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sec	(Gd : 0.01%)</a:t>
                  </a:r>
                </a:p>
                <a:p>
                  <a:pPr defTabSz="252000"/>
                  <a:endParaRPr lang="ja-JP" altLang="en-US" sz="2000">
                    <a:latin typeface="Helvetica Neue" panose="02000503000000020004" pitchFamily="2" charset="0"/>
                    <a:ea typeface="Hiragino Sans W4" panose="020B0400000000000000" pitchFamily="34" charset="-128"/>
                    <a:cs typeface="Helvetica Neue" panose="02000503000000020004" pitchFamily="2" charset="0"/>
                  </a:endParaRPr>
                </a:p>
              </p:txBody>
            </p:sp>
          </mc:Choice>
          <mc:Fallback xmlns="">
            <p:sp>
              <p:nvSpPr>
                <p:cNvPr id="84" name="テキスト ボックス 83">
                  <a:extLst>
                    <a:ext uri="{FF2B5EF4-FFF2-40B4-BE49-F238E27FC236}">
                      <a16:creationId xmlns:a16="http://schemas.microsoft.com/office/drawing/2014/main" id="{CD065E21-D414-8DC8-88BC-6DDB684B0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773" y="5499010"/>
                  <a:ext cx="2717090" cy="833663"/>
                </a:xfrm>
                <a:prstGeom prst="rect">
                  <a:avLst/>
                </a:prstGeom>
                <a:blipFill>
                  <a:blip r:embed="rId11"/>
                  <a:stretch>
                    <a:fillRect l="-5581" r="-4651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DAA06DD-7AC9-7C87-E6DE-928F003F60B9}"/>
                </a:ext>
              </a:extLst>
            </p:cNvPr>
            <p:cNvCxnSpPr>
              <a:cxnSpLocks/>
            </p:cNvCxnSpPr>
            <p:nvPr/>
          </p:nvCxnSpPr>
          <p:spPr>
            <a:xfrm rot="15644601" flipH="1">
              <a:off x="1803985" y="2895941"/>
              <a:ext cx="133213" cy="81021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 w="lg" len="lg"/>
            </a:ln>
            <a:scene3d>
              <a:camera prst="orthographicFront">
                <a:rot lat="0" lon="0" rev="120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5C2EBB57-4634-5A47-0984-07A457D41D0A}"/>
                    </a:ext>
                  </a:extLst>
                </p:cNvPr>
                <p:cNvSpPr txBox="1"/>
                <p:nvPr/>
              </p:nvSpPr>
              <p:spPr>
                <a:xfrm>
                  <a:off x="928173" y="3251510"/>
                  <a:ext cx="625171" cy="46723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0" tIns="0" rIns="0" bIns="36000" rtlCol="0">
                  <a:spAutoFit/>
                </a:bodyPr>
                <a:lstStyle/>
                <a:p>
                  <a:pPr algn="r"/>
                  <a:r>
                    <a:rPr kumimoji="1" lang="en-US" altLang="ja-JP" sz="2800" dirty="0">
                      <a:ea typeface="Hiragino Mincho Pro W3" panose="02020300000000000000" pitchFamily="18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ja-JP" altLang="en-US" sz="2800" i="0" smtClean="0"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ν</m:t>
                      </m:r>
                      <m:r>
                        <a:rPr kumimoji="1" lang="en-US" altLang="ja-JP" sz="2800" b="0" i="0" smtClean="0">
                          <a:latin typeface="Cambria Math" panose="02040503050406030204" pitchFamily="18" charset="0"/>
                          <a:ea typeface="Hiragino Mincho Pro W3" panose="02020300000000000000" pitchFamily="18" charset="-128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Hiragino Mincho Pro W3" panose="02020300000000000000" pitchFamily="18" charset="-128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e>
                      </m:acc>
                    </m:oMath>
                  </a14:m>
                  <a:endParaRPr kumimoji="1" lang="ja-JP" altLang="en-US" sz="2800">
                    <a:latin typeface="Hiragino Mincho Pro W3" panose="02020300000000000000" pitchFamily="18" charset="-128"/>
                    <a:ea typeface="Hiragino Mincho Pro W3" panose="02020300000000000000" pitchFamily="18" charset="-128"/>
                  </a:endParaRPr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9E83DA0D-8507-6BE1-420A-81A2B2C3F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73" y="3251510"/>
                  <a:ext cx="625171" cy="467239"/>
                </a:xfrm>
                <a:prstGeom prst="rect">
                  <a:avLst/>
                </a:prstGeom>
                <a:blipFill>
                  <a:blip r:embed="rId12"/>
                  <a:stretch>
                    <a:fillRect r="-13725" b="-28947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371ECFC-1AE4-921D-BF5C-22CD45FB8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83226" y="3028236"/>
              <a:ext cx="622300" cy="63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4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36720</TotalTime>
  <Words>97</Words>
  <Application>Microsoft Macintosh PowerPoint</Application>
  <PresentationFormat>ワイド画面</PresentationFormat>
  <Paragraphs>40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Hiragino Mincho Pro W3</vt:lpstr>
      <vt:lpstr>游ゴシック</vt:lpstr>
      <vt:lpstr>游ゴシック Light</vt:lpstr>
      <vt:lpstr>Arial</vt:lpstr>
      <vt:lpstr>Cambria Math</vt:lpstr>
      <vt:lpstr>Helvetica Neue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酒井 聖矢</dc:creator>
  <cp:lastModifiedBy>酒井 聖矢</cp:lastModifiedBy>
  <cp:revision>1774</cp:revision>
  <cp:lastPrinted>2020-07-31T07:11:19Z</cp:lastPrinted>
  <dcterms:created xsi:type="dcterms:W3CDTF">2019-10-30T04:11:52Z</dcterms:created>
  <dcterms:modified xsi:type="dcterms:W3CDTF">2023-07-13T08:55:41Z</dcterms:modified>
</cp:coreProperties>
</file>