
<file path=[Content_Types].xml><?xml version="1.0" encoding="utf-8"?>
<Types xmlns="http://schemas.openxmlformats.org/package/2006/content-types">
  <Default Extension="jpeg" ContentType="image/jpeg"/>
  <Default Extension="mp3" ContentType="audio/m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6" r:id="rId4"/>
    <p:sldId id="259" r:id="rId5"/>
    <p:sldId id="265" r:id="rId6"/>
    <p:sldId id="267" r:id="rId7"/>
    <p:sldId id="270" r:id="rId8"/>
    <p:sldId id="271" r:id="rId9"/>
    <p:sldId id="272" r:id="rId10"/>
    <p:sldId id="263" r:id="rId11"/>
    <p:sldId id="264"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626"/>
    <a:srgbClr val="DD8B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370E3-0F68-459B-8137-652E2E794FB0}" type="datetimeFigureOut">
              <a:rPr lang="en-US" smtClean="0"/>
              <a:t>12/26/2023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8147F-530D-4049-B783-BDE33C88A5F2}" type="slidenum">
              <a:rPr lang="en-US" smtClean="0"/>
              <a:t>‹#›</a:t>
            </a:fld>
            <a:endParaRPr lang="en-US"/>
          </a:p>
        </p:txBody>
      </p:sp>
    </p:spTree>
    <p:extLst>
      <p:ext uri="{BB962C8B-B14F-4D97-AF65-F5344CB8AC3E}">
        <p14:creationId xmlns:p14="http://schemas.microsoft.com/office/powerpoint/2010/main" val="220409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64B27-44F2-4250-8FEE-E48D12A764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504196-3762-4A06-9540-4167E4DDB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F93E16-62CA-4D1D-8F43-14A000ABC53C}"/>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6CE6147D-CB19-46E1-8167-52E96F798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C2AC-AA46-493B-B489-9D830CE34939}"/>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867392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1899F-64F2-4E34-8024-A6F8B68C1C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D8A51C-DAFA-46E5-AAD8-A9FB0AE63F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104673-90C1-4D4D-B9DC-51A104453EAD}"/>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5C901F90-FA36-4F7F-B3A6-4B8A67888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F172A4-AB43-452E-BC91-5C75CE95BB37}"/>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600955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ECA5CD-2C6A-4EB4-A007-514B88058A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2A20C2-EB52-4CCD-8BE8-18C65A7A5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F466-5BFF-4ADF-A839-6E2A35B17EF8}"/>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59481BD1-AC06-4848-849B-237A15305A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7DBAA-AA81-45CF-A057-E76ACC5F5C44}"/>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229826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91DFB-D641-4764-A73C-2C4BA920CA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D6DE19-A45F-47E4-9CED-4A25BD6746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6BCE8-27C4-44DF-8AAF-F5056BC2B050}"/>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8E7FB1D3-FD39-40BB-B2E4-10163ED61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E102A8-4C70-4A0F-B89C-8018193D0FD7}"/>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765467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E752-3378-401F-A0C9-C676E86B43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A4AEF-AF77-41FE-80B7-6CEB9D538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4F0F44-E52F-4D60-A2FB-B94375FDBBF8}"/>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708577C6-874F-4006-9255-185647450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035F26-9908-41B1-A323-5555AE61E9EA}"/>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838382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F348A-32A2-4CE9-ADD4-D076E4B440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FA235-D6D1-4EA6-B9E9-46E6475FBB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B86E86-DB60-47EC-B852-A1DFD2819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8067D-9EE6-4513-B64F-24DEEB388B62}"/>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6" name="Footer Placeholder 5">
            <a:extLst>
              <a:ext uri="{FF2B5EF4-FFF2-40B4-BE49-F238E27FC236}">
                <a16:creationId xmlns:a16="http://schemas.microsoft.com/office/drawing/2014/main" id="{C608F577-7B5B-45C2-9019-DAFA08A2B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DC2C5B-089B-46ED-9B47-972417EF34AD}"/>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1339439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191D-B017-404A-951D-FD18863C1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81E40-4FBA-45EC-A36D-402805AD9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D4D1-E757-4976-8EE6-2D6CAEAC3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27D4E4-B570-4DB5-8466-4777204E0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0B1A4D-13FC-46AA-BABD-10EACA4B1F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897645-B73F-435B-BFB3-C61A14EBBF3E}"/>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8" name="Footer Placeholder 7">
            <a:extLst>
              <a:ext uri="{FF2B5EF4-FFF2-40B4-BE49-F238E27FC236}">
                <a16:creationId xmlns:a16="http://schemas.microsoft.com/office/drawing/2014/main" id="{00798294-8815-4451-B137-20333D8CC3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A903E7-2B89-4210-AEA3-E28996B86B51}"/>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996194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C5FF-9014-4335-BAF1-15F649DE83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E7623-4CC6-4E9A-A0B3-EAD6E1801E9F}"/>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4" name="Footer Placeholder 3">
            <a:extLst>
              <a:ext uri="{FF2B5EF4-FFF2-40B4-BE49-F238E27FC236}">
                <a16:creationId xmlns:a16="http://schemas.microsoft.com/office/drawing/2014/main" id="{93D196FF-87D4-4271-A9B6-5FA8290A65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30B4D7-31EA-4976-A8D2-D37856921675}"/>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876932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A38A3-FB4B-4575-B976-33BBB3A9F8DF}"/>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3" name="Footer Placeholder 2">
            <a:extLst>
              <a:ext uri="{FF2B5EF4-FFF2-40B4-BE49-F238E27FC236}">
                <a16:creationId xmlns:a16="http://schemas.microsoft.com/office/drawing/2014/main" id="{341212AE-9D7A-4613-8BEA-D0A18497C3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43987-FD71-4563-8D76-C861192B7260}"/>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24507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3C87-23A7-4603-9725-638C57875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BDE2E-5862-4144-8B1C-5BF2A77FB3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0CE5B-96F0-433A-A913-3B0EDDAB1D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CDC5F-5C4C-403B-A157-061D4647362A}"/>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6" name="Footer Placeholder 5">
            <a:extLst>
              <a:ext uri="{FF2B5EF4-FFF2-40B4-BE49-F238E27FC236}">
                <a16:creationId xmlns:a16="http://schemas.microsoft.com/office/drawing/2014/main" id="{945B5120-501B-4F1F-861B-A604715FC8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A95FE-9C74-458A-ABB7-5E70EE0EDA15}"/>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651719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546AA-197E-4A64-8373-9646DEC6A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BC9BAE-C542-428E-9D21-CB20F0DC62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48DBB7-667E-45F7-856B-FB9B04282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E89C96-E18F-4531-B1B6-FFA373270E01}"/>
              </a:ext>
            </a:extLst>
          </p:cNvPr>
          <p:cNvSpPr>
            <a:spLocks noGrp="1"/>
          </p:cNvSpPr>
          <p:nvPr>
            <p:ph type="dt" sz="half" idx="10"/>
          </p:nvPr>
        </p:nvSpPr>
        <p:spPr/>
        <p:txBody>
          <a:bodyPr/>
          <a:lstStyle/>
          <a:p>
            <a:fld id="{C6A53712-4284-487D-B2A2-305CC3DE42EB}" type="datetimeFigureOut">
              <a:rPr lang="en-US" smtClean="0"/>
              <a:t>12/26/2023</a:t>
            </a:fld>
            <a:endParaRPr lang="en-US"/>
          </a:p>
        </p:txBody>
      </p:sp>
      <p:sp>
        <p:nvSpPr>
          <p:cNvPr id="6" name="Footer Placeholder 5">
            <a:extLst>
              <a:ext uri="{FF2B5EF4-FFF2-40B4-BE49-F238E27FC236}">
                <a16:creationId xmlns:a16="http://schemas.microsoft.com/office/drawing/2014/main" id="{94851B82-4EAB-478D-92ED-7D27F9C6C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5EFC9-4B7A-40C0-989B-D1B0CC69CF8C}"/>
              </a:ext>
            </a:extLst>
          </p:cNvPr>
          <p:cNvSpPr>
            <a:spLocks noGrp="1"/>
          </p:cNvSpPr>
          <p:nvPr>
            <p:ph type="sldNum" sz="quarter" idx="12"/>
          </p:nvPr>
        </p:nvSpPr>
        <p:spPr/>
        <p:txBody>
          <a:bodyPr/>
          <a:lstStyle/>
          <a:p>
            <a:fld id="{22107CCB-648A-4A27-AE6B-96265F517591}" type="slidenum">
              <a:rPr lang="en-US" smtClean="0"/>
              <a:t>‹#›</a:t>
            </a:fld>
            <a:endParaRPr lang="en-US"/>
          </a:p>
        </p:txBody>
      </p:sp>
    </p:spTree>
    <p:extLst>
      <p:ext uri="{BB962C8B-B14F-4D97-AF65-F5344CB8AC3E}">
        <p14:creationId xmlns:p14="http://schemas.microsoft.com/office/powerpoint/2010/main" val="371714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F8E54-11EB-44D2-B15E-9DB64447E9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C5C99-4FE7-4866-98AC-C4EABA11F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CC885-02B1-412F-BD8D-DEAB9CDA1E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A53712-4284-487D-B2A2-305CC3DE42EB}" type="datetimeFigureOut">
              <a:rPr lang="en-US" smtClean="0"/>
              <a:t>12/26/2023</a:t>
            </a:fld>
            <a:endParaRPr lang="en-US"/>
          </a:p>
        </p:txBody>
      </p:sp>
      <p:sp>
        <p:nvSpPr>
          <p:cNvPr id="5" name="Footer Placeholder 4">
            <a:extLst>
              <a:ext uri="{FF2B5EF4-FFF2-40B4-BE49-F238E27FC236}">
                <a16:creationId xmlns:a16="http://schemas.microsoft.com/office/drawing/2014/main" id="{7DB40BBD-C5E2-4F66-AECD-CA30F6DECE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7E73D-874D-4FC4-A537-7B7A23655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07CCB-648A-4A27-AE6B-96265F517591}" type="slidenum">
              <a:rPr lang="en-US" smtClean="0"/>
              <a:t>‹#›</a:t>
            </a:fld>
            <a:endParaRPr lang="en-US"/>
          </a:p>
        </p:txBody>
      </p:sp>
    </p:spTree>
    <p:extLst>
      <p:ext uri="{BB962C8B-B14F-4D97-AF65-F5344CB8AC3E}">
        <p14:creationId xmlns:p14="http://schemas.microsoft.com/office/powerpoint/2010/main" val="1082991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audio" Target="NULL" TargetMode="Externa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png"/><Relationship Id="rId5" Type="http://schemas.openxmlformats.org/officeDocument/2006/relationships/slideLayout" Target="../slideLayouts/slideLayout1.xml"/><Relationship Id="rId4" Type="http://schemas.microsoft.com/office/2007/relationships/media" Target="../media/media2.mp3"/><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37.png"/><Relationship Id="rId4" Type="http://schemas.openxmlformats.org/officeDocument/2006/relationships/image" Target="../media/image1.pn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xml"/><Relationship Id="rId7" Type="http://schemas.openxmlformats.org/officeDocument/2006/relationships/image" Target="../media/image3.png"/><Relationship Id="rId12" Type="http://schemas.openxmlformats.org/officeDocument/2006/relationships/image" Target="../media/image1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image" Target="../media/image2.png"/><Relationship Id="rId10"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slideLayout" Target="../slideLayouts/slideLayout1.xml"/><Relationship Id="rId7" Type="http://schemas.openxmlformats.org/officeDocument/2006/relationships/image" Target="../media/image3.png"/><Relationship Id="rId12" Type="http://schemas.openxmlformats.org/officeDocument/2006/relationships/image" Target="../media/image17.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2.png"/><Relationship Id="rId11" Type="http://schemas.openxmlformats.org/officeDocument/2006/relationships/image" Target="../media/image16.png"/><Relationship Id="rId5" Type="http://schemas.openxmlformats.org/officeDocument/2006/relationships/image" Target="../media/image2.pn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14.pn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slideLayout" Target="../slideLayouts/slideLayout1.xml"/><Relationship Id="rId21" Type="http://schemas.openxmlformats.org/officeDocument/2006/relationships/image" Target="../media/image34.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video" Target="../media/media1.mp4"/><Relationship Id="rId16" Type="http://schemas.openxmlformats.org/officeDocument/2006/relationships/image" Target="../media/image29.png"/><Relationship Id="rId20" Type="http://schemas.openxmlformats.org/officeDocument/2006/relationships/image" Target="../media/image33.png"/><Relationship Id="rId1" Type="http://schemas.microsoft.com/office/2007/relationships/media" Target="../media/media1.mp4"/><Relationship Id="rId6" Type="http://schemas.openxmlformats.org/officeDocument/2006/relationships/image" Target="../media/image3.png"/><Relationship Id="rId11" Type="http://schemas.openxmlformats.org/officeDocument/2006/relationships/image" Target="../media/image24.png"/><Relationship Id="rId5" Type="http://schemas.openxmlformats.org/officeDocument/2006/relationships/image" Target="../media/image2.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2.png"/><Relationship Id="rId5" Type="http://schemas.openxmlformats.org/officeDocument/2006/relationships/image" Target="../media/image2.png"/><Relationship Id="rId10" Type="http://schemas.openxmlformats.org/officeDocument/2006/relationships/image" Target="../media/image37.png"/><Relationship Id="rId4" Type="http://schemas.openxmlformats.org/officeDocument/2006/relationships/image" Target="../media/image1.png"/><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Fire Burning Hot Sparks Rising Background Free Video">
            <a:hlinkClick r:id="" action="ppaction://media"/>
            <a:extLst>
              <a:ext uri="{FF2B5EF4-FFF2-40B4-BE49-F238E27FC236}">
                <a16:creationId xmlns:a16="http://schemas.microsoft.com/office/drawing/2014/main" id="{5D928F5F-9AD0-4D85-9F39-96322472C204}"/>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09330" y="469835"/>
            <a:ext cx="6973337" cy="5918330"/>
          </a:xfrm>
          <a:prstGeom prst="rect">
            <a:avLst/>
          </a:prstGeom>
        </p:spPr>
      </p:pic>
      <p:pic>
        <p:nvPicPr>
          <p:cNvPr id="5" name="Picture 4">
            <a:extLst>
              <a:ext uri="{FF2B5EF4-FFF2-40B4-BE49-F238E27FC236}">
                <a16:creationId xmlns:a16="http://schemas.microsoft.com/office/drawing/2014/main" id="{C793BC4D-9005-4EA2-A6AE-1A18E85B99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54730" y="508365"/>
            <a:ext cx="6882539" cy="5841270"/>
          </a:xfrm>
          <a:prstGeom prst="rect">
            <a:avLst/>
          </a:prstGeom>
        </p:spPr>
      </p:pic>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32029" y="469835"/>
            <a:ext cx="6927937" cy="5879800"/>
          </a:xfrm>
          <a:prstGeom prst="rect">
            <a:avLst/>
          </a:prstGeom>
        </p:spPr>
      </p:pic>
      <p:pic>
        <p:nvPicPr>
          <p:cNvPr id="11" name="The Hunger Games - The Fallen Original Studio Version">
            <a:hlinkClick r:id="" action="ppaction://media"/>
            <a:extLst>
              <a:ext uri="{FF2B5EF4-FFF2-40B4-BE49-F238E27FC236}">
                <a16:creationId xmlns:a16="http://schemas.microsoft.com/office/drawing/2014/main" id="{DBC8D9F7-2106-4907-85B9-6AD5C9CDD12F}"/>
              </a:ext>
            </a:extLst>
          </p:cNvPr>
          <p:cNvPicPr>
            <a:picLocks noChangeAspect="1"/>
          </p:cNvPicPr>
          <p:nvPr>
            <a:audioFile r:link="rId3"/>
            <p:extLst>
              <p:ext uri="{DAA4B4D4-6D71-4841-9C94-3DE7FCFB9230}">
                <p14:media xmlns:p14="http://schemas.microsoft.com/office/powerpoint/2010/main" r:embed="rId4">
                  <p14:trim st="982" end="440"/>
                </p14:media>
              </p:ext>
            </p:extLst>
          </p:nvPr>
        </p:nvPicPr>
        <p:blipFill>
          <a:blip r:embed="rId9"/>
          <a:stretch>
            <a:fillRect/>
          </a:stretch>
        </p:blipFill>
        <p:spPr>
          <a:xfrm>
            <a:off x="3110" y="-77908"/>
            <a:ext cx="609600" cy="609600"/>
          </a:xfrm>
          <a:prstGeom prst="rect">
            <a:avLst/>
          </a:prstGeom>
        </p:spPr>
      </p:pic>
      <p:sp>
        <p:nvSpPr>
          <p:cNvPr id="16" name="TextBox 15">
            <a:extLst>
              <a:ext uri="{FF2B5EF4-FFF2-40B4-BE49-F238E27FC236}">
                <a16:creationId xmlns:a16="http://schemas.microsoft.com/office/drawing/2014/main" id="{AD5D961B-F35C-4E01-8ABA-7F4C7280CF90}"/>
              </a:ext>
            </a:extLst>
          </p:cNvPr>
          <p:cNvSpPr txBox="1"/>
          <p:nvPr/>
        </p:nvSpPr>
        <p:spPr>
          <a:xfrm>
            <a:off x="2453476" y="3409735"/>
            <a:ext cx="7285041" cy="1323439"/>
          </a:xfrm>
          <a:prstGeom prst="rect">
            <a:avLst/>
          </a:prstGeom>
          <a:noFill/>
        </p:spPr>
        <p:txBody>
          <a:bodyPr wrap="square" rtlCol="0">
            <a:spAutoFit/>
            <a:scene3d>
              <a:camera prst="orthographicFront"/>
              <a:lightRig rig="threePt" dir="t"/>
            </a:scene3d>
            <a:sp3d extrusionH="57150">
              <a:bevelT w="38100" h="38100" prst="angle"/>
            </a:sp3d>
          </a:bodyPr>
          <a:lstStyle/>
          <a:p>
            <a:r>
              <a:rPr lang="en-US" sz="8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7" name="Rectangle: Rounded Corners 16">
            <a:extLst>
              <a:ext uri="{FF2B5EF4-FFF2-40B4-BE49-F238E27FC236}">
                <a16:creationId xmlns:a16="http://schemas.microsoft.com/office/drawing/2014/main" id="{4D6861B0-3A2A-487C-A226-B3056AFC7D18}"/>
              </a:ext>
            </a:extLst>
          </p:cNvPr>
          <p:cNvSpPr/>
          <p:nvPr/>
        </p:nvSpPr>
        <p:spPr>
          <a:xfrm>
            <a:off x="577846" y="7149735"/>
            <a:ext cx="11036300" cy="6057900"/>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AF78443-C8DC-4DA1-89F4-30D4FA7D5567}"/>
              </a:ext>
            </a:extLst>
          </p:cNvPr>
          <p:cNvSpPr txBox="1"/>
          <p:nvPr/>
        </p:nvSpPr>
        <p:spPr>
          <a:xfrm>
            <a:off x="577846" y="9027623"/>
            <a:ext cx="11036300" cy="3046988"/>
          </a:xfrm>
          <a:prstGeom prst="rect">
            <a:avLst/>
          </a:prstGeom>
          <a:noFill/>
        </p:spPr>
        <p:txBody>
          <a:bodyPr wrap="square" rtlCol="0">
            <a:spAutoFit/>
          </a:bodyPr>
          <a:lstStyle/>
          <a:p>
            <a:pPr algn="ctr"/>
            <a:r>
              <a:rPr lang="en-US" sz="3200" b="1" dirty="0">
                <a:solidFill>
                  <a:schemeClr val="accent4">
                    <a:lumMod val="40000"/>
                    <a:lumOff val="60000"/>
                  </a:schemeClr>
                </a:solidFill>
                <a:latin typeface="Bahnschrift" panose="020B0502040204020203" pitchFamily="34" charset="0"/>
              </a:rPr>
              <a:t>R</a:t>
            </a:r>
            <a:r>
              <a:rPr lang="en-US" sz="3200" b="1" i="0" dirty="0">
                <a:solidFill>
                  <a:schemeClr val="accent4">
                    <a:lumMod val="40000"/>
                    <a:lumOff val="60000"/>
                  </a:schemeClr>
                </a:solidFill>
                <a:effectLst/>
                <a:latin typeface="Bahnschrift" panose="020B0502040204020203" pitchFamily="34" charset="0"/>
              </a:rPr>
              <a:t>egression refers to a statistical method used to investigate the relationship between variables. It aims to understand how one or more independent variables are related to a dependent variable. Regression analysis helps in predicting the value of the dependent variable based on the values of the independent variables.</a:t>
            </a:r>
            <a:endParaRPr lang="en-US" sz="3200" b="1" dirty="0">
              <a:solidFill>
                <a:schemeClr val="accent4">
                  <a:lumMod val="40000"/>
                  <a:lumOff val="60000"/>
                </a:schemeClr>
              </a:solidFill>
              <a:latin typeface="Bahnschrift" panose="020B0502040204020203" pitchFamily="34" charset="0"/>
            </a:endParaRPr>
          </a:p>
        </p:txBody>
      </p:sp>
      <p:sp>
        <p:nvSpPr>
          <p:cNvPr id="19" name="TextBox 18">
            <a:extLst>
              <a:ext uri="{FF2B5EF4-FFF2-40B4-BE49-F238E27FC236}">
                <a16:creationId xmlns:a16="http://schemas.microsoft.com/office/drawing/2014/main" id="{9F0EA61E-A20D-425F-A193-6EE4148A86D6}"/>
              </a:ext>
            </a:extLst>
          </p:cNvPr>
          <p:cNvSpPr txBox="1"/>
          <p:nvPr/>
        </p:nvSpPr>
        <p:spPr>
          <a:xfrm>
            <a:off x="-2387" y="6399678"/>
            <a:ext cx="12192000" cy="400110"/>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Presented by: Sam Lawrence Dadang &amp; </a:t>
            </a:r>
            <a:r>
              <a:rPr lang="en-US" sz="2000" dirty="0" err="1">
                <a:ln w="19050">
                  <a:solidFill>
                    <a:schemeClr val="bg1"/>
                  </a:solidFill>
                </a:ln>
                <a:solidFill>
                  <a:srgbClr val="DD8B26"/>
                </a:solidFill>
                <a:effectLst>
                  <a:innerShdw blurRad="114300">
                    <a:prstClr val="black"/>
                  </a:innerShdw>
                </a:effectLst>
                <a:latin typeface="Hunger Games" pitchFamily="2" charset="0"/>
                <a:ea typeface="Hunger Games" pitchFamily="2" charset="0"/>
              </a:rPr>
              <a:t>Mikko</a:t>
            </a:r>
            <a:r>
              <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 Angelo </a:t>
            </a:r>
            <a:r>
              <a:rPr lang="en-US" sz="2000" dirty="0" err="1">
                <a:ln w="19050">
                  <a:solidFill>
                    <a:schemeClr val="bg1"/>
                  </a:solidFill>
                </a:ln>
                <a:solidFill>
                  <a:srgbClr val="DD8B26"/>
                </a:solidFill>
                <a:effectLst>
                  <a:innerShdw blurRad="114300">
                    <a:prstClr val="black"/>
                  </a:innerShdw>
                </a:effectLst>
                <a:latin typeface="Hunger Games" pitchFamily="2" charset="0"/>
                <a:ea typeface="Hunger Games" pitchFamily="2" charset="0"/>
              </a:rPr>
              <a:t>Daigdigan</a:t>
            </a:r>
            <a:endPar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endParaRPr>
          </a:p>
        </p:txBody>
      </p:sp>
      <p:sp>
        <p:nvSpPr>
          <p:cNvPr id="20" name="TextBox 19">
            <a:extLst>
              <a:ext uri="{FF2B5EF4-FFF2-40B4-BE49-F238E27FC236}">
                <a16:creationId xmlns:a16="http://schemas.microsoft.com/office/drawing/2014/main" id="{933B73F7-3AA8-4567-9649-A27BE45F1FDE}"/>
              </a:ext>
            </a:extLst>
          </p:cNvPr>
          <p:cNvSpPr txBox="1"/>
          <p:nvPr/>
        </p:nvSpPr>
        <p:spPr>
          <a:xfrm>
            <a:off x="2723546" y="4521607"/>
            <a:ext cx="6740135" cy="461665"/>
          </a:xfrm>
          <a:prstGeom prst="rect">
            <a:avLst/>
          </a:prstGeom>
          <a:noFill/>
        </p:spPr>
        <p:txBody>
          <a:bodyPr wrap="square" rtlCol="0">
            <a:spAutoFit/>
            <a:scene3d>
              <a:camera prst="orthographicFront"/>
              <a:lightRig rig="threePt" dir="t"/>
            </a:scene3d>
            <a:sp3d extrusionH="57150">
              <a:bevelT w="38100" h="38100" prst="angle"/>
            </a:sp3d>
          </a:bodyPr>
          <a:lstStyle/>
          <a:p>
            <a:r>
              <a:rPr lang="en-US" sz="24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Tree>
    <p:extLst>
      <p:ext uri="{BB962C8B-B14F-4D97-AF65-F5344CB8AC3E}">
        <p14:creationId xmlns:p14="http://schemas.microsoft.com/office/powerpoint/2010/main" val="70805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par>
                          <p:cTn id="7" fill="hold">
                            <p:stCondLst>
                              <p:cond delay="0"/>
                            </p:stCondLst>
                            <p:childTnLst>
                              <p:par>
                                <p:cTn id="8" presetID="1" presetClass="mediacall" presetSubtype="0" fill="hold" nodeType="afterEffect">
                                  <p:stCondLst>
                                    <p:cond delay="0"/>
                                  </p:stCondLst>
                                  <p:childTnLst>
                                    <p:cmd type="call" cmd="playFrom(0.0)">
                                      <p:cBhvr>
                                        <p:cTn id="9" dur="15023"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0" repeatCount="indefinite" fill="remove" display="0">
                  <p:stCondLst>
                    <p:cond delay="indefinite"/>
                  </p:stCondLst>
                  <p:endCondLst>
                    <p:cond evt="onStopAudio" delay="0">
                      <p:tgtEl>
                        <p:sldTgt/>
                      </p:tgtEl>
                    </p:cond>
                  </p:endCondLst>
                </p:cTn>
                <p:tgtEl>
                  <p:spTgt spid="11"/>
                </p:tgtEl>
              </p:cMediaNode>
            </p:audio>
            <p:seq concurrent="1" nextAc="seek">
              <p:cTn id="11" restart="whenNotActive" fill="hold" evtFilter="cancelBubble" nodeType="interactiveSeq">
                <p:stCondLst>
                  <p:cond evt="onClick" delay="0">
                    <p:tgtEl>
                      <p:spTgt spid="12"/>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12"/>
                                        </p:tgtEl>
                                      </p:cBhvr>
                                    </p:cmd>
                                  </p:childTnLst>
                                </p:cTn>
                              </p:par>
                            </p:childTnLst>
                          </p:cTn>
                        </p:par>
                      </p:childTnLst>
                    </p:cTn>
                  </p:par>
                </p:childTnLst>
              </p:cTn>
              <p:nextCondLst>
                <p:cond evt="onClick" delay="0">
                  <p:tgtEl>
                    <p:spTgt spid="12"/>
                  </p:tgtEl>
                </p:cond>
              </p:nextCondLst>
            </p:seq>
            <p:video>
              <p:cMediaNode vol="80000" mute="1" showWhenStopped="0">
                <p:cTn id="16" repeatCount="indefinite" fill="remove" display="0">
                  <p:stCondLst>
                    <p:cond delay="indefinite"/>
                  </p:stCondLst>
                </p:cTn>
                <p:tgtEl>
                  <p:spTgt spid="1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58C2CCC-AE43-4B3D-85E0-7728A7A5746C}"/>
              </a:ext>
            </a:extLst>
          </p:cNvPr>
          <p:cNvSpPr/>
          <p:nvPr/>
        </p:nvSpPr>
        <p:spPr>
          <a:xfrm>
            <a:off x="5749919" y="-455087"/>
            <a:ext cx="692154" cy="43138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90" y="-1047332"/>
            <a:ext cx="9314545" cy="7905332"/>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2126121" y="2756564"/>
            <a:ext cx="7725085" cy="120032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7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1" name="TextBox 10">
            <a:extLst>
              <a:ext uri="{FF2B5EF4-FFF2-40B4-BE49-F238E27FC236}">
                <a16:creationId xmlns:a16="http://schemas.microsoft.com/office/drawing/2014/main" id="{3392F27C-B6FA-402B-A62A-C8F8B9D8A8A6}"/>
              </a:ext>
            </a:extLst>
          </p:cNvPr>
          <p:cNvSpPr txBox="1"/>
          <p:nvPr/>
        </p:nvSpPr>
        <p:spPr>
          <a:xfrm>
            <a:off x="1641473" y="3844895"/>
            <a:ext cx="8909054" cy="738664"/>
          </a:xfrm>
          <a:prstGeom prst="rect">
            <a:avLst/>
          </a:prstGeom>
          <a:noFill/>
        </p:spPr>
        <p:txBody>
          <a:bodyPr wrap="square" rtlCol="0">
            <a:spAutoFit/>
          </a:bodyPr>
          <a:lstStyle/>
          <a:p>
            <a:pPr algn="ctr"/>
            <a:r>
              <a:rPr lang="en-US" sz="3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a:p>
            <a:endParaRPr lang="en-US" sz="1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endParaRPr>
          </a:p>
        </p:txBody>
      </p:sp>
      <p:pic>
        <p:nvPicPr>
          <p:cNvPr id="14" name="Picture 6">
            <a:extLst>
              <a:ext uri="{FF2B5EF4-FFF2-40B4-BE49-F238E27FC236}">
                <a16:creationId xmlns:a16="http://schemas.microsoft.com/office/drawing/2014/main" id="{66B0A3F3-2EE8-40AB-BD0B-C51F2A886271}"/>
              </a:ext>
            </a:extLst>
          </p:cNvPr>
          <p:cNvPicPr>
            <a:picLocks noChangeAspect="1"/>
          </p:cNvPicPr>
          <p:nvPr/>
        </p:nvPicPr>
        <p:blipFill>
          <a:blip r:embed="rId6">
            <a:alphaModFix amt="0"/>
            <a:extLst>
              <a:ext uri="{28A0092B-C50C-407E-A947-70E740481C1C}">
                <a14:useLocalDpi xmlns:a14="http://schemas.microsoft.com/office/drawing/2010/main" val="0"/>
              </a:ext>
            </a:extLst>
          </a:blip>
          <a:stretch>
            <a:fillRect/>
          </a:stretch>
        </p:blipFill>
        <p:spPr>
          <a:xfrm>
            <a:off x="-598650" y="-1773458"/>
            <a:ext cx="13389291" cy="9829531"/>
          </a:xfrm>
          <a:prstGeom prst="rect">
            <a:avLst/>
          </a:prstGeom>
        </p:spPr>
      </p:pic>
      <p:sp>
        <p:nvSpPr>
          <p:cNvPr id="9" name="TextBox 8">
            <a:extLst>
              <a:ext uri="{FF2B5EF4-FFF2-40B4-BE49-F238E27FC236}">
                <a16:creationId xmlns:a16="http://schemas.microsoft.com/office/drawing/2014/main" id="{79EE2CFE-8B6F-472B-9C8C-559F3E24F314}"/>
              </a:ext>
            </a:extLst>
          </p:cNvPr>
          <p:cNvSpPr txBox="1"/>
          <p:nvPr/>
        </p:nvSpPr>
        <p:spPr>
          <a:xfrm>
            <a:off x="-7357534" y="2120866"/>
            <a:ext cx="7498080" cy="2123658"/>
          </a:xfrm>
          <a:prstGeom prst="rect">
            <a:avLst/>
          </a:prstGeom>
          <a:noFill/>
        </p:spPr>
        <p:txBody>
          <a:bodyPr wrap="square" rtlCol="0" anchor="ctr">
            <a:spAutoFit/>
            <a:scene3d>
              <a:camera prst="orthographicFront"/>
              <a:lightRig rig="threePt" dir="t"/>
            </a:scene3d>
            <a:sp3d extrusionH="57150">
              <a:bevelT w="38100" h="38100"/>
            </a:sp3d>
          </a:bodyPr>
          <a:lstStyle/>
          <a:p>
            <a:pPr algn="ctr"/>
            <a:r>
              <a:rPr lang="en-US" sz="4400" b="0" i="0" dirty="0">
                <a:ln>
                  <a:solidFill>
                    <a:srgbClr val="B22626"/>
                  </a:solidFill>
                </a:ln>
                <a:solidFill>
                  <a:srgbClr val="DD8B26"/>
                </a:solidFill>
                <a:effectLst/>
                <a:latin typeface="Hunger Games" pitchFamily="2" charset="0"/>
                <a:ea typeface="Hunger Games" pitchFamily="2" charset="0"/>
              </a:rPr>
              <a:t>“Happy solving! And may the odds be ever in your favor”</a:t>
            </a:r>
            <a:endParaRPr lang="en-US" sz="19900" dirty="0">
              <a:ln>
                <a:solidFill>
                  <a:srgbClr val="B22626"/>
                </a:solidFill>
              </a:ln>
              <a:solidFill>
                <a:srgbClr val="DD8B26"/>
              </a:solidFill>
              <a:latin typeface="Hunger Games" pitchFamily="2" charset="0"/>
              <a:ea typeface="Hunger Games" pitchFamily="2" charset="0"/>
            </a:endParaRPr>
          </a:p>
        </p:txBody>
      </p:sp>
    </p:spTree>
    <p:extLst>
      <p:ext uri="{BB962C8B-B14F-4D97-AF65-F5344CB8AC3E}">
        <p14:creationId xmlns:p14="http://schemas.microsoft.com/office/powerpoint/2010/main" val="3977855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58C2CCC-AE43-4B3D-85E0-7728A7A5746C}"/>
              </a:ext>
            </a:extLst>
          </p:cNvPr>
          <p:cNvSpPr/>
          <p:nvPr/>
        </p:nvSpPr>
        <p:spPr>
          <a:xfrm>
            <a:off x="5749919" y="-455087"/>
            <a:ext cx="692154" cy="43138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5">
            <a:alphaModFix amt="0"/>
            <a:extLst>
              <a:ext uri="{28A0092B-C50C-407E-A947-70E740481C1C}">
                <a14:useLocalDpi xmlns:a14="http://schemas.microsoft.com/office/drawing/2010/main" val="0"/>
              </a:ext>
            </a:extLst>
          </a:blip>
          <a:stretch>
            <a:fillRect/>
          </a:stretch>
        </p:blipFill>
        <p:spPr>
          <a:xfrm>
            <a:off x="12676648" y="3356728"/>
            <a:ext cx="9314545" cy="7905332"/>
          </a:xfrm>
          <a:prstGeom prst="rect">
            <a:avLst/>
          </a:prstGeom>
        </p:spPr>
      </p:pic>
      <p:pic>
        <p:nvPicPr>
          <p:cNvPr id="4" name="Picture 6">
            <a:extLst>
              <a:ext uri="{FF2B5EF4-FFF2-40B4-BE49-F238E27FC236}">
                <a16:creationId xmlns:a16="http://schemas.microsoft.com/office/drawing/2014/main" id="{4CF3E05B-082C-4C06-892D-984ABCCEB4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3925" y="-455087"/>
            <a:ext cx="13389291" cy="9829531"/>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973323" y="4935820"/>
            <a:ext cx="7253652" cy="923330"/>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54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1" name="TextBox 10">
            <a:extLst>
              <a:ext uri="{FF2B5EF4-FFF2-40B4-BE49-F238E27FC236}">
                <a16:creationId xmlns:a16="http://schemas.microsoft.com/office/drawing/2014/main" id="{3392F27C-B6FA-402B-A62A-C8F8B9D8A8A6}"/>
              </a:ext>
            </a:extLst>
          </p:cNvPr>
          <p:cNvSpPr txBox="1"/>
          <p:nvPr/>
        </p:nvSpPr>
        <p:spPr>
          <a:xfrm>
            <a:off x="5145622" y="5634502"/>
            <a:ext cx="8909054" cy="492443"/>
          </a:xfrm>
          <a:prstGeom prst="rect">
            <a:avLst/>
          </a:prstGeom>
          <a:noFill/>
        </p:spPr>
        <p:txBody>
          <a:bodyPr wrap="square" rtlCol="0">
            <a:spAutoFit/>
          </a:bodyPr>
          <a:lstStyle/>
          <a:p>
            <a:pPr algn="ctr"/>
            <a:r>
              <a:rPr lang="en-US" sz="1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a:p>
            <a:endParaRPr lang="en-US" sz="1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endParaRPr>
          </a:p>
        </p:txBody>
      </p:sp>
      <p:sp>
        <p:nvSpPr>
          <p:cNvPr id="9" name="TextBox 8">
            <a:extLst>
              <a:ext uri="{FF2B5EF4-FFF2-40B4-BE49-F238E27FC236}">
                <a16:creationId xmlns:a16="http://schemas.microsoft.com/office/drawing/2014/main" id="{92B31BDB-C94A-48DC-B9FC-6D912CF1B3B0}"/>
              </a:ext>
            </a:extLst>
          </p:cNvPr>
          <p:cNvSpPr txBox="1"/>
          <p:nvPr/>
        </p:nvSpPr>
        <p:spPr>
          <a:xfrm>
            <a:off x="-93134" y="2108180"/>
            <a:ext cx="7498080" cy="2123658"/>
          </a:xfrm>
          <a:prstGeom prst="rect">
            <a:avLst/>
          </a:prstGeom>
          <a:noFill/>
        </p:spPr>
        <p:txBody>
          <a:bodyPr wrap="square" rtlCol="0" anchor="ctr">
            <a:spAutoFit/>
            <a:scene3d>
              <a:camera prst="orthographicFront"/>
              <a:lightRig rig="threePt" dir="t"/>
            </a:scene3d>
            <a:sp3d extrusionH="57150">
              <a:bevelT w="38100" h="38100"/>
            </a:sp3d>
          </a:bodyPr>
          <a:lstStyle/>
          <a:p>
            <a:pPr algn="ctr"/>
            <a:r>
              <a:rPr lang="en-US" sz="4400" b="0" i="0" dirty="0">
                <a:ln>
                  <a:solidFill>
                    <a:srgbClr val="B22626"/>
                  </a:solidFill>
                </a:ln>
                <a:solidFill>
                  <a:srgbClr val="DD8B26"/>
                </a:solidFill>
                <a:effectLst/>
                <a:latin typeface="Hunger Games" pitchFamily="2" charset="0"/>
                <a:ea typeface="Hunger Games" pitchFamily="2" charset="0"/>
              </a:rPr>
              <a:t>“Happy solving! And may the odds be ever in your favor”</a:t>
            </a:r>
            <a:endParaRPr lang="en-US" sz="19900" dirty="0">
              <a:ln>
                <a:solidFill>
                  <a:srgbClr val="B22626"/>
                </a:solidFill>
              </a:ln>
              <a:solidFill>
                <a:srgbClr val="DD8B26"/>
              </a:solidFill>
              <a:latin typeface="Hunger Games" pitchFamily="2" charset="0"/>
              <a:ea typeface="Hunger Games" pitchFamily="2" charset="0"/>
            </a:endParaRPr>
          </a:p>
        </p:txBody>
      </p:sp>
      <p:sp>
        <p:nvSpPr>
          <p:cNvPr id="12" name="TextBox 11">
            <a:extLst>
              <a:ext uri="{FF2B5EF4-FFF2-40B4-BE49-F238E27FC236}">
                <a16:creationId xmlns:a16="http://schemas.microsoft.com/office/drawing/2014/main" id="{8EF09668-431C-4F9F-BD84-466B6264D3A2}"/>
              </a:ext>
            </a:extLst>
          </p:cNvPr>
          <p:cNvSpPr txBox="1"/>
          <p:nvPr/>
        </p:nvSpPr>
        <p:spPr>
          <a:xfrm>
            <a:off x="-1043787" y="6425517"/>
            <a:ext cx="12192000" cy="400110"/>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Presented by: Sam Lawrence Dadang &amp; </a:t>
            </a:r>
            <a:r>
              <a:rPr lang="en-US" sz="2000" dirty="0" err="1">
                <a:ln w="19050">
                  <a:solidFill>
                    <a:schemeClr val="bg1"/>
                  </a:solidFill>
                </a:ln>
                <a:solidFill>
                  <a:srgbClr val="DD8B26"/>
                </a:solidFill>
                <a:effectLst>
                  <a:innerShdw blurRad="114300">
                    <a:prstClr val="black"/>
                  </a:innerShdw>
                </a:effectLst>
                <a:latin typeface="Hunger Games" pitchFamily="2" charset="0"/>
                <a:ea typeface="Hunger Games" pitchFamily="2" charset="0"/>
              </a:rPr>
              <a:t>Mikko</a:t>
            </a:r>
            <a:r>
              <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 Angelo </a:t>
            </a:r>
            <a:r>
              <a:rPr lang="en-US" sz="2000" dirty="0" err="1">
                <a:ln w="19050">
                  <a:solidFill>
                    <a:schemeClr val="bg1"/>
                  </a:solidFill>
                </a:ln>
                <a:solidFill>
                  <a:srgbClr val="DD8B26"/>
                </a:solidFill>
                <a:effectLst>
                  <a:innerShdw blurRad="114300">
                    <a:prstClr val="black"/>
                  </a:innerShdw>
                </a:effectLst>
                <a:latin typeface="Hunger Games" pitchFamily="2" charset="0"/>
                <a:ea typeface="Hunger Games" pitchFamily="2" charset="0"/>
              </a:rPr>
              <a:t>Daigdigan</a:t>
            </a:r>
            <a:endParaRPr lang="en-US" sz="2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endParaRPr>
          </a:p>
        </p:txBody>
      </p:sp>
    </p:spTree>
    <p:extLst>
      <p:ext uri="{BB962C8B-B14F-4D97-AF65-F5344CB8AC3E}">
        <p14:creationId xmlns:p14="http://schemas.microsoft.com/office/powerpoint/2010/main" val="1889217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392F27C-B6FA-402B-A62A-C8F8B9D8A8A6}"/>
              </a:ext>
            </a:extLst>
          </p:cNvPr>
          <p:cNvSpPr txBox="1"/>
          <p:nvPr/>
        </p:nvSpPr>
        <p:spPr>
          <a:xfrm>
            <a:off x="577846" y="-715759"/>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858C2CCC-AE43-4B3D-85E0-7728A7A5746C}"/>
                  </a:ext>
                </a:extLst>
              </p:cNvPr>
              <p:cNvSpPr/>
              <p:nvPr/>
            </p:nvSpPr>
            <p:spPr>
              <a:xfrm>
                <a:off x="5510518" y="-553700"/>
                <a:ext cx="1170955" cy="440323"/>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1" i="1" dirty="0" smtClean="0">
                          <a:solidFill>
                            <a:schemeClr val="tx1"/>
                          </a:solidFill>
                          <a:latin typeface="Cambria Math" panose="02040503050406030204" pitchFamily="18" charset="0"/>
                        </a:rPr>
                        <m:t>𝑦</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𝑎</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𝑏𝑥</m:t>
                      </m:r>
                    </m:oMath>
                  </m:oMathPara>
                </a14:m>
                <a:endParaRPr lang="en-US" sz="4000" b="1" dirty="0">
                  <a:solidFill>
                    <a:schemeClr val="tx1"/>
                  </a:solidFill>
                  <a:latin typeface="Bahnschrift" panose="020B0502040204020203" pitchFamily="34" charset="0"/>
                </a:endParaRPr>
              </a:p>
              <a:p>
                <a:pPr algn="ctr"/>
                <a:endParaRPr lang="en-US" sz="4000" dirty="0">
                  <a:solidFill>
                    <a:schemeClr val="tx1"/>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mc:Choice>
        <mc:Fallback xmlns="">
          <p:sp>
            <p:nvSpPr>
              <p:cNvPr id="8" name="Rectangle: Rounded Corners 7">
                <a:extLst>
                  <a:ext uri="{FF2B5EF4-FFF2-40B4-BE49-F238E27FC236}">
                    <a16:creationId xmlns:a16="http://schemas.microsoft.com/office/drawing/2014/main" id="{858C2CCC-AE43-4B3D-85E0-7728A7A5746C}"/>
                  </a:ext>
                </a:extLst>
              </p:cNvPr>
              <p:cNvSpPr>
                <a:spLocks noRot="1" noChangeAspect="1" noMove="1" noResize="1" noEditPoints="1" noAdjustHandles="1" noChangeArrowheads="1" noChangeShapeType="1" noTextEdit="1"/>
              </p:cNvSpPr>
              <p:nvPr/>
            </p:nvSpPr>
            <p:spPr>
              <a:xfrm>
                <a:off x="5510518" y="-553700"/>
                <a:ext cx="1170955" cy="440323"/>
              </a:xfrm>
              <a:prstGeom prst="roundRect">
                <a:avLst>
                  <a:gd name="adj" fmla="val 6814"/>
                </a:avLst>
              </a:prstGeom>
              <a:blipFill>
                <a:blip r:embed="rId6"/>
                <a:stretch>
                  <a:fillRect t="-586111"/>
                </a:stretch>
              </a:blipFill>
              <a:ln>
                <a:noFill/>
              </a:ln>
            </p:spPr>
            <p:txBody>
              <a:bodyPr/>
              <a:lstStyle/>
              <a:p>
                <a:r>
                  <a:rPr lang="en-US">
                    <a:noFill/>
                  </a:rPr>
                  <a:t> </a:t>
                </a:r>
              </a:p>
            </p:txBody>
          </p:sp>
        </mc:Fallback>
      </mc:AlternateContent>
      <p:sp>
        <p:nvSpPr>
          <p:cNvPr id="27" name="Rectangle: Rounded Corners 26">
            <a:extLst>
              <a:ext uri="{FF2B5EF4-FFF2-40B4-BE49-F238E27FC236}">
                <a16:creationId xmlns:a16="http://schemas.microsoft.com/office/drawing/2014/main" id="{02C2546E-3A57-4164-B5D0-9EF8C8597CCF}"/>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
        <p:nvSpPr>
          <p:cNvPr id="28" name="TextBox 27">
            <a:extLst>
              <a:ext uri="{FF2B5EF4-FFF2-40B4-BE49-F238E27FC236}">
                <a16:creationId xmlns:a16="http://schemas.microsoft.com/office/drawing/2014/main" id="{76299EAD-D369-4679-A9BC-47DC728316A0}"/>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Example:</a:t>
            </a:r>
          </a:p>
        </p:txBody>
      </p:sp>
      <p:sp>
        <p:nvSpPr>
          <p:cNvPr id="3" name="TextBox 2">
            <a:extLst>
              <a:ext uri="{FF2B5EF4-FFF2-40B4-BE49-F238E27FC236}">
                <a16:creationId xmlns:a16="http://schemas.microsoft.com/office/drawing/2014/main" id="{FCD7BAF2-F1F5-43DB-B084-CF908431AF62}"/>
              </a:ext>
            </a:extLst>
          </p:cNvPr>
          <p:cNvSpPr txBox="1"/>
          <p:nvPr/>
        </p:nvSpPr>
        <p:spPr>
          <a:xfrm>
            <a:off x="577846" y="1230392"/>
            <a:ext cx="11036300" cy="1569660"/>
          </a:xfrm>
          <a:prstGeom prst="rect">
            <a:avLst/>
          </a:prstGeom>
          <a:noFill/>
        </p:spPr>
        <p:txBody>
          <a:bodyPr wrap="square" rtlCol="0">
            <a:spAutoFit/>
          </a:bodyPr>
          <a:lstStyle/>
          <a:p>
            <a:r>
              <a:rPr lang="en-US" sz="3200" dirty="0">
                <a:latin typeface="Bahnschrift" panose="020B0502040204020203" pitchFamily="34" charset="0"/>
              </a:rPr>
              <a:t>A  statistics professor at a state university wants to see how strong the relationship between a students score on a test and his or her grade point average. </a:t>
            </a:r>
          </a:p>
        </p:txBody>
      </p:sp>
      <p:graphicFrame>
        <p:nvGraphicFramePr>
          <p:cNvPr id="4" name="Table 4">
            <a:extLst>
              <a:ext uri="{FF2B5EF4-FFF2-40B4-BE49-F238E27FC236}">
                <a16:creationId xmlns:a16="http://schemas.microsoft.com/office/drawing/2014/main" id="{A98006DA-CFA8-4CE6-8568-E1D25FB573F7}"/>
              </a:ext>
            </a:extLst>
          </p:cNvPr>
          <p:cNvGraphicFramePr>
            <a:graphicFrameLocks noGrp="1"/>
          </p:cNvGraphicFramePr>
          <p:nvPr/>
        </p:nvGraphicFramePr>
        <p:xfrm>
          <a:off x="2202107" y="2800810"/>
          <a:ext cx="8002441" cy="824216"/>
        </p:xfrm>
        <a:graphic>
          <a:graphicData uri="http://schemas.openxmlformats.org/drawingml/2006/table">
            <a:tbl>
              <a:tblPr firstRow="1" bandRow="1">
                <a:tableStyleId>{21E4AEA4-8DFA-4A89-87EB-49C32662AFE0}</a:tableStyleId>
              </a:tblPr>
              <a:tblGrid>
                <a:gridCol w="2947737">
                  <a:extLst>
                    <a:ext uri="{9D8B030D-6E8A-4147-A177-3AD203B41FA5}">
                      <a16:colId xmlns:a16="http://schemas.microsoft.com/office/drawing/2014/main" val="3560008804"/>
                    </a:ext>
                  </a:extLst>
                </a:gridCol>
                <a:gridCol w="637345">
                  <a:extLst>
                    <a:ext uri="{9D8B030D-6E8A-4147-A177-3AD203B41FA5}">
                      <a16:colId xmlns:a16="http://schemas.microsoft.com/office/drawing/2014/main" val="1409134448"/>
                    </a:ext>
                  </a:extLst>
                </a:gridCol>
                <a:gridCol w="577516">
                  <a:extLst>
                    <a:ext uri="{9D8B030D-6E8A-4147-A177-3AD203B41FA5}">
                      <a16:colId xmlns:a16="http://schemas.microsoft.com/office/drawing/2014/main" val="1194511293"/>
                    </a:ext>
                  </a:extLst>
                </a:gridCol>
                <a:gridCol w="649706">
                  <a:extLst>
                    <a:ext uri="{9D8B030D-6E8A-4147-A177-3AD203B41FA5}">
                      <a16:colId xmlns:a16="http://schemas.microsoft.com/office/drawing/2014/main" val="786066411"/>
                    </a:ext>
                  </a:extLst>
                </a:gridCol>
                <a:gridCol w="589547">
                  <a:extLst>
                    <a:ext uri="{9D8B030D-6E8A-4147-A177-3AD203B41FA5}">
                      <a16:colId xmlns:a16="http://schemas.microsoft.com/office/drawing/2014/main" val="4063494286"/>
                    </a:ext>
                  </a:extLst>
                </a:gridCol>
                <a:gridCol w="685800">
                  <a:extLst>
                    <a:ext uri="{9D8B030D-6E8A-4147-A177-3AD203B41FA5}">
                      <a16:colId xmlns:a16="http://schemas.microsoft.com/office/drawing/2014/main" val="119760788"/>
                    </a:ext>
                  </a:extLst>
                </a:gridCol>
                <a:gridCol w="709863">
                  <a:extLst>
                    <a:ext uri="{9D8B030D-6E8A-4147-A177-3AD203B41FA5}">
                      <a16:colId xmlns:a16="http://schemas.microsoft.com/office/drawing/2014/main" val="308757003"/>
                    </a:ext>
                  </a:extLst>
                </a:gridCol>
                <a:gridCol w="558111">
                  <a:extLst>
                    <a:ext uri="{9D8B030D-6E8A-4147-A177-3AD203B41FA5}">
                      <a16:colId xmlns:a16="http://schemas.microsoft.com/office/drawing/2014/main" val="1262003242"/>
                    </a:ext>
                  </a:extLst>
                </a:gridCol>
                <a:gridCol w="646816">
                  <a:extLst>
                    <a:ext uri="{9D8B030D-6E8A-4147-A177-3AD203B41FA5}">
                      <a16:colId xmlns:a16="http://schemas.microsoft.com/office/drawing/2014/main" val="3723474328"/>
                    </a:ext>
                  </a:extLst>
                </a:gridCol>
              </a:tblGrid>
              <a:tr h="412108">
                <a:tc>
                  <a:txBody>
                    <a:bodyPr/>
                    <a:lstStyle/>
                    <a:p>
                      <a:pPr algn="ctr"/>
                      <a:r>
                        <a:rPr lang="en-US" dirty="0"/>
                        <a:t>Test Score (x)</a:t>
                      </a:r>
                    </a:p>
                  </a:txBody>
                  <a:tcPr/>
                </a:tc>
                <a:tc>
                  <a:txBody>
                    <a:bodyPr/>
                    <a:lstStyle/>
                    <a:p>
                      <a:pPr algn="ctr"/>
                      <a:r>
                        <a:rPr lang="en-US" dirty="0"/>
                        <a:t>98</a:t>
                      </a:r>
                    </a:p>
                  </a:txBody>
                  <a:tcPr anchor="ctr"/>
                </a:tc>
                <a:tc>
                  <a:txBody>
                    <a:bodyPr/>
                    <a:lstStyle/>
                    <a:p>
                      <a:pPr algn="ctr"/>
                      <a:r>
                        <a:rPr lang="en-US" dirty="0"/>
                        <a:t>105</a:t>
                      </a:r>
                    </a:p>
                  </a:txBody>
                  <a:tcPr anchor="ctr"/>
                </a:tc>
                <a:tc>
                  <a:txBody>
                    <a:bodyPr/>
                    <a:lstStyle/>
                    <a:p>
                      <a:pPr algn="ctr"/>
                      <a:r>
                        <a:rPr lang="en-US" dirty="0"/>
                        <a:t>100</a:t>
                      </a:r>
                    </a:p>
                  </a:txBody>
                  <a:tcPr anchor="ctr"/>
                </a:tc>
                <a:tc>
                  <a:txBody>
                    <a:bodyPr/>
                    <a:lstStyle/>
                    <a:p>
                      <a:pPr algn="ctr"/>
                      <a:r>
                        <a:rPr lang="en-US" dirty="0"/>
                        <a:t>100</a:t>
                      </a:r>
                    </a:p>
                  </a:txBody>
                  <a:tcPr anchor="ctr"/>
                </a:tc>
                <a:tc>
                  <a:txBody>
                    <a:bodyPr/>
                    <a:lstStyle/>
                    <a:p>
                      <a:pPr algn="ctr"/>
                      <a:r>
                        <a:rPr lang="en-US" dirty="0"/>
                        <a:t>106</a:t>
                      </a:r>
                    </a:p>
                  </a:txBody>
                  <a:tcPr anchor="ctr"/>
                </a:tc>
                <a:tc>
                  <a:txBody>
                    <a:bodyPr/>
                    <a:lstStyle/>
                    <a:p>
                      <a:pPr algn="ctr"/>
                      <a:r>
                        <a:rPr lang="en-US" dirty="0"/>
                        <a:t>95</a:t>
                      </a:r>
                    </a:p>
                  </a:txBody>
                  <a:tcPr anchor="ctr"/>
                </a:tc>
                <a:tc>
                  <a:txBody>
                    <a:bodyPr/>
                    <a:lstStyle/>
                    <a:p>
                      <a:pPr algn="ctr"/>
                      <a:r>
                        <a:rPr lang="en-US" dirty="0"/>
                        <a:t>116</a:t>
                      </a:r>
                    </a:p>
                  </a:txBody>
                  <a:tcPr anchor="ctr"/>
                </a:tc>
                <a:tc>
                  <a:txBody>
                    <a:bodyPr/>
                    <a:lstStyle/>
                    <a:p>
                      <a:pPr algn="ctr"/>
                      <a:r>
                        <a:rPr lang="en-US" dirty="0"/>
                        <a:t>112</a:t>
                      </a:r>
                    </a:p>
                  </a:txBody>
                  <a:tcPr anchor="ctr"/>
                </a:tc>
                <a:extLst>
                  <a:ext uri="{0D108BD9-81ED-4DB2-BD59-A6C34878D82A}">
                    <a16:rowId xmlns:a16="http://schemas.microsoft.com/office/drawing/2014/main" val="1308116200"/>
                  </a:ext>
                </a:extLst>
              </a:tr>
              <a:tr h="412108">
                <a:tc>
                  <a:txBody>
                    <a:bodyPr/>
                    <a:lstStyle/>
                    <a:p>
                      <a:pPr algn="ctr"/>
                      <a:r>
                        <a:rPr lang="en-US" b="1" dirty="0"/>
                        <a:t>GPA (y)</a:t>
                      </a:r>
                    </a:p>
                  </a:txBody>
                  <a:tcPr/>
                </a:tc>
                <a:tc>
                  <a:txBody>
                    <a:bodyPr/>
                    <a:lstStyle/>
                    <a:p>
                      <a:pPr algn="ctr"/>
                      <a:r>
                        <a:rPr lang="en-US" dirty="0"/>
                        <a:t>2.1</a:t>
                      </a:r>
                    </a:p>
                  </a:txBody>
                  <a:tcPr anchor="ctr"/>
                </a:tc>
                <a:tc>
                  <a:txBody>
                    <a:bodyPr/>
                    <a:lstStyle/>
                    <a:p>
                      <a:pPr algn="ctr"/>
                      <a:r>
                        <a:rPr lang="en-US" dirty="0"/>
                        <a:t>2.4</a:t>
                      </a:r>
                    </a:p>
                  </a:txBody>
                  <a:tcPr anchor="ctr"/>
                </a:tc>
                <a:tc>
                  <a:txBody>
                    <a:bodyPr/>
                    <a:lstStyle/>
                    <a:p>
                      <a:pPr algn="ctr"/>
                      <a:r>
                        <a:rPr lang="en-US" dirty="0"/>
                        <a:t>3.2</a:t>
                      </a:r>
                    </a:p>
                  </a:txBody>
                  <a:tcPr anchor="ctr"/>
                </a:tc>
                <a:tc>
                  <a:txBody>
                    <a:bodyPr/>
                    <a:lstStyle/>
                    <a:p>
                      <a:pPr algn="ctr"/>
                      <a:r>
                        <a:rPr lang="en-US" dirty="0"/>
                        <a:t>2.7</a:t>
                      </a:r>
                    </a:p>
                  </a:txBody>
                  <a:tcPr anchor="ctr"/>
                </a:tc>
                <a:tc>
                  <a:txBody>
                    <a:bodyPr/>
                    <a:lstStyle/>
                    <a:p>
                      <a:pPr algn="ctr"/>
                      <a:r>
                        <a:rPr lang="en-US" dirty="0"/>
                        <a:t>2.2</a:t>
                      </a:r>
                    </a:p>
                  </a:txBody>
                  <a:tcPr anchor="ctr"/>
                </a:tc>
                <a:tc>
                  <a:txBody>
                    <a:bodyPr/>
                    <a:lstStyle/>
                    <a:p>
                      <a:pPr algn="ctr"/>
                      <a:r>
                        <a:rPr lang="en-US" dirty="0"/>
                        <a:t>2.3</a:t>
                      </a:r>
                    </a:p>
                  </a:txBody>
                  <a:tcPr anchor="ctr"/>
                </a:tc>
                <a:tc>
                  <a:txBody>
                    <a:bodyPr/>
                    <a:lstStyle/>
                    <a:p>
                      <a:pPr algn="ctr"/>
                      <a:r>
                        <a:rPr lang="en-US" dirty="0"/>
                        <a:t>3.8</a:t>
                      </a:r>
                    </a:p>
                  </a:txBody>
                  <a:tcPr anchor="ctr"/>
                </a:tc>
                <a:tc>
                  <a:txBody>
                    <a:bodyPr/>
                    <a:lstStyle/>
                    <a:p>
                      <a:pPr algn="ctr"/>
                      <a:r>
                        <a:rPr lang="en-US" dirty="0"/>
                        <a:t>3.4</a:t>
                      </a:r>
                    </a:p>
                  </a:txBody>
                  <a:tcPr anchor="ctr"/>
                </a:tc>
                <a:extLst>
                  <a:ext uri="{0D108BD9-81ED-4DB2-BD59-A6C34878D82A}">
                    <a16:rowId xmlns:a16="http://schemas.microsoft.com/office/drawing/2014/main" val="2923237471"/>
                  </a:ext>
                </a:extLst>
              </a:tr>
            </a:tbl>
          </a:graphicData>
        </a:graphic>
      </p:graphicFrame>
      <p:sp>
        <p:nvSpPr>
          <p:cNvPr id="15" name="TextBox 14">
            <a:extLst>
              <a:ext uri="{FF2B5EF4-FFF2-40B4-BE49-F238E27FC236}">
                <a16:creationId xmlns:a16="http://schemas.microsoft.com/office/drawing/2014/main" id="{B6FCCB5C-2F26-458D-9284-D5EFEE978F9E}"/>
              </a:ext>
            </a:extLst>
          </p:cNvPr>
          <p:cNvSpPr txBox="1"/>
          <p:nvPr/>
        </p:nvSpPr>
        <p:spPr>
          <a:xfrm>
            <a:off x="685179" y="3713628"/>
            <a:ext cx="11036300" cy="1077218"/>
          </a:xfrm>
          <a:prstGeom prst="rect">
            <a:avLst/>
          </a:prstGeom>
          <a:noFill/>
        </p:spPr>
        <p:txBody>
          <a:bodyPr wrap="square" rtlCol="0">
            <a:spAutoFit/>
          </a:bodyPr>
          <a:lstStyle/>
          <a:p>
            <a:r>
              <a:rPr lang="en-US" sz="3200" dirty="0">
                <a:latin typeface="Bahnschrift" panose="020B0502040204020203" pitchFamily="34" charset="0"/>
              </a:rPr>
              <a:t>Estimate the GPA, given the test score. For instance, if the test score is 120 then the GPA is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2F22CAE-E16F-47A7-BA8C-737E9BEB18C5}"/>
                  </a:ext>
                </a:extLst>
              </p:cNvPr>
              <p:cNvSpPr txBox="1"/>
              <p:nvPr/>
            </p:nvSpPr>
            <p:spPr>
              <a:xfrm>
                <a:off x="4075374" y="4675662"/>
                <a:ext cx="42559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 −3.792+0.063</m:t>
                      </m:r>
                      <m:r>
                        <a:rPr lang="en-US" sz="3200" i="1" dirty="0" smtClean="0">
                          <a:latin typeface="Cambria Math" panose="02040503050406030204" pitchFamily="18" charset="0"/>
                        </a:rPr>
                        <m:t>𝑥</m:t>
                      </m:r>
                    </m:oMath>
                  </m:oMathPara>
                </a14:m>
                <a:endParaRPr lang="en-US" sz="3200" dirty="0">
                  <a:latin typeface="Bahnschrift" panose="020B0502040204020203" pitchFamily="34" charset="0"/>
                </a:endParaRPr>
              </a:p>
            </p:txBody>
          </p:sp>
        </mc:Choice>
        <mc:Fallback xmlns="">
          <p:sp>
            <p:nvSpPr>
              <p:cNvPr id="17" name="TextBox 16">
                <a:extLst>
                  <a:ext uri="{FF2B5EF4-FFF2-40B4-BE49-F238E27FC236}">
                    <a16:creationId xmlns:a16="http://schemas.microsoft.com/office/drawing/2014/main" id="{92F22CAE-E16F-47A7-BA8C-737E9BEB18C5}"/>
                  </a:ext>
                </a:extLst>
              </p:cNvPr>
              <p:cNvSpPr txBox="1">
                <a:spLocks noRot="1" noChangeAspect="1" noMove="1" noResize="1" noEditPoints="1" noAdjustHandles="1" noChangeArrowheads="1" noChangeShapeType="1" noTextEdit="1"/>
              </p:cNvSpPr>
              <p:nvPr/>
            </p:nvSpPr>
            <p:spPr>
              <a:xfrm>
                <a:off x="4075374" y="4675662"/>
                <a:ext cx="4255909"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9F49F5D-7E86-40F7-A62A-A3EA54C07588}"/>
                  </a:ext>
                </a:extLst>
              </p:cNvPr>
              <p:cNvSpPr txBox="1"/>
              <p:nvPr/>
            </p:nvSpPr>
            <p:spPr>
              <a:xfrm>
                <a:off x="4075374" y="5181936"/>
                <a:ext cx="53887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 −3.792+</m:t>
                      </m:r>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0.063</m:t>
                          </m:r>
                        </m:e>
                      </m:d>
                      <m:r>
                        <a:rPr lang="en-US" sz="3200" b="0" i="1" dirty="0" smtClean="0">
                          <a:latin typeface="Cambria Math" panose="02040503050406030204" pitchFamily="18" charset="0"/>
                        </a:rPr>
                        <m:t>(120)</m:t>
                      </m:r>
                    </m:oMath>
                  </m:oMathPara>
                </a14:m>
                <a:endParaRPr lang="en-US" sz="3200" dirty="0">
                  <a:latin typeface="Bahnschrift" panose="020B0502040204020203" pitchFamily="34" charset="0"/>
                </a:endParaRPr>
              </a:p>
            </p:txBody>
          </p:sp>
        </mc:Choice>
        <mc:Fallback xmlns="">
          <p:sp>
            <p:nvSpPr>
              <p:cNvPr id="18" name="TextBox 17">
                <a:extLst>
                  <a:ext uri="{FF2B5EF4-FFF2-40B4-BE49-F238E27FC236}">
                    <a16:creationId xmlns:a16="http://schemas.microsoft.com/office/drawing/2014/main" id="{B9F49F5D-7E86-40F7-A62A-A3EA54C07588}"/>
                  </a:ext>
                </a:extLst>
              </p:cNvPr>
              <p:cNvSpPr txBox="1">
                <a:spLocks noRot="1" noChangeAspect="1" noMove="1" noResize="1" noEditPoints="1" noAdjustHandles="1" noChangeArrowheads="1" noChangeShapeType="1" noTextEdit="1"/>
              </p:cNvSpPr>
              <p:nvPr/>
            </p:nvSpPr>
            <p:spPr>
              <a:xfrm>
                <a:off x="4075374" y="5181936"/>
                <a:ext cx="5388783"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D2C98C-FFD5-4766-98A2-C1A75D177FDC}"/>
                  </a:ext>
                </a:extLst>
              </p:cNvPr>
              <p:cNvSpPr txBox="1"/>
              <p:nvPr/>
            </p:nvSpPr>
            <p:spPr>
              <a:xfrm>
                <a:off x="4075373" y="5766711"/>
                <a:ext cx="214552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’=3.768</m:t>
                      </m:r>
                    </m:oMath>
                  </m:oMathPara>
                </a14:m>
                <a:endParaRPr lang="en-US" sz="3200" dirty="0">
                  <a:latin typeface="Bahnschrift" panose="020B0502040204020203" pitchFamily="34" charset="0"/>
                </a:endParaRPr>
              </a:p>
            </p:txBody>
          </p:sp>
        </mc:Choice>
        <mc:Fallback xmlns="">
          <p:sp>
            <p:nvSpPr>
              <p:cNvPr id="19" name="TextBox 18">
                <a:extLst>
                  <a:ext uri="{FF2B5EF4-FFF2-40B4-BE49-F238E27FC236}">
                    <a16:creationId xmlns:a16="http://schemas.microsoft.com/office/drawing/2014/main" id="{CED2C98C-FFD5-4766-98A2-C1A75D177FDC}"/>
                  </a:ext>
                </a:extLst>
              </p:cNvPr>
              <p:cNvSpPr txBox="1">
                <a:spLocks noRot="1" noChangeAspect="1" noMove="1" noResize="1" noEditPoints="1" noAdjustHandles="1" noChangeArrowheads="1" noChangeShapeType="1" noTextEdit="1"/>
              </p:cNvSpPr>
              <p:nvPr/>
            </p:nvSpPr>
            <p:spPr>
              <a:xfrm>
                <a:off x="4075373" y="5766711"/>
                <a:ext cx="2145524"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17997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21" repeatCount="indefinite" fill="remove" display="0">
                  <p:stCondLst>
                    <p:cond delay="indefinite"/>
                  </p:stCondLst>
                </p:cTn>
                <p:tgtEl>
                  <p:spTgt spid="2"/>
                </p:tgtEl>
              </p:cMediaNode>
            </p:video>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2"/>
                                        </p:tgtEl>
                                      </p:cBhvr>
                                    </p:cmd>
                                  </p:childTnLst>
                                </p:cTn>
                              </p:par>
                            </p:childTnLst>
                          </p:cTn>
                        </p:par>
                      </p:childTnLst>
                    </p:cTn>
                  </p:par>
                </p:childTnLst>
              </p:cTn>
              <p:nextCondLst>
                <p:cond evt="onClick" delay="0">
                  <p:tgtEl>
                    <p:spTgt spid="2"/>
                  </p:tgtEl>
                </p:cond>
              </p:nextCondLst>
            </p:seq>
          </p:childTnLst>
        </p:cTn>
      </p:par>
    </p:tnLst>
    <p:bldLst>
      <p:bldP spid="18" grpId="0"/>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77846" y="684678"/>
            <a:ext cx="11036300" cy="6057900"/>
          </a:xfrm>
          <a:prstGeom prst="roundRect">
            <a:avLst>
              <a:gd name="adj" fmla="val 4508"/>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AC9F615-4E0B-4610-94A0-AC2AF996BAE9}"/>
              </a:ext>
            </a:extLst>
          </p:cNvPr>
          <p:cNvSpPr txBox="1"/>
          <p:nvPr/>
        </p:nvSpPr>
        <p:spPr>
          <a:xfrm>
            <a:off x="577846" y="2169117"/>
            <a:ext cx="11036300" cy="3046988"/>
          </a:xfrm>
          <a:prstGeom prst="rect">
            <a:avLst/>
          </a:prstGeom>
          <a:noFill/>
        </p:spPr>
        <p:txBody>
          <a:bodyPr wrap="square" rtlCol="0">
            <a:spAutoFit/>
          </a:bodyPr>
          <a:lstStyle/>
          <a:p>
            <a:pPr algn="ctr"/>
            <a:r>
              <a:rPr lang="en-US" sz="3200" b="1" dirty="0">
                <a:latin typeface="Bahnschrift" panose="020B0502040204020203" pitchFamily="34" charset="0"/>
              </a:rPr>
              <a:t>R</a:t>
            </a:r>
            <a:r>
              <a:rPr lang="en-US" sz="3200" b="1" i="0" dirty="0">
                <a:effectLst/>
                <a:latin typeface="Bahnschrift" panose="020B0502040204020203" pitchFamily="34" charset="0"/>
              </a:rPr>
              <a:t>egression refers to a statistical method used to investigate the relationship between variables. It aims to understand how one or more independent variables are related to a dependent variable. Regression analysis helps in predicting the value of the dependent variable based on the values of the independent variables.</a:t>
            </a:r>
            <a:endParaRPr lang="en-US" sz="3200" b="1" dirty="0">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16" name="Rectangle: Rounded Corners 15">
            <a:extLst>
              <a:ext uri="{FF2B5EF4-FFF2-40B4-BE49-F238E27FC236}">
                <a16:creationId xmlns:a16="http://schemas.microsoft.com/office/drawing/2014/main" id="{1185DDD4-B18E-4576-8120-8008B13E0938}"/>
              </a:ext>
            </a:extLst>
          </p:cNvPr>
          <p:cNvSpPr/>
          <p:nvPr/>
        </p:nvSpPr>
        <p:spPr>
          <a:xfrm>
            <a:off x="470514" y="6976966"/>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dirty="0">
              <a:solidFill>
                <a:schemeClr val="accent4">
                  <a:lumMod val="40000"/>
                  <a:lumOff val="60000"/>
                </a:schemeClr>
              </a:solidFill>
              <a:latin typeface="Bahnschrift" panose="020B0502040204020203" pitchFamily="34" charset="0"/>
            </a:endParaRP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Linear regression is the simplest and commonly used statistical measure for prediction studies.</a:t>
            </a: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It is concerned with finding an equation that uses the known values of one or more variables, called the independent or predictor variables, to estimate the unknown value of quantitative variable called the dependent or criterion.</a:t>
            </a: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It is a prediction when a variable (y) is dependent on the second variable (x) based on the regression equation of a given set of data.</a:t>
            </a: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After a scatter plot is constructed and the value of correlation coefficient is deemed to be significant, then an equation of the regression line is determined.</a:t>
            </a: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The regression line is the data's line to be fit.</a:t>
            </a:r>
          </a:p>
          <a:p>
            <a:pPr marL="342900" indent="-342900">
              <a:buFont typeface="Wingdings" panose="05000000000000000000" pitchFamily="2" charset="2"/>
              <a:buChar char="§"/>
            </a:pPr>
            <a:r>
              <a:rPr lang="en-US" sz="2400" dirty="0">
                <a:solidFill>
                  <a:schemeClr val="accent4">
                    <a:lumMod val="40000"/>
                    <a:lumOff val="60000"/>
                  </a:schemeClr>
                </a:solidFill>
                <a:latin typeface="Bahnschrift" panose="020B0502040204020203" pitchFamily="34" charset="0"/>
              </a:rPr>
              <a:t> The closer the points fit the regression line, the higher the absolute value of r and the closer it will be to + 1 or to -1</a:t>
            </a:r>
            <a:r>
              <a:rPr lang="en-US" sz="1600" dirty="0">
                <a:solidFill>
                  <a:schemeClr val="accent4">
                    <a:lumMod val="40000"/>
                    <a:lumOff val="60000"/>
                  </a:schemeClr>
                </a:solidFill>
                <a:latin typeface="Bahnschrift" panose="020B0502040204020203" pitchFamily="34" charset="0"/>
              </a:rPr>
              <a:t>.</a:t>
            </a:r>
          </a:p>
        </p:txBody>
      </p:sp>
      <p:sp>
        <p:nvSpPr>
          <p:cNvPr id="11" name="TextBox 10">
            <a:extLst>
              <a:ext uri="{FF2B5EF4-FFF2-40B4-BE49-F238E27FC236}">
                <a16:creationId xmlns:a16="http://schemas.microsoft.com/office/drawing/2014/main" id="{2D376BFF-FA86-4742-86A4-87D2ECAA0285}"/>
              </a:ext>
            </a:extLst>
          </p:cNvPr>
          <p:cNvSpPr txBox="1"/>
          <p:nvPr/>
        </p:nvSpPr>
        <p:spPr>
          <a:xfrm>
            <a:off x="2453475" y="845678"/>
            <a:ext cx="7285041" cy="1323439"/>
          </a:xfrm>
          <a:prstGeom prst="rect">
            <a:avLst/>
          </a:prstGeom>
          <a:noFill/>
        </p:spPr>
        <p:txBody>
          <a:bodyPr wrap="square" rtlCol="0">
            <a:spAutoFit/>
            <a:scene3d>
              <a:camera prst="orthographicFront"/>
              <a:lightRig rig="threePt" dir="t"/>
            </a:scene3d>
            <a:sp3d extrusionH="57150">
              <a:bevelT w="38100" h="38100" prst="angle"/>
            </a:sp3d>
          </a:bodyPr>
          <a:lstStyle/>
          <a:p>
            <a:r>
              <a:rPr lang="en-US" sz="80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Tree>
    <p:extLst>
      <p:ext uri="{BB962C8B-B14F-4D97-AF65-F5344CB8AC3E}">
        <p14:creationId xmlns:p14="http://schemas.microsoft.com/office/powerpoint/2010/main" val="41247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58C2CCC-AE43-4B3D-85E0-7728A7A5746C}"/>
              </a:ext>
            </a:extLst>
          </p:cNvPr>
          <p:cNvSpPr/>
          <p:nvPr/>
        </p:nvSpPr>
        <p:spPr>
          <a:xfrm>
            <a:off x="5749919" y="-455087"/>
            <a:ext cx="692154" cy="431383"/>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1390" y="-1047332"/>
            <a:ext cx="9314545" cy="7905332"/>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2126121" y="2756564"/>
            <a:ext cx="7725085" cy="120032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7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pic>
        <p:nvPicPr>
          <p:cNvPr id="14" name="Picture 6">
            <a:extLst>
              <a:ext uri="{FF2B5EF4-FFF2-40B4-BE49-F238E27FC236}">
                <a16:creationId xmlns:a16="http://schemas.microsoft.com/office/drawing/2014/main" id="{66B0A3F3-2EE8-40AB-BD0B-C51F2A886271}"/>
              </a:ext>
            </a:extLst>
          </p:cNvPr>
          <p:cNvPicPr>
            <a:picLocks noChangeAspect="1"/>
          </p:cNvPicPr>
          <p:nvPr/>
        </p:nvPicPr>
        <p:blipFill>
          <a:blip r:embed="rId6">
            <a:alphaModFix amt="0"/>
            <a:extLst>
              <a:ext uri="{28A0092B-C50C-407E-A947-70E740481C1C}">
                <a14:useLocalDpi xmlns:a14="http://schemas.microsoft.com/office/drawing/2010/main" val="0"/>
              </a:ext>
            </a:extLst>
          </a:blip>
          <a:stretch>
            <a:fillRect/>
          </a:stretch>
        </p:blipFill>
        <p:spPr>
          <a:xfrm>
            <a:off x="-417673" y="-7084819"/>
            <a:ext cx="13389291" cy="9829531"/>
          </a:xfrm>
          <a:prstGeom prst="rect">
            <a:avLst/>
          </a:prstGeom>
        </p:spPr>
      </p:pic>
      <p:sp>
        <p:nvSpPr>
          <p:cNvPr id="9" name="TextBox 8">
            <a:extLst>
              <a:ext uri="{FF2B5EF4-FFF2-40B4-BE49-F238E27FC236}">
                <a16:creationId xmlns:a16="http://schemas.microsoft.com/office/drawing/2014/main" id="{2CB7D3B8-A0F4-490C-A9CD-46844100C4D7}"/>
              </a:ext>
            </a:extLst>
          </p:cNvPr>
          <p:cNvSpPr txBox="1"/>
          <p:nvPr/>
        </p:nvSpPr>
        <p:spPr>
          <a:xfrm>
            <a:off x="2618594" y="3726060"/>
            <a:ext cx="6740135" cy="461665"/>
          </a:xfrm>
          <a:prstGeom prst="rect">
            <a:avLst/>
          </a:prstGeom>
          <a:noFill/>
        </p:spPr>
        <p:txBody>
          <a:bodyPr wrap="square" rtlCol="0">
            <a:spAutoFit/>
            <a:scene3d>
              <a:camera prst="orthographicFront"/>
              <a:lightRig rig="threePt" dir="t"/>
            </a:scene3d>
            <a:sp3d extrusionH="57150">
              <a:bevelT w="38100" h="38100" prst="angle"/>
            </a:sp3d>
          </a:bodyPr>
          <a:lstStyle/>
          <a:p>
            <a:r>
              <a:rPr lang="en-US" sz="24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Tree>
    <p:extLst>
      <p:ext uri="{BB962C8B-B14F-4D97-AF65-F5344CB8AC3E}">
        <p14:creationId xmlns:p14="http://schemas.microsoft.com/office/powerpoint/2010/main" val="2021422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58C2CCC-AE43-4B3D-85E0-7728A7A5746C}"/>
              </a:ext>
            </a:extLst>
          </p:cNvPr>
          <p:cNvSpPr/>
          <p:nvPr/>
        </p:nvSpPr>
        <p:spPr>
          <a:xfrm>
            <a:off x="565488" y="609541"/>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chemeClr val="accent4">
                  <a:lumMod val="40000"/>
                  <a:lumOff val="60000"/>
                </a:schemeClr>
              </a:solidFill>
              <a:latin typeface="Bahnschrift" panose="020B0502040204020203" pitchFamily="34" charset="0"/>
            </a:endParaRPr>
          </a:p>
          <a:p>
            <a:pPr marL="342900" indent="-342900">
              <a:buFont typeface="Wingdings" panose="05000000000000000000" pitchFamily="2" charset="2"/>
              <a:buChar char="§"/>
            </a:pPr>
            <a:r>
              <a:rPr lang="en-US" sz="2800" dirty="0">
                <a:solidFill>
                  <a:schemeClr val="tx1"/>
                </a:solidFill>
                <a:latin typeface="Bahnschrift" panose="020B0502040204020203" pitchFamily="34" charset="0"/>
              </a:rPr>
              <a:t>Linear regression is the simplest and commonly used statistical measure for prediction studies.</a:t>
            </a:r>
          </a:p>
          <a:p>
            <a:pPr marL="342900" indent="-342900">
              <a:buFont typeface="Wingdings" panose="05000000000000000000" pitchFamily="2" charset="2"/>
              <a:buChar char="§"/>
            </a:pPr>
            <a:r>
              <a:rPr lang="en-US" sz="2800" dirty="0">
                <a:solidFill>
                  <a:schemeClr val="tx1"/>
                </a:solidFill>
                <a:latin typeface="Bahnschrift" panose="020B0502040204020203" pitchFamily="34" charset="0"/>
              </a:rPr>
              <a:t>It is concerned with finding an equation that uses the known values of one or more variables, called the independent or predictor variables, to estimate the unknown value of quantitative variable called the dependent or criterion.</a:t>
            </a:r>
          </a:p>
          <a:p>
            <a:pPr marL="342900" indent="-342900">
              <a:buFont typeface="Wingdings" panose="05000000000000000000" pitchFamily="2" charset="2"/>
              <a:buChar char="§"/>
            </a:pPr>
            <a:r>
              <a:rPr lang="en-US" sz="2800" dirty="0">
                <a:solidFill>
                  <a:schemeClr val="tx1"/>
                </a:solidFill>
                <a:latin typeface="Bahnschrift" panose="020B0502040204020203" pitchFamily="34" charset="0"/>
              </a:rPr>
              <a:t>It is a prediction when a variable (y) is dependent on the second variable (x) based on the regression equation of a given set of data.</a:t>
            </a: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1" name="TextBox 10">
            <a:extLst>
              <a:ext uri="{FF2B5EF4-FFF2-40B4-BE49-F238E27FC236}">
                <a16:creationId xmlns:a16="http://schemas.microsoft.com/office/drawing/2014/main" id="{3392F27C-B6FA-402B-A62A-C8F8B9D8A8A6}"/>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Tree>
    <p:extLst>
      <p:ext uri="{BB962C8B-B14F-4D97-AF65-F5344CB8AC3E}">
        <p14:creationId xmlns:p14="http://schemas.microsoft.com/office/powerpoint/2010/main" val="2608652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858C2CCC-AE43-4B3D-85E0-7728A7A5746C}"/>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1" i="1" dirty="0" smtClean="0">
                          <a:solidFill>
                            <a:schemeClr val="tx1"/>
                          </a:solidFill>
                          <a:latin typeface="Cambria Math" panose="02040503050406030204" pitchFamily="18" charset="0"/>
                        </a:rPr>
                        <m:t>𝑦</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𝑎</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𝑏𝑥</m:t>
                      </m:r>
                    </m:oMath>
                  </m:oMathPara>
                </a14:m>
                <a:endParaRPr lang="en-US" sz="4000" b="1" dirty="0">
                  <a:solidFill>
                    <a:schemeClr val="tx1"/>
                  </a:solidFill>
                  <a:latin typeface="Bahnschrift" panose="020B0502040204020203" pitchFamily="34" charset="0"/>
                </a:endParaRPr>
              </a:p>
              <a:p>
                <a:pPr algn="ctr"/>
                <a:endParaRPr lang="en-US" sz="4000" dirty="0">
                  <a:solidFill>
                    <a:schemeClr val="tx1"/>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mc:Choice>
        <mc:Fallback xmlns="">
          <p:sp>
            <p:nvSpPr>
              <p:cNvPr id="8" name="Rectangle: Rounded Corners 7">
                <a:extLst>
                  <a:ext uri="{FF2B5EF4-FFF2-40B4-BE49-F238E27FC236}">
                    <a16:creationId xmlns:a16="http://schemas.microsoft.com/office/drawing/2014/main" id="{858C2CCC-AE43-4B3D-85E0-7728A7A5746C}"/>
                  </a:ext>
                </a:extLst>
              </p:cNvPr>
              <p:cNvSpPr>
                <a:spLocks noRot="1" noChangeAspect="1" noMove="1" noResize="1" noEditPoints="1" noAdjustHandles="1" noChangeArrowheads="1" noChangeShapeType="1" noTextEdit="1"/>
              </p:cNvSpPr>
              <p:nvPr/>
            </p:nvSpPr>
            <p:spPr>
              <a:xfrm>
                <a:off x="577846" y="684678"/>
                <a:ext cx="11036300" cy="6057900"/>
              </a:xfrm>
              <a:prstGeom prst="roundRect">
                <a:avLst>
                  <a:gd name="adj" fmla="val 6814"/>
                </a:avLst>
              </a:prstGeom>
              <a:blipFill>
                <a:blip r:embed="rId6"/>
                <a:stretch>
                  <a:fillRect/>
                </a:stretch>
              </a:blipFill>
              <a:ln>
                <a:noFill/>
              </a:ln>
            </p:spPr>
            <p:txBody>
              <a:bodyPr/>
              <a:lstStyle/>
              <a:p>
                <a:r>
                  <a:rPr lang="en-US">
                    <a:noFill/>
                  </a:rPr>
                  <a:t> </a:t>
                </a:r>
              </a:p>
            </p:txBody>
          </p:sp>
        </mc:Fallback>
      </mc:AlternateContent>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1" name="TextBox 10">
            <a:extLst>
              <a:ext uri="{FF2B5EF4-FFF2-40B4-BE49-F238E27FC236}">
                <a16:creationId xmlns:a16="http://schemas.microsoft.com/office/drawing/2014/main" id="{3392F27C-B6FA-402B-A62A-C8F8B9D8A8A6}"/>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05281E8-63D2-4D68-9752-E49ABDAEBA3B}"/>
                  </a:ext>
                </a:extLst>
              </p:cNvPr>
              <p:cNvSpPr txBox="1"/>
              <p:nvPr/>
            </p:nvSpPr>
            <p:spPr>
              <a:xfrm>
                <a:off x="1008918" y="2277378"/>
                <a:ext cx="34671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5400" i="1" dirty="0" smtClean="0">
                          <a:solidFill>
                            <a:schemeClr val="tx1"/>
                          </a:solidFill>
                          <a:latin typeface="Cambria Math" panose="02040503050406030204" pitchFamily="18" charset="0"/>
                        </a:rPr>
                        <m:t>𝑎</m:t>
                      </m:r>
                      <m:r>
                        <a:rPr lang="en-US" sz="5400" i="0" dirty="0">
                          <a:solidFill>
                            <a:schemeClr val="tx1"/>
                          </a:solidFill>
                          <a:latin typeface="Cambria Math" panose="02040503050406030204" pitchFamily="18" charset="0"/>
                        </a:rPr>
                        <m:t>=</m:t>
                      </m:r>
                      <m:acc>
                        <m:accPr>
                          <m:chr m:val="̅"/>
                          <m:ctrlPr>
                            <a:rPr lang="en-US" sz="5400" i="1" dirty="0">
                              <a:solidFill>
                                <a:schemeClr val="tx1"/>
                              </a:solidFill>
                              <a:latin typeface="Cambria Math" panose="02040503050406030204" pitchFamily="18" charset="0"/>
                            </a:rPr>
                          </m:ctrlPr>
                        </m:accPr>
                        <m:e>
                          <m:r>
                            <a:rPr lang="en-US" sz="5400" i="1" dirty="0">
                              <a:solidFill>
                                <a:schemeClr val="tx1"/>
                              </a:solidFill>
                              <a:latin typeface="Cambria Math" panose="02040503050406030204" pitchFamily="18" charset="0"/>
                            </a:rPr>
                            <m:t>𝑦</m:t>
                          </m:r>
                        </m:e>
                      </m:acc>
                      <m:r>
                        <a:rPr lang="en-US" sz="5400" i="0" dirty="0">
                          <a:solidFill>
                            <a:schemeClr val="tx1"/>
                          </a:solidFill>
                          <a:latin typeface="Cambria Math" panose="02040503050406030204" pitchFamily="18" charset="0"/>
                        </a:rPr>
                        <m:t>−</m:t>
                      </m:r>
                      <m:r>
                        <a:rPr lang="en-US" sz="5400" i="1" dirty="0">
                          <a:solidFill>
                            <a:schemeClr val="tx1"/>
                          </a:solidFill>
                          <a:latin typeface="Cambria Math" panose="02040503050406030204" pitchFamily="18" charset="0"/>
                        </a:rPr>
                        <m:t>𝑏</m:t>
                      </m:r>
                      <m:acc>
                        <m:accPr>
                          <m:chr m:val="̅"/>
                          <m:ctrlPr>
                            <a:rPr lang="en-US" sz="5400" i="1" dirty="0">
                              <a:solidFill>
                                <a:schemeClr val="tx1"/>
                              </a:solidFill>
                              <a:latin typeface="Cambria Math" panose="02040503050406030204" pitchFamily="18" charset="0"/>
                            </a:rPr>
                          </m:ctrlPr>
                        </m:accPr>
                        <m:e>
                          <m:r>
                            <a:rPr lang="en-US" sz="5400" i="1" dirty="0">
                              <a:solidFill>
                                <a:schemeClr val="tx1"/>
                              </a:solidFill>
                              <a:latin typeface="Cambria Math" panose="02040503050406030204" pitchFamily="18" charset="0"/>
                            </a:rPr>
                            <m:t>𝑥</m:t>
                          </m:r>
                        </m:e>
                      </m:acc>
                    </m:oMath>
                  </m:oMathPara>
                </a14:m>
                <a:endParaRPr lang="en-US" sz="5400" dirty="0">
                  <a:solidFill>
                    <a:schemeClr val="tx1"/>
                  </a:solidFill>
                </a:endParaRPr>
              </a:p>
            </p:txBody>
          </p:sp>
        </mc:Choice>
        <mc:Fallback xmlns="">
          <p:sp>
            <p:nvSpPr>
              <p:cNvPr id="23" name="TextBox 22">
                <a:extLst>
                  <a:ext uri="{FF2B5EF4-FFF2-40B4-BE49-F238E27FC236}">
                    <a16:creationId xmlns:a16="http://schemas.microsoft.com/office/drawing/2014/main" id="{905281E8-63D2-4D68-9752-E49ABDAEBA3B}"/>
                  </a:ext>
                </a:extLst>
              </p:cNvPr>
              <p:cNvSpPr txBox="1">
                <a:spLocks noRot="1" noChangeAspect="1" noMove="1" noResize="1" noEditPoints="1" noAdjustHandles="1" noChangeArrowheads="1" noChangeShapeType="1" noTextEdit="1"/>
              </p:cNvSpPr>
              <p:nvPr/>
            </p:nvSpPr>
            <p:spPr>
              <a:xfrm>
                <a:off x="1008918" y="2277378"/>
                <a:ext cx="3467100"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AF63ADC-9795-44B7-9386-C73A4B502B2F}"/>
                  </a:ext>
                </a:extLst>
              </p:cNvPr>
              <p:cNvSpPr txBox="1"/>
              <p:nvPr/>
            </p:nvSpPr>
            <p:spPr>
              <a:xfrm>
                <a:off x="8324191" y="1970804"/>
                <a:ext cx="2619884" cy="1388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𝑏</m:t>
                      </m:r>
                      <m:r>
                        <a:rPr lang="en-US" sz="4800" i="1" smtClean="0">
                          <a:solidFill>
                            <a:schemeClr val="tx1"/>
                          </a:solidFill>
                          <a:latin typeface="Cambria Math" panose="02040503050406030204" pitchFamily="18" charset="0"/>
                        </a:rPr>
                        <m:t>=</m:t>
                      </m:r>
                      <m:f>
                        <m:fPr>
                          <m:ctrlPr>
                            <a:rPr lang="en-US" sz="4800" i="1" smtClean="0">
                              <a:solidFill>
                                <a:schemeClr val="tx1"/>
                              </a:solidFill>
                              <a:latin typeface="Cambria Math" panose="02040503050406030204" pitchFamily="18" charset="0"/>
                            </a:rPr>
                          </m:ctrlPr>
                        </m:fPr>
                        <m:num>
                          <m:r>
                            <a:rPr lang="en-US" sz="4800" i="1" smtClean="0">
                              <a:solidFill>
                                <a:schemeClr val="tx1"/>
                              </a:solidFill>
                              <a:latin typeface="Cambria Math" panose="02040503050406030204" pitchFamily="18" charset="0"/>
                            </a:rPr>
                            <m:t>𝑆𝑆𝑥𝑦</m:t>
                          </m:r>
                        </m:num>
                        <m:den>
                          <m:r>
                            <a:rPr lang="en-US" sz="4800" i="1" smtClean="0">
                              <a:solidFill>
                                <a:schemeClr val="tx1"/>
                              </a:solidFill>
                              <a:latin typeface="Cambria Math" panose="02040503050406030204" pitchFamily="18" charset="0"/>
                            </a:rPr>
                            <m:t>𝑆𝑆𝑥𝑥</m:t>
                          </m:r>
                        </m:den>
                      </m:f>
                    </m:oMath>
                  </m:oMathPara>
                </a14:m>
                <a:endParaRPr lang="en-US" sz="4800" dirty="0">
                  <a:solidFill>
                    <a:schemeClr val="tx1"/>
                  </a:solidFill>
                </a:endParaRPr>
              </a:p>
            </p:txBody>
          </p:sp>
        </mc:Choice>
        <mc:Fallback xmlns="">
          <p:sp>
            <p:nvSpPr>
              <p:cNvPr id="24" name="TextBox 23">
                <a:extLst>
                  <a:ext uri="{FF2B5EF4-FFF2-40B4-BE49-F238E27FC236}">
                    <a16:creationId xmlns:a16="http://schemas.microsoft.com/office/drawing/2014/main" id="{7AF63ADC-9795-44B7-9386-C73A4B502B2F}"/>
                  </a:ext>
                </a:extLst>
              </p:cNvPr>
              <p:cNvSpPr txBox="1">
                <a:spLocks noRot="1" noChangeAspect="1" noMove="1" noResize="1" noEditPoints="1" noAdjustHandles="1" noChangeArrowheads="1" noChangeShapeType="1" noTextEdit="1"/>
              </p:cNvSpPr>
              <p:nvPr/>
            </p:nvSpPr>
            <p:spPr>
              <a:xfrm>
                <a:off x="8324191" y="1970804"/>
                <a:ext cx="2619884" cy="1388009"/>
              </a:xfrm>
              <a:prstGeom prst="rect">
                <a:avLst/>
              </a:prstGeom>
              <a:blipFill>
                <a:blip r:embed="rId9"/>
                <a:stretch>
                  <a:fillRect/>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E84B86EB-FF19-4237-AC00-3CF8762B14EB}"/>
              </a:ext>
            </a:extLst>
          </p:cNvPr>
          <p:cNvSpPr txBox="1"/>
          <p:nvPr/>
        </p:nvSpPr>
        <p:spPr>
          <a:xfrm>
            <a:off x="5735961" y="2205574"/>
            <a:ext cx="934735" cy="646331"/>
          </a:xfrm>
          <a:prstGeom prst="rect">
            <a:avLst/>
          </a:prstGeom>
          <a:noFill/>
        </p:spPr>
        <p:txBody>
          <a:bodyPr wrap="square" rtlCol="0">
            <a:spAutoFit/>
          </a:bodyPr>
          <a:lstStyle/>
          <a:p>
            <a:r>
              <a:rPr lang="en-US" sz="3600" dirty="0">
                <a:latin typeface="Bahnschrift" panose="020B0502040204020203" pitchFamily="34" charset="0"/>
              </a:rPr>
              <a:t>and</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2344D6-BD1D-4560-9942-A2547C88F6A3}"/>
                  </a:ext>
                </a:extLst>
              </p:cNvPr>
              <p:cNvSpPr txBox="1"/>
              <p:nvPr/>
            </p:nvSpPr>
            <p:spPr>
              <a:xfrm>
                <a:off x="577846" y="3371260"/>
                <a:ext cx="5407680" cy="584775"/>
              </a:xfrm>
              <a:prstGeom prst="rect">
                <a:avLst/>
              </a:prstGeom>
              <a:noFill/>
            </p:spPr>
            <p:txBody>
              <a:bodyPr wrap="square" rtlCol="0">
                <a:spAutoFit/>
              </a:bodyPr>
              <a:lstStyle/>
              <a:p>
                <a:r>
                  <a:rPr lang="en-US" sz="3200" dirty="0">
                    <a:latin typeface="Bahnschrift" panose="020B0502040204020203" pitchFamily="34" charset="0"/>
                  </a:rPr>
                  <a:t>where</a:t>
                </a:r>
                <a:r>
                  <a:rPr lang="en-US" sz="3200" dirty="0"/>
                  <a:t> </a:t>
                </a:r>
                <a14:m>
                  <m:oMath xmlns:m="http://schemas.openxmlformats.org/officeDocument/2006/math">
                    <m:acc>
                      <m:accPr>
                        <m:chr m:val="̅"/>
                        <m:ctrlPr>
                          <a:rPr lang="en-US" sz="3200" i="1" smtClean="0">
                            <a:solidFill>
                              <a:schemeClr val="tx1"/>
                            </a:solidFill>
                            <a:latin typeface="Cambria Math" panose="02040503050406030204" pitchFamily="18" charset="0"/>
                          </a:rPr>
                        </m:ctrlPr>
                      </m:accPr>
                      <m:e>
                        <m:r>
                          <a:rPr lang="en-US" sz="3200" i="1" smtClean="0">
                            <a:solidFill>
                              <a:schemeClr val="tx1"/>
                            </a:solidFill>
                            <a:latin typeface="Cambria Math" panose="02040503050406030204" pitchFamily="18" charset="0"/>
                          </a:rPr>
                          <m:t>𝑥</m:t>
                        </m:r>
                      </m:e>
                    </m:acc>
                    <m:r>
                      <a:rPr lang="en-US" sz="3200" i="1" smtClean="0">
                        <a:solidFill>
                          <a:schemeClr val="tx1"/>
                        </a:solidFill>
                        <a:latin typeface="Cambria Math" panose="02040503050406030204" pitchFamily="18" charset="0"/>
                      </a:rPr>
                      <m:t>−</m:t>
                    </m:r>
                  </m:oMath>
                </a14:m>
                <a:r>
                  <a:rPr lang="en-US" sz="3200" dirty="0">
                    <a:solidFill>
                      <a:schemeClr val="tx1"/>
                    </a:solidFill>
                    <a:latin typeface="Bahnschrift" panose="020B0502040204020203" pitchFamily="34" charset="0"/>
                  </a:rPr>
                  <a:t> mean of x ; y -</a:t>
                </a:r>
                <a14:m>
                  <m:oMath xmlns:m="http://schemas.openxmlformats.org/officeDocument/2006/math">
                    <m:r>
                      <a:rPr lang="en-US" sz="3200" i="1" smtClean="0">
                        <a:solidFill>
                          <a:schemeClr val="tx1"/>
                        </a:solidFill>
                        <a:latin typeface="Cambria Math" panose="02040503050406030204" pitchFamily="18" charset="0"/>
                      </a:rPr>
                      <m:t>𝑏</m:t>
                    </m:r>
                    <m:acc>
                      <m:accPr>
                        <m:chr m:val="̅"/>
                        <m:ctrlPr>
                          <a:rPr lang="en-US" sz="3200" i="1" smtClean="0">
                            <a:solidFill>
                              <a:schemeClr val="tx1"/>
                            </a:solidFill>
                            <a:latin typeface="Cambria Math" panose="02040503050406030204" pitchFamily="18" charset="0"/>
                          </a:rPr>
                        </m:ctrlPr>
                      </m:accPr>
                      <m:e>
                        <m:r>
                          <a:rPr lang="en-US" sz="3200" i="1" smtClean="0">
                            <a:solidFill>
                              <a:schemeClr val="tx1"/>
                            </a:solidFill>
                            <a:latin typeface="Cambria Math" panose="02040503050406030204" pitchFamily="18" charset="0"/>
                          </a:rPr>
                          <m:t>𝑥</m:t>
                        </m:r>
                      </m:e>
                    </m:acc>
                  </m:oMath>
                </a14:m>
                <a:endParaRPr lang="en-US" sz="3200" dirty="0">
                  <a:solidFill>
                    <a:schemeClr val="tx1"/>
                  </a:solidFill>
                  <a:latin typeface="Bahnschrift" panose="020B0502040204020203" pitchFamily="34" charset="0"/>
                </a:endParaRPr>
              </a:p>
            </p:txBody>
          </p:sp>
        </mc:Choice>
        <mc:Fallback xmlns="">
          <p:sp>
            <p:nvSpPr>
              <p:cNvPr id="3" name="TextBox 2">
                <a:extLst>
                  <a:ext uri="{FF2B5EF4-FFF2-40B4-BE49-F238E27FC236}">
                    <a16:creationId xmlns:a16="http://schemas.microsoft.com/office/drawing/2014/main" id="{BD2344D6-BD1D-4560-9942-A2547C88F6A3}"/>
                  </a:ext>
                </a:extLst>
              </p:cNvPr>
              <p:cNvSpPr txBox="1">
                <a:spLocks noRot="1" noChangeAspect="1" noMove="1" noResize="1" noEditPoints="1" noAdjustHandles="1" noChangeArrowheads="1" noChangeShapeType="1" noTextEdit="1"/>
              </p:cNvSpPr>
              <p:nvPr/>
            </p:nvSpPr>
            <p:spPr>
              <a:xfrm>
                <a:off x="577846" y="3371260"/>
                <a:ext cx="5407680" cy="584775"/>
              </a:xfrm>
              <a:prstGeom prst="rect">
                <a:avLst/>
              </a:prstGeom>
              <a:blipFill>
                <a:blip r:embed="rId10"/>
                <a:stretch>
                  <a:fillRect l="-2931" t="-16667" b="-30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025CC9-8292-4D9A-9E11-DF0B9D1FADD8}"/>
                  </a:ext>
                </a:extLst>
              </p:cNvPr>
              <p:cNvSpPr txBox="1"/>
              <p:nvPr/>
            </p:nvSpPr>
            <p:spPr>
              <a:xfrm>
                <a:off x="186471" y="4427958"/>
                <a:ext cx="5799055" cy="1293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tx1"/>
                          </a:solidFill>
                          <a:latin typeface="Cambria Math" panose="02040503050406030204" pitchFamily="18" charset="0"/>
                        </a:rPr>
                        <m:t>𝑆</m:t>
                      </m:r>
                      <m:sSub>
                        <m:sSubPr>
                          <m:ctrlPr>
                            <a:rPr lang="en-US" sz="320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𝑆</m:t>
                          </m:r>
                        </m:e>
                        <m:sub>
                          <m:r>
                            <a:rPr lang="en-US" sz="3200" i="1" smtClean="0">
                              <a:solidFill>
                                <a:schemeClr val="tx1"/>
                              </a:solidFill>
                              <a:latin typeface="Cambria Math" panose="02040503050406030204" pitchFamily="18" charset="0"/>
                            </a:rPr>
                            <m:t>𝑥𝑦</m:t>
                          </m:r>
                        </m:sub>
                      </m:sSub>
                      <m:r>
                        <a:rPr lang="en-US" sz="3200" i="1" smtClean="0">
                          <a:solidFill>
                            <a:schemeClr val="tx1"/>
                          </a:solidFill>
                          <a:latin typeface="Cambria Math" panose="02040503050406030204" pitchFamily="18" charset="0"/>
                        </a:rPr>
                        <m:t>=</m:t>
                      </m:r>
                      <m:nary>
                        <m:naryPr>
                          <m:chr m:val="∑"/>
                          <m:grow m:val="on"/>
                          <m:subHide m:val="on"/>
                          <m:supHide m:val="on"/>
                          <m:ctrlPr>
                            <a:rPr lang="en-US" sz="3200" i="1" smtClean="0">
                              <a:solidFill>
                                <a:schemeClr val="tx1"/>
                              </a:solidFill>
                              <a:latin typeface="Cambria Math" panose="02040503050406030204" pitchFamily="18" charset="0"/>
                            </a:rPr>
                          </m:ctrlPr>
                        </m:naryPr>
                        <m:sub/>
                        <m:sup/>
                        <m:e>
                          <m:r>
                            <a:rPr lang="en-US" sz="3200" i="1" smtClean="0">
                              <a:solidFill>
                                <a:schemeClr val="tx1"/>
                              </a:solidFill>
                              <a:latin typeface="Cambria Math" panose="02040503050406030204" pitchFamily="18" charset="0"/>
                            </a:rPr>
                            <m:t>𝑥𝑦</m:t>
                          </m:r>
                        </m:e>
                      </m:nary>
                      <m:r>
                        <a:rPr lang="en-US" sz="320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d>
                            <m:dPr>
                              <m:ctrlPr>
                                <a:rPr lang="en-US" sz="3200" i="1" smtClean="0">
                                  <a:solidFill>
                                    <a:schemeClr val="tx1"/>
                                  </a:solidFill>
                                  <a:latin typeface="Cambria Math" panose="02040503050406030204" pitchFamily="18" charset="0"/>
                                </a:rPr>
                              </m:ctrlPr>
                            </m:dPr>
                            <m:e>
                              <m:sSub>
                                <m:sSubPr>
                                  <m:ctrlPr>
                                    <a:rPr lang="en-US" sz="320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𝛴</m:t>
                                  </m:r>
                                </m:e>
                                <m:sub>
                                  <m:r>
                                    <a:rPr lang="en-US" sz="3200" i="1" smtClean="0">
                                      <a:solidFill>
                                        <a:schemeClr val="tx1"/>
                                      </a:solidFill>
                                      <a:latin typeface="Cambria Math" panose="02040503050406030204" pitchFamily="18" charset="0"/>
                                    </a:rPr>
                                    <m:t>𝑥</m:t>
                                  </m:r>
                                </m:sub>
                              </m:sSub>
                            </m:e>
                          </m:d>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𝛴</m:t>
                              </m:r>
                              <m:r>
                                <a:rPr lang="en-US" sz="3200" i="1" smtClean="0">
                                  <a:solidFill>
                                    <a:schemeClr val="tx1"/>
                                  </a:solidFill>
                                  <a:latin typeface="Cambria Math" panose="02040503050406030204" pitchFamily="18" charset="0"/>
                                </a:rPr>
                                <m:t>𝑦</m:t>
                              </m:r>
                            </m:e>
                          </m:d>
                        </m:num>
                        <m:den>
                          <m:r>
                            <a:rPr lang="en-US" sz="3200" i="1" smtClean="0">
                              <a:solidFill>
                                <a:schemeClr val="tx1"/>
                              </a:solidFill>
                              <a:latin typeface="Cambria Math" panose="02040503050406030204" pitchFamily="18" charset="0"/>
                            </a:rPr>
                            <m:t>𝑛</m:t>
                          </m:r>
                        </m:den>
                      </m:f>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B3025CC9-8292-4D9A-9E11-DF0B9D1FADD8}"/>
                  </a:ext>
                </a:extLst>
              </p:cNvPr>
              <p:cNvSpPr txBox="1">
                <a:spLocks noRot="1" noChangeAspect="1" noMove="1" noResize="1" noEditPoints="1" noAdjustHandles="1" noChangeArrowheads="1" noChangeShapeType="1" noTextEdit="1"/>
              </p:cNvSpPr>
              <p:nvPr/>
            </p:nvSpPr>
            <p:spPr>
              <a:xfrm>
                <a:off x="186471" y="4427958"/>
                <a:ext cx="5799055" cy="129349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20FC67D-6E27-41D4-889E-B2B2FB2B62A3}"/>
                  </a:ext>
                </a:extLst>
              </p:cNvPr>
              <p:cNvSpPr txBox="1"/>
              <p:nvPr/>
            </p:nvSpPr>
            <p:spPr>
              <a:xfrm>
                <a:off x="7641430" y="4424081"/>
                <a:ext cx="3755319" cy="11716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dirty="0" smtClean="0">
                          <a:solidFill>
                            <a:schemeClr val="tx1"/>
                          </a:solidFill>
                          <a:latin typeface="Cambria Math" panose="02040503050406030204" pitchFamily="18" charset="0"/>
                        </a:rPr>
                        <m:t>𝑆</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𝑆</m:t>
                          </m:r>
                        </m:e>
                        <m:sub>
                          <m:r>
                            <a:rPr lang="en-US" sz="2800" i="1" dirty="0">
                              <a:latin typeface="Cambria Math" panose="02040503050406030204" pitchFamily="18" charset="0"/>
                            </a:rPr>
                            <m:t>𝑥</m:t>
                          </m:r>
                          <m:r>
                            <a:rPr lang="en-US" sz="2800" b="0" i="1" dirty="0" smtClean="0">
                              <a:latin typeface="Cambria Math" panose="02040503050406030204" pitchFamily="18" charset="0"/>
                            </a:rPr>
                            <m:t>𝑥</m:t>
                          </m:r>
                        </m:sub>
                      </m:sSub>
                      <m:r>
                        <a:rPr lang="en-US" sz="2800" i="1" smtClean="0">
                          <a:solidFill>
                            <a:schemeClr val="tx1"/>
                          </a:solidFill>
                          <a:latin typeface="Cambria Math" panose="02040503050406030204" pitchFamily="18" charset="0"/>
                        </a:rPr>
                        <m:t>=</m:t>
                      </m:r>
                      <m:nary>
                        <m:naryPr>
                          <m:chr m:val="∑"/>
                          <m:grow m:val="on"/>
                          <m:subHide m:val="on"/>
                          <m:supHide m:val="on"/>
                          <m:ctrlPr>
                            <a:rPr lang="en-US" sz="2800" i="1" smtClean="0">
                              <a:solidFill>
                                <a:schemeClr val="tx1"/>
                              </a:solidFill>
                              <a:latin typeface="Cambria Math" panose="02040503050406030204" pitchFamily="18" charset="0"/>
                            </a:rPr>
                          </m:ctrlPr>
                        </m:naryPr>
                        <m:sub/>
                        <m:sup/>
                        <m:e>
                          <m:sSup>
                            <m:sSupPr>
                              <m:ctrlPr>
                                <a:rPr lang="en-US" sz="2800" i="1" smtClean="0">
                                  <a:solidFill>
                                    <a:schemeClr val="tx1"/>
                                  </a:solidFill>
                                  <a:latin typeface="Cambria Math" panose="02040503050406030204" pitchFamily="18" charset="0"/>
                                </a:rPr>
                              </m:ctrlPr>
                            </m:sSupPr>
                            <m:e>
                              <m:r>
                                <a:rPr lang="en-US" sz="2800" i="1" smtClean="0">
                                  <a:solidFill>
                                    <a:schemeClr val="tx1"/>
                                  </a:solidFill>
                                  <a:latin typeface="Cambria Math" panose="02040503050406030204" pitchFamily="18" charset="0"/>
                                </a:rPr>
                                <m:t>𝑥</m:t>
                              </m:r>
                            </m:e>
                            <m:sup>
                              <m:r>
                                <a:rPr lang="en-US" sz="2800" i="1" smtClean="0">
                                  <a:solidFill>
                                    <a:schemeClr val="tx1"/>
                                  </a:solidFill>
                                  <a:latin typeface="Cambria Math" panose="02040503050406030204" pitchFamily="18" charset="0"/>
                                </a:rPr>
                                <m:t>2</m:t>
                              </m:r>
                            </m:sup>
                          </m:sSup>
                        </m:e>
                      </m:nary>
                      <m:r>
                        <a:rPr lang="en-US" sz="2800" i="1" smtClean="0">
                          <a:solidFill>
                            <a:schemeClr val="tx1"/>
                          </a:solidFill>
                          <a:latin typeface="Cambria Math" panose="02040503050406030204" pitchFamily="18" charset="0"/>
                        </a:rPr>
                        <m:t>−</m:t>
                      </m:r>
                      <m:f>
                        <m:fPr>
                          <m:ctrlPr>
                            <a:rPr lang="en-US" sz="2800" i="1" smtClean="0">
                              <a:solidFill>
                                <a:schemeClr val="tx1"/>
                              </a:solidFill>
                              <a:latin typeface="Cambria Math" panose="02040503050406030204" pitchFamily="18" charset="0"/>
                            </a:rPr>
                          </m:ctrlPr>
                        </m:fPr>
                        <m:num>
                          <m:sSup>
                            <m:sSupPr>
                              <m:ctrlPr>
                                <a:rPr lang="en-US" sz="2800" i="1" smtClean="0">
                                  <a:solidFill>
                                    <a:schemeClr val="tx1"/>
                                  </a:solidFill>
                                  <a:latin typeface="Cambria Math" panose="02040503050406030204" pitchFamily="18" charset="0"/>
                                </a:rPr>
                              </m:ctrlPr>
                            </m:sSupPr>
                            <m:e>
                              <m:d>
                                <m:dPr>
                                  <m:ctrlPr>
                                    <a:rPr lang="en-US" sz="2800" i="1" smtClean="0">
                                      <a:solidFill>
                                        <a:schemeClr val="tx1"/>
                                      </a:solidFill>
                                      <a:latin typeface="Cambria Math" panose="02040503050406030204" pitchFamily="18" charset="0"/>
                                    </a:rPr>
                                  </m:ctrlPr>
                                </m:dPr>
                                <m:e>
                                  <m:nary>
                                    <m:naryPr>
                                      <m:chr m:val="∑"/>
                                      <m:grow m:val="on"/>
                                      <m:subHide m:val="on"/>
                                      <m:supHide m:val="on"/>
                                      <m:ctrlPr>
                                        <a:rPr lang="en-US" sz="2800" i="1" smtClean="0">
                                          <a:solidFill>
                                            <a:schemeClr val="tx1"/>
                                          </a:solidFill>
                                          <a:latin typeface="Cambria Math" panose="02040503050406030204" pitchFamily="18" charset="0"/>
                                        </a:rPr>
                                      </m:ctrlPr>
                                    </m:naryPr>
                                    <m:sub/>
                                    <m:sup/>
                                    <m:e>
                                      <m:r>
                                        <a:rPr lang="en-US" sz="2800" i="1" smtClean="0">
                                          <a:solidFill>
                                            <a:schemeClr val="tx1"/>
                                          </a:solidFill>
                                          <a:latin typeface="Cambria Math" panose="02040503050406030204" pitchFamily="18" charset="0"/>
                                        </a:rPr>
                                        <m:t>𝑥</m:t>
                                      </m:r>
                                    </m:e>
                                  </m:nary>
                                </m:e>
                              </m:d>
                            </m:e>
                            <m:sup>
                              <m:r>
                                <a:rPr lang="en-US" sz="2800" i="1" smtClean="0">
                                  <a:solidFill>
                                    <a:schemeClr val="tx1"/>
                                  </a:solidFill>
                                  <a:latin typeface="Cambria Math" panose="02040503050406030204" pitchFamily="18" charset="0"/>
                                </a:rPr>
                                <m:t>2</m:t>
                              </m:r>
                            </m:sup>
                          </m:sSup>
                        </m:num>
                        <m:den>
                          <m:r>
                            <a:rPr lang="en-US" sz="2800" i="1" smtClean="0">
                              <a:solidFill>
                                <a:schemeClr val="tx1"/>
                              </a:solidFill>
                              <a:latin typeface="Cambria Math" panose="02040503050406030204" pitchFamily="18" charset="0"/>
                            </a:rPr>
                            <m:t>𝑛</m:t>
                          </m:r>
                        </m:den>
                      </m:f>
                    </m:oMath>
                  </m:oMathPara>
                </a14:m>
                <a:endParaRPr lang="en-US" sz="2800" dirty="0">
                  <a:solidFill>
                    <a:schemeClr val="tx1"/>
                  </a:solidFill>
                </a:endParaRPr>
              </a:p>
            </p:txBody>
          </p:sp>
        </mc:Choice>
        <mc:Fallback xmlns="">
          <p:sp>
            <p:nvSpPr>
              <p:cNvPr id="14" name="TextBox 13">
                <a:extLst>
                  <a:ext uri="{FF2B5EF4-FFF2-40B4-BE49-F238E27FC236}">
                    <a16:creationId xmlns:a16="http://schemas.microsoft.com/office/drawing/2014/main" id="{A20FC67D-6E27-41D4-889E-B2B2FB2B62A3}"/>
                  </a:ext>
                </a:extLst>
              </p:cNvPr>
              <p:cNvSpPr txBox="1">
                <a:spLocks noRot="1" noChangeAspect="1" noMove="1" noResize="1" noEditPoints="1" noAdjustHandles="1" noChangeArrowheads="1" noChangeShapeType="1" noTextEdit="1"/>
              </p:cNvSpPr>
              <p:nvPr/>
            </p:nvSpPr>
            <p:spPr>
              <a:xfrm>
                <a:off x="7641430" y="4424081"/>
                <a:ext cx="3755319" cy="1171667"/>
              </a:xfrm>
              <a:prstGeom prst="rect">
                <a:avLst/>
              </a:prstGeom>
              <a:blipFill>
                <a:blip r:embed="rId12"/>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C297DC0-28A3-4115-BA6D-561693EB3918}"/>
              </a:ext>
            </a:extLst>
          </p:cNvPr>
          <p:cNvSpPr txBox="1"/>
          <p:nvPr/>
        </p:nvSpPr>
        <p:spPr>
          <a:xfrm>
            <a:off x="2031996" y="6063793"/>
            <a:ext cx="8128000" cy="461665"/>
          </a:xfrm>
          <a:prstGeom prst="rect">
            <a:avLst/>
          </a:prstGeom>
          <a:noFill/>
        </p:spPr>
        <p:txBody>
          <a:bodyPr wrap="square" rtlCol="0">
            <a:spAutoFit/>
          </a:bodyPr>
          <a:lstStyle/>
          <a:p>
            <a:r>
              <a:rPr lang="en-US" sz="2400" dirty="0">
                <a:latin typeface="Bahnschrift" panose="020B0502040204020203" pitchFamily="34" charset="0"/>
              </a:rPr>
              <a:t>Note: Round the values of </a:t>
            </a:r>
            <a:r>
              <a:rPr lang="en-US" sz="2400" i="1" dirty="0">
                <a:latin typeface="Bahnschrift" panose="020B0502040204020203" pitchFamily="34" charset="0"/>
              </a:rPr>
              <a:t>a</a:t>
            </a:r>
            <a:r>
              <a:rPr lang="en-US" sz="2400" dirty="0">
                <a:latin typeface="Bahnschrift" panose="020B0502040204020203" pitchFamily="34" charset="0"/>
              </a:rPr>
              <a:t> and </a:t>
            </a:r>
            <a:r>
              <a:rPr lang="en-US" sz="2400" i="1" dirty="0">
                <a:latin typeface="Bahnschrift" panose="020B0502040204020203" pitchFamily="34" charset="0"/>
              </a:rPr>
              <a:t>b </a:t>
            </a:r>
            <a:r>
              <a:rPr lang="en-US" sz="2400" dirty="0">
                <a:latin typeface="Bahnschrift" panose="020B0502040204020203" pitchFamily="34" charset="0"/>
              </a:rPr>
              <a:t>to three decimal places.</a:t>
            </a:r>
          </a:p>
        </p:txBody>
      </p:sp>
    </p:spTree>
    <p:extLst>
      <p:ext uri="{BB962C8B-B14F-4D97-AF65-F5344CB8AC3E}">
        <p14:creationId xmlns:p14="http://schemas.microsoft.com/office/powerpoint/2010/main" val="1898534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1000"/>
                                        <p:tgtEl>
                                          <p:spTgt spid="23"/>
                                        </p:tgtEl>
                                      </p:cBhvr>
                                    </p:animEffect>
                                    <p:anim calcmode="lin" valueType="num">
                                      <p:cBhvr>
                                        <p:cTn id="12" dur="1000" fill="hold"/>
                                        <p:tgtEl>
                                          <p:spTgt spid="23"/>
                                        </p:tgtEl>
                                        <p:attrNameLst>
                                          <p:attrName>ppt_x</p:attrName>
                                        </p:attrNameLst>
                                      </p:cBhvr>
                                      <p:tavLst>
                                        <p:tav tm="0">
                                          <p:val>
                                            <p:strVal val="#ppt_x"/>
                                          </p:val>
                                        </p:tav>
                                        <p:tav tm="100000">
                                          <p:val>
                                            <p:strVal val="#ppt_x"/>
                                          </p:val>
                                        </p:tav>
                                      </p:tavLst>
                                    </p:anim>
                                    <p:anim calcmode="lin" valueType="num">
                                      <p:cBhvr>
                                        <p:cTn id="1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1000"/>
                                        <p:tgtEl>
                                          <p:spTgt spid="25"/>
                                        </p:tgtEl>
                                      </p:cBhvr>
                                    </p:animEffect>
                                    <p:anim calcmode="lin" valueType="num">
                                      <p:cBhvr>
                                        <p:cTn id="26" dur="1000" fill="hold"/>
                                        <p:tgtEl>
                                          <p:spTgt spid="25"/>
                                        </p:tgtEl>
                                        <p:attrNameLst>
                                          <p:attrName>ppt_x</p:attrName>
                                        </p:attrNameLst>
                                      </p:cBhvr>
                                      <p:tavLst>
                                        <p:tav tm="0">
                                          <p:val>
                                            <p:strVal val="#ppt_x"/>
                                          </p:val>
                                        </p:tav>
                                        <p:tav tm="100000">
                                          <p:val>
                                            <p:strVal val="#ppt_x"/>
                                          </p:val>
                                        </p:tav>
                                      </p:tavLst>
                                    </p:anim>
                                    <p:anim calcmode="lin" valueType="num">
                                      <p:cBhvr>
                                        <p:cTn id="2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56" repeatCount="indefinite" fill="remove" display="0">
                  <p:stCondLst>
                    <p:cond delay="indefinite"/>
                  </p:stCondLst>
                </p:cTn>
                <p:tgtEl>
                  <p:spTgt spid="2"/>
                </p:tgtEl>
              </p:cMediaNode>
            </p:video>
            <p:seq concurrent="1" nextAc="seek">
              <p:cTn id="57" restart="whenNotActive" fill="hold" evtFilter="cancelBubble" nodeType="interactiveSeq">
                <p:stCondLst>
                  <p:cond evt="onClick" delay="0">
                    <p:tgtEl>
                      <p:spTgt spid="2"/>
                    </p:tgtEl>
                  </p:cond>
                </p:stCondLst>
                <p:endSync evt="end" delay="0">
                  <p:rtn val="all"/>
                </p:endSync>
                <p:childTnLst>
                  <p:par>
                    <p:cTn id="58" fill="hold">
                      <p:stCondLst>
                        <p:cond delay="0"/>
                      </p:stCondLst>
                      <p:childTnLst>
                        <p:par>
                          <p:cTn id="59" fill="hold">
                            <p:stCondLst>
                              <p:cond delay="0"/>
                            </p:stCondLst>
                            <p:childTnLst>
                              <p:par>
                                <p:cTn id="60" presetID="2" presetClass="mediacall" presetSubtype="0" fill="hold" nodeType="clickEffect">
                                  <p:stCondLst>
                                    <p:cond delay="0"/>
                                  </p:stCondLst>
                                  <p:childTnLst>
                                    <p:cmd type="call" cmd="togglePause">
                                      <p:cBhvr>
                                        <p:cTn id="61" dur="1" fill="hold"/>
                                        <p:tgtEl>
                                          <p:spTgt spid="2"/>
                                        </p:tgtEl>
                                      </p:cBhvr>
                                    </p:cmd>
                                  </p:childTnLst>
                                </p:cTn>
                              </p:par>
                            </p:childTnLst>
                          </p:cTn>
                        </p:par>
                      </p:childTnLst>
                    </p:cTn>
                  </p:par>
                </p:childTnLst>
              </p:cTn>
              <p:nextCondLst>
                <p:cond evt="onClick" delay="0">
                  <p:tgtEl>
                    <p:spTgt spid="2"/>
                  </p:tgtEl>
                </p:cond>
              </p:nextCondLst>
            </p:seq>
          </p:childTnLst>
        </p:cTn>
      </p:par>
    </p:tnLst>
    <p:bldLst>
      <p:bldP spid="23" grpId="0"/>
      <p:bldP spid="24" grpId="0"/>
      <p:bldP spid="25" grpId="0"/>
      <p:bldP spid="3" grpId="0"/>
      <p:bldP spid="4"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392F27C-B6FA-402B-A62A-C8F8B9D8A8A6}"/>
              </a:ext>
            </a:extLst>
          </p:cNvPr>
          <p:cNvSpPr txBox="1"/>
          <p:nvPr/>
        </p:nvSpPr>
        <p:spPr>
          <a:xfrm>
            <a:off x="577846" y="-715759"/>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858C2CCC-AE43-4B3D-85E0-7728A7A5746C}"/>
              </a:ext>
            </a:extLst>
          </p:cNvPr>
          <p:cNvSpPr/>
          <p:nvPr/>
        </p:nvSpPr>
        <p:spPr>
          <a:xfrm>
            <a:off x="5510518" y="-553700"/>
            <a:ext cx="1170955" cy="440323"/>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b="1" dirty="0">
              <a:solidFill>
                <a:schemeClr val="tx1"/>
              </a:solidFill>
              <a:latin typeface="Bahnschrift" panose="020B0502040204020203" pitchFamily="34" charset="0"/>
            </a:endParaRPr>
          </a:p>
          <a:p>
            <a:pPr algn="ctr"/>
            <a:endParaRPr lang="en-US" sz="4000" dirty="0">
              <a:solidFill>
                <a:schemeClr val="tx1"/>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sp>
        <p:nvSpPr>
          <p:cNvPr id="27" name="Rectangle: Rounded Corners 26">
            <a:extLst>
              <a:ext uri="{FF2B5EF4-FFF2-40B4-BE49-F238E27FC236}">
                <a16:creationId xmlns:a16="http://schemas.microsoft.com/office/drawing/2014/main" id="{02C2546E-3A57-4164-B5D0-9EF8C8597CCF}"/>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
        <p:nvSpPr>
          <p:cNvPr id="28" name="TextBox 27">
            <a:extLst>
              <a:ext uri="{FF2B5EF4-FFF2-40B4-BE49-F238E27FC236}">
                <a16:creationId xmlns:a16="http://schemas.microsoft.com/office/drawing/2014/main" id="{76299EAD-D369-4679-A9BC-47DC728316A0}"/>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Example:</a:t>
            </a:r>
          </a:p>
        </p:txBody>
      </p:sp>
      <p:sp>
        <p:nvSpPr>
          <p:cNvPr id="3" name="TextBox 2">
            <a:extLst>
              <a:ext uri="{FF2B5EF4-FFF2-40B4-BE49-F238E27FC236}">
                <a16:creationId xmlns:a16="http://schemas.microsoft.com/office/drawing/2014/main" id="{FCD7BAF2-F1F5-43DB-B084-CF908431AF62}"/>
              </a:ext>
            </a:extLst>
          </p:cNvPr>
          <p:cNvSpPr txBox="1"/>
          <p:nvPr/>
        </p:nvSpPr>
        <p:spPr>
          <a:xfrm>
            <a:off x="577846" y="1230392"/>
            <a:ext cx="11036300" cy="1569660"/>
          </a:xfrm>
          <a:prstGeom prst="rect">
            <a:avLst/>
          </a:prstGeom>
          <a:noFill/>
        </p:spPr>
        <p:txBody>
          <a:bodyPr wrap="square" rtlCol="0">
            <a:spAutoFit/>
          </a:bodyPr>
          <a:lstStyle/>
          <a:p>
            <a:r>
              <a:rPr lang="en-US" sz="3200" dirty="0">
                <a:latin typeface="Bahnschrift" panose="020B0502040204020203" pitchFamily="34" charset="0"/>
              </a:rPr>
              <a:t>A  statistics professor at a state university wants to see how strong the relationship between a students score on a test and his or her grade point average. </a:t>
            </a:r>
          </a:p>
        </p:txBody>
      </p:sp>
      <p:graphicFrame>
        <p:nvGraphicFramePr>
          <p:cNvPr id="4" name="Table 4">
            <a:extLst>
              <a:ext uri="{FF2B5EF4-FFF2-40B4-BE49-F238E27FC236}">
                <a16:creationId xmlns:a16="http://schemas.microsoft.com/office/drawing/2014/main" id="{A98006DA-CFA8-4CE6-8568-E1D25FB573F7}"/>
              </a:ext>
            </a:extLst>
          </p:cNvPr>
          <p:cNvGraphicFramePr>
            <a:graphicFrameLocks noGrp="1"/>
          </p:cNvGraphicFramePr>
          <p:nvPr>
            <p:extLst>
              <p:ext uri="{D42A27DB-BD31-4B8C-83A1-F6EECF244321}">
                <p14:modId xmlns:p14="http://schemas.microsoft.com/office/powerpoint/2010/main" val="3690655550"/>
              </p:ext>
            </p:extLst>
          </p:nvPr>
        </p:nvGraphicFramePr>
        <p:xfrm>
          <a:off x="985804" y="3643902"/>
          <a:ext cx="10220382" cy="1425866"/>
        </p:xfrm>
        <a:graphic>
          <a:graphicData uri="http://schemas.openxmlformats.org/drawingml/2006/table">
            <a:tbl>
              <a:tblPr firstRow="1" bandRow="1">
                <a:tableStyleId>{21E4AEA4-8DFA-4A89-87EB-49C32662AFE0}</a:tableStyleId>
              </a:tblPr>
              <a:tblGrid>
                <a:gridCol w="1135598">
                  <a:extLst>
                    <a:ext uri="{9D8B030D-6E8A-4147-A177-3AD203B41FA5}">
                      <a16:colId xmlns:a16="http://schemas.microsoft.com/office/drawing/2014/main" val="3560008804"/>
                    </a:ext>
                  </a:extLst>
                </a:gridCol>
                <a:gridCol w="1135598">
                  <a:extLst>
                    <a:ext uri="{9D8B030D-6E8A-4147-A177-3AD203B41FA5}">
                      <a16:colId xmlns:a16="http://schemas.microsoft.com/office/drawing/2014/main" val="1409134448"/>
                    </a:ext>
                  </a:extLst>
                </a:gridCol>
                <a:gridCol w="1135598">
                  <a:extLst>
                    <a:ext uri="{9D8B030D-6E8A-4147-A177-3AD203B41FA5}">
                      <a16:colId xmlns:a16="http://schemas.microsoft.com/office/drawing/2014/main" val="1194511293"/>
                    </a:ext>
                  </a:extLst>
                </a:gridCol>
                <a:gridCol w="1135598">
                  <a:extLst>
                    <a:ext uri="{9D8B030D-6E8A-4147-A177-3AD203B41FA5}">
                      <a16:colId xmlns:a16="http://schemas.microsoft.com/office/drawing/2014/main" val="786066411"/>
                    </a:ext>
                  </a:extLst>
                </a:gridCol>
                <a:gridCol w="1135598">
                  <a:extLst>
                    <a:ext uri="{9D8B030D-6E8A-4147-A177-3AD203B41FA5}">
                      <a16:colId xmlns:a16="http://schemas.microsoft.com/office/drawing/2014/main" val="4063494286"/>
                    </a:ext>
                  </a:extLst>
                </a:gridCol>
                <a:gridCol w="1135598">
                  <a:extLst>
                    <a:ext uri="{9D8B030D-6E8A-4147-A177-3AD203B41FA5}">
                      <a16:colId xmlns:a16="http://schemas.microsoft.com/office/drawing/2014/main" val="119760788"/>
                    </a:ext>
                  </a:extLst>
                </a:gridCol>
                <a:gridCol w="1135598">
                  <a:extLst>
                    <a:ext uri="{9D8B030D-6E8A-4147-A177-3AD203B41FA5}">
                      <a16:colId xmlns:a16="http://schemas.microsoft.com/office/drawing/2014/main" val="308757003"/>
                    </a:ext>
                  </a:extLst>
                </a:gridCol>
                <a:gridCol w="1135598">
                  <a:extLst>
                    <a:ext uri="{9D8B030D-6E8A-4147-A177-3AD203B41FA5}">
                      <a16:colId xmlns:a16="http://schemas.microsoft.com/office/drawing/2014/main" val="1262003242"/>
                    </a:ext>
                  </a:extLst>
                </a:gridCol>
                <a:gridCol w="1135598">
                  <a:extLst>
                    <a:ext uri="{9D8B030D-6E8A-4147-A177-3AD203B41FA5}">
                      <a16:colId xmlns:a16="http://schemas.microsoft.com/office/drawing/2014/main" val="3723474328"/>
                    </a:ext>
                  </a:extLst>
                </a:gridCol>
              </a:tblGrid>
              <a:tr h="712933">
                <a:tc>
                  <a:txBody>
                    <a:bodyPr/>
                    <a:lstStyle/>
                    <a:p>
                      <a:pPr algn="ctr"/>
                      <a:r>
                        <a:rPr lang="en-US" dirty="0"/>
                        <a:t>Test Score</a:t>
                      </a:r>
                    </a:p>
                    <a:p>
                      <a:pPr algn="ctr"/>
                      <a:r>
                        <a:rPr lang="en-US" dirty="0"/>
                        <a:t>(x)</a:t>
                      </a:r>
                    </a:p>
                  </a:txBody>
                  <a:tcPr/>
                </a:tc>
                <a:tc>
                  <a:txBody>
                    <a:bodyPr/>
                    <a:lstStyle/>
                    <a:p>
                      <a:pPr algn="ctr"/>
                      <a:r>
                        <a:rPr lang="en-US" dirty="0"/>
                        <a:t>98</a:t>
                      </a:r>
                    </a:p>
                  </a:txBody>
                  <a:tcPr anchor="ctr"/>
                </a:tc>
                <a:tc>
                  <a:txBody>
                    <a:bodyPr/>
                    <a:lstStyle/>
                    <a:p>
                      <a:pPr algn="ctr"/>
                      <a:r>
                        <a:rPr lang="en-US" dirty="0"/>
                        <a:t>105</a:t>
                      </a:r>
                    </a:p>
                  </a:txBody>
                  <a:tcPr anchor="ctr"/>
                </a:tc>
                <a:tc>
                  <a:txBody>
                    <a:bodyPr/>
                    <a:lstStyle/>
                    <a:p>
                      <a:pPr algn="ctr"/>
                      <a:r>
                        <a:rPr lang="en-US" dirty="0"/>
                        <a:t>100</a:t>
                      </a:r>
                    </a:p>
                  </a:txBody>
                  <a:tcPr anchor="ctr"/>
                </a:tc>
                <a:tc>
                  <a:txBody>
                    <a:bodyPr/>
                    <a:lstStyle/>
                    <a:p>
                      <a:pPr algn="ctr"/>
                      <a:r>
                        <a:rPr lang="en-US" dirty="0"/>
                        <a:t>100</a:t>
                      </a:r>
                    </a:p>
                  </a:txBody>
                  <a:tcPr anchor="ctr"/>
                </a:tc>
                <a:tc>
                  <a:txBody>
                    <a:bodyPr/>
                    <a:lstStyle/>
                    <a:p>
                      <a:pPr algn="ctr"/>
                      <a:r>
                        <a:rPr lang="en-US" dirty="0"/>
                        <a:t>106</a:t>
                      </a:r>
                    </a:p>
                  </a:txBody>
                  <a:tcPr anchor="ctr"/>
                </a:tc>
                <a:tc>
                  <a:txBody>
                    <a:bodyPr/>
                    <a:lstStyle/>
                    <a:p>
                      <a:pPr algn="ctr"/>
                      <a:r>
                        <a:rPr lang="en-US" dirty="0"/>
                        <a:t>95</a:t>
                      </a:r>
                    </a:p>
                  </a:txBody>
                  <a:tcPr anchor="ctr"/>
                </a:tc>
                <a:tc>
                  <a:txBody>
                    <a:bodyPr/>
                    <a:lstStyle/>
                    <a:p>
                      <a:pPr algn="ctr"/>
                      <a:r>
                        <a:rPr lang="en-US" dirty="0"/>
                        <a:t>116</a:t>
                      </a:r>
                    </a:p>
                  </a:txBody>
                  <a:tcPr anchor="ctr"/>
                </a:tc>
                <a:tc>
                  <a:txBody>
                    <a:bodyPr/>
                    <a:lstStyle/>
                    <a:p>
                      <a:pPr algn="ctr"/>
                      <a:r>
                        <a:rPr lang="en-US" dirty="0"/>
                        <a:t>112</a:t>
                      </a:r>
                    </a:p>
                  </a:txBody>
                  <a:tcPr anchor="ctr"/>
                </a:tc>
                <a:extLst>
                  <a:ext uri="{0D108BD9-81ED-4DB2-BD59-A6C34878D82A}">
                    <a16:rowId xmlns:a16="http://schemas.microsoft.com/office/drawing/2014/main" val="1308116200"/>
                  </a:ext>
                </a:extLst>
              </a:tr>
              <a:tr h="712933">
                <a:tc>
                  <a:txBody>
                    <a:bodyPr/>
                    <a:lstStyle/>
                    <a:p>
                      <a:pPr algn="ctr"/>
                      <a:r>
                        <a:rPr lang="en-US" b="1" dirty="0"/>
                        <a:t>GPA</a:t>
                      </a:r>
                    </a:p>
                    <a:p>
                      <a:pPr algn="ctr"/>
                      <a:r>
                        <a:rPr lang="en-US" b="1" dirty="0"/>
                        <a:t>(y)</a:t>
                      </a:r>
                    </a:p>
                  </a:txBody>
                  <a:tcPr/>
                </a:tc>
                <a:tc>
                  <a:txBody>
                    <a:bodyPr/>
                    <a:lstStyle/>
                    <a:p>
                      <a:pPr algn="ctr"/>
                      <a:r>
                        <a:rPr lang="en-US" dirty="0"/>
                        <a:t>2.1</a:t>
                      </a:r>
                    </a:p>
                  </a:txBody>
                  <a:tcPr anchor="ctr"/>
                </a:tc>
                <a:tc>
                  <a:txBody>
                    <a:bodyPr/>
                    <a:lstStyle/>
                    <a:p>
                      <a:pPr algn="ctr"/>
                      <a:r>
                        <a:rPr lang="en-US" dirty="0"/>
                        <a:t>2.4</a:t>
                      </a:r>
                    </a:p>
                  </a:txBody>
                  <a:tcPr anchor="ctr"/>
                </a:tc>
                <a:tc>
                  <a:txBody>
                    <a:bodyPr/>
                    <a:lstStyle/>
                    <a:p>
                      <a:pPr algn="ctr"/>
                      <a:r>
                        <a:rPr lang="en-US" dirty="0"/>
                        <a:t>3.2</a:t>
                      </a:r>
                    </a:p>
                  </a:txBody>
                  <a:tcPr anchor="ctr"/>
                </a:tc>
                <a:tc>
                  <a:txBody>
                    <a:bodyPr/>
                    <a:lstStyle/>
                    <a:p>
                      <a:pPr algn="ctr"/>
                      <a:r>
                        <a:rPr lang="en-US" dirty="0"/>
                        <a:t>2.7</a:t>
                      </a:r>
                    </a:p>
                  </a:txBody>
                  <a:tcPr anchor="ctr"/>
                </a:tc>
                <a:tc>
                  <a:txBody>
                    <a:bodyPr/>
                    <a:lstStyle/>
                    <a:p>
                      <a:pPr algn="ctr"/>
                      <a:r>
                        <a:rPr lang="en-US" dirty="0"/>
                        <a:t>2.2</a:t>
                      </a:r>
                    </a:p>
                  </a:txBody>
                  <a:tcPr anchor="ctr"/>
                </a:tc>
                <a:tc>
                  <a:txBody>
                    <a:bodyPr/>
                    <a:lstStyle/>
                    <a:p>
                      <a:pPr algn="ctr"/>
                      <a:r>
                        <a:rPr lang="en-US" dirty="0"/>
                        <a:t>2.3</a:t>
                      </a:r>
                    </a:p>
                  </a:txBody>
                  <a:tcPr anchor="ctr"/>
                </a:tc>
                <a:tc>
                  <a:txBody>
                    <a:bodyPr/>
                    <a:lstStyle/>
                    <a:p>
                      <a:pPr algn="ctr"/>
                      <a:r>
                        <a:rPr lang="en-US" dirty="0"/>
                        <a:t>3.8</a:t>
                      </a:r>
                    </a:p>
                  </a:txBody>
                  <a:tcPr anchor="ctr"/>
                </a:tc>
                <a:tc>
                  <a:txBody>
                    <a:bodyPr/>
                    <a:lstStyle/>
                    <a:p>
                      <a:pPr algn="ctr"/>
                      <a:r>
                        <a:rPr lang="en-US" dirty="0"/>
                        <a:t>3.4</a:t>
                      </a:r>
                    </a:p>
                  </a:txBody>
                  <a:tcPr anchor="ctr"/>
                </a:tc>
                <a:extLst>
                  <a:ext uri="{0D108BD9-81ED-4DB2-BD59-A6C34878D82A}">
                    <a16:rowId xmlns:a16="http://schemas.microsoft.com/office/drawing/2014/main" val="2923237471"/>
                  </a:ext>
                </a:extLst>
              </a:tr>
            </a:tbl>
          </a:graphicData>
        </a:graphic>
      </p:graphicFrame>
    </p:spTree>
    <p:extLst>
      <p:ext uri="{BB962C8B-B14F-4D97-AF65-F5344CB8AC3E}">
        <p14:creationId xmlns:p14="http://schemas.microsoft.com/office/powerpoint/2010/main" val="3406037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7" repeatCount="indefinite" fill="remove"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392F27C-B6FA-402B-A62A-C8F8B9D8A8A6}"/>
              </a:ext>
            </a:extLst>
          </p:cNvPr>
          <p:cNvSpPr txBox="1"/>
          <p:nvPr/>
        </p:nvSpPr>
        <p:spPr>
          <a:xfrm>
            <a:off x="577846" y="-715759"/>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858C2CCC-AE43-4B3D-85E0-7728A7A5746C}"/>
                  </a:ext>
                </a:extLst>
              </p:cNvPr>
              <p:cNvSpPr/>
              <p:nvPr/>
            </p:nvSpPr>
            <p:spPr>
              <a:xfrm>
                <a:off x="5510518" y="-553700"/>
                <a:ext cx="1170955" cy="440323"/>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1" i="1" dirty="0" smtClean="0">
                          <a:solidFill>
                            <a:schemeClr val="tx1"/>
                          </a:solidFill>
                          <a:latin typeface="Cambria Math" panose="02040503050406030204" pitchFamily="18" charset="0"/>
                        </a:rPr>
                        <m:t>𝑦</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𝑎</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𝑏𝑥</m:t>
                      </m:r>
                    </m:oMath>
                  </m:oMathPara>
                </a14:m>
                <a:endParaRPr lang="en-US" sz="4000" b="1" dirty="0">
                  <a:solidFill>
                    <a:schemeClr val="tx1"/>
                  </a:solidFill>
                  <a:latin typeface="Bahnschrift" panose="020B0502040204020203" pitchFamily="34" charset="0"/>
                </a:endParaRPr>
              </a:p>
              <a:p>
                <a:pPr algn="ctr"/>
                <a:endParaRPr lang="en-US" sz="4000" dirty="0">
                  <a:solidFill>
                    <a:schemeClr val="tx1"/>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mc:Choice>
        <mc:Fallback xmlns="">
          <p:sp>
            <p:nvSpPr>
              <p:cNvPr id="8" name="Rectangle: Rounded Corners 7">
                <a:extLst>
                  <a:ext uri="{FF2B5EF4-FFF2-40B4-BE49-F238E27FC236}">
                    <a16:creationId xmlns:a16="http://schemas.microsoft.com/office/drawing/2014/main" id="{858C2CCC-AE43-4B3D-85E0-7728A7A5746C}"/>
                  </a:ext>
                </a:extLst>
              </p:cNvPr>
              <p:cNvSpPr>
                <a:spLocks noRot="1" noChangeAspect="1" noMove="1" noResize="1" noEditPoints="1" noAdjustHandles="1" noChangeArrowheads="1" noChangeShapeType="1" noTextEdit="1"/>
              </p:cNvSpPr>
              <p:nvPr/>
            </p:nvSpPr>
            <p:spPr>
              <a:xfrm>
                <a:off x="5510518" y="-553700"/>
                <a:ext cx="1170955" cy="440323"/>
              </a:xfrm>
              <a:prstGeom prst="roundRect">
                <a:avLst>
                  <a:gd name="adj" fmla="val 6814"/>
                </a:avLst>
              </a:prstGeom>
              <a:blipFill>
                <a:blip r:embed="rId6"/>
                <a:stretch>
                  <a:fillRect t="-586111"/>
                </a:stretch>
              </a:blipFill>
              <a:ln>
                <a:noFill/>
              </a:ln>
            </p:spPr>
            <p:txBody>
              <a:bodyPr/>
              <a:lstStyle/>
              <a:p>
                <a:r>
                  <a:rPr lang="en-US">
                    <a:noFill/>
                  </a:rPr>
                  <a:t> </a:t>
                </a:r>
              </a:p>
            </p:txBody>
          </p:sp>
        </mc:Fallback>
      </mc:AlternateContent>
      <p:sp>
        <p:nvSpPr>
          <p:cNvPr id="27" name="Rectangle: Rounded Corners 26">
            <a:extLst>
              <a:ext uri="{FF2B5EF4-FFF2-40B4-BE49-F238E27FC236}">
                <a16:creationId xmlns:a16="http://schemas.microsoft.com/office/drawing/2014/main" id="{02C2546E-3A57-4164-B5D0-9EF8C8597CCF}"/>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
        <p:nvSpPr>
          <p:cNvPr id="28" name="TextBox 27">
            <a:extLst>
              <a:ext uri="{FF2B5EF4-FFF2-40B4-BE49-F238E27FC236}">
                <a16:creationId xmlns:a16="http://schemas.microsoft.com/office/drawing/2014/main" id="{76299EAD-D369-4679-A9BC-47DC728316A0}"/>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Example:</a:t>
            </a:r>
          </a:p>
        </p:txBody>
      </p:sp>
      <p:sp>
        <p:nvSpPr>
          <p:cNvPr id="3" name="TextBox 2">
            <a:extLst>
              <a:ext uri="{FF2B5EF4-FFF2-40B4-BE49-F238E27FC236}">
                <a16:creationId xmlns:a16="http://schemas.microsoft.com/office/drawing/2014/main" id="{FCD7BAF2-F1F5-43DB-B084-CF908431AF62}"/>
              </a:ext>
            </a:extLst>
          </p:cNvPr>
          <p:cNvSpPr txBox="1"/>
          <p:nvPr/>
        </p:nvSpPr>
        <p:spPr>
          <a:xfrm>
            <a:off x="295269" y="-1723826"/>
            <a:ext cx="11036300" cy="1569660"/>
          </a:xfrm>
          <a:prstGeom prst="rect">
            <a:avLst/>
          </a:prstGeom>
          <a:noFill/>
        </p:spPr>
        <p:txBody>
          <a:bodyPr wrap="square" rtlCol="0">
            <a:spAutoFit/>
          </a:bodyPr>
          <a:lstStyle/>
          <a:p>
            <a:r>
              <a:rPr lang="en-US" sz="3200" dirty="0">
                <a:latin typeface="Bahnschrift" panose="020B0502040204020203" pitchFamily="34" charset="0"/>
              </a:rPr>
              <a:t>A  statistics professor at a state university wants to see how strong the relationship between a students score on a test and his or her grade point average. </a:t>
            </a:r>
          </a:p>
        </p:txBody>
      </p:sp>
      <mc:AlternateContent xmlns:mc="http://schemas.openxmlformats.org/markup-compatibility/2006" xmlns:a14="http://schemas.microsoft.com/office/drawing/2010/main">
        <mc:Choice Requires="a14">
          <p:graphicFrame>
            <p:nvGraphicFramePr>
              <p:cNvPr id="5" name="Table 12">
                <a:extLst>
                  <a:ext uri="{FF2B5EF4-FFF2-40B4-BE49-F238E27FC236}">
                    <a16:creationId xmlns:a16="http://schemas.microsoft.com/office/drawing/2014/main" id="{1C7F4A57-40F4-4F77-9DBB-8E672E8E513D}"/>
                  </a:ext>
                </a:extLst>
              </p:cNvPr>
              <p:cNvGraphicFramePr>
                <a:graphicFrameLocks noGrp="1"/>
              </p:cNvGraphicFramePr>
              <p:nvPr>
                <p:extLst>
                  <p:ext uri="{D42A27DB-BD31-4B8C-83A1-F6EECF244321}">
                    <p14:modId xmlns:p14="http://schemas.microsoft.com/office/powerpoint/2010/main" val="2808939599"/>
                  </p:ext>
                </p:extLst>
              </p:nvPr>
            </p:nvGraphicFramePr>
            <p:xfrm>
              <a:off x="3297853" y="1595889"/>
              <a:ext cx="5031131" cy="4582530"/>
            </p:xfrm>
            <a:graphic>
              <a:graphicData uri="http://schemas.openxmlformats.org/drawingml/2006/table">
                <a:tbl>
                  <a:tblPr firstRow="1" bandRow="1">
                    <a:tableStyleId>{F5AB1C69-6EDB-4FF4-983F-18BD219EF322}</a:tableStyleId>
                  </a:tblPr>
                  <a:tblGrid>
                    <a:gridCol w="859982">
                      <a:extLst>
                        <a:ext uri="{9D8B030D-6E8A-4147-A177-3AD203B41FA5}">
                          <a16:colId xmlns:a16="http://schemas.microsoft.com/office/drawing/2014/main" val="3423941640"/>
                        </a:ext>
                      </a:extLst>
                    </a:gridCol>
                    <a:gridCol w="838566">
                      <a:extLst>
                        <a:ext uri="{9D8B030D-6E8A-4147-A177-3AD203B41FA5}">
                          <a16:colId xmlns:a16="http://schemas.microsoft.com/office/drawing/2014/main" val="1961211334"/>
                        </a:ext>
                      </a:extLst>
                    </a:gridCol>
                    <a:gridCol w="1157666">
                      <a:extLst>
                        <a:ext uri="{9D8B030D-6E8A-4147-A177-3AD203B41FA5}">
                          <a16:colId xmlns:a16="http://schemas.microsoft.com/office/drawing/2014/main" val="2690393197"/>
                        </a:ext>
                      </a:extLst>
                    </a:gridCol>
                    <a:gridCol w="1118465">
                      <a:extLst>
                        <a:ext uri="{9D8B030D-6E8A-4147-A177-3AD203B41FA5}">
                          <a16:colId xmlns:a16="http://schemas.microsoft.com/office/drawing/2014/main" val="951031547"/>
                        </a:ext>
                      </a:extLst>
                    </a:gridCol>
                    <a:gridCol w="1056452">
                      <a:extLst>
                        <a:ext uri="{9D8B030D-6E8A-4147-A177-3AD203B41FA5}">
                          <a16:colId xmlns:a16="http://schemas.microsoft.com/office/drawing/2014/main" val="2506592772"/>
                        </a:ext>
                      </a:extLst>
                    </a:gridCol>
                  </a:tblGrid>
                  <a:tr h="458253">
                    <a:tc>
                      <a:txBody>
                        <a:bodyPr/>
                        <a:lstStyle/>
                        <a:p>
                          <a:pPr algn="ctr"/>
                          <a:r>
                            <a:rPr lang="en-US" dirty="0"/>
                            <a:t>x</a:t>
                          </a:r>
                        </a:p>
                      </a:txBody>
                      <a:tcPr/>
                    </a:tc>
                    <a:tc>
                      <a:txBody>
                        <a:bodyPr/>
                        <a:lstStyle/>
                        <a:p>
                          <a:pPr algn="ctr"/>
                          <a:r>
                            <a:rPr lang="en-US" dirty="0"/>
                            <a:t>y</a:t>
                          </a:r>
                        </a:p>
                      </a:txBody>
                      <a:tcPr/>
                    </a:tc>
                    <a:tc>
                      <a:txBody>
                        <a:bodyPr/>
                        <a:lstStyle/>
                        <a:p>
                          <a:pPr algn="ctr"/>
                          <a:r>
                            <a:rPr lang="en-US" dirty="0" err="1"/>
                            <a:t>xy</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𝑥</m:t>
                                    </m:r>
                                  </m:e>
                                  <m:sup>
                                    <m:r>
                                      <a:rPr lang="en-US" i="1" smtClean="0">
                                        <a:latin typeface="Cambria Math" panose="02040503050406030204" pitchFamily="18" charset="0"/>
                                      </a:rPr>
                                      <m:t>2</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smtClean="0">
                                        <a:latin typeface="Cambria Math" panose="02040503050406030204" pitchFamily="18" charset="0"/>
                                      </a:rPr>
                                      <m:t>𝑦</m:t>
                                    </m:r>
                                  </m:e>
                                  <m:sup>
                                    <m:r>
                                      <a:rPr lang="en-US" i="1" smtClean="0">
                                        <a:latin typeface="Cambria Math" panose="02040503050406030204" pitchFamily="18" charset="0"/>
                                      </a:rPr>
                                      <m:t>2</m:t>
                                    </m:r>
                                  </m:sup>
                                </m:sSup>
                              </m:oMath>
                            </m:oMathPara>
                          </a14:m>
                          <a:endParaRPr lang="en-US" dirty="0"/>
                        </a:p>
                      </a:txBody>
                      <a:tcPr/>
                    </a:tc>
                    <a:extLst>
                      <a:ext uri="{0D108BD9-81ED-4DB2-BD59-A6C34878D82A}">
                        <a16:rowId xmlns:a16="http://schemas.microsoft.com/office/drawing/2014/main" val="1293274201"/>
                      </a:ext>
                    </a:extLst>
                  </a:tr>
                  <a:tr h="458253">
                    <a:tc>
                      <a:txBody>
                        <a:bodyPr/>
                        <a:lstStyle/>
                        <a:p>
                          <a:pPr algn="ctr"/>
                          <a:r>
                            <a:rPr lang="en-US" dirty="0"/>
                            <a:t>98</a:t>
                          </a:r>
                        </a:p>
                      </a:txBody>
                      <a:tcPr/>
                    </a:tc>
                    <a:tc>
                      <a:txBody>
                        <a:bodyPr/>
                        <a:lstStyle/>
                        <a:p>
                          <a:pPr algn="ctr"/>
                          <a:r>
                            <a:rPr lang="en-US" dirty="0"/>
                            <a:t>2.1</a:t>
                          </a:r>
                        </a:p>
                      </a:txBody>
                      <a:tcPr/>
                    </a:tc>
                    <a:tc>
                      <a:txBody>
                        <a:bodyPr/>
                        <a:lstStyle/>
                        <a:p>
                          <a:pPr algn="ctr"/>
                          <a:r>
                            <a:rPr lang="en-US" dirty="0"/>
                            <a:t>205.8</a:t>
                          </a:r>
                        </a:p>
                      </a:txBody>
                      <a:tcPr/>
                    </a:tc>
                    <a:tc>
                      <a:txBody>
                        <a:bodyPr/>
                        <a:lstStyle/>
                        <a:p>
                          <a:pPr algn="ctr"/>
                          <a:r>
                            <a:rPr lang="en-US" dirty="0"/>
                            <a:t>9,604</a:t>
                          </a:r>
                        </a:p>
                      </a:txBody>
                      <a:tcPr/>
                    </a:tc>
                    <a:tc>
                      <a:txBody>
                        <a:bodyPr/>
                        <a:lstStyle/>
                        <a:p>
                          <a:pPr algn="ctr"/>
                          <a:r>
                            <a:rPr lang="en-US" dirty="0"/>
                            <a:t>4.41</a:t>
                          </a:r>
                        </a:p>
                      </a:txBody>
                      <a:tcPr/>
                    </a:tc>
                    <a:extLst>
                      <a:ext uri="{0D108BD9-81ED-4DB2-BD59-A6C34878D82A}">
                        <a16:rowId xmlns:a16="http://schemas.microsoft.com/office/drawing/2014/main" val="2339705092"/>
                      </a:ext>
                    </a:extLst>
                  </a:tr>
                  <a:tr h="458253">
                    <a:tc>
                      <a:txBody>
                        <a:bodyPr/>
                        <a:lstStyle/>
                        <a:p>
                          <a:pPr algn="ctr"/>
                          <a:r>
                            <a:rPr lang="en-US" dirty="0"/>
                            <a:t>105</a:t>
                          </a:r>
                        </a:p>
                      </a:txBody>
                      <a:tcPr/>
                    </a:tc>
                    <a:tc>
                      <a:txBody>
                        <a:bodyPr/>
                        <a:lstStyle/>
                        <a:p>
                          <a:pPr algn="ctr"/>
                          <a:r>
                            <a:rPr lang="en-US" dirty="0"/>
                            <a:t>2.4</a:t>
                          </a:r>
                        </a:p>
                      </a:txBody>
                      <a:tcPr/>
                    </a:tc>
                    <a:tc>
                      <a:txBody>
                        <a:bodyPr/>
                        <a:lstStyle/>
                        <a:p>
                          <a:pPr algn="ctr"/>
                          <a:r>
                            <a:rPr lang="en-US" dirty="0"/>
                            <a:t>252</a:t>
                          </a:r>
                        </a:p>
                      </a:txBody>
                      <a:tcPr/>
                    </a:tc>
                    <a:tc>
                      <a:txBody>
                        <a:bodyPr/>
                        <a:lstStyle/>
                        <a:p>
                          <a:pPr algn="ctr"/>
                          <a:r>
                            <a:rPr lang="en-US" dirty="0"/>
                            <a:t>11,025</a:t>
                          </a:r>
                        </a:p>
                      </a:txBody>
                      <a:tcPr/>
                    </a:tc>
                    <a:tc>
                      <a:txBody>
                        <a:bodyPr/>
                        <a:lstStyle/>
                        <a:p>
                          <a:pPr algn="ctr"/>
                          <a:r>
                            <a:rPr lang="en-US" dirty="0"/>
                            <a:t>5.76</a:t>
                          </a:r>
                        </a:p>
                      </a:txBody>
                      <a:tcPr/>
                    </a:tc>
                    <a:extLst>
                      <a:ext uri="{0D108BD9-81ED-4DB2-BD59-A6C34878D82A}">
                        <a16:rowId xmlns:a16="http://schemas.microsoft.com/office/drawing/2014/main" val="2775199582"/>
                      </a:ext>
                    </a:extLst>
                  </a:tr>
                  <a:tr h="458253">
                    <a:tc>
                      <a:txBody>
                        <a:bodyPr/>
                        <a:lstStyle/>
                        <a:p>
                          <a:pPr algn="ctr"/>
                          <a:r>
                            <a:rPr lang="en-US" dirty="0"/>
                            <a:t>100</a:t>
                          </a:r>
                        </a:p>
                      </a:txBody>
                      <a:tcPr/>
                    </a:tc>
                    <a:tc>
                      <a:txBody>
                        <a:bodyPr/>
                        <a:lstStyle/>
                        <a:p>
                          <a:pPr algn="ctr"/>
                          <a:r>
                            <a:rPr lang="en-US" dirty="0"/>
                            <a:t>3.2</a:t>
                          </a:r>
                        </a:p>
                      </a:txBody>
                      <a:tcPr/>
                    </a:tc>
                    <a:tc>
                      <a:txBody>
                        <a:bodyPr/>
                        <a:lstStyle/>
                        <a:p>
                          <a:pPr algn="ctr"/>
                          <a:r>
                            <a:rPr lang="en-US" dirty="0"/>
                            <a:t>320</a:t>
                          </a:r>
                        </a:p>
                      </a:txBody>
                      <a:tcPr/>
                    </a:tc>
                    <a:tc>
                      <a:txBody>
                        <a:bodyPr/>
                        <a:lstStyle/>
                        <a:p>
                          <a:pPr algn="ctr"/>
                          <a:r>
                            <a:rPr lang="en-US" dirty="0"/>
                            <a:t>10,000</a:t>
                          </a:r>
                        </a:p>
                      </a:txBody>
                      <a:tcPr/>
                    </a:tc>
                    <a:tc>
                      <a:txBody>
                        <a:bodyPr/>
                        <a:lstStyle/>
                        <a:p>
                          <a:pPr algn="ctr"/>
                          <a:r>
                            <a:rPr lang="en-US" dirty="0"/>
                            <a:t>10.24</a:t>
                          </a:r>
                        </a:p>
                      </a:txBody>
                      <a:tcPr/>
                    </a:tc>
                    <a:extLst>
                      <a:ext uri="{0D108BD9-81ED-4DB2-BD59-A6C34878D82A}">
                        <a16:rowId xmlns:a16="http://schemas.microsoft.com/office/drawing/2014/main" val="1575886421"/>
                      </a:ext>
                    </a:extLst>
                  </a:tr>
                  <a:tr h="458253">
                    <a:tc>
                      <a:txBody>
                        <a:bodyPr/>
                        <a:lstStyle/>
                        <a:p>
                          <a:pPr algn="ctr"/>
                          <a:r>
                            <a:rPr lang="en-US" dirty="0"/>
                            <a:t>100</a:t>
                          </a:r>
                        </a:p>
                      </a:txBody>
                      <a:tcPr/>
                    </a:tc>
                    <a:tc>
                      <a:txBody>
                        <a:bodyPr/>
                        <a:lstStyle/>
                        <a:p>
                          <a:pPr algn="ctr"/>
                          <a:r>
                            <a:rPr lang="en-US" dirty="0"/>
                            <a:t>2.7</a:t>
                          </a:r>
                        </a:p>
                      </a:txBody>
                      <a:tcPr/>
                    </a:tc>
                    <a:tc>
                      <a:txBody>
                        <a:bodyPr/>
                        <a:lstStyle/>
                        <a:p>
                          <a:pPr algn="ctr"/>
                          <a:r>
                            <a:rPr lang="en-US" dirty="0"/>
                            <a:t>270</a:t>
                          </a:r>
                        </a:p>
                      </a:txBody>
                      <a:tcPr/>
                    </a:tc>
                    <a:tc>
                      <a:txBody>
                        <a:bodyPr/>
                        <a:lstStyle/>
                        <a:p>
                          <a:pPr algn="ctr"/>
                          <a:r>
                            <a:rPr lang="en-US" dirty="0"/>
                            <a:t>10,000</a:t>
                          </a:r>
                        </a:p>
                      </a:txBody>
                      <a:tcPr/>
                    </a:tc>
                    <a:tc>
                      <a:txBody>
                        <a:bodyPr/>
                        <a:lstStyle/>
                        <a:p>
                          <a:pPr algn="ctr"/>
                          <a:r>
                            <a:rPr lang="en-US" dirty="0"/>
                            <a:t>7.29</a:t>
                          </a:r>
                        </a:p>
                      </a:txBody>
                      <a:tcPr/>
                    </a:tc>
                    <a:extLst>
                      <a:ext uri="{0D108BD9-81ED-4DB2-BD59-A6C34878D82A}">
                        <a16:rowId xmlns:a16="http://schemas.microsoft.com/office/drawing/2014/main" val="3385611108"/>
                      </a:ext>
                    </a:extLst>
                  </a:tr>
                  <a:tr h="458253">
                    <a:tc>
                      <a:txBody>
                        <a:bodyPr/>
                        <a:lstStyle/>
                        <a:p>
                          <a:pPr algn="ctr"/>
                          <a:r>
                            <a:rPr lang="en-US" dirty="0"/>
                            <a:t>106</a:t>
                          </a:r>
                        </a:p>
                      </a:txBody>
                      <a:tcPr/>
                    </a:tc>
                    <a:tc>
                      <a:txBody>
                        <a:bodyPr/>
                        <a:lstStyle/>
                        <a:p>
                          <a:pPr algn="ctr"/>
                          <a:r>
                            <a:rPr lang="en-US" dirty="0"/>
                            <a:t>2.2</a:t>
                          </a:r>
                        </a:p>
                      </a:txBody>
                      <a:tcPr/>
                    </a:tc>
                    <a:tc>
                      <a:txBody>
                        <a:bodyPr/>
                        <a:lstStyle/>
                        <a:p>
                          <a:pPr algn="ctr"/>
                          <a:r>
                            <a:rPr lang="en-US" dirty="0"/>
                            <a:t>233.2</a:t>
                          </a:r>
                        </a:p>
                      </a:txBody>
                      <a:tcPr/>
                    </a:tc>
                    <a:tc>
                      <a:txBody>
                        <a:bodyPr/>
                        <a:lstStyle/>
                        <a:p>
                          <a:pPr algn="ctr"/>
                          <a:r>
                            <a:rPr lang="en-US" dirty="0"/>
                            <a:t>11,236</a:t>
                          </a:r>
                        </a:p>
                      </a:txBody>
                      <a:tcPr/>
                    </a:tc>
                    <a:tc>
                      <a:txBody>
                        <a:bodyPr/>
                        <a:lstStyle/>
                        <a:p>
                          <a:pPr algn="ctr"/>
                          <a:r>
                            <a:rPr lang="en-US" dirty="0"/>
                            <a:t>4.84</a:t>
                          </a:r>
                        </a:p>
                      </a:txBody>
                      <a:tcPr/>
                    </a:tc>
                    <a:extLst>
                      <a:ext uri="{0D108BD9-81ED-4DB2-BD59-A6C34878D82A}">
                        <a16:rowId xmlns:a16="http://schemas.microsoft.com/office/drawing/2014/main" val="3331609061"/>
                      </a:ext>
                    </a:extLst>
                  </a:tr>
                  <a:tr h="458253">
                    <a:tc>
                      <a:txBody>
                        <a:bodyPr/>
                        <a:lstStyle/>
                        <a:p>
                          <a:pPr algn="ctr"/>
                          <a:r>
                            <a:rPr lang="en-US" dirty="0"/>
                            <a:t>95</a:t>
                          </a:r>
                        </a:p>
                      </a:txBody>
                      <a:tcPr/>
                    </a:tc>
                    <a:tc>
                      <a:txBody>
                        <a:bodyPr/>
                        <a:lstStyle/>
                        <a:p>
                          <a:pPr algn="ctr"/>
                          <a:r>
                            <a:rPr lang="en-US" dirty="0"/>
                            <a:t>2.3</a:t>
                          </a:r>
                        </a:p>
                      </a:txBody>
                      <a:tcPr/>
                    </a:tc>
                    <a:tc>
                      <a:txBody>
                        <a:bodyPr/>
                        <a:lstStyle/>
                        <a:p>
                          <a:pPr algn="ctr"/>
                          <a:r>
                            <a:rPr lang="en-US" dirty="0"/>
                            <a:t>218.5</a:t>
                          </a:r>
                        </a:p>
                      </a:txBody>
                      <a:tcPr/>
                    </a:tc>
                    <a:tc>
                      <a:txBody>
                        <a:bodyPr/>
                        <a:lstStyle/>
                        <a:p>
                          <a:pPr algn="ctr"/>
                          <a:r>
                            <a:rPr lang="en-US" dirty="0"/>
                            <a:t>9,025</a:t>
                          </a:r>
                        </a:p>
                      </a:txBody>
                      <a:tcPr/>
                    </a:tc>
                    <a:tc>
                      <a:txBody>
                        <a:bodyPr/>
                        <a:lstStyle/>
                        <a:p>
                          <a:pPr algn="ctr"/>
                          <a:r>
                            <a:rPr lang="en-US" dirty="0"/>
                            <a:t>5.29</a:t>
                          </a:r>
                        </a:p>
                      </a:txBody>
                      <a:tcPr/>
                    </a:tc>
                    <a:extLst>
                      <a:ext uri="{0D108BD9-81ED-4DB2-BD59-A6C34878D82A}">
                        <a16:rowId xmlns:a16="http://schemas.microsoft.com/office/drawing/2014/main" val="2188448138"/>
                      </a:ext>
                    </a:extLst>
                  </a:tr>
                  <a:tr h="458253">
                    <a:tc>
                      <a:txBody>
                        <a:bodyPr/>
                        <a:lstStyle/>
                        <a:p>
                          <a:pPr algn="ctr"/>
                          <a:r>
                            <a:rPr lang="en-US" dirty="0"/>
                            <a:t>116</a:t>
                          </a:r>
                        </a:p>
                      </a:txBody>
                      <a:tcPr/>
                    </a:tc>
                    <a:tc>
                      <a:txBody>
                        <a:bodyPr/>
                        <a:lstStyle/>
                        <a:p>
                          <a:pPr algn="ctr"/>
                          <a:r>
                            <a:rPr lang="en-US" dirty="0"/>
                            <a:t>3.8</a:t>
                          </a:r>
                        </a:p>
                      </a:txBody>
                      <a:tcPr/>
                    </a:tc>
                    <a:tc>
                      <a:txBody>
                        <a:bodyPr/>
                        <a:lstStyle/>
                        <a:p>
                          <a:pPr algn="ctr"/>
                          <a:r>
                            <a:rPr lang="en-US" dirty="0"/>
                            <a:t>440.8</a:t>
                          </a:r>
                        </a:p>
                      </a:txBody>
                      <a:tcPr/>
                    </a:tc>
                    <a:tc>
                      <a:txBody>
                        <a:bodyPr/>
                        <a:lstStyle/>
                        <a:p>
                          <a:pPr algn="ctr"/>
                          <a:r>
                            <a:rPr lang="en-US" dirty="0"/>
                            <a:t>13,456</a:t>
                          </a:r>
                        </a:p>
                      </a:txBody>
                      <a:tcPr/>
                    </a:tc>
                    <a:tc>
                      <a:txBody>
                        <a:bodyPr/>
                        <a:lstStyle/>
                        <a:p>
                          <a:pPr algn="ctr"/>
                          <a:r>
                            <a:rPr lang="en-US" dirty="0"/>
                            <a:t>14.44</a:t>
                          </a:r>
                        </a:p>
                      </a:txBody>
                      <a:tcPr/>
                    </a:tc>
                    <a:extLst>
                      <a:ext uri="{0D108BD9-81ED-4DB2-BD59-A6C34878D82A}">
                        <a16:rowId xmlns:a16="http://schemas.microsoft.com/office/drawing/2014/main" val="1853651648"/>
                      </a:ext>
                    </a:extLst>
                  </a:tr>
                  <a:tr h="458253">
                    <a:tc>
                      <a:txBody>
                        <a:bodyPr/>
                        <a:lstStyle/>
                        <a:p>
                          <a:pPr algn="ctr"/>
                          <a:r>
                            <a:rPr lang="en-US" dirty="0"/>
                            <a:t>112</a:t>
                          </a:r>
                        </a:p>
                      </a:txBody>
                      <a:tcPr/>
                    </a:tc>
                    <a:tc>
                      <a:txBody>
                        <a:bodyPr/>
                        <a:lstStyle/>
                        <a:p>
                          <a:pPr algn="ctr"/>
                          <a:r>
                            <a:rPr lang="en-US" dirty="0"/>
                            <a:t>3.4</a:t>
                          </a:r>
                        </a:p>
                      </a:txBody>
                      <a:tcPr/>
                    </a:tc>
                    <a:tc>
                      <a:txBody>
                        <a:bodyPr/>
                        <a:lstStyle/>
                        <a:p>
                          <a:pPr algn="ctr"/>
                          <a:r>
                            <a:rPr lang="en-US" dirty="0"/>
                            <a:t>380.8</a:t>
                          </a:r>
                        </a:p>
                      </a:txBody>
                      <a:tcPr/>
                    </a:tc>
                    <a:tc>
                      <a:txBody>
                        <a:bodyPr/>
                        <a:lstStyle/>
                        <a:p>
                          <a:pPr algn="ctr"/>
                          <a:r>
                            <a:rPr lang="en-US" dirty="0"/>
                            <a:t>12,544</a:t>
                          </a:r>
                        </a:p>
                      </a:txBody>
                      <a:tcPr/>
                    </a:tc>
                    <a:tc>
                      <a:txBody>
                        <a:bodyPr/>
                        <a:lstStyle/>
                        <a:p>
                          <a:pPr algn="ctr"/>
                          <a:r>
                            <a:rPr lang="en-US" dirty="0"/>
                            <a:t>11.56</a:t>
                          </a:r>
                        </a:p>
                      </a:txBody>
                      <a:tcPr/>
                    </a:tc>
                    <a:extLst>
                      <a:ext uri="{0D108BD9-81ED-4DB2-BD59-A6C34878D82A}">
                        <a16:rowId xmlns:a16="http://schemas.microsoft.com/office/drawing/2014/main" val="1395312363"/>
                      </a:ext>
                    </a:extLst>
                  </a:tr>
                  <a:tr h="458253">
                    <a:tc>
                      <a:txBody>
                        <a:bodyPr/>
                        <a:lstStyle/>
                        <a:p>
                          <a:pPr algn="ctr"/>
                          <a:r>
                            <a:rPr lang="en-US" dirty="0"/>
                            <a:t>∑=832</a:t>
                          </a:r>
                        </a:p>
                      </a:txBody>
                      <a:tcPr/>
                    </a:tc>
                    <a:tc>
                      <a:txBody>
                        <a:bodyPr/>
                        <a:lstStyle/>
                        <a:p>
                          <a:pPr algn="ctr"/>
                          <a:r>
                            <a:rPr lang="en-US" dirty="0"/>
                            <a:t>∑=22.1</a:t>
                          </a:r>
                        </a:p>
                      </a:txBody>
                      <a:tcPr/>
                    </a:tc>
                    <a:tc>
                      <a:txBody>
                        <a:bodyPr/>
                        <a:lstStyle/>
                        <a:p>
                          <a:pPr algn="ctr"/>
                          <a:r>
                            <a:rPr lang="en-US" dirty="0"/>
                            <a:t>∑=2,321.1</a:t>
                          </a:r>
                        </a:p>
                      </a:txBody>
                      <a:tcPr/>
                    </a:tc>
                    <a:tc>
                      <a:txBody>
                        <a:bodyPr/>
                        <a:lstStyle/>
                        <a:p>
                          <a:pPr algn="ctr"/>
                          <a:r>
                            <a:rPr lang="en-US" dirty="0"/>
                            <a:t>∑=86,890</a:t>
                          </a:r>
                        </a:p>
                      </a:txBody>
                      <a:tcPr/>
                    </a:tc>
                    <a:tc>
                      <a:txBody>
                        <a:bodyPr/>
                        <a:lstStyle/>
                        <a:p>
                          <a:pPr algn="ctr"/>
                          <a:r>
                            <a:rPr lang="en-US" dirty="0"/>
                            <a:t>∑=63.83</a:t>
                          </a:r>
                        </a:p>
                      </a:txBody>
                      <a:tcPr/>
                    </a:tc>
                    <a:extLst>
                      <a:ext uri="{0D108BD9-81ED-4DB2-BD59-A6C34878D82A}">
                        <a16:rowId xmlns:a16="http://schemas.microsoft.com/office/drawing/2014/main" val="2623504695"/>
                      </a:ext>
                    </a:extLst>
                  </a:tr>
                </a:tbl>
              </a:graphicData>
            </a:graphic>
          </p:graphicFrame>
        </mc:Choice>
        <mc:Fallback xmlns="">
          <p:graphicFrame>
            <p:nvGraphicFramePr>
              <p:cNvPr id="5" name="Table 12">
                <a:extLst>
                  <a:ext uri="{FF2B5EF4-FFF2-40B4-BE49-F238E27FC236}">
                    <a16:creationId xmlns:a16="http://schemas.microsoft.com/office/drawing/2014/main" id="{1C7F4A57-40F4-4F77-9DBB-8E672E8E513D}"/>
                  </a:ext>
                </a:extLst>
              </p:cNvPr>
              <p:cNvGraphicFramePr>
                <a:graphicFrameLocks noGrp="1"/>
              </p:cNvGraphicFramePr>
              <p:nvPr>
                <p:extLst>
                  <p:ext uri="{D42A27DB-BD31-4B8C-83A1-F6EECF244321}">
                    <p14:modId xmlns:p14="http://schemas.microsoft.com/office/powerpoint/2010/main" val="2808939599"/>
                  </p:ext>
                </p:extLst>
              </p:nvPr>
            </p:nvGraphicFramePr>
            <p:xfrm>
              <a:off x="3297853" y="1595889"/>
              <a:ext cx="5031131" cy="4582530"/>
            </p:xfrm>
            <a:graphic>
              <a:graphicData uri="http://schemas.openxmlformats.org/drawingml/2006/table">
                <a:tbl>
                  <a:tblPr firstRow="1" bandRow="1">
                    <a:tableStyleId>{F5AB1C69-6EDB-4FF4-983F-18BD219EF322}</a:tableStyleId>
                  </a:tblPr>
                  <a:tblGrid>
                    <a:gridCol w="859982">
                      <a:extLst>
                        <a:ext uri="{9D8B030D-6E8A-4147-A177-3AD203B41FA5}">
                          <a16:colId xmlns:a16="http://schemas.microsoft.com/office/drawing/2014/main" val="3423941640"/>
                        </a:ext>
                      </a:extLst>
                    </a:gridCol>
                    <a:gridCol w="838566">
                      <a:extLst>
                        <a:ext uri="{9D8B030D-6E8A-4147-A177-3AD203B41FA5}">
                          <a16:colId xmlns:a16="http://schemas.microsoft.com/office/drawing/2014/main" val="1961211334"/>
                        </a:ext>
                      </a:extLst>
                    </a:gridCol>
                    <a:gridCol w="1157666">
                      <a:extLst>
                        <a:ext uri="{9D8B030D-6E8A-4147-A177-3AD203B41FA5}">
                          <a16:colId xmlns:a16="http://schemas.microsoft.com/office/drawing/2014/main" val="2690393197"/>
                        </a:ext>
                      </a:extLst>
                    </a:gridCol>
                    <a:gridCol w="1118465">
                      <a:extLst>
                        <a:ext uri="{9D8B030D-6E8A-4147-A177-3AD203B41FA5}">
                          <a16:colId xmlns:a16="http://schemas.microsoft.com/office/drawing/2014/main" val="951031547"/>
                        </a:ext>
                      </a:extLst>
                    </a:gridCol>
                    <a:gridCol w="1056452">
                      <a:extLst>
                        <a:ext uri="{9D8B030D-6E8A-4147-A177-3AD203B41FA5}">
                          <a16:colId xmlns:a16="http://schemas.microsoft.com/office/drawing/2014/main" val="2506592772"/>
                        </a:ext>
                      </a:extLst>
                    </a:gridCol>
                  </a:tblGrid>
                  <a:tr h="458253">
                    <a:tc>
                      <a:txBody>
                        <a:bodyPr/>
                        <a:lstStyle/>
                        <a:p>
                          <a:pPr algn="ctr"/>
                          <a:r>
                            <a:rPr lang="en-US" dirty="0"/>
                            <a:t>x</a:t>
                          </a:r>
                        </a:p>
                      </a:txBody>
                      <a:tcPr/>
                    </a:tc>
                    <a:tc>
                      <a:txBody>
                        <a:bodyPr/>
                        <a:lstStyle/>
                        <a:p>
                          <a:pPr algn="ctr"/>
                          <a:r>
                            <a:rPr lang="en-US" dirty="0"/>
                            <a:t>y</a:t>
                          </a:r>
                        </a:p>
                      </a:txBody>
                      <a:tcPr/>
                    </a:tc>
                    <a:tc>
                      <a:txBody>
                        <a:bodyPr/>
                        <a:lstStyle/>
                        <a:p>
                          <a:pPr algn="ctr"/>
                          <a:r>
                            <a:rPr lang="en-US" dirty="0" err="1"/>
                            <a:t>xy</a:t>
                          </a:r>
                          <a:endParaRPr lang="en-US" dirty="0"/>
                        </a:p>
                      </a:txBody>
                      <a:tcPr/>
                    </a:tc>
                    <a:tc>
                      <a:txBody>
                        <a:bodyPr/>
                        <a:lstStyle/>
                        <a:p>
                          <a:endParaRPr lang="en-US"/>
                        </a:p>
                      </a:txBody>
                      <a:tcPr>
                        <a:blipFill>
                          <a:blip r:embed="rId8"/>
                          <a:stretch>
                            <a:fillRect l="-255435" t="-6667" r="-96739" b="-906667"/>
                          </a:stretch>
                        </a:blipFill>
                      </a:tcPr>
                    </a:tc>
                    <a:tc>
                      <a:txBody>
                        <a:bodyPr/>
                        <a:lstStyle/>
                        <a:p>
                          <a:endParaRPr lang="en-US"/>
                        </a:p>
                      </a:txBody>
                      <a:tcPr>
                        <a:blipFill>
                          <a:blip r:embed="rId8"/>
                          <a:stretch>
                            <a:fillRect l="-375862" t="-6667" r="-2299" b="-906667"/>
                          </a:stretch>
                        </a:blipFill>
                      </a:tcPr>
                    </a:tc>
                    <a:extLst>
                      <a:ext uri="{0D108BD9-81ED-4DB2-BD59-A6C34878D82A}">
                        <a16:rowId xmlns:a16="http://schemas.microsoft.com/office/drawing/2014/main" val="1293274201"/>
                      </a:ext>
                    </a:extLst>
                  </a:tr>
                  <a:tr h="458253">
                    <a:tc>
                      <a:txBody>
                        <a:bodyPr/>
                        <a:lstStyle/>
                        <a:p>
                          <a:pPr algn="ctr"/>
                          <a:r>
                            <a:rPr lang="en-US" dirty="0"/>
                            <a:t>98</a:t>
                          </a:r>
                        </a:p>
                      </a:txBody>
                      <a:tcPr/>
                    </a:tc>
                    <a:tc>
                      <a:txBody>
                        <a:bodyPr/>
                        <a:lstStyle/>
                        <a:p>
                          <a:pPr algn="ctr"/>
                          <a:r>
                            <a:rPr lang="en-US" dirty="0"/>
                            <a:t>2.1</a:t>
                          </a:r>
                        </a:p>
                      </a:txBody>
                      <a:tcPr/>
                    </a:tc>
                    <a:tc>
                      <a:txBody>
                        <a:bodyPr/>
                        <a:lstStyle/>
                        <a:p>
                          <a:pPr algn="ctr"/>
                          <a:r>
                            <a:rPr lang="en-US" dirty="0"/>
                            <a:t>205.8</a:t>
                          </a:r>
                        </a:p>
                      </a:txBody>
                      <a:tcPr/>
                    </a:tc>
                    <a:tc>
                      <a:txBody>
                        <a:bodyPr/>
                        <a:lstStyle/>
                        <a:p>
                          <a:pPr algn="ctr"/>
                          <a:r>
                            <a:rPr lang="en-US" dirty="0"/>
                            <a:t>9,604</a:t>
                          </a:r>
                        </a:p>
                      </a:txBody>
                      <a:tcPr/>
                    </a:tc>
                    <a:tc>
                      <a:txBody>
                        <a:bodyPr/>
                        <a:lstStyle/>
                        <a:p>
                          <a:pPr algn="ctr"/>
                          <a:r>
                            <a:rPr lang="en-US" dirty="0"/>
                            <a:t>4.41</a:t>
                          </a:r>
                        </a:p>
                      </a:txBody>
                      <a:tcPr/>
                    </a:tc>
                    <a:extLst>
                      <a:ext uri="{0D108BD9-81ED-4DB2-BD59-A6C34878D82A}">
                        <a16:rowId xmlns:a16="http://schemas.microsoft.com/office/drawing/2014/main" val="2339705092"/>
                      </a:ext>
                    </a:extLst>
                  </a:tr>
                  <a:tr h="458253">
                    <a:tc>
                      <a:txBody>
                        <a:bodyPr/>
                        <a:lstStyle/>
                        <a:p>
                          <a:pPr algn="ctr"/>
                          <a:r>
                            <a:rPr lang="en-US" dirty="0"/>
                            <a:t>105</a:t>
                          </a:r>
                        </a:p>
                      </a:txBody>
                      <a:tcPr/>
                    </a:tc>
                    <a:tc>
                      <a:txBody>
                        <a:bodyPr/>
                        <a:lstStyle/>
                        <a:p>
                          <a:pPr algn="ctr"/>
                          <a:r>
                            <a:rPr lang="en-US" dirty="0"/>
                            <a:t>2.4</a:t>
                          </a:r>
                        </a:p>
                      </a:txBody>
                      <a:tcPr/>
                    </a:tc>
                    <a:tc>
                      <a:txBody>
                        <a:bodyPr/>
                        <a:lstStyle/>
                        <a:p>
                          <a:pPr algn="ctr"/>
                          <a:r>
                            <a:rPr lang="en-US" dirty="0"/>
                            <a:t>252</a:t>
                          </a:r>
                        </a:p>
                      </a:txBody>
                      <a:tcPr/>
                    </a:tc>
                    <a:tc>
                      <a:txBody>
                        <a:bodyPr/>
                        <a:lstStyle/>
                        <a:p>
                          <a:pPr algn="ctr"/>
                          <a:r>
                            <a:rPr lang="en-US" dirty="0"/>
                            <a:t>11,025</a:t>
                          </a:r>
                        </a:p>
                      </a:txBody>
                      <a:tcPr/>
                    </a:tc>
                    <a:tc>
                      <a:txBody>
                        <a:bodyPr/>
                        <a:lstStyle/>
                        <a:p>
                          <a:pPr algn="ctr"/>
                          <a:r>
                            <a:rPr lang="en-US" dirty="0"/>
                            <a:t>5.76</a:t>
                          </a:r>
                        </a:p>
                      </a:txBody>
                      <a:tcPr/>
                    </a:tc>
                    <a:extLst>
                      <a:ext uri="{0D108BD9-81ED-4DB2-BD59-A6C34878D82A}">
                        <a16:rowId xmlns:a16="http://schemas.microsoft.com/office/drawing/2014/main" val="2775199582"/>
                      </a:ext>
                    </a:extLst>
                  </a:tr>
                  <a:tr h="458253">
                    <a:tc>
                      <a:txBody>
                        <a:bodyPr/>
                        <a:lstStyle/>
                        <a:p>
                          <a:pPr algn="ctr"/>
                          <a:r>
                            <a:rPr lang="en-US" dirty="0"/>
                            <a:t>100</a:t>
                          </a:r>
                        </a:p>
                      </a:txBody>
                      <a:tcPr/>
                    </a:tc>
                    <a:tc>
                      <a:txBody>
                        <a:bodyPr/>
                        <a:lstStyle/>
                        <a:p>
                          <a:pPr algn="ctr"/>
                          <a:r>
                            <a:rPr lang="en-US" dirty="0"/>
                            <a:t>3.2</a:t>
                          </a:r>
                        </a:p>
                      </a:txBody>
                      <a:tcPr/>
                    </a:tc>
                    <a:tc>
                      <a:txBody>
                        <a:bodyPr/>
                        <a:lstStyle/>
                        <a:p>
                          <a:pPr algn="ctr"/>
                          <a:r>
                            <a:rPr lang="en-US" dirty="0"/>
                            <a:t>320</a:t>
                          </a:r>
                        </a:p>
                      </a:txBody>
                      <a:tcPr/>
                    </a:tc>
                    <a:tc>
                      <a:txBody>
                        <a:bodyPr/>
                        <a:lstStyle/>
                        <a:p>
                          <a:pPr algn="ctr"/>
                          <a:r>
                            <a:rPr lang="en-US" dirty="0"/>
                            <a:t>10,000</a:t>
                          </a:r>
                        </a:p>
                      </a:txBody>
                      <a:tcPr/>
                    </a:tc>
                    <a:tc>
                      <a:txBody>
                        <a:bodyPr/>
                        <a:lstStyle/>
                        <a:p>
                          <a:pPr algn="ctr"/>
                          <a:r>
                            <a:rPr lang="en-US" dirty="0"/>
                            <a:t>10.24</a:t>
                          </a:r>
                        </a:p>
                      </a:txBody>
                      <a:tcPr/>
                    </a:tc>
                    <a:extLst>
                      <a:ext uri="{0D108BD9-81ED-4DB2-BD59-A6C34878D82A}">
                        <a16:rowId xmlns:a16="http://schemas.microsoft.com/office/drawing/2014/main" val="1575886421"/>
                      </a:ext>
                    </a:extLst>
                  </a:tr>
                  <a:tr h="458253">
                    <a:tc>
                      <a:txBody>
                        <a:bodyPr/>
                        <a:lstStyle/>
                        <a:p>
                          <a:pPr algn="ctr"/>
                          <a:r>
                            <a:rPr lang="en-US" dirty="0"/>
                            <a:t>100</a:t>
                          </a:r>
                        </a:p>
                      </a:txBody>
                      <a:tcPr/>
                    </a:tc>
                    <a:tc>
                      <a:txBody>
                        <a:bodyPr/>
                        <a:lstStyle/>
                        <a:p>
                          <a:pPr algn="ctr"/>
                          <a:r>
                            <a:rPr lang="en-US" dirty="0"/>
                            <a:t>2.7</a:t>
                          </a:r>
                        </a:p>
                      </a:txBody>
                      <a:tcPr/>
                    </a:tc>
                    <a:tc>
                      <a:txBody>
                        <a:bodyPr/>
                        <a:lstStyle/>
                        <a:p>
                          <a:pPr algn="ctr"/>
                          <a:r>
                            <a:rPr lang="en-US" dirty="0"/>
                            <a:t>270</a:t>
                          </a:r>
                        </a:p>
                      </a:txBody>
                      <a:tcPr/>
                    </a:tc>
                    <a:tc>
                      <a:txBody>
                        <a:bodyPr/>
                        <a:lstStyle/>
                        <a:p>
                          <a:pPr algn="ctr"/>
                          <a:r>
                            <a:rPr lang="en-US" dirty="0"/>
                            <a:t>10,000</a:t>
                          </a:r>
                        </a:p>
                      </a:txBody>
                      <a:tcPr/>
                    </a:tc>
                    <a:tc>
                      <a:txBody>
                        <a:bodyPr/>
                        <a:lstStyle/>
                        <a:p>
                          <a:pPr algn="ctr"/>
                          <a:r>
                            <a:rPr lang="en-US" dirty="0"/>
                            <a:t>7.29</a:t>
                          </a:r>
                        </a:p>
                      </a:txBody>
                      <a:tcPr/>
                    </a:tc>
                    <a:extLst>
                      <a:ext uri="{0D108BD9-81ED-4DB2-BD59-A6C34878D82A}">
                        <a16:rowId xmlns:a16="http://schemas.microsoft.com/office/drawing/2014/main" val="3385611108"/>
                      </a:ext>
                    </a:extLst>
                  </a:tr>
                  <a:tr h="458253">
                    <a:tc>
                      <a:txBody>
                        <a:bodyPr/>
                        <a:lstStyle/>
                        <a:p>
                          <a:pPr algn="ctr"/>
                          <a:r>
                            <a:rPr lang="en-US" dirty="0"/>
                            <a:t>106</a:t>
                          </a:r>
                        </a:p>
                      </a:txBody>
                      <a:tcPr/>
                    </a:tc>
                    <a:tc>
                      <a:txBody>
                        <a:bodyPr/>
                        <a:lstStyle/>
                        <a:p>
                          <a:pPr algn="ctr"/>
                          <a:r>
                            <a:rPr lang="en-US" dirty="0"/>
                            <a:t>2.2</a:t>
                          </a:r>
                        </a:p>
                      </a:txBody>
                      <a:tcPr/>
                    </a:tc>
                    <a:tc>
                      <a:txBody>
                        <a:bodyPr/>
                        <a:lstStyle/>
                        <a:p>
                          <a:pPr algn="ctr"/>
                          <a:r>
                            <a:rPr lang="en-US" dirty="0"/>
                            <a:t>233.2</a:t>
                          </a:r>
                        </a:p>
                      </a:txBody>
                      <a:tcPr/>
                    </a:tc>
                    <a:tc>
                      <a:txBody>
                        <a:bodyPr/>
                        <a:lstStyle/>
                        <a:p>
                          <a:pPr algn="ctr"/>
                          <a:r>
                            <a:rPr lang="en-US" dirty="0"/>
                            <a:t>11,236</a:t>
                          </a:r>
                        </a:p>
                      </a:txBody>
                      <a:tcPr/>
                    </a:tc>
                    <a:tc>
                      <a:txBody>
                        <a:bodyPr/>
                        <a:lstStyle/>
                        <a:p>
                          <a:pPr algn="ctr"/>
                          <a:r>
                            <a:rPr lang="en-US" dirty="0"/>
                            <a:t>4.84</a:t>
                          </a:r>
                        </a:p>
                      </a:txBody>
                      <a:tcPr/>
                    </a:tc>
                    <a:extLst>
                      <a:ext uri="{0D108BD9-81ED-4DB2-BD59-A6C34878D82A}">
                        <a16:rowId xmlns:a16="http://schemas.microsoft.com/office/drawing/2014/main" val="3331609061"/>
                      </a:ext>
                    </a:extLst>
                  </a:tr>
                  <a:tr h="458253">
                    <a:tc>
                      <a:txBody>
                        <a:bodyPr/>
                        <a:lstStyle/>
                        <a:p>
                          <a:pPr algn="ctr"/>
                          <a:r>
                            <a:rPr lang="en-US" dirty="0"/>
                            <a:t>95</a:t>
                          </a:r>
                        </a:p>
                      </a:txBody>
                      <a:tcPr/>
                    </a:tc>
                    <a:tc>
                      <a:txBody>
                        <a:bodyPr/>
                        <a:lstStyle/>
                        <a:p>
                          <a:pPr algn="ctr"/>
                          <a:r>
                            <a:rPr lang="en-US" dirty="0"/>
                            <a:t>2.3</a:t>
                          </a:r>
                        </a:p>
                      </a:txBody>
                      <a:tcPr/>
                    </a:tc>
                    <a:tc>
                      <a:txBody>
                        <a:bodyPr/>
                        <a:lstStyle/>
                        <a:p>
                          <a:pPr algn="ctr"/>
                          <a:r>
                            <a:rPr lang="en-US" dirty="0"/>
                            <a:t>218.5</a:t>
                          </a:r>
                        </a:p>
                      </a:txBody>
                      <a:tcPr/>
                    </a:tc>
                    <a:tc>
                      <a:txBody>
                        <a:bodyPr/>
                        <a:lstStyle/>
                        <a:p>
                          <a:pPr algn="ctr"/>
                          <a:r>
                            <a:rPr lang="en-US" dirty="0"/>
                            <a:t>9,025</a:t>
                          </a:r>
                        </a:p>
                      </a:txBody>
                      <a:tcPr/>
                    </a:tc>
                    <a:tc>
                      <a:txBody>
                        <a:bodyPr/>
                        <a:lstStyle/>
                        <a:p>
                          <a:pPr algn="ctr"/>
                          <a:r>
                            <a:rPr lang="en-US" dirty="0"/>
                            <a:t>5.29</a:t>
                          </a:r>
                        </a:p>
                      </a:txBody>
                      <a:tcPr/>
                    </a:tc>
                    <a:extLst>
                      <a:ext uri="{0D108BD9-81ED-4DB2-BD59-A6C34878D82A}">
                        <a16:rowId xmlns:a16="http://schemas.microsoft.com/office/drawing/2014/main" val="2188448138"/>
                      </a:ext>
                    </a:extLst>
                  </a:tr>
                  <a:tr h="458253">
                    <a:tc>
                      <a:txBody>
                        <a:bodyPr/>
                        <a:lstStyle/>
                        <a:p>
                          <a:pPr algn="ctr"/>
                          <a:r>
                            <a:rPr lang="en-US" dirty="0"/>
                            <a:t>116</a:t>
                          </a:r>
                        </a:p>
                      </a:txBody>
                      <a:tcPr/>
                    </a:tc>
                    <a:tc>
                      <a:txBody>
                        <a:bodyPr/>
                        <a:lstStyle/>
                        <a:p>
                          <a:pPr algn="ctr"/>
                          <a:r>
                            <a:rPr lang="en-US" dirty="0"/>
                            <a:t>3.8</a:t>
                          </a:r>
                        </a:p>
                      </a:txBody>
                      <a:tcPr/>
                    </a:tc>
                    <a:tc>
                      <a:txBody>
                        <a:bodyPr/>
                        <a:lstStyle/>
                        <a:p>
                          <a:pPr algn="ctr"/>
                          <a:r>
                            <a:rPr lang="en-US" dirty="0"/>
                            <a:t>440.8</a:t>
                          </a:r>
                        </a:p>
                      </a:txBody>
                      <a:tcPr/>
                    </a:tc>
                    <a:tc>
                      <a:txBody>
                        <a:bodyPr/>
                        <a:lstStyle/>
                        <a:p>
                          <a:pPr algn="ctr"/>
                          <a:r>
                            <a:rPr lang="en-US" dirty="0"/>
                            <a:t>13,456</a:t>
                          </a:r>
                        </a:p>
                      </a:txBody>
                      <a:tcPr/>
                    </a:tc>
                    <a:tc>
                      <a:txBody>
                        <a:bodyPr/>
                        <a:lstStyle/>
                        <a:p>
                          <a:pPr algn="ctr"/>
                          <a:r>
                            <a:rPr lang="en-US" dirty="0"/>
                            <a:t>14.44</a:t>
                          </a:r>
                        </a:p>
                      </a:txBody>
                      <a:tcPr/>
                    </a:tc>
                    <a:extLst>
                      <a:ext uri="{0D108BD9-81ED-4DB2-BD59-A6C34878D82A}">
                        <a16:rowId xmlns:a16="http://schemas.microsoft.com/office/drawing/2014/main" val="1853651648"/>
                      </a:ext>
                    </a:extLst>
                  </a:tr>
                  <a:tr h="458253">
                    <a:tc>
                      <a:txBody>
                        <a:bodyPr/>
                        <a:lstStyle/>
                        <a:p>
                          <a:pPr algn="ctr"/>
                          <a:r>
                            <a:rPr lang="en-US" dirty="0"/>
                            <a:t>112</a:t>
                          </a:r>
                        </a:p>
                      </a:txBody>
                      <a:tcPr/>
                    </a:tc>
                    <a:tc>
                      <a:txBody>
                        <a:bodyPr/>
                        <a:lstStyle/>
                        <a:p>
                          <a:pPr algn="ctr"/>
                          <a:r>
                            <a:rPr lang="en-US" dirty="0"/>
                            <a:t>3.4</a:t>
                          </a:r>
                        </a:p>
                      </a:txBody>
                      <a:tcPr/>
                    </a:tc>
                    <a:tc>
                      <a:txBody>
                        <a:bodyPr/>
                        <a:lstStyle/>
                        <a:p>
                          <a:pPr algn="ctr"/>
                          <a:r>
                            <a:rPr lang="en-US" dirty="0"/>
                            <a:t>380.8</a:t>
                          </a:r>
                        </a:p>
                      </a:txBody>
                      <a:tcPr/>
                    </a:tc>
                    <a:tc>
                      <a:txBody>
                        <a:bodyPr/>
                        <a:lstStyle/>
                        <a:p>
                          <a:pPr algn="ctr"/>
                          <a:r>
                            <a:rPr lang="en-US" dirty="0"/>
                            <a:t>12,544</a:t>
                          </a:r>
                        </a:p>
                      </a:txBody>
                      <a:tcPr/>
                    </a:tc>
                    <a:tc>
                      <a:txBody>
                        <a:bodyPr/>
                        <a:lstStyle/>
                        <a:p>
                          <a:pPr algn="ctr"/>
                          <a:r>
                            <a:rPr lang="en-US" dirty="0"/>
                            <a:t>11.56</a:t>
                          </a:r>
                        </a:p>
                      </a:txBody>
                      <a:tcPr/>
                    </a:tc>
                    <a:extLst>
                      <a:ext uri="{0D108BD9-81ED-4DB2-BD59-A6C34878D82A}">
                        <a16:rowId xmlns:a16="http://schemas.microsoft.com/office/drawing/2014/main" val="1395312363"/>
                      </a:ext>
                    </a:extLst>
                  </a:tr>
                  <a:tr h="458253">
                    <a:tc>
                      <a:txBody>
                        <a:bodyPr/>
                        <a:lstStyle/>
                        <a:p>
                          <a:pPr algn="ctr"/>
                          <a:r>
                            <a:rPr lang="en-US" dirty="0"/>
                            <a:t>∑=832</a:t>
                          </a:r>
                        </a:p>
                      </a:txBody>
                      <a:tcPr/>
                    </a:tc>
                    <a:tc>
                      <a:txBody>
                        <a:bodyPr/>
                        <a:lstStyle/>
                        <a:p>
                          <a:pPr algn="ctr"/>
                          <a:r>
                            <a:rPr lang="en-US" dirty="0"/>
                            <a:t>∑=22.1</a:t>
                          </a:r>
                        </a:p>
                      </a:txBody>
                      <a:tcPr/>
                    </a:tc>
                    <a:tc>
                      <a:txBody>
                        <a:bodyPr/>
                        <a:lstStyle/>
                        <a:p>
                          <a:pPr algn="ctr"/>
                          <a:r>
                            <a:rPr lang="en-US" dirty="0"/>
                            <a:t>∑=2,321.1</a:t>
                          </a:r>
                        </a:p>
                      </a:txBody>
                      <a:tcPr/>
                    </a:tc>
                    <a:tc>
                      <a:txBody>
                        <a:bodyPr/>
                        <a:lstStyle/>
                        <a:p>
                          <a:pPr algn="ctr"/>
                          <a:r>
                            <a:rPr lang="en-US" dirty="0"/>
                            <a:t>∑=86,890</a:t>
                          </a:r>
                        </a:p>
                      </a:txBody>
                      <a:tcPr/>
                    </a:tc>
                    <a:tc>
                      <a:txBody>
                        <a:bodyPr/>
                        <a:lstStyle/>
                        <a:p>
                          <a:pPr algn="ctr"/>
                          <a:r>
                            <a:rPr lang="en-US" dirty="0"/>
                            <a:t>∑=63.83</a:t>
                          </a:r>
                        </a:p>
                      </a:txBody>
                      <a:tcPr/>
                    </a:tc>
                    <a:extLst>
                      <a:ext uri="{0D108BD9-81ED-4DB2-BD59-A6C34878D82A}">
                        <a16:rowId xmlns:a16="http://schemas.microsoft.com/office/drawing/2014/main" val="2623504695"/>
                      </a:ext>
                    </a:extLst>
                  </a:tr>
                </a:tbl>
              </a:graphicData>
            </a:graphic>
          </p:graphicFrame>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2CA6053-4F5B-4F02-B9C6-241984320EE7}"/>
                  </a:ext>
                </a:extLst>
              </p:cNvPr>
              <p:cNvSpPr txBox="1"/>
              <p:nvPr/>
            </p:nvSpPr>
            <p:spPr>
              <a:xfrm>
                <a:off x="5279064" y="1373982"/>
                <a:ext cx="5799056" cy="12934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a:latin typeface="Cambria Math" panose="02040503050406030204" pitchFamily="18" charset="0"/>
                            </a:rPr>
                            <m:t>𝑆</m:t>
                          </m:r>
                          <m:r>
                            <a:rPr lang="en-US" sz="3200" i="1" smtClean="0">
                              <a:solidFill>
                                <a:schemeClr val="tx1"/>
                              </a:solidFill>
                              <a:latin typeface="Cambria Math" panose="02040503050406030204" pitchFamily="18" charset="0"/>
                            </a:rPr>
                            <m:t>𝑆</m:t>
                          </m:r>
                        </m:e>
                        <m:sub>
                          <m:r>
                            <a:rPr lang="en-US" sz="3200" i="1" smtClean="0">
                              <a:solidFill>
                                <a:schemeClr val="tx1"/>
                              </a:solidFill>
                              <a:latin typeface="Cambria Math" panose="02040503050406030204" pitchFamily="18" charset="0"/>
                            </a:rPr>
                            <m:t>𝑥𝑦</m:t>
                          </m:r>
                        </m:sub>
                      </m:sSub>
                      <m:r>
                        <a:rPr lang="en-US" sz="3200" i="1" smtClean="0">
                          <a:solidFill>
                            <a:schemeClr val="tx1"/>
                          </a:solidFill>
                          <a:latin typeface="Cambria Math" panose="02040503050406030204" pitchFamily="18" charset="0"/>
                        </a:rPr>
                        <m:t>=</m:t>
                      </m:r>
                      <m:nary>
                        <m:naryPr>
                          <m:chr m:val="∑"/>
                          <m:grow m:val="on"/>
                          <m:subHide m:val="on"/>
                          <m:supHide m:val="on"/>
                          <m:ctrlPr>
                            <a:rPr lang="en-US" sz="3200" i="1" smtClean="0">
                              <a:solidFill>
                                <a:schemeClr val="tx1"/>
                              </a:solidFill>
                              <a:latin typeface="Cambria Math" panose="02040503050406030204" pitchFamily="18" charset="0"/>
                            </a:rPr>
                          </m:ctrlPr>
                        </m:naryPr>
                        <m:sub/>
                        <m:sup/>
                        <m:e>
                          <m:r>
                            <a:rPr lang="en-US" sz="3200" i="1" smtClean="0">
                              <a:solidFill>
                                <a:schemeClr val="tx1"/>
                              </a:solidFill>
                              <a:latin typeface="Cambria Math" panose="02040503050406030204" pitchFamily="18" charset="0"/>
                            </a:rPr>
                            <m:t>𝑥𝑦</m:t>
                          </m:r>
                        </m:e>
                      </m:nary>
                      <m:r>
                        <a:rPr lang="en-US" sz="320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d>
                            <m:dPr>
                              <m:ctrlPr>
                                <a:rPr lang="en-US" sz="3200" i="1" smtClean="0">
                                  <a:solidFill>
                                    <a:schemeClr val="tx1"/>
                                  </a:solidFill>
                                  <a:latin typeface="Cambria Math" panose="02040503050406030204" pitchFamily="18" charset="0"/>
                                </a:rPr>
                              </m:ctrlPr>
                            </m:dPr>
                            <m:e>
                              <m:sSub>
                                <m:sSubPr>
                                  <m:ctrlPr>
                                    <a:rPr lang="en-US" sz="320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rPr>
                                    <m:t>𝛴</m:t>
                                  </m:r>
                                </m:e>
                                <m:sub>
                                  <m:r>
                                    <a:rPr lang="en-US" sz="3200" i="1" smtClean="0">
                                      <a:solidFill>
                                        <a:schemeClr val="tx1"/>
                                      </a:solidFill>
                                      <a:latin typeface="Cambria Math" panose="02040503050406030204" pitchFamily="18" charset="0"/>
                                    </a:rPr>
                                    <m:t>𝑥</m:t>
                                  </m:r>
                                </m:sub>
                              </m:sSub>
                            </m:e>
                          </m:d>
                          <m:d>
                            <m:dPr>
                              <m:ctrlPr>
                                <a:rPr lang="en-US" sz="3200" i="1" smtClean="0">
                                  <a:solidFill>
                                    <a:schemeClr val="tx1"/>
                                  </a:solidFill>
                                  <a:latin typeface="Cambria Math" panose="02040503050406030204" pitchFamily="18" charset="0"/>
                                </a:rPr>
                              </m:ctrlPr>
                            </m:dPr>
                            <m:e>
                              <m:r>
                                <a:rPr lang="en-US" sz="3200" i="1" smtClean="0">
                                  <a:solidFill>
                                    <a:schemeClr val="tx1"/>
                                  </a:solidFill>
                                  <a:latin typeface="Cambria Math" panose="02040503050406030204" pitchFamily="18" charset="0"/>
                                </a:rPr>
                                <m:t>𝛴</m:t>
                              </m:r>
                              <m:r>
                                <a:rPr lang="en-US" sz="3200" i="1" smtClean="0">
                                  <a:solidFill>
                                    <a:schemeClr val="tx1"/>
                                  </a:solidFill>
                                  <a:latin typeface="Cambria Math" panose="02040503050406030204" pitchFamily="18" charset="0"/>
                                </a:rPr>
                                <m:t>𝑦</m:t>
                              </m:r>
                            </m:e>
                          </m:d>
                        </m:num>
                        <m:den>
                          <m:r>
                            <a:rPr lang="en-US" sz="3200" i="1" smtClean="0">
                              <a:solidFill>
                                <a:schemeClr val="tx1"/>
                              </a:solidFill>
                              <a:latin typeface="Cambria Math" panose="02040503050406030204" pitchFamily="18" charset="0"/>
                            </a:rPr>
                            <m:t>𝑛</m:t>
                          </m:r>
                        </m:den>
                      </m:f>
                    </m:oMath>
                  </m:oMathPara>
                </a14:m>
                <a:endParaRPr lang="en-US" sz="3200" dirty="0">
                  <a:solidFill>
                    <a:schemeClr val="tx1"/>
                  </a:solidFill>
                </a:endParaRPr>
              </a:p>
            </p:txBody>
          </p:sp>
        </mc:Choice>
        <mc:Fallback xmlns="">
          <p:sp>
            <p:nvSpPr>
              <p:cNvPr id="20" name="TextBox 19">
                <a:extLst>
                  <a:ext uri="{FF2B5EF4-FFF2-40B4-BE49-F238E27FC236}">
                    <a16:creationId xmlns:a16="http://schemas.microsoft.com/office/drawing/2014/main" id="{32CA6053-4F5B-4F02-B9C6-241984320EE7}"/>
                  </a:ext>
                </a:extLst>
              </p:cNvPr>
              <p:cNvSpPr txBox="1">
                <a:spLocks noRot="1" noChangeAspect="1" noMove="1" noResize="1" noEditPoints="1" noAdjustHandles="1" noChangeArrowheads="1" noChangeShapeType="1" noTextEdit="1"/>
              </p:cNvSpPr>
              <p:nvPr/>
            </p:nvSpPr>
            <p:spPr>
              <a:xfrm>
                <a:off x="5279064" y="1373982"/>
                <a:ext cx="5799056" cy="12934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A370D3F-13AD-4941-9BCF-363C71296454}"/>
                  </a:ext>
                </a:extLst>
              </p:cNvPr>
              <p:cNvSpPr txBox="1"/>
              <p:nvPr/>
            </p:nvSpPr>
            <p:spPr>
              <a:xfrm>
                <a:off x="6203329" y="2401001"/>
                <a:ext cx="5799055" cy="1059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2,321.1</m:t>
                      </m:r>
                      <m:r>
                        <a:rPr lang="en-US" sz="320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d>
                            <m:dPr>
                              <m:ctrlPr>
                                <a:rPr lang="en-US" sz="320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832</m:t>
                              </m:r>
                            </m:e>
                          </m:d>
                          <m:d>
                            <m:dPr>
                              <m:ctrlPr>
                                <a:rPr lang="en-US" sz="320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22.1</m:t>
                              </m:r>
                            </m:e>
                          </m:d>
                        </m:num>
                        <m:den>
                          <m:r>
                            <a:rPr lang="en-US" sz="3200" b="0" i="1" smtClean="0">
                              <a:solidFill>
                                <a:schemeClr val="tx1"/>
                              </a:solidFill>
                              <a:latin typeface="Cambria Math" panose="02040503050406030204" pitchFamily="18" charset="0"/>
                            </a:rPr>
                            <m:t>8</m:t>
                          </m:r>
                        </m:den>
                      </m:f>
                    </m:oMath>
                  </m:oMathPara>
                </a14:m>
                <a:endParaRPr lang="en-US" sz="3200" dirty="0">
                  <a:solidFill>
                    <a:schemeClr val="tx1"/>
                  </a:solidFill>
                </a:endParaRPr>
              </a:p>
            </p:txBody>
          </p:sp>
        </mc:Choice>
        <mc:Fallback xmlns="">
          <p:sp>
            <p:nvSpPr>
              <p:cNvPr id="21" name="TextBox 20">
                <a:extLst>
                  <a:ext uri="{FF2B5EF4-FFF2-40B4-BE49-F238E27FC236}">
                    <a16:creationId xmlns:a16="http://schemas.microsoft.com/office/drawing/2014/main" id="{DA370D3F-13AD-4941-9BCF-363C71296454}"/>
                  </a:ext>
                </a:extLst>
              </p:cNvPr>
              <p:cNvSpPr txBox="1">
                <a:spLocks noRot="1" noChangeAspect="1" noMove="1" noResize="1" noEditPoints="1" noAdjustHandles="1" noChangeArrowheads="1" noChangeShapeType="1" noTextEdit="1"/>
              </p:cNvSpPr>
              <p:nvPr/>
            </p:nvSpPr>
            <p:spPr>
              <a:xfrm>
                <a:off x="6203329" y="2401001"/>
                <a:ext cx="5799055" cy="105997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4CBB96F-B25D-4B23-ACD9-4F54FCC4703F}"/>
                  </a:ext>
                </a:extLst>
              </p:cNvPr>
              <p:cNvSpPr txBox="1"/>
              <p:nvPr/>
            </p:nvSpPr>
            <p:spPr>
              <a:xfrm>
                <a:off x="5890643" y="3414891"/>
                <a:ext cx="2497603" cy="6236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𝑆𝑆</m:t>
                          </m:r>
                        </m:e>
                        <m:sub>
                          <m:r>
                            <a:rPr lang="en-US" sz="3200" i="1">
                              <a:latin typeface="Cambria Math" panose="02040503050406030204" pitchFamily="18" charset="0"/>
                            </a:rPr>
                            <m:t>𝑥𝑦</m:t>
                          </m:r>
                        </m:sub>
                      </m:sSub>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22.7</m:t>
                      </m:r>
                    </m:oMath>
                  </m:oMathPara>
                </a14:m>
                <a:endParaRPr lang="en-US" sz="3200" dirty="0">
                  <a:solidFill>
                    <a:schemeClr val="tx1"/>
                  </a:solidFill>
                </a:endParaRPr>
              </a:p>
            </p:txBody>
          </p:sp>
        </mc:Choice>
        <mc:Fallback xmlns="">
          <p:sp>
            <p:nvSpPr>
              <p:cNvPr id="22" name="TextBox 21">
                <a:extLst>
                  <a:ext uri="{FF2B5EF4-FFF2-40B4-BE49-F238E27FC236}">
                    <a16:creationId xmlns:a16="http://schemas.microsoft.com/office/drawing/2014/main" id="{24CBB96F-B25D-4B23-ACD9-4F54FCC4703F}"/>
                  </a:ext>
                </a:extLst>
              </p:cNvPr>
              <p:cNvSpPr txBox="1">
                <a:spLocks noRot="1" noChangeAspect="1" noMove="1" noResize="1" noEditPoints="1" noAdjustHandles="1" noChangeArrowheads="1" noChangeShapeType="1" noTextEdit="1"/>
              </p:cNvSpPr>
              <p:nvPr/>
            </p:nvSpPr>
            <p:spPr>
              <a:xfrm>
                <a:off x="5890643" y="3414891"/>
                <a:ext cx="2497603" cy="6236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296611-4905-47B8-8320-59B02F393643}"/>
                  </a:ext>
                </a:extLst>
              </p:cNvPr>
              <p:cNvSpPr txBox="1"/>
              <p:nvPr/>
            </p:nvSpPr>
            <p:spPr>
              <a:xfrm>
                <a:off x="5707757" y="4034169"/>
                <a:ext cx="4636173" cy="13259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solidFill>
                            <a:schemeClr val="tx1"/>
                          </a:solidFill>
                          <a:latin typeface="Cambria Math" panose="02040503050406030204" pitchFamily="18" charset="0"/>
                        </a:rPr>
                        <m:t>𝑆</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𝑆</m:t>
                          </m:r>
                        </m:e>
                        <m:sub>
                          <m:r>
                            <a:rPr lang="en-US" sz="3200" i="1" dirty="0">
                              <a:latin typeface="Cambria Math" panose="02040503050406030204" pitchFamily="18" charset="0"/>
                            </a:rPr>
                            <m:t>𝑥</m:t>
                          </m:r>
                          <m:r>
                            <a:rPr lang="en-US" sz="3200" b="0" i="1" dirty="0" smtClean="0">
                              <a:latin typeface="Cambria Math" panose="02040503050406030204" pitchFamily="18" charset="0"/>
                            </a:rPr>
                            <m:t>𝑥</m:t>
                          </m:r>
                        </m:sub>
                      </m:sSub>
                      <m:r>
                        <a:rPr lang="en-US" sz="3200" i="1" smtClean="0">
                          <a:solidFill>
                            <a:schemeClr val="tx1"/>
                          </a:solidFill>
                          <a:latin typeface="Cambria Math" panose="02040503050406030204" pitchFamily="18" charset="0"/>
                        </a:rPr>
                        <m:t>=</m:t>
                      </m:r>
                      <m:nary>
                        <m:naryPr>
                          <m:chr m:val="∑"/>
                          <m:grow m:val="on"/>
                          <m:subHide m:val="on"/>
                          <m:supHide m:val="on"/>
                          <m:ctrlPr>
                            <a:rPr lang="en-US" sz="3200" i="1" smtClean="0">
                              <a:solidFill>
                                <a:schemeClr val="tx1"/>
                              </a:solidFill>
                              <a:latin typeface="Cambria Math" panose="02040503050406030204" pitchFamily="18" charset="0"/>
                            </a:rPr>
                          </m:ctrlPr>
                        </m:naryPr>
                        <m:sub/>
                        <m:sup/>
                        <m:e>
                          <m:sSup>
                            <m:sSupPr>
                              <m:ctrlPr>
                                <a:rPr lang="en-US" sz="3200" i="1" smtClean="0">
                                  <a:solidFill>
                                    <a:schemeClr val="tx1"/>
                                  </a:solidFill>
                                  <a:latin typeface="Cambria Math" panose="02040503050406030204" pitchFamily="18" charset="0"/>
                                </a:rPr>
                              </m:ctrlPr>
                            </m:sSupPr>
                            <m:e>
                              <m:r>
                                <a:rPr lang="en-US" sz="3200" i="1" smtClean="0">
                                  <a:solidFill>
                                    <a:schemeClr val="tx1"/>
                                  </a:solidFill>
                                  <a:latin typeface="Cambria Math" panose="02040503050406030204" pitchFamily="18" charset="0"/>
                                </a:rPr>
                                <m:t>𝑥</m:t>
                              </m:r>
                            </m:e>
                            <m:sup>
                              <m:r>
                                <a:rPr lang="en-US" sz="3200" i="1" smtClean="0">
                                  <a:solidFill>
                                    <a:schemeClr val="tx1"/>
                                  </a:solidFill>
                                  <a:latin typeface="Cambria Math" panose="02040503050406030204" pitchFamily="18" charset="0"/>
                                </a:rPr>
                                <m:t>2</m:t>
                              </m:r>
                            </m:sup>
                          </m:sSup>
                        </m:e>
                      </m:nary>
                      <m:r>
                        <a:rPr lang="en-US" sz="3200" i="1" smtClean="0">
                          <a:solidFill>
                            <a:schemeClr val="tx1"/>
                          </a:solidFill>
                          <a:latin typeface="Cambria Math" panose="02040503050406030204" pitchFamily="18" charset="0"/>
                        </a:rPr>
                        <m:t>−</m:t>
                      </m:r>
                      <m:f>
                        <m:fPr>
                          <m:ctrlPr>
                            <a:rPr lang="en-US" sz="3200" i="1" smtClean="0">
                              <a:solidFill>
                                <a:schemeClr val="tx1"/>
                              </a:solidFill>
                              <a:latin typeface="Cambria Math" panose="02040503050406030204" pitchFamily="18" charset="0"/>
                            </a:rPr>
                          </m:ctrlPr>
                        </m:fPr>
                        <m:num>
                          <m:sSup>
                            <m:sSupPr>
                              <m:ctrlPr>
                                <a:rPr lang="en-US" sz="3200" i="1" smtClean="0">
                                  <a:solidFill>
                                    <a:schemeClr val="tx1"/>
                                  </a:solidFill>
                                  <a:latin typeface="Cambria Math" panose="02040503050406030204" pitchFamily="18" charset="0"/>
                                </a:rPr>
                              </m:ctrlPr>
                            </m:sSupPr>
                            <m:e>
                              <m:d>
                                <m:dPr>
                                  <m:ctrlPr>
                                    <a:rPr lang="en-US" sz="3200" i="1" smtClean="0">
                                      <a:solidFill>
                                        <a:schemeClr val="tx1"/>
                                      </a:solidFill>
                                      <a:latin typeface="Cambria Math" panose="02040503050406030204" pitchFamily="18" charset="0"/>
                                    </a:rPr>
                                  </m:ctrlPr>
                                </m:dPr>
                                <m:e>
                                  <m:nary>
                                    <m:naryPr>
                                      <m:chr m:val="∑"/>
                                      <m:grow m:val="on"/>
                                      <m:subHide m:val="on"/>
                                      <m:supHide m:val="on"/>
                                      <m:ctrlPr>
                                        <a:rPr lang="en-US" sz="3200" i="1" smtClean="0">
                                          <a:solidFill>
                                            <a:schemeClr val="tx1"/>
                                          </a:solidFill>
                                          <a:latin typeface="Cambria Math" panose="02040503050406030204" pitchFamily="18" charset="0"/>
                                        </a:rPr>
                                      </m:ctrlPr>
                                    </m:naryPr>
                                    <m:sub/>
                                    <m:sup/>
                                    <m:e>
                                      <m:r>
                                        <a:rPr lang="en-US" sz="3200" i="1" smtClean="0">
                                          <a:solidFill>
                                            <a:schemeClr val="tx1"/>
                                          </a:solidFill>
                                          <a:latin typeface="Cambria Math" panose="02040503050406030204" pitchFamily="18" charset="0"/>
                                        </a:rPr>
                                        <m:t>𝑥</m:t>
                                      </m:r>
                                    </m:e>
                                  </m:nary>
                                </m:e>
                              </m:d>
                            </m:e>
                            <m:sup>
                              <m:r>
                                <a:rPr lang="en-US" sz="3200" i="1" smtClean="0">
                                  <a:solidFill>
                                    <a:schemeClr val="tx1"/>
                                  </a:solidFill>
                                  <a:latin typeface="Cambria Math" panose="02040503050406030204" pitchFamily="18" charset="0"/>
                                </a:rPr>
                                <m:t>2</m:t>
                              </m:r>
                            </m:sup>
                          </m:sSup>
                        </m:num>
                        <m:den>
                          <m:r>
                            <a:rPr lang="en-US" sz="3200" i="1" smtClean="0">
                              <a:solidFill>
                                <a:schemeClr val="tx1"/>
                              </a:solidFill>
                              <a:latin typeface="Cambria Math" panose="02040503050406030204" pitchFamily="18" charset="0"/>
                            </a:rPr>
                            <m:t>𝑛</m:t>
                          </m:r>
                        </m:den>
                      </m:f>
                    </m:oMath>
                  </m:oMathPara>
                </a14:m>
                <a:endParaRPr lang="en-US" sz="3200" dirty="0">
                  <a:solidFill>
                    <a:schemeClr val="tx1"/>
                  </a:solidFill>
                </a:endParaRPr>
              </a:p>
            </p:txBody>
          </p:sp>
        </mc:Choice>
        <mc:Fallback xmlns="">
          <p:sp>
            <p:nvSpPr>
              <p:cNvPr id="23" name="TextBox 22">
                <a:extLst>
                  <a:ext uri="{FF2B5EF4-FFF2-40B4-BE49-F238E27FC236}">
                    <a16:creationId xmlns:a16="http://schemas.microsoft.com/office/drawing/2014/main" id="{F5296611-4905-47B8-8320-59B02F393643}"/>
                  </a:ext>
                </a:extLst>
              </p:cNvPr>
              <p:cNvSpPr txBox="1">
                <a:spLocks noRot="1" noChangeAspect="1" noMove="1" noResize="1" noEditPoints="1" noAdjustHandles="1" noChangeArrowheads="1" noChangeShapeType="1" noTextEdit="1"/>
              </p:cNvSpPr>
              <p:nvPr/>
            </p:nvSpPr>
            <p:spPr>
              <a:xfrm>
                <a:off x="5707757" y="4034169"/>
                <a:ext cx="4636173" cy="132594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C80BA81-9D79-45E0-8194-99CE1A847136}"/>
                  </a:ext>
                </a:extLst>
              </p:cNvPr>
              <p:cNvSpPr txBox="1"/>
              <p:nvPr/>
            </p:nvSpPr>
            <p:spPr>
              <a:xfrm>
                <a:off x="6229551" y="5186193"/>
                <a:ext cx="489243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86,890</m:t>
                      </m:r>
                      <m:r>
                        <a:rPr lang="en-US" sz="3200" i="1" smtClean="0">
                          <a:solidFill>
                            <a:schemeClr val="tx1"/>
                          </a:solidFill>
                          <a:latin typeface="Cambria Math" panose="02040503050406030204" pitchFamily="18" charset="0"/>
                        </a:rPr>
                        <m:t>−8</m:t>
                      </m:r>
                      <m:r>
                        <a:rPr lang="en-US" sz="3200" b="0" i="1" smtClean="0">
                          <a:solidFill>
                            <a:schemeClr val="tx1"/>
                          </a:solidFill>
                          <a:latin typeface="Cambria Math" panose="02040503050406030204" pitchFamily="18" charset="0"/>
                        </a:rPr>
                        <m:t>6,528</m:t>
                      </m:r>
                    </m:oMath>
                  </m:oMathPara>
                </a14:m>
                <a:endParaRPr lang="en-US" sz="3200" dirty="0">
                  <a:solidFill>
                    <a:schemeClr val="tx1"/>
                  </a:solidFill>
                </a:endParaRPr>
              </a:p>
            </p:txBody>
          </p:sp>
        </mc:Choice>
        <mc:Fallback xmlns="">
          <p:sp>
            <p:nvSpPr>
              <p:cNvPr id="24" name="TextBox 23">
                <a:extLst>
                  <a:ext uri="{FF2B5EF4-FFF2-40B4-BE49-F238E27FC236}">
                    <a16:creationId xmlns:a16="http://schemas.microsoft.com/office/drawing/2014/main" id="{4C80BA81-9D79-45E0-8194-99CE1A847136}"/>
                  </a:ext>
                </a:extLst>
              </p:cNvPr>
              <p:cNvSpPr txBox="1">
                <a:spLocks noRot="1" noChangeAspect="1" noMove="1" noResize="1" noEditPoints="1" noAdjustHandles="1" noChangeArrowheads="1" noChangeShapeType="1" noTextEdit="1"/>
              </p:cNvSpPr>
              <p:nvPr/>
            </p:nvSpPr>
            <p:spPr>
              <a:xfrm>
                <a:off x="6229551" y="5186193"/>
                <a:ext cx="4892433" cy="58477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8006470-5BB4-4F1C-AD67-25D4EB126401}"/>
                  </a:ext>
                </a:extLst>
              </p:cNvPr>
              <p:cNvSpPr txBox="1"/>
              <p:nvPr/>
            </p:nvSpPr>
            <p:spPr>
              <a:xfrm>
                <a:off x="5996982" y="5800448"/>
                <a:ext cx="228492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solidFill>
                            <a:schemeClr val="tx1"/>
                          </a:solidFill>
                          <a:latin typeface="Cambria Math" panose="02040503050406030204" pitchFamily="18" charset="0"/>
                        </a:rPr>
                        <m:t>𝑆</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𝑆</m:t>
                          </m:r>
                        </m:e>
                        <m:sub>
                          <m:r>
                            <a:rPr lang="en-US" sz="3200" i="1" dirty="0">
                              <a:latin typeface="Cambria Math" panose="02040503050406030204" pitchFamily="18" charset="0"/>
                            </a:rPr>
                            <m:t>𝑥</m:t>
                          </m:r>
                          <m:r>
                            <a:rPr lang="en-US" sz="3200" b="0" i="1" dirty="0" smtClean="0">
                              <a:latin typeface="Cambria Math" panose="02040503050406030204" pitchFamily="18" charset="0"/>
                            </a:rPr>
                            <m:t>𝑥</m:t>
                          </m:r>
                        </m:sub>
                      </m:sSub>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362</m:t>
                      </m:r>
                    </m:oMath>
                  </m:oMathPara>
                </a14:m>
                <a:endParaRPr lang="en-US" sz="3200" dirty="0">
                  <a:solidFill>
                    <a:schemeClr val="tx1"/>
                  </a:solidFill>
                </a:endParaRPr>
              </a:p>
            </p:txBody>
          </p:sp>
        </mc:Choice>
        <mc:Fallback xmlns="">
          <p:sp>
            <p:nvSpPr>
              <p:cNvPr id="25" name="TextBox 24">
                <a:extLst>
                  <a:ext uri="{FF2B5EF4-FFF2-40B4-BE49-F238E27FC236}">
                    <a16:creationId xmlns:a16="http://schemas.microsoft.com/office/drawing/2014/main" id="{88006470-5BB4-4F1C-AD67-25D4EB126401}"/>
                  </a:ext>
                </a:extLst>
              </p:cNvPr>
              <p:cNvSpPr txBox="1">
                <a:spLocks noRot="1" noChangeAspect="1" noMove="1" noResize="1" noEditPoints="1" noAdjustHandles="1" noChangeArrowheads="1" noChangeShapeType="1" noTextEdit="1"/>
              </p:cNvSpPr>
              <p:nvPr/>
            </p:nvSpPr>
            <p:spPr>
              <a:xfrm>
                <a:off x="5996982" y="5800448"/>
                <a:ext cx="2284923" cy="58477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50511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91667E-6 3.33333E-6 L -0.20807 -0.00324 " pathEditMode="relative" rAng="0" ptsTypes="AA">
                                      <p:cBhvr>
                                        <p:cTn id="10" dur="2000" fill="hold"/>
                                        <p:tgtEl>
                                          <p:spTgt spid="5"/>
                                        </p:tgtEl>
                                        <p:attrNameLst>
                                          <p:attrName>ppt_x</p:attrName>
                                          <p:attrName>ppt_y</p:attrName>
                                        </p:attrNameLst>
                                      </p:cBhvr>
                                      <p:rCtr x="-10404" y="-162"/>
                                    </p:animMotion>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anim calcmode="lin" valueType="num">
                                      <p:cBhvr>
                                        <p:cTn id="16" dur="1000" fill="hold"/>
                                        <p:tgtEl>
                                          <p:spTgt spid="20"/>
                                        </p:tgtEl>
                                        <p:attrNameLst>
                                          <p:attrName>ppt_x</p:attrName>
                                        </p:attrNameLst>
                                      </p:cBhvr>
                                      <p:tavLst>
                                        <p:tav tm="0">
                                          <p:val>
                                            <p:strVal val="#ppt_x"/>
                                          </p:val>
                                        </p:tav>
                                        <p:tav tm="100000">
                                          <p:val>
                                            <p:strVal val="#ppt_x"/>
                                          </p:val>
                                        </p:tav>
                                      </p:tavLst>
                                    </p:anim>
                                    <p:anim calcmode="lin" valueType="num">
                                      <p:cBhvr>
                                        <p:cTn id="1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anim calcmode="lin" valueType="num">
                                      <p:cBhvr>
                                        <p:cTn id="23" dur="1000" fill="hold"/>
                                        <p:tgtEl>
                                          <p:spTgt spid="21"/>
                                        </p:tgtEl>
                                        <p:attrNameLst>
                                          <p:attrName>ppt_x</p:attrName>
                                        </p:attrNameLst>
                                      </p:cBhvr>
                                      <p:tavLst>
                                        <p:tav tm="0">
                                          <p:val>
                                            <p:strVal val="#ppt_x"/>
                                          </p:val>
                                        </p:tav>
                                        <p:tav tm="100000">
                                          <p:val>
                                            <p:strVal val="#ppt_x"/>
                                          </p:val>
                                        </p:tav>
                                      </p:tavLst>
                                    </p:anim>
                                    <p:anim calcmode="lin" valueType="num">
                                      <p:cBhvr>
                                        <p:cTn id="2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1000"/>
                                        <p:tgtEl>
                                          <p:spTgt spid="22"/>
                                        </p:tgtEl>
                                      </p:cBhvr>
                                    </p:animEffect>
                                    <p:anim calcmode="lin" valueType="num">
                                      <p:cBhvr>
                                        <p:cTn id="30" dur="1000" fill="hold"/>
                                        <p:tgtEl>
                                          <p:spTgt spid="22"/>
                                        </p:tgtEl>
                                        <p:attrNameLst>
                                          <p:attrName>ppt_x</p:attrName>
                                        </p:attrNameLst>
                                      </p:cBhvr>
                                      <p:tavLst>
                                        <p:tav tm="0">
                                          <p:val>
                                            <p:strVal val="#ppt_x"/>
                                          </p:val>
                                        </p:tav>
                                        <p:tav tm="100000">
                                          <p:val>
                                            <p:strVal val="#ppt_x"/>
                                          </p:val>
                                        </p:tav>
                                      </p:tavLst>
                                    </p:anim>
                                    <p:anim calcmode="lin" valueType="num">
                                      <p:cBhvr>
                                        <p:cTn id="3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1000"/>
                                        <p:tgtEl>
                                          <p:spTgt spid="23"/>
                                        </p:tgtEl>
                                      </p:cBhvr>
                                    </p:animEffect>
                                    <p:anim calcmode="lin" valueType="num">
                                      <p:cBhvr>
                                        <p:cTn id="37" dur="1000" fill="hold"/>
                                        <p:tgtEl>
                                          <p:spTgt spid="23"/>
                                        </p:tgtEl>
                                        <p:attrNameLst>
                                          <p:attrName>ppt_x</p:attrName>
                                        </p:attrNameLst>
                                      </p:cBhvr>
                                      <p:tavLst>
                                        <p:tav tm="0">
                                          <p:val>
                                            <p:strVal val="#ppt_x"/>
                                          </p:val>
                                        </p:tav>
                                        <p:tav tm="100000">
                                          <p:val>
                                            <p:strVal val="#ppt_x"/>
                                          </p:val>
                                        </p:tav>
                                      </p:tavLst>
                                    </p:anim>
                                    <p:anim calcmode="lin" valueType="num">
                                      <p:cBhvr>
                                        <p:cTn id="3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53" repeatCount="indefinite" fill="remove" display="0">
                  <p:stCondLst>
                    <p:cond delay="indefinite"/>
                  </p:stCondLst>
                </p:cTn>
                <p:tgtEl>
                  <p:spTgt spid="2"/>
                </p:tgtEl>
              </p:cMediaNode>
            </p:video>
            <p:seq concurrent="1" nextAc="seek">
              <p:cTn id="54" restart="whenNotActive" fill="hold" evtFilter="cancelBubble" nodeType="interactiveSeq">
                <p:stCondLst>
                  <p:cond evt="onClick" delay="0">
                    <p:tgtEl>
                      <p:spTgt spid="2"/>
                    </p:tgtEl>
                  </p:cond>
                </p:stCondLst>
                <p:endSync evt="end" delay="0">
                  <p:rtn val="all"/>
                </p:endSync>
                <p:childTnLst>
                  <p:par>
                    <p:cTn id="55" fill="hold">
                      <p:stCondLst>
                        <p:cond delay="0"/>
                      </p:stCondLst>
                      <p:childTnLst>
                        <p:par>
                          <p:cTn id="56" fill="hold">
                            <p:stCondLst>
                              <p:cond delay="0"/>
                            </p:stCondLst>
                            <p:childTnLst>
                              <p:par>
                                <p:cTn id="57" presetID="2" presetClass="mediacall" presetSubtype="0" fill="hold" nodeType="clickEffect">
                                  <p:stCondLst>
                                    <p:cond delay="0"/>
                                  </p:stCondLst>
                                  <p:childTnLst>
                                    <p:cmd type="call" cmd="togglePause">
                                      <p:cBhvr>
                                        <p:cTn id="58" dur="1" fill="hold"/>
                                        <p:tgtEl>
                                          <p:spTgt spid="2"/>
                                        </p:tgtEl>
                                      </p:cBhvr>
                                    </p:cmd>
                                  </p:childTnLst>
                                </p:cTn>
                              </p:par>
                            </p:childTnLst>
                          </p:cTn>
                        </p:par>
                      </p:childTnLst>
                    </p:cTn>
                  </p:par>
                </p:childTnLst>
              </p:cTn>
              <p:nextCondLst>
                <p:cond evt="onClick" delay="0">
                  <p:tgtEl>
                    <p:spTgt spid="2"/>
                  </p:tgtEl>
                </p:cond>
              </p:nextCondLst>
            </p:seq>
          </p:childTnLst>
        </p:cTn>
      </p:par>
    </p:tnLst>
    <p:bldLst>
      <p:bldP spid="20" grpId="0"/>
      <p:bldP spid="21" grpId="0"/>
      <p:bldP spid="22" grpId="0"/>
      <p:bldP spid="23" grpId="0"/>
      <p:bldP spid="24"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392F27C-B6FA-402B-A62A-C8F8B9D8A8A6}"/>
              </a:ext>
            </a:extLst>
          </p:cNvPr>
          <p:cNvSpPr txBox="1"/>
          <p:nvPr/>
        </p:nvSpPr>
        <p:spPr>
          <a:xfrm>
            <a:off x="577846" y="-715759"/>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02C2546E-3A57-4164-B5D0-9EF8C8597CCF}"/>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
        <p:nvSpPr>
          <p:cNvPr id="28" name="TextBox 27">
            <a:extLst>
              <a:ext uri="{FF2B5EF4-FFF2-40B4-BE49-F238E27FC236}">
                <a16:creationId xmlns:a16="http://schemas.microsoft.com/office/drawing/2014/main" id="{76299EAD-D369-4679-A9BC-47DC728316A0}"/>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Example:</a:t>
            </a:r>
          </a:p>
        </p:txBody>
      </p:sp>
      <p:sp>
        <p:nvSpPr>
          <p:cNvPr id="3" name="TextBox 2">
            <a:extLst>
              <a:ext uri="{FF2B5EF4-FFF2-40B4-BE49-F238E27FC236}">
                <a16:creationId xmlns:a16="http://schemas.microsoft.com/office/drawing/2014/main" id="{FCD7BAF2-F1F5-43DB-B084-CF908431AF62}"/>
              </a:ext>
            </a:extLst>
          </p:cNvPr>
          <p:cNvSpPr txBox="1"/>
          <p:nvPr/>
        </p:nvSpPr>
        <p:spPr>
          <a:xfrm>
            <a:off x="577845" y="1296311"/>
            <a:ext cx="11036300" cy="584775"/>
          </a:xfrm>
          <a:prstGeom prst="rect">
            <a:avLst/>
          </a:prstGeom>
          <a:noFill/>
        </p:spPr>
        <p:txBody>
          <a:bodyPr wrap="square" rtlCol="0">
            <a:spAutoFit/>
          </a:bodyPr>
          <a:lstStyle/>
          <a:p>
            <a:r>
              <a:rPr lang="en-US" sz="3200" dirty="0">
                <a:latin typeface="Bahnschrift" panose="020B0502040204020203" pitchFamily="34" charset="0"/>
              </a:rPr>
              <a:t>The Values we needed for the equation are</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DECB656-FCCD-4B8E-9986-0B8A9157F562}"/>
                  </a:ext>
                </a:extLst>
              </p:cNvPr>
              <p:cNvSpPr txBox="1"/>
              <p:nvPr/>
            </p:nvSpPr>
            <p:spPr>
              <a:xfrm>
                <a:off x="584911" y="1969280"/>
                <a:ext cx="2350957" cy="6236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𝑆𝑆</m:t>
                          </m:r>
                        </m:e>
                        <m:sub>
                          <m:r>
                            <a:rPr lang="en-US" sz="3200" i="1">
                              <a:latin typeface="Cambria Math" panose="02040503050406030204" pitchFamily="18" charset="0"/>
                            </a:rPr>
                            <m:t>𝑥𝑦</m:t>
                          </m:r>
                        </m:sub>
                      </m:sSub>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22.7</m:t>
                      </m:r>
                    </m:oMath>
                  </m:oMathPara>
                </a14:m>
                <a:endParaRPr lang="en-US" sz="3200" dirty="0">
                  <a:solidFill>
                    <a:schemeClr val="tx1"/>
                  </a:solidFill>
                </a:endParaRPr>
              </a:p>
            </p:txBody>
          </p:sp>
        </mc:Choice>
        <mc:Fallback xmlns="">
          <p:sp>
            <p:nvSpPr>
              <p:cNvPr id="29" name="TextBox 28">
                <a:extLst>
                  <a:ext uri="{FF2B5EF4-FFF2-40B4-BE49-F238E27FC236}">
                    <a16:creationId xmlns:a16="http://schemas.microsoft.com/office/drawing/2014/main" id="{BDECB656-FCCD-4B8E-9986-0B8A9157F562}"/>
                  </a:ext>
                </a:extLst>
              </p:cNvPr>
              <p:cNvSpPr txBox="1">
                <a:spLocks noRot="1" noChangeAspect="1" noMove="1" noResize="1" noEditPoints="1" noAdjustHandles="1" noChangeArrowheads="1" noChangeShapeType="1" noTextEdit="1"/>
              </p:cNvSpPr>
              <p:nvPr/>
            </p:nvSpPr>
            <p:spPr>
              <a:xfrm>
                <a:off x="584911" y="1969280"/>
                <a:ext cx="2350957" cy="6236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E0E0DEB-3A32-4B34-AD99-FF9B04020939}"/>
                  </a:ext>
                </a:extLst>
              </p:cNvPr>
              <p:cNvSpPr txBox="1"/>
              <p:nvPr/>
            </p:nvSpPr>
            <p:spPr>
              <a:xfrm>
                <a:off x="2838185" y="1941380"/>
                <a:ext cx="245247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dirty="0" smtClean="0">
                          <a:solidFill>
                            <a:schemeClr val="tx1"/>
                          </a:solidFill>
                          <a:latin typeface="Cambria Math" panose="02040503050406030204" pitchFamily="18" charset="0"/>
                        </a:rPr>
                        <m:t>𝑆</m:t>
                      </m:r>
                      <m:sSub>
                        <m:sSubPr>
                          <m:ctrlPr>
                            <a:rPr lang="en-US" sz="3200" i="1" dirty="0">
                              <a:latin typeface="Cambria Math" panose="02040503050406030204" pitchFamily="18" charset="0"/>
                            </a:rPr>
                          </m:ctrlPr>
                        </m:sSubPr>
                        <m:e>
                          <m:r>
                            <a:rPr lang="en-US" sz="3200" i="1" dirty="0">
                              <a:latin typeface="Cambria Math" panose="02040503050406030204" pitchFamily="18" charset="0"/>
                            </a:rPr>
                            <m:t>𝑆</m:t>
                          </m:r>
                        </m:e>
                        <m:sub>
                          <m:r>
                            <a:rPr lang="en-US" sz="3200" i="1" dirty="0">
                              <a:latin typeface="Cambria Math" panose="02040503050406030204" pitchFamily="18" charset="0"/>
                            </a:rPr>
                            <m:t>𝑥</m:t>
                          </m:r>
                          <m:r>
                            <a:rPr lang="en-US" sz="3200" b="0" i="1" dirty="0" smtClean="0">
                              <a:latin typeface="Cambria Math" panose="02040503050406030204" pitchFamily="18" charset="0"/>
                            </a:rPr>
                            <m:t>𝑥</m:t>
                          </m:r>
                        </m:sub>
                      </m:sSub>
                      <m:r>
                        <a:rPr lang="en-US" sz="320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362</m:t>
                      </m:r>
                    </m:oMath>
                  </m:oMathPara>
                </a14:m>
                <a:endParaRPr lang="en-US" sz="3200" dirty="0">
                  <a:solidFill>
                    <a:schemeClr val="tx1"/>
                  </a:solidFill>
                </a:endParaRPr>
              </a:p>
            </p:txBody>
          </p:sp>
        </mc:Choice>
        <mc:Fallback xmlns="">
          <p:sp>
            <p:nvSpPr>
              <p:cNvPr id="30" name="TextBox 29">
                <a:extLst>
                  <a:ext uri="{FF2B5EF4-FFF2-40B4-BE49-F238E27FC236}">
                    <a16:creationId xmlns:a16="http://schemas.microsoft.com/office/drawing/2014/main" id="{AE0E0DEB-3A32-4B34-AD99-FF9B04020939}"/>
                  </a:ext>
                </a:extLst>
              </p:cNvPr>
              <p:cNvSpPr txBox="1">
                <a:spLocks noRot="1" noChangeAspect="1" noMove="1" noResize="1" noEditPoints="1" noAdjustHandles="1" noChangeArrowheads="1" noChangeShapeType="1" noTextEdit="1"/>
              </p:cNvSpPr>
              <p:nvPr/>
            </p:nvSpPr>
            <p:spPr>
              <a:xfrm>
                <a:off x="2838185" y="1941380"/>
                <a:ext cx="2452470" cy="584775"/>
              </a:xfrm>
              <a:prstGeom prst="rect">
                <a:avLst/>
              </a:prstGeom>
              <a:blipFill>
                <a:blip r:embed="rId8"/>
                <a:stretch>
                  <a:fillRect/>
                </a:stretch>
              </a:blipFill>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C89A6084-83CA-43E1-8C35-60AF11BC83C7}"/>
              </a:ext>
            </a:extLst>
          </p:cNvPr>
          <p:cNvSpPr/>
          <p:nvPr/>
        </p:nvSpPr>
        <p:spPr>
          <a:xfrm>
            <a:off x="842211" y="2729368"/>
            <a:ext cx="1995974" cy="354020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49F8D97-DB36-46DD-8977-D82239BD4CC7}"/>
                  </a:ext>
                </a:extLst>
              </p:cNvPr>
              <p:cNvSpPr txBox="1"/>
              <p:nvPr/>
            </p:nvSpPr>
            <p:spPr>
              <a:xfrm>
                <a:off x="739770" y="2579415"/>
                <a:ext cx="1942417" cy="1836465"/>
              </a:xfrm>
              <a:prstGeom prst="rect">
                <a:avLst/>
              </a:prstGeom>
              <a:noFill/>
            </p:spPr>
            <p:txBody>
              <a:bodyPr wrap="square" rtlCol="0">
                <a:spAutoFit/>
              </a:bodyPr>
              <a:lstStyle/>
              <a:p>
                <a:endParaRPr lang="en-US" sz="1800" dirty="0">
                  <a:solidFill>
                    <a:schemeClr val="accent4">
                      <a:lumMod val="40000"/>
                      <a:lumOff val="60000"/>
                    </a:schemeClr>
                  </a:solidFill>
                  <a:latin typeface="Bahnschrift" panose="020B0502040204020203" pitchFamily="34" charset="0"/>
                </a:endParaRPr>
              </a:p>
              <a:p>
                <a:pPr/>
                <a14:m>
                  <m:oMathPara xmlns:m="http://schemas.openxmlformats.org/officeDocument/2006/math">
                    <m:oMathParaPr>
                      <m:jc m:val="centerGroup"/>
                    </m:oMathParaPr>
                    <m:oMath xmlns:m="http://schemas.openxmlformats.org/officeDocument/2006/math">
                      <m:acc>
                        <m:accPr>
                          <m:chr m:val="̅"/>
                          <m:ctrlPr>
                            <a:rPr lang="en-US" sz="4000" i="1" smtClean="0">
                              <a:solidFill>
                                <a:schemeClr val="tx1"/>
                              </a:solidFill>
                              <a:latin typeface="Cambria Math" panose="02040503050406030204" pitchFamily="18" charset="0"/>
                            </a:rPr>
                          </m:ctrlPr>
                        </m:accPr>
                        <m:e>
                          <m:r>
                            <a:rPr lang="en-US" sz="4000" i="1" smtClean="0">
                              <a:solidFill>
                                <a:schemeClr val="tx1"/>
                              </a:solidFill>
                              <a:latin typeface="Cambria Math" panose="02040503050406030204" pitchFamily="18" charset="0"/>
                            </a:rPr>
                            <m:t>𝑥</m:t>
                          </m:r>
                        </m:e>
                      </m:acc>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nary>
                            <m:naryPr>
                              <m:chr m:val="∑"/>
                              <m:grow m:val="on"/>
                              <m:subHide m:val="on"/>
                              <m:supHide m:val="on"/>
                              <m:ctrlPr>
                                <a:rPr lang="en-US" sz="4000" i="1" smtClean="0">
                                  <a:solidFill>
                                    <a:schemeClr val="tx1"/>
                                  </a:solidFill>
                                  <a:latin typeface="Cambria Math" panose="02040503050406030204" pitchFamily="18" charset="0"/>
                                </a:rPr>
                              </m:ctrlPr>
                            </m:naryPr>
                            <m:sub/>
                            <m:sup/>
                            <m:e>
                              <m:r>
                                <a:rPr lang="en-US" sz="4000" i="1" smtClean="0">
                                  <a:solidFill>
                                    <a:schemeClr val="tx1"/>
                                  </a:solidFill>
                                  <a:latin typeface="Cambria Math" panose="02040503050406030204" pitchFamily="18" charset="0"/>
                                </a:rPr>
                                <m:t>𝑥</m:t>
                              </m:r>
                            </m:e>
                          </m:nary>
                        </m:num>
                        <m:den>
                          <m:r>
                            <a:rPr lang="en-US" sz="4000" i="1" smtClean="0">
                              <a:solidFill>
                                <a:schemeClr val="tx1"/>
                              </a:solidFill>
                              <a:latin typeface="Cambria Math" panose="02040503050406030204" pitchFamily="18" charset="0"/>
                            </a:rPr>
                            <m:t>𝑛</m:t>
                          </m:r>
                        </m:den>
                      </m:f>
                    </m:oMath>
                  </m:oMathPara>
                </a14:m>
                <a:endParaRPr lang="en-US" sz="4000" dirty="0">
                  <a:solidFill>
                    <a:schemeClr val="tx1"/>
                  </a:solidFill>
                  <a:latin typeface="Bahnschrift" panose="020B0502040204020203" pitchFamily="34" charset="0"/>
                </a:endParaRPr>
              </a:p>
              <a:p>
                <a:endParaRPr lang="en-US" dirty="0"/>
              </a:p>
            </p:txBody>
          </p:sp>
        </mc:Choice>
        <mc:Fallback xmlns="">
          <p:sp>
            <p:nvSpPr>
              <p:cNvPr id="4" name="TextBox 3">
                <a:extLst>
                  <a:ext uri="{FF2B5EF4-FFF2-40B4-BE49-F238E27FC236}">
                    <a16:creationId xmlns:a16="http://schemas.microsoft.com/office/drawing/2014/main" id="{649F8D97-DB36-46DD-8977-D82239BD4CC7}"/>
                  </a:ext>
                </a:extLst>
              </p:cNvPr>
              <p:cNvSpPr txBox="1">
                <a:spLocks noRot="1" noChangeAspect="1" noMove="1" noResize="1" noEditPoints="1" noAdjustHandles="1" noChangeArrowheads="1" noChangeShapeType="1" noTextEdit="1"/>
              </p:cNvSpPr>
              <p:nvPr/>
            </p:nvSpPr>
            <p:spPr>
              <a:xfrm>
                <a:off x="739770" y="2579415"/>
                <a:ext cx="1942417" cy="18364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B513410-ED80-48A1-B13D-A7E683C46E9C}"/>
                  </a:ext>
                </a:extLst>
              </p:cNvPr>
              <p:cNvSpPr txBox="1"/>
              <p:nvPr/>
            </p:nvSpPr>
            <p:spPr>
              <a:xfrm>
                <a:off x="1006280" y="3956231"/>
                <a:ext cx="2053639" cy="1802801"/>
              </a:xfrm>
              <a:prstGeom prst="rect">
                <a:avLst/>
              </a:prstGeom>
              <a:noFill/>
            </p:spPr>
            <p:txBody>
              <a:bodyPr wrap="none" rtlCol="0">
                <a:spAutoFit/>
              </a:bodyPr>
              <a:lstStyle/>
              <a:p>
                <a:endParaRPr lang="en-US" sz="1800" dirty="0">
                  <a:solidFill>
                    <a:schemeClr val="accent4">
                      <a:lumMod val="40000"/>
                      <a:lumOff val="60000"/>
                    </a:schemeClr>
                  </a:solidFill>
                  <a:latin typeface="Bahnschrift" panose="020B0502040204020203" pitchFamily="34" charset="0"/>
                </a:endParaRPr>
              </a:p>
              <a:p>
                <a:pPr/>
                <a14:m>
                  <m:oMathPara xmlns:m="http://schemas.openxmlformats.org/officeDocument/2006/math">
                    <m:oMathParaPr>
                      <m:jc m:val="centerGroup"/>
                    </m:oMathParaPr>
                    <m:oMath xmlns:m="http://schemas.openxmlformats.org/officeDocument/2006/math">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r>
                            <a:rPr lang="en-US" sz="4000" b="0" i="1" smtClean="0">
                              <a:solidFill>
                                <a:schemeClr val="tx1"/>
                              </a:solidFill>
                              <a:latin typeface="Cambria Math" panose="02040503050406030204" pitchFamily="18" charset="0"/>
                            </a:rPr>
                            <m:t>832</m:t>
                          </m:r>
                        </m:num>
                        <m:den>
                          <m:r>
                            <a:rPr lang="en-US" sz="4000" b="0" i="1" smtClean="0">
                              <a:solidFill>
                                <a:schemeClr val="tx1"/>
                              </a:solidFill>
                              <a:latin typeface="Cambria Math" panose="02040503050406030204" pitchFamily="18" charset="0"/>
                            </a:rPr>
                            <m:t>8</m:t>
                          </m:r>
                        </m:den>
                      </m:f>
                    </m:oMath>
                  </m:oMathPara>
                </a14:m>
                <a:endParaRPr lang="en-US" sz="4000" dirty="0">
                  <a:solidFill>
                    <a:schemeClr val="tx1"/>
                  </a:solidFill>
                  <a:latin typeface="Bahnschrift" panose="020B0502040204020203" pitchFamily="34" charset="0"/>
                </a:endParaRPr>
              </a:p>
              <a:p>
                <a:endParaRPr lang="en-US" dirty="0"/>
              </a:p>
            </p:txBody>
          </p:sp>
        </mc:Choice>
        <mc:Fallback xmlns="">
          <p:sp>
            <p:nvSpPr>
              <p:cNvPr id="31" name="TextBox 30">
                <a:extLst>
                  <a:ext uri="{FF2B5EF4-FFF2-40B4-BE49-F238E27FC236}">
                    <a16:creationId xmlns:a16="http://schemas.microsoft.com/office/drawing/2014/main" id="{EB513410-ED80-48A1-B13D-A7E683C46E9C}"/>
                  </a:ext>
                </a:extLst>
              </p:cNvPr>
              <p:cNvSpPr txBox="1">
                <a:spLocks noRot="1" noChangeAspect="1" noMove="1" noResize="1" noEditPoints="1" noAdjustHandles="1" noChangeArrowheads="1" noChangeShapeType="1" noTextEdit="1"/>
              </p:cNvSpPr>
              <p:nvPr/>
            </p:nvSpPr>
            <p:spPr>
              <a:xfrm>
                <a:off x="1006280" y="3956231"/>
                <a:ext cx="2053639" cy="1802801"/>
              </a:xfrm>
              <a:prstGeom prst="rect">
                <a:avLst/>
              </a:prstGeom>
              <a:blipFill>
                <a:blip r:embed="rId10"/>
                <a:stretch>
                  <a:fillRect/>
                </a:stretch>
              </a:blipFill>
            </p:spPr>
            <p:txBody>
              <a:bodyPr/>
              <a:lstStyle/>
              <a:p>
                <a:r>
                  <a:rPr lang="en-US">
                    <a:noFill/>
                  </a:rPr>
                  <a:t> </a:t>
                </a:r>
              </a:p>
            </p:txBody>
          </p:sp>
        </mc:Fallback>
      </mc:AlternateContent>
      <p:sp>
        <p:nvSpPr>
          <p:cNvPr id="40" name="Rectangle: Rounded Corners 39">
            <a:extLst>
              <a:ext uri="{FF2B5EF4-FFF2-40B4-BE49-F238E27FC236}">
                <a16:creationId xmlns:a16="http://schemas.microsoft.com/office/drawing/2014/main" id="{3A6EB0E8-8CCB-488E-9EF2-21D8B183F17E}"/>
              </a:ext>
            </a:extLst>
          </p:cNvPr>
          <p:cNvSpPr/>
          <p:nvPr/>
        </p:nvSpPr>
        <p:spPr>
          <a:xfrm>
            <a:off x="2979617" y="2707806"/>
            <a:ext cx="1995974" cy="354020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63DC267-2C09-4DDA-BD68-A4F7C19BFCC4}"/>
                  </a:ext>
                </a:extLst>
              </p:cNvPr>
              <p:cNvSpPr txBox="1"/>
              <p:nvPr/>
            </p:nvSpPr>
            <p:spPr>
              <a:xfrm>
                <a:off x="736374" y="5199970"/>
                <a:ext cx="2129814" cy="1261884"/>
              </a:xfrm>
              <a:prstGeom prst="rect">
                <a:avLst/>
              </a:prstGeom>
              <a:noFill/>
            </p:spPr>
            <p:txBody>
              <a:bodyPr wrap="none" rtlCol="0">
                <a:spAutoFit/>
              </a:bodyPr>
              <a:lstStyle/>
              <a:p>
                <a:endParaRPr lang="en-US" sz="1800" dirty="0">
                  <a:solidFill>
                    <a:schemeClr val="accent4">
                      <a:lumMod val="40000"/>
                      <a:lumOff val="60000"/>
                    </a:schemeClr>
                  </a:solidFill>
                  <a:latin typeface="Bahnschrift" panose="020B0502040204020203" pitchFamily="34" charset="0"/>
                </a:endParaRPr>
              </a:p>
              <a:p>
                <a:pPr/>
                <a14:m>
                  <m:oMathPara xmlns:m="http://schemas.openxmlformats.org/officeDocument/2006/math">
                    <m:oMathParaPr>
                      <m:jc m:val="centerGroup"/>
                    </m:oMathParaPr>
                    <m:oMath xmlns:m="http://schemas.openxmlformats.org/officeDocument/2006/math">
                      <m:acc>
                        <m:accPr>
                          <m:chr m:val="̅"/>
                          <m:ctrlPr>
                            <a:rPr lang="en-US" sz="4000" i="1" smtClean="0">
                              <a:solidFill>
                                <a:schemeClr val="tx1"/>
                              </a:solidFill>
                              <a:latin typeface="Cambria Math" panose="02040503050406030204" pitchFamily="18" charset="0"/>
                            </a:rPr>
                          </m:ctrlPr>
                        </m:accPr>
                        <m:e>
                          <m:r>
                            <a:rPr lang="en-US" sz="4000" i="1" smtClean="0">
                              <a:solidFill>
                                <a:schemeClr val="tx1"/>
                              </a:solidFill>
                              <a:latin typeface="Cambria Math" panose="02040503050406030204" pitchFamily="18" charset="0"/>
                            </a:rPr>
                            <m:t>𝑥</m:t>
                          </m:r>
                        </m:e>
                      </m:acc>
                      <m:r>
                        <a:rPr lang="en-US" sz="400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104</m:t>
                      </m:r>
                    </m:oMath>
                  </m:oMathPara>
                </a14:m>
                <a:endParaRPr lang="en-US" sz="4000" dirty="0">
                  <a:solidFill>
                    <a:schemeClr val="tx1"/>
                  </a:solidFill>
                  <a:latin typeface="Bahnschrift" panose="020B0502040204020203" pitchFamily="34" charset="0"/>
                </a:endParaRPr>
              </a:p>
              <a:p>
                <a:endParaRPr lang="en-US" dirty="0"/>
              </a:p>
            </p:txBody>
          </p:sp>
        </mc:Choice>
        <mc:Fallback xmlns="">
          <p:sp>
            <p:nvSpPr>
              <p:cNvPr id="32" name="TextBox 31">
                <a:extLst>
                  <a:ext uri="{FF2B5EF4-FFF2-40B4-BE49-F238E27FC236}">
                    <a16:creationId xmlns:a16="http://schemas.microsoft.com/office/drawing/2014/main" id="{F63DC267-2C09-4DDA-BD68-A4F7C19BFCC4}"/>
                  </a:ext>
                </a:extLst>
              </p:cNvPr>
              <p:cNvSpPr txBox="1">
                <a:spLocks noRot="1" noChangeAspect="1" noMove="1" noResize="1" noEditPoints="1" noAdjustHandles="1" noChangeArrowheads="1" noChangeShapeType="1" noTextEdit="1"/>
              </p:cNvSpPr>
              <p:nvPr/>
            </p:nvSpPr>
            <p:spPr>
              <a:xfrm>
                <a:off x="736374" y="5199970"/>
                <a:ext cx="2129814" cy="126188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55623CA-36A9-43F4-8DC3-DE3A9940B466}"/>
                  </a:ext>
                </a:extLst>
              </p:cNvPr>
              <p:cNvSpPr txBox="1"/>
              <p:nvPr/>
            </p:nvSpPr>
            <p:spPr>
              <a:xfrm>
                <a:off x="2838185" y="2787766"/>
                <a:ext cx="2213102" cy="12824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chemeClr val="tx1"/>
                              </a:solidFill>
                              <a:latin typeface="Cambria Math" panose="02040503050406030204" pitchFamily="18" charset="0"/>
                            </a:rPr>
                          </m:ctrlPr>
                        </m:accPr>
                        <m:e>
                          <m:r>
                            <a:rPr lang="en-US" sz="4000" i="1" smtClean="0">
                              <a:solidFill>
                                <a:schemeClr val="tx1"/>
                              </a:solidFill>
                              <a:latin typeface="Cambria Math" panose="02040503050406030204" pitchFamily="18" charset="0"/>
                            </a:rPr>
                            <m:t>𝑦</m:t>
                          </m:r>
                        </m:e>
                      </m:acc>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nary>
                            <m:naryPr>
                              <m:chr m:val="∑"/>
                              <m:grow m:val="on"/>
                              <m:subHide m:val="on"/>
                              <m:supHide m:val="on"/>
                              <m:ctrlPr>
                                <a:rPr lang="en-US" sz="4000" i="1" smtClean="0">
                                  <a:solidFill>
                                    <a:schemeClr val="tx1"/>
                                  </a:solidFill>
                                  <a:latin typeface="Cambria Math" panose="02040503050406030204" pitchFamily="18" charset="0"/>
                                </a:rPr>
                              </m:ctrlPr>
                            </m:naryPr>
                            <m:sub/>
                            <m:sup/>
                            <m:e>
                              <m:r>
                                <a:rPr lang="en-US" sz="4000" i="1" smtClean="0">
                                  <a:solidFill>
                                    <a:schemeClr val="tx1"/>
                                  </a:solidFill>
                                  <a:latin typeface="Cambria Math" panose="02040503050406030204" pitchFamily="18" charset="0"/>
                                </a:rPr>
                                <m:t>𝑦</m:t>
                              </m:r>
                            </m:e>
                          </m:nary>
                        </m:num>
                        <m:den>
                          <m:r>
                            <a:rPr lang="en-US" sz="4000" i="1" smtClean="0">
                              <a:solidFill>
                                <a:schemeClr val="tx1"/>
                              </a:solidFill>
                              <a:latin typeface="Cambria Math" panose="02040503050406030204" pitchFamily="18" charset="0"/>
                            </a:rPr>
                            <m:t>𝑛</m:t>
                          </m:r>
                        </m:den>
                      </m:f>
                    </m:oMath>
                  </m:oMathPara>
                </a14:m>
                <a:endParaRPr lang="en-US" dirty="0">
                  <a:solidFill>
                    <a:schemeClr val="tx1"/>
                  </a:solidFill>
                </a:endParaRPr>
              </a:p>
            </p:txBody>
          </p:sp>
        </mc:Choice>
        <mc:Fallback xmlns="">
          <p:sp>
            <p:nvSpPr>
              <p:cNvPr id="13" name="TextBox 12">
                <a:extLst>
                  <a:ext uri="{FF2B5EF4-FFF2-40B4-BE49-F238E27FC236}">
                    <a16:creationId xmlns:a16="http://schemas.microsoft.com/office/drawing/2014/main" id="{C55623CA-36A9-43F4-8DC3-DE3A9940B466}"/>
                  </a:ext>
                </a:extLst>
              </p:cNvPr>
              <p:cNvSpPr txBox="1">
                <a:spLocks noRot="1" noChangeAspect="1" noMove="1" noResize="1" noEditPoints="1" noAdjustHandles="1" noChangeArrowheads="1" noChangeShapeType="1" noTextEdit="1"/>
              </p:cNvSpPr>
              <p:nvPr/>
            </p:nvSpPr>
            <p:spPr>
              <a:xfrm>
                <a:off x="2838185" y="2787766"/>
                <a:ext cx="2213102" cy="128246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E0BFC84-8547-4197-AFBD-BC89E111C06D}"/>
                  </a:ext>
                </a:extLst>
              </p:cNvPr>
              <p:cNvSpPr txBox="1"/>
              <p:nvPr/>
            </p:nvSpPr>
            <p:spPr>
              <a:xfrm>
                <a:off x="3135615" y="4217667"/>
                <a:ext cx="2213102" cy="12488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r>
                            <a:rPr lang="en-US" sz="4000" b="0" i="1" smtClean="0">
                              <a:solidFill>
                                <a:schemeClr val="tx1"/>
                              </a:solidFill>
                              <a:latin typeface="Cambria Math" panose="02040503050406030204" pitchFamily="18" charset="0"/>
                            </a:rPr>
                            <m:t>22.1</m:t>
                          </m:r>
                        </m:num>
                        <m:den>
                          <m:r>
                            <a:rPr lang="en-US" sz="4000" b="0" i="1" smtClean="0">
                              <a:solidFill>
                                <a:schemeClr val="tx1"/>
                              </a:solidFill>
                              <a:latin typeface="Cambria Math" panose="02040503050406030204" pitchFamily="18" charset="0"/>
                            </a:rPr>
                            <m:t>8</m:t>
                          </m:r>
                        </m:den>
                      </m:f>
                    </m:oMath>
                  </m:oMathPara>
                </a14:m>
                <a:endParaRPr lang="en-US" dirty="0">
                  <a:solidFill>
                    <a:schemeClr val="tx1"/>
                  </a:solidFill>
                </a:endParaRPr>
              </a:p>
            </p:txBody>
          </p:sp>
        </mc:Choice>
        <mc:Fallback xmlns="">
          <p:sp>
            <p:nvSpPr>
              <p:cNvPr id="33" name="TextBox 32">
                <a:extLst>
                  <a:ext uri="{FF2B5EF4-FFF2-40B4-BE49-F238E27FC236}">
                    <a16:creationId xmlns:a16="http://schemas.microsoft.com/office/drawing/2014/main" id="{9E0BFC84-8547-4197-AFBD-BC89E111C06D}"/>
                  </a:ext>
                </a:extLst>
              </p:cNvPr>
              <p:cNvSpPr txBox="1">
                <a:spLocks noRot="1" noChangeAspect="1" noMove="1" noResize="1" noEditPoints="1" noAdjustHandles="1" noChangeArrowheads="1" noChangeShapeType="1" noTextEdit="1"/>
              </p:cNvSpPr>
              <p:nvPr/>
            </p:nvSpPr>
            <p:spPr>
              <a:xfrm>
                <a:off x="3135615" y="4217667"/>
                <a:ext cx="2213102" cy="124880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5F5AE7C-1AE4-4E4E-9A1D-9A4E18A07FD8}"/>
                  </a:ext>
                </a:extLst>
              </p:cNvPr>
              <p:cNvSpPr txBox="1"/>
              <p:nvPr/>
            </p:nvSpPr>
            <p:spPr>
              <a:xfrm>
                <a:off x="2907152" y="5466470"/>
                <a:ext cx="2213102"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4000" i="1" smtClean="0">
                              <a:solidFill>
                                <a:schemeClr val="tx1"/>
                              </a:solidFill>
                              <a:latin typeface="Cambria Math" panose="02040503050406030204" pitchFamily="18" charset="0"/>
                            </a:rPr>
                          </m:ctrlPr>
                        </m:accPr>
                        <m:e>
                          <m:r>
                            <a:rPr lang="en-US" sz="4000" i="1" smtClean="0">
                              <a:solidFill>
                                <a:schemeClr val="tx1"/>
                              </a:solidFill>
                              <a:latin typeface="Cambria Math" panose="02040503050406030204" pitchFamily="18" charset="0"/>
                            </a:rPr>
                            <m:t>𝑦</m:t>
                          </m:r>
                        </m:e>
                      </m:acc>
                      <m:r>
                        <a:rPr lang="en-US" sz="400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2.76</m:t>
                      </m:r>
                    </m:oMath>
                  </m:oMathPara>
                </a14:m>
                <a:endParaRPr lang="en-US" dirty="0">
                  <a:solidFill>
                    <a:schemeClr val="tx1"/>
                  </a:solidFill>
                </a:endParaRPr>
              </a:p>
            </p:txBody>
          </p:sp>
        </mc:Choice>
        <mc:Fallback xmlns="">
          <p:sp>
            <p:nvSpPr>
              <p:cNvPr id="34" name="TextBox 33">
                <a:extLst>
                  <a:ext uri="{FF2B5EF4-FFF2-40B4-BE49-F238E27FC236}">
                    <a16:creationId xmlns:a16="http://schemas.microsoft.com/office/drawing/2014/main" id="{F5F5AE7C-1AE4-4E4E-9A1D-9A4E18A07FD8}"/>
                  </a:ext>
                </a:extLst>
              </p:cNvPr>
              <p:cNvSpPr txBox="1">
                <a:spLocks noRot="1" noChangeAspect="1" noMove="1" noResize="1" noEditPoints="1" noAdjustHandles="1" noChangeArrowheads="1" noChangeShapeType="1" noTextEdit="1"/>
              </p:cNvSpPr>
              <p:nvPr/>
            </p:nvSpPr>
            <p:spPr>
              <a:xfrm>
                <a:off x="2907152" y="5466470"/>
                <a:ext cx="2213102" cy="707886"/>
              </a:xfrm>
              <a:prstGeom prst="rect">
                <a:avLst/>
              </a:prstGeom>
              <a:blipFill>
                <a:blip r:embed="rId14"/>
                <a:stretch>
                  <a:fillRect/>
                </a:stretch>
              </a:blipFill>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B146E5E8-0355-46F7-9666-7EB3B6641443}"/>
              </a:ext>
            </a:extLst>
          </p:cNvPr>
          <p:cNvSpPr/>
          <p:nvPr/>
        </p:nvSpPr>
        <p:spPr>
          <a:xfrm>
            <a:off x="5290655" y="1881086"/>
            <a:ext cx="6316434" cy="14859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F0519B2-E312-41E2-8F3D-2193A02273D6}"/>
                  </a:ext>
                </a:extLst>
              </p:cNvPr>
              <p:cNvSpPr txBox="1"/>
              <p:nvPr/>
            </p:nvSpPr>
            <p:spPr>
              <a:xfrm>
                <a:off x="5656678" y="2024470"/>
                <a:ext cx="2182136" cy="11567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tx1"/>
                          </a:solidFill>
                          <a:latin typeface="Cambria Math" panose="02040503050406030204" pitchFamily="18" charset="0"/>
                        </a:rPr>
                        <m:t>𝑏</m:t>
                      </m:r>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r>
                            <a:rPr lang="en-US" sz="4000" i="1" smtClean="0">
                              <a:solidFill>
                                <a:schemeClr val="tx1"/>
                              </a:solidFill>
                              <a:latin typeface="Cambria Math" panose="02040503050406030204" pitchFamily="18" charset="0"/>
                            </a:rPr>
                            <m:t>𝑆𝑆𝑥𝑦</m:t>
                          </m:r>
                        </m:num>
                        <m:den>
                          <m:r>
                            <a:rPr lang="en-US" sz="4000" i="1" smtClean="0">
                              <a:solidFill>
                                <a:schemeClr val="tx1"/>
                              </a:solidFill>
                              <a:latin typeface="Cambria Math" panose="02040503050406030204" pitchFamily="18" charset="0"/>
                            </a:rPr>
                            <m:t>𝑆𝑆𝑥𝑥</m:t>
                          </m:r>
                        </m:den>
                      </m:f>
                    </m:oMath>
                  </m:oMathPara>
                </a14:m>
                <a:endParaRPr lang="en-US" sz="4000" dirty="0">
                  <a:solidFill>
                    <a:schemeClr val="tx1"/>
                  </a:solidFill>
                </a:endParaRPr>
              </a:p>
            </p:txBody>
          </p:sp>
        </mc:Choice>
        <mc:Fallback xmlns="">
          <p:sp>
            <p:nvSpPr>
              <p:cNvPr id="35" name="TextBox 34">
                <a:extLst>
                  <a:ext uri="{FF2B5EF4-FFF2-40B4-BE49-F238E27FC236}">
                    <a16:creationId xmlns:a16="http://schemas.microsoft.com/office/drawing/2014/main" id="{BF0519B2-E312-41E2-8F3D-2193A02273D6}"/>
                  </a:ext>
                </a:extLst>
              </p:cNvPr>
              <p:cNvSpPr txBox="1">
                <a:spLocks noRot="1" noChangeAspect="1" noMove="1" noResize="1" noEditPoints="1" noAdjustHandles="1" noChangeArrowheads="1" noChangeShapeType="1" noTextEdit="1"/>
              </p:cNvSpPr>
              <p:nvPr/>
            </p:nvSpPr>
            <p:spPr>
              <a:xfrm>
                <a:off x="5656678" y="2024470"/>
                <a:ext cx="2182136" cy="1156727"/>
              </a:xfrm>
              <a:prstGeom prst="rect">
                <a:avLst/>
              </a:prstGeom>
              <a:blipFill>
                <a:blip r:embed="rId15"/>
                <a:stretch>
                  <a:fillRect/>
                </a:stretch>
              </a:blipFill>
            </p:spPr>
            <p:txBody>
              <a:bodyPr/>
              <a:lstStyle/>
              <a:p>
                <a:r>
                  <a:rPr lang="en-US">
                    <a:noFill/>
                  </a:rPr>
                  <a:t> </a:t>
                </a:r>
              </a:p>
            </p:txBody>
          </p:sp>
        </mc:Fallback>
      </mc:AlternateContent>
      <p:sp>
        <p:nvSpPr>
          <p:cNvPr id="42" name="Rectangle: Rounded Corners 41">
            <a:extLst>
              <a:ext uri="{FF2B5EF4-FFF2-40B4-BE49-F238E27FC236}">
                <a16:creationId xmlns:a16="http://schemas.microsoft.com/office/drawing/2014/main" id="{61CD5F3C-E5AA-4302-8788-EC6892A4320D}"/>
              </a:ext>
            </a:extLst>
          </p:cNvPr>
          <p:cNvSpPr/>
          <p:nvPr/>
        </p:nvSpPr>
        <p:spPr>
          <a:xfrm>
            <a:off x="5297712" y="3451508"/>
            <a:ext cx="6316434" cy="156093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58FC5C0-7DA4-4FEC-A0CC-2CF5EE4E8318}"/>
                  </a:ext>
                </a:extLst>
              </p:cNvPr>
              <p:cNvSpPr txBox="1"/>
              <p:nvPr/>
            </p:nvSpPr>
            <p:spPr>
              <a:xfrm>
                <a:off x="5177925" y="3307714"/>
                <a:ext cx="34671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dirty="0" smtClean="0">
                          <a:solidFill>
                            <a:schemeClr val="tx1"/>
                          </a:solidFill>
                          <a:latin typeface="Cambria Math" panose="02040503050406030204" pitchFamily="18" charset="0"/>
                        </a:rPr>
                        <m:t>𝑎</m:t>
                      </m:r>
                      <m:r>
                        <a:rPr lang="en-US" sz="4000" i="0" dirty="0">
                          <a:solidFill>
                            <a:schemeClr val="tx1"/>
                          </a:solidFill>
                          <a:latin typeface="Cambria Math" panose="02040503050406030204" pitchFamily="18" charset="0"/>
                        </a:rPr>
                        <m:t>=</m:t>
                      </m:r>
                      <m:acc>
                        <m:accPr>
                          <m:chr m:val="̅"/>
                          <m:ctrlPr>
                            <a:rPr lang="en-US" sz="4000" i="1" dirty="0">
                              <a:solidFill>
                                <a:schemeClr val="tx1"/>
                              </a:solidFill>
                              <a:latin typeface="Cambria Math" panose="02040503050406030204" pitchFamily="18" charset="0"/>
                            </a:rPr>
                          </m:ctrlPr>
                        </m:accPr>
                        <m:e>
                          <m:r>
                            <a:rPr lang="en-US" sz="4000" i="1" dirty="0">
                              <a:solidFill>
                                <a:schemeClr val="tx1"/>
                              </a:solidFill>
                              <a:latin typeface="Cambria Math" panose="02040503050406030204" pitchFamily="18" charset="0"/>
                            </a:rPr>
                            <m:t>𝑦</m:t>
                          </m:r>
                        </m:e>
                      </m:acc>
                      <m:r>
                        <a:rPr lang="en-US" sz="4000" i="0" dirty="0">
                          <a:solidFill>
                            <a:schemeClr val="tx1"/>
                          </a:solidFill>
                          <a:latin typeface="Cambria Math" panose="02040503050406030204" pitchFamily="18" charset="0"/>
                        </a:rPr>
                        <m:t>−</m:t>
                      </m:r>
                      <m:r>
                        <a:rPr lang="en-US" sz="4000" i="1" dirty="0">
                          <a:solidFill>
                            <a:schemeClr val="tx1"/>
                          </a:solidFill>
                          <a:latin typeface="Cambria Math" panose="02040503050406030204" pitchFamily="18" charset="0"/>
                        </a:rPr>
                        <m:t>𝑏</m:t>
                      </m:r>
                      <m:acc>
                        <m:accPr>
                          <m:chr m:val="̅"/>
                          <m:ctrlPr>
                            <a:rPr lang="en-US" sz="4000" i="1" dirty="0">
                              <a:solidFill>
                                <a:schemeClr val="tx1"/>
                              </a:solidFill>
                              <a:latin typeface="Cambria Math" panose="02040503050406030204" pitchFamily="18" charset="0"/>
                            </a:rPr>
                          </m:ctrlPr>
                        </m:accPr>
                        <m:e>
                          <m:r>
                            <a:rPr lang="en-US" sz="4000" i="1" dirty="0">
                              <a:solidFill>
                                <a:schemeClr val="tx1"/>
                              </a:solidFill>
                              <a:latin typeface="Cambria Math" panose="02040503050406030204" pitchFamily="18" charset="0"/>
                            </a:rPr>
                            <m:t>𝑥</m:t>
                          </m:r>
                        </m:e>
                      </m:acc>
                    </m:oMath>
                  </m:oMathPara>
                </a14:m>
                <a:endParaRPr lang="en-US" sz="4000" dirty="0">
                  <a:solidFill>
                    <a:schemeClr val="tx1"/>
                  </a:solidFill>
                </a:endParaRPr>
              </a:p>
            </p:txBody>
          </p:sp>
        </mc:Choice>
        <mc:Fallback xmlns="">
          <p:sp>
            <p:nvSpPr>
              <p:cNvPr id="36" name="TextBox 35">
                <a:extLst>
                  <a:ext uri="{FF2B5EF4-FFF2-40B4-BE49-F238E27FC236}">
                    <a16:creationId xmlns:a16="http://schemas.microsoft.com/office/drawing/2014/main" id="{D58FC5C0-7DA4-4FEC-A0CC-2CF5EE4E8318}"/>
                  </a:ext>
                </a:extLst>
              </p:cNvPr>
              <p:cNvSpPr txBox="1">
                <a:spLocks noRot="1" noChangeAspect="1" noMove="1" noResize="1" noEditPoints="1" noAdjustHandles="1" noChangeArrowheads="1" noChangeShapeType="1" noTextEdit="1"/>
              </p:cNvSpPr>
              <p:nvPr/>
            </p:nvSpPr>
            <p:spPr>
              <a:xfrm>
                <a:off x="5177925" y="3307714"/>
                <a:ext cx="3467100" cy="70788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8A4A8B6-8363-45E6-89C5-8D61948D6710}"/>
                  </a:ext>
                </a:extLst>
              </p:cNvPr>
              <p:cNvSpPr txBox="1"/>
              <p:nvPr/>
            </p:nvSpPr>
            <p:spPr>
              <a:xfrm>
                <a:off x="5447442" y="3922321"/>
                <a:ext cx="6166703"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0" dirty="0">
                          <a:solidFill>
                            <a:schemeClr val="tx1"/>
                          </a:solidFill>
                          <a:latin typeface="Cambria Math" panose="02040503050406030204" pitchFamily="18" charset="0"/>
                        </a:rPr>
                        <m:t>=</m:t>
                      </m:r>
                      <m:r>
                        <a:rPr lang="en-US" sz="4000" b="0" i="0" dirty="0" smtClean="0">
                          <a:solidFill>
                            <a:schemeClr val="tx1"/>
                          </a:solidFill>
                          <a:latin typeface="Cambria Math" panose="02040503050406030204" pitchFamily="18" charset="0"/>
                        </a:rPr>
                        <m:t>2.76</m:t>
                      </m:r>
                      <m:r>
                        <a:rPr lang="en-US" sz="4000" i="0" dirty="0">
                          <a:solidFill>
                            <a:schemeClr val="tx1"/>
                          </a:solidFill>
                          <a:latin typeface="Cambria Math" panose="02040503050406030204" pitchFamily="18" charset="0"/>
                        </a:rPr>
                        <m:t>−</m:t>
                      </m:r>
                      <m:r>
                        <a:rPr lang="en-US" sz="4000" b="0" i="1" dirty="0" smtClean="0">
                          <a:solidFill>
                            <a:schemeClr val="tx1"/>
                          </a:solidFill>
                          <a:latin typeface="Cambria Math" panose="02040503050406030204" pitchFamily="18" charset="0"/>
                        </a:rPr>
                        <m:t>(0.063(104)</m:t>
                      </m:r>
                    </m:oMath>
                  </m:oMathPara>
                </a14:m>
                <a:endParaRPr lang="en-US" sz="4000" dirty="0">
                  <a:solidFill>
                    <a:schemeClr val="tx1"/>
                  </a:solidFill>
                </a:endParaRPr>
              </a:p>
            </p:txBody>
          </p:sp>
        </mc:Choice>
        <mc:Fallback xmlns="">
          <p:sp>
            <p:nvSpPr>
              <p:cNvPr id="37" name="TextBox 36">
                <a:extLst>
                  <a:ext uri="{FF2B5EF4-FFF2-40B4-BE49-F238E27FC236}">
                    <a16:creationId xmlns:a16="http://schemas.microsoft.com/office/drawing/2014/main" id="{88A4A8B6-8363-45E6-89C5-8D61948D6710}"/>
                  </a:ext>
                </a:extLst>
              </p:cNvPr>
              <p:cNvSpPr txBox="1">
                <a:spLocks noRot="1" noChangeAspect="1" noMove="1" noResize="1" noEditPoints="1" noAdjustHandles="1" noChangeArrowheads="1" noChangeShapeType="1" noTextEdit="1"/>
              </p:cNvSpPr>
              <p:nvPr/>
            </p:nvSpPr>
            <p:spPr>
              <a:xfrm>
                <a:off x="5447442" y="3922321"/>
                <a:ext cx="6166703" cy="70788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7709BB0-3A83-4477-953D-796620C0C10D}"/>
                  </a:ext>
                </a:extLst>
              </p:cNvPr>
              <p:cNvSpPr txBox="1"/>
              <p:nvPr/>
            </p:nvSpPr>
            <p:spPr>
              <a:xfrm>
                <a:off x="7848882" y="2014677"/>
                <a:ext cx="1598002" cy="11564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tx1"/>
                          </a:solidFill>
                          <a:latin typeface="Cambria Math" panose="02040503050406030204" pitchFamily="18" charset="0"/>
                        </a:rPr>
                        <m:t>=</m:t>
                      </m:r>
                      <m:f>
                        <m:fPr>
                          <m:ctrlPr>
                            <a:rPr lang="en-US" sz="4000" i="1" smtClean="0">
                              <a:solidFill>
                                <a:schemeClr val="tx1"/>
                              </a:solidFill>
                              <a:latin typeface="Cambria Math" panose="02040503050406030204" pitchFamily="18" charset="0"/>
                            </a:rPr>
                          </m:ctrlPr>
                        </m:fPr>
                        <m:num>
                          <m:r>
                            <a:rPr lang="en-US" sz="4000" b="0" i="1" smtClean="0">
                              <a:solidFill>
                                <a:schemeClr val="tx1"/>
                              </a:solidFill>
                              <a:latin typeface="Cambria Math" panose="02040503050406030204" pitchFamily="18" charset="0"/>
                            </a:rPr>
                            <m:t>22.7</m:t>
                          </m:r>
                        </m:num>
                        <m:den>
                          <m:r>
                            <a:rPr lang="en-US" sz="4000" b="0" i="1" smtClean="0">
                              <a:solidFill>
                                <a:schemeClr val="tx1"/>
                              </a:solidFill>
                              <a:latin typeface="Cambria Math" panose="02040503050406030204" pitchFamily="18" charset="0"/>
                            </a:rPr>
                            <m:t>362</m:t>
                          </m:r>
                        </m:den>
                      </m:f>
                    </m:oMath>
                  </m:oMathPara>
                </a14:m>
                <a:endParaRPr lang="en-US" sz="4000" dirty="0">
                  <a:solidFill>
                    <a:schemeClr val="tx1"/>
                  </a:solidFill>
                </a:endParaRPr>
              </a:p>
            </p:txBody>
          </p:sp>
        </mc:Choice>
        <mc:Fallback xmlns="">
          <p:sp>
            <p:nvSpPr>
              <p:cNvPr id="38" name="TextBox 37">
                <a:extLst>
                  <a:ext uri="{FF2B5EF4-FFF2-40B4-BE49-F238E27FC236}">
                    <a16:creationId xmlns:a16="http://schemas.microsoft.com/office/drawing/2014/main" id="{67709BB0-3A83-4477-953D-796620C0C10D}"/>
                  </a:ext>
                </a:extLst>
              </p:cNvPr>
              <p:cNvSpPr txBox="1">
                <a:spLocks noRot="1" noChangeAspect="1" noMove="1" noResize="1" noEditPoints="1" noAdjustHandles="1" noChangeArrowheads="1" noChangeShapeType="1" noTextEdit="1"/>
              </p:cNvSpPr>
              <p:nvPr/>
            </p:nvSpPr>
            <p:spPr>
              <a:xfrm>
                <a:off x="7848882" y="2014677"/>
                <a:ext cx="1598002" cy="1156470"/>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603861CA-7BD4-46A9-9656-F3B04C3305E2}"/>
                  </a:ext>
                </a:extLst>
              </p:cNvPr>
              <p:cNvSpPr txBox="1"/>
              <p:nvPr/>
            </p:nvSpPr>
            <p:spPr>
              <a:xfrm>
                <a:off x="9437375" y="2320140"/>
                <a:ext cx="188173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i="1" smtClean="0">
                          <a:solidFill>
                            <a:schemeClr val="tx1"/>
                          </a:solidFill>
                          <a:latin typeface="Cambria Math" panose="02040503050406030204" pitchFamily="18" charset="0"/>
                        </a:rPr>
                        <m:t>=</m:t>
                      </m:r>
                      <m:r>
                        <a:rPr lang="en-US" sz="4000" b="0" i="1" smtClean="0">
                          <a:solidFill>
                            <a:schemeClr val="tx1"/>
                          </a:solidFill>
                          <a:latin typeface="Cambria Math" panose="02040503050406030204" pitchFamily="18" charset="0"/>
                        </a:rPr>
                        <m:t>0.063</m:t>
                      </m:r>
                    </m:oMath>
                  </m:oMathPara>
                </a14:m>
                <a:endParaRPr lang="en-US" sz="4000" dirty="0">
                  <a:solidFill>
                    <a:schemeClr val="tx1"/>
                  </a:solidFill>
                </a:endParaRPr>
              </a:p>
            </p:txBody>
          </p:sp>
        </mc:Choice>
        <mc:Fallback xmlns="">
          <p:sp>
            <p:nvSpPr>
              <p:cNvPr id="39" name="TextBox 38">
                <a:extLst>
                  <a:ext uri="{FF2B5EF4-FFF2-40B4-BE49-F238E27FC236}">
                    <a16:creationId xmlns:a16="http://schemas.microsoft.com/office/drawing/2014/main" id="{603861CA-7BD4-46A9-9656-F3B04C3305E2}"/>
                  </a:ext>
                </a:extLst>
              </p:cNvPr>
              <p:cNvSpPr txBox="1">
                <a:spLocks noRot="1" noChangeAspect="1" noMove="1" noResize="1" noEditPoints="1" noAdjustHandles="1" noChangeArrowheads="1" noChangeShapeType="1" noTextEdit="1"/>
              </p:cNvSpPr>
              <p:nvPr/>
            </p:nvSpPr>
            <p:spPr>
              <a:xfrm>
                <a:off x="9437375" y="2320140"/>
                <a:ext cx="1881734" cy="61555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A8B62DA-2002-4934-BB19-559711242239}"/>
                  </a:ext>
                </a:extLst>
              </p:cNvPr>
              <p:cNvSpPr txBox="1"/>
              <p:nvPr/>
            </p:nvSpPr>
            <p:spPr>
              <a:xfrm>
                <a:off x="5245108" y="4477576"/>
                <a:ext cx="34671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4000" i="1" dirty="0" smtClean="0">
                          <a:solidFill>
                            <a:schemeClr val="tx1"/>
                          </a:solidFill>
                          <a:latin typeface="Cambria Math" panose="02040503050406030204" pitchFamily="18" charset="0"/>
                        </a:rPr>
                        <m:t>𝑎</m:t>
                      </m:r>
                      <m:r>
                        <a:rPr lang="en-US" sz="4000" i="0" dirty="0">
                          <a:solidFill>
                            <a:schemeClr val="tx1"/>
                          </a:solidFill>
                          <a:latin typeface="Cambria Math" panose="02040503050406030204" pitchFamily="18" charset="0"/>
                        </a:rPr>
                        <m:t>=</m:t>
                      </m:r>
                      <m:r>
                        <a:rPr lang="en-US" sz="4000" b="0" i="1" dirty="0" smtClean="0">
                          <a:solidFill>
                            <a:schemeClr val="tx1"/>
                          </a:solidFill>
                          <a:latin typeface="Cambria Math" panose="02040503050406030204" pitchFamily="18" charset="0"/>
                        </a:rPr>
                        <m:t>−3.792</m:t>
                      </m:r>
                    </m:oMath>
                  </m:oMathPara>
                </a14:m>
                <a:endParaRPr lang="en-US" sz="4000" dirty="0">
                  <a:solidFill>
                    <a:schemeClr val="tx1"/>
                  </a:solidFill>
                </a:endParaRPr>
              </a:p>
            </p:txBody>
          </p:sp>
        </mc:Choice>
        <mc:Fallback xmlns="">
          <p:sp>
            <p:nvSpPr>
              <p:cNvPr id="41" name="TextBox 40">
                <a:extLst>
                  <a:ext uri="{FF2B5EF4-FFF2-40B4-BE49-F238E27FC236}">
                    <a16:creationId xmlns:a16="http://schemas.microsoft.com/office/drawing/2014/main" id="{BA8B62DA-2002-4934-BB19-559711242239}"/>
                  </a:ext>
                </a:extLst>
              </p:cNvPr>
              <p:cNvSpPr txBox="1">
                <a:spLocks noRot="1" noChangeAspect="1" noMove="1" noResize="1" noEditPoints="1" noAdjustHandles="1" noChangeArrowheads="1" noChangeShapeType="1" noTextEdit="1"/>
              </p:cNvSpPr>
              <p:nvPr/>
            </p:nvSpPr>
            <p:spPr>
              <a:xfrm>
                <a:off x="5245108" y="4477576"/>
                <a:ext cx="3467100" cy="707886"/>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180B35B-794E-49CC-B88B-A0701113BB67}"/>
                  </a:ext>
                </a:extLst>
              </p:cNvPr>
              <p:cNvSpPr txBox="1"/>
              <p:nvPr/>
            </p:nvSpPr>
            <p:spPr>
              <a:xfrm>
                <a:off x="6095995" y="5299673"/>
                <a:ext cx="4685513" cy="1077218"/>
              </a:xfrm>
              <a:prstGeom prst="rect">
                <a:avLst/>
              </a:prstGeom>
              <a:noFill/>
            </p:spPr>
            <p:txBody>
              <a:bodyPr wrap="none" rtlCol="0">
                <a:spAutoFit/>
              </a:bodyPr>
              <a:lstStyle/>
              <a:p>
                <a:r>
                  <a:rPr lang="en-US" sz="3200" dirty="0">
                    <a:latin typeface="Bahnschrift" panose="020B0502040204020203" pitchFamily="34" charset="0"/>
                  </a:rPr>
                  <a:t>Hence, the equation is</a:t>
                </a:r>
              </a:p>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 </m:t>
                      </m:r>
                      <m:r>
                        <a:rPr lang="en-US" sz="3200" i="1" dirty="0" smtClean="0">
                          <a:latin typeface="Cambria Math" panose="02040503050406030204" pitchFamily="18" charset="0"/>
                        </a:rPr>
                        <m:t>𝑦</m:t>
                      </m:r>
                      <m:r>
                        <a:rPr lang="en-US" sz="3200" i="1" dirty="0" smtClean="0">
                          <a:latin typeface="Cambria Math" panose="02040503050406030204" pitchFamily="18" charset="0"/>
                        </a:rPr>
                        <m:t>’= −3.792+0.063</m:t>
                      </m:r>
                      <m:r>
                        <a:rPr lang="en-US" sz="3200" i="1" dirty="0" smtClean="0">
                          <a:latin typeface="Cambria Math" panose="02040503050406030204" pitchFamily="18" charset="0"/>
                        </a:rPr>
                        <m:t>𝑥</m:t>
                      </m:r>
                    </m:oMath>
                  </m:oMathPara>
                </a14:m>
                <a:endParaRPr lang="en-US" sz="3200" dirty="0">
                  <a:latin typeface="Bahnschrift" panose="020B0502040204020203" pitchFamily="34" charset="0"/>
                </a:endParaRPr>
              </a:p>
            </p:txBody>
          </p:sp>
        </mc:Choice>
        <mc:Fallback xmlns="">
          <p:sp>
            <p:nvSpPr>
              <p:cNvPr id="17" name="TextBox 16">
                <a:extLst>
                  <a:ext uri="{FF2B5EF4-FFF2-40B4-BE49-F238E27FC236}">
                    <a16:creationId xmlns:a16="http://schemas.microsoft.com/office/drawing/2014/main" id="{C180B35B-794E-49CC-B88B-A0701113BB67}"/>
                  </a:ext>
                </a:extLst>
              </p:cNvPr>
              <p:cNvSpPr txBox="1">
                <a:spLocks noRot="1" noChangeAspect="1" noMove="1" noResize="1" noEditPoints="1" noAdjustHandles="1" noChangeArrowheads="1" noChangeShapeType="1" noTextEdit="1"/>
              </p:cNvSpPr>
              <p:nvPr/>
            </p:nvSpPr>
            <p:spPr>
              <a:xfrm>
                <a:off x="6095995" y="5299673"/>
                <a:ext cx="4685513" cy="1077218"/>
              </a:xfrm>
              <a:prstGeom prst="rect">
                <a:avLst/>
              </a:prstGeom>
              <a:blipFill>
                <a:blip r:embed="rId21"/>
                <a:stretch>
                  <a:fillRect l="-3251" t="-7345"/>
                </a:stretch>
              </a:blipFill>
            </p:spPr>
            <p:txBody>
              <a:bodyPr/>
              <a:lstStyle/>
              <a:p>
                <a:r>
                  <a:rPr lang="en-US">
                    <a:noFill/>
                  </a:rPr>
                  <a:t> </a:t>
                </a:r>
              </a:p>
            </p:txBody>
          </p:sp>
        </mc:Fallback>
      </mc:AlternateContent>
    </p:spTree>
    <p:extLst>
      <p:ext uri="{BB962C8B-B14F-4D97-AF65-F5344CB8AC3E}">
        <p14:creationId xmlns:p14="http://schemas.microsoft.com/office/powerpoint/2010/main" val="2139900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1000"/>
                                        <p:tgtEl>
                                          <p:spTgt spid="30"/>
                                        </p:tgtEl>
                                      </p:cBhvr>
                                    </p:animEffect>
                                    <p:anim calcmode="lin" valueType="num">
                                      <p:cBhvr>
                                        <p:cTn id="16" dur="1000" fill="hold"/>
                                        <p:tgtEl>
                                          <p:spTgt spid="30"/>
                                        </p:tgtEl>
                                        <p:attrNameLst>
                                          <p:attrName>ppt_x</p:attrName>
                                        </p:attrNameLst>
                                      </p:cBhvr>
                                      <p:tavLst>
                                        <p:tav tm="0">
                                          <p:val>
                                            <p:strVal val="#ppt_x"/>
                                          </p:val>
                                        </p:tav>
                                        <p:tav tm="100000">
                                          <p:val>
                                            <p:strVal val="#ppt_x"/>
                                          </p:val>
                                        </p:tav>
                                      </p:tavLst>
                                    </p:anim>
                                    <p:anim calcmode="lin" valueType="num">
                                      <p:cBhvr>
                                        <p:cTn id="1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500"/>
                                        <p:tgtEl>
                                          <p:spTgt spid="3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dow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1000"/>
                                        <p:tgtEl>
                                          <p:spTgt spid="35"/>
                                        </p:tgtEl>
                                      </p:cBhvr>
                                    </p:animEffect>
                                    <p:anim calcmode="lin" valueType="num">
                                      <p:cBhvr>
                                        <p:cTn id="68" dur="1000" fill="hold"/>
                                        <p:tgtEl>
                                          <p:spTgt spid="35"/>
                                        </p:tgtEl>
                                        <p:attrNameLst>
                                          <p:attrName>ppt_x</p:attrName>
                                        </p:attrNameLst>
                                      </p:cBhvr>
                                      <p:tavLst>
                                        <p:tav tm="0">
                                          <p:val>
                                            <p:strVal val="#ppt_x"/>
                                          </p:val>
                                        </p:tav>
                                        <p:tav tm="100000">
                                          <p:val>
                                            <p:strVal val="#ppt_x"/>
                                          </p:val>
                                        </p:tav>
                                      </p:tavLst>
                                    </p:anim>
                                    <p:anim calcmode="lin" valueType="num">
                                      <p:cBhvr>
                                        <p:cTn id="6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fade">
                                      <p:cBhvr>
                                        <p:cTn id="81" dur="1000"/>
                                        <p:tgtEl>
                                          <p:spTgt spid="39"/>
                                        </p:tgtEl>
                                      </p:cBhvr>
                                    </p:animEffect>
                                    <p:anim calcmode="lin" valueType="num">
                                      <p:cBhvr>
                                        <p:cTn id="82" dur="1000" fill="hold"/>
                                        <p:tgtEl>
                                          <p:spTgt spid="39"/>
                                        </p:tgtEl>
                                        <p:attrNameLst>
                                          <p:attrName>ppt_x</p:attrName>
                                        </p:attrNameLst>
                                      </p:cBhvr>
                                      <p:tavLst>
                                        <p:tav tm="0">
                                          <p:val>
                                            <p:strVal val="#ppt_x"/>
                                          </p:val>
                                        </p:tav>
                                        <p:tav tm="100000">
                                          <p:val>
                                            <p:strVal val="#ppt_x"/>
                                          </p:val>
                                        </p:tav>
                                      </p:tavLst>
                                    </p:anim>
                                    <p:anim calcmode="lin" valueType="num">
                                      <p:cBhvr>
                                        <p:cTn id="83"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wipe(down)">
                                      <p:cBhvr>
                                        <p:cTn id="88" dur="500"/>
                                        <p:tgtEl>
                                          <p:spTgt spid="42"/>
                                        </p:tgtEl>
                                      </p:cBhvr>
                                    </p:animEffect>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fade">
                                      <p:cBhvr>
                                        <p:cTn id="93" dur="1000"/>
                                        <p:tgtEl>
                                          <p:spTgt spid="36"/>
                                        </p:tgtEl>
                                      </p:cBhvr>
                                    </p:animEffect>
                                    <p:anim calcmode="lin" valueType="num">
                                      <p:cBhvr>
                                        <p:cTn id="94" dur="1000" fill="hold"/>
                                        <p:tgtEl>
                                          <p:spTgt spid="36"/>
                                        </p:tgtEl>
                                        <p:attrNameLst>
                                          <p:attrName>ppt_x</p:attrName>
                                        </p:attrNameLst>
                                      </p:cBhvr>
                                      <p:tavLst>
                                        <p:tav tm="0">
                                          <p:val>
                                            <p:strVal val="#ppt_x"/>
                                          </p:val>
                                        </p:tav>
                                        <p:tav tm="100000">
                                          <p:val>
                                            <p:strVal val="#ppt_x"/>
                                          </p:val>
                                        </p:tav>
                                      </p:tavLst>
                                    </p:anim>
                                    <p:anim calcmode="lin" valueType="num">
                                      <p:cBhvr>
                                        <p:cTn id="9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37"/>
                                        </p:tgtEl>
                                        <p:attrNameLst>
                                          <p:attrName>style.visibility</p:attrName>
                                        </p:attrNameLst>
                                      </p:cBhvr>
                                      <p:to>
                                        <p:strVal val="visible"/>
                                      </p:to>
                                    </p:set>
                                    <p:animEffect transition="in" filter="fade">
                                      <p:cBhvr>
                                        <p:cTn id="100" dur="1000"/>
                                        <p:tgtEl>
                                          <p:spTgt spid="37"/>
                                        </p:tgtEl>
                                      </p:cBhvr>
                                    </p:animEffect>
                                    <p:anim calcmode="lin" valueType="num">
                                      <p:cBhvr>
                                        <p:cTn id="101" dur="1000" fill="hold"/>
                                        <p:tgtEl>
                                          <p:spTgt spid="37"/>
                                        </p:tgtEl>
                                        <p:attrNameLst>
                                          <p:attrName>ppt_x</p:attrName>
                                        </p:attrNameLst>
                                      </p:cBhvr>
                                      <p:tavLst>
                                        <p:tav tm="0">
                                          <p:val>
                                            <p:strVal val="#ppt_x"/>
                                          </p:val>
                                        </p:tav>
                                        <p:tav tm="100000">
                                          <p:val>
                                            <p:strVal val="#ppt_x"/>
                                          </p:val>
                                        </p:tav>
                                      </p:tavLst>
                                    </p:anim>
                                    <p:anim calcmode="lin" valueType="num">
                                      <p:cBhvr>
                                        <p:cTn id="10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anim calcmode="lin" valueType="num">
                                      <p:cBhvr>
                                        <p:cTn id="108" dur="1000" fill="hold"/>
                                        <p:tgtEl>
                                          <p:spTgt spid="41"/>
                                        </p:tgtEl>
                                        <p:attrNameLst>
                                          <p:attrName>ppt_x</p:attrName>
                                        </p:attrNameLst>
                                      </p:cBhvr>
                                      <p:tavLst>
                                        <p:tav tm="0">
                                          <p:val>
                                            <p:strVal val="#ppt_x"/>
                                          </p:val>
                                        </p:tav>
                                        <p:tav tm="100000">
                                          <p:val>
                                            <p:strVal val="#ppt_x"/>
                                          </p:val>
                                        </p:tav>
                                      </p:tavLst>
                                    </p:anim>
                                    <p:anim calcmode="lin" valueType="num">
                                      <p:cBhvr>
                                        <p:cTn id="10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114" repeatCount="indefinite" fill="remove" display="0">
                  <p:stCondLst>
                    <p:cond delay="indefinite"/>
                  </p:stCondLst>
                </p:cTn>
                <p:tgtEl>
                  <p:spTgt spid="2"/>
                </p:tgtEl>
              </p:cMediaNode>
            </p:video>
            <p:seq concurrent="1" nextAc="seek">
              <p:cTn id="115" restart="whenNotActive" fill="hold" evtFilter="cancelBubble" nodeType="interactiveSeq">
                <p:stCondLst>
                  <p:cond evt="onClick" delay="0">
                    <p:tgtEl>
                      <p:spTgt spid="2"/>
                    </p:tgtEl>
                  </p:cond>
                </p:stCondLst>
                <p:endSync evt="end" delay="0">
                  <p:rtn val="all"/>
                </p:endSync>
                <p:childTnLst>
                  <p:par>
                    <p:cTn id="116" fill="hold">
                      <p:stCondLst>
                        <p:cond delay="0"/>
                      </p:stCondLst>
                      <p:childTnLst>
                        <p:par>
                          <p:cTn id="117" fill="hold">
                            <p:stCondLst>
                              <p:cond delay="0"/>
                            </p:stCondLst>
                            <p:childTnLst>
                              <p:par>
                                <p:cTn id="118" presetID="2" presetClass="mediacall" presetSubtype="0" fill="hold" nodeType="clickEffect">
                                  <p:stCondLst>
                                    <p:cond delay="0"/>
                                  </p:stCondLst>
                                  <p:childTnLst>
                                    <p:cmd type="call" cmd="togglePause">
                                      <p:cBhvr>
                                        <p:cTn id="119" dur="1" fill="hold"/>
                                        <p:tgtEl>
                                          <p:spTgt spid="2"/>
                                        </p:tgtEl>
                                      </p:cBhvr>
                                    </p:cmd>
                                  </p:childTnLst>
                                </p:cTn>
                              </p:par>
                            </p:childTnLst>
                          </p:cTn>
                        </p:par>
                      </p:childTnLst>
                    </p:cTn>
                  </p:par>
                </p:childTnLst>
              </p:cTn>
              <p:nextCondLst>
                <p:cond evt="onClick" delay="0">
                  <p:tgtEl>
                    <p:spTgt spid="2"/>
                  </p:tgtEl>
                </p:cond>
              </p:nextCondLst>
            </p:seq>
          </p:childTnLst>
        </p:cTn>
      </p:par>
    </p:tnLst>
    <p:bldLst>
      <p:bldP spid="29" grpId="0"/>
      <p:bldP spid="30" grpId="0"/>
      <p:bldP spid="14" grpId="0" animBg="1"/>
      <p:bldP spid="4" grpId="0"/>
      <p:bldP spid="31" grpId="0"/>
      <p:bldP spid="40" grpId="0" animBg="1"/>
      <p:bldP spid="32" grpId="0"/>
      <p:bldP spid="13" grpId="0"/>
      <p:bldP spid="33" grpId="0"/>
      <p:bldP spid="34" grpId="0"/>
      <p:bldP spid="15" grpId="0" animBg="1"/>
      <p:bldP spid="35" grpId="0"/>
      <p:bldP spid="42" grpId="0" animBg="1"/>
      <p:bldP spid="36" grpId="0"/>
      <p:bldP spid="37" grpId="0"/>
      <p:bldP spid="38" grpId="0"/>
      <p:bldP spid="39" grpId="0"/>
      <p:bldP spid="41"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392F27C-B6FA-402B-A62A-C8F8B9D8A8A6}"/>
              </a:ext>
            </a:extLst>
          </p:cNvPr>
          <p:cNvSpPr txBox="1"/>
          <p:nvPr/>
        </p:nvSpPr>
        <p:spPr>
          <a:xfrm>
            <a:off x="577846" y="-715759"/>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Formula for Regression Line</a:t>
            </a:r>
          </a:p>
        </p:txBody>
      </p:sp>
      <p:pic>
        <p:nvPicPr>
          <p:cNvPr id="2" name="Fire Burning Hot Sparks Rising Background Free Video">
            <a:hlinkClick r:id="" action="ppaction://media"/>
            <a:extLst>
              <a:ext uri="{FF2B5EF4-FFF2-40B4-BE49-F238E27FC236}">
                <a16:creationId xmlns:a16="http://schemas.microsoft.com/office/drawing/2014/main" id="{B5BA719C-A974-45E1-BD34-793A91B26553}"/>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a:ln>
            <a:noFill/>
          </a:ln>
        </p:spPr>
      </p:pic>
      <p:pic>
        <p:nvPicPr>
          <p:cNvPr id="9" name="Picture 8">
            <a:extLst>
              <a:ext uri="{FF2B5EF4-FFF2-40B4-BE49-F238E27FC236}">
                <a16:creationId xmlns:a16="http://schemas.microsoft.com/office/drawing/2014/main" id="{F48C85F4-E60C-4A98-95BC-D52D3F2EE3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664" y="379948"/>
            <a:ext cx="214665" cy="182188"/>
          </a:xfrm>
          <a:prstGeom prst="rect">
            <a:avLst/>
          </a:prstGeom>
        </p:spPr>
      </p:pic>
      <p:sp>
        <p:nvSpPr>
          <p:cNvPr id="10" name="Rectangle: Rounded Corners 9">
            <a:extLst>
              <a:ext uri="{FF2B5EF4-FFF2-40B4-BE49-F238E27FC236}">
                <a16:creationId xmlns:a16="http://schemas.microsoft.com/office/drawing/2014/main" id="{1B3CF7A4-D28F-4156-B14D-348580920862}"/>
              </a:ext>
            </a:extLst>
          </p:cNvPr>
          <p:cNvSpPr/>
          <p:nvPr/>
        </p:nvSpPr>
        <p:spPr>
          <a:xfrm>
            <a:off x="5813419" y="-403652"/>
            <a:ext cx="565154" cy="379949"/>
          </a:xfrm>
          <a:prstGeom prst="round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858C2CCC-AE43-4B3D-85E0-7728A7A5746C}"/>
                  </a:ext>
                </a:extLst>
              </p:cNvPr>
              <p:cNvSpPr/>
              <p:nvPr/>
            </p:nvSpPr>
            <p:spPr>
              <a:xfrm>
                <a:off x="5510518" y="-553700"/>
                <a:ext cx="1170955" cy="440323"/>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1" i="1" dirty="0" smtClean="0">
                          <a:solidFill>
                            <a:schemeClr val="tx1"/>
                          </a:solidFill>
                          <a:latin typeface="Cambria Math" panose="02040503050406030204" pitchFamily="18" charset="0"/>
                        </a:rPr>
                        <m:t>𝑦</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𝑎</m:t>
                      </m:r>
                      <m:r>
                        <a:rPr lang="en-US" sz="4000" b="1" i="1" dirty="0" smtClean="0">
                          <a:solidFill>
                            <a:schemeClr val="tx1"/>
                          </a:solidFill>
                          <a:latin typeface="Cambria Math" panose="02040503050406030204" pitchFamily="18" charset="0"/>
                        </a:rPr>
                        <m:t>+</m:t>
                      </m:r>
                      <m:r>
                        <a:rPr lang="en-US" sz="4000" b="1" i="1" dirty="0" smtClean="0">
                          <a:solidFill>
                            <a:schemeClr val="tx1"/>
                          </a:solidFill>
                          <a:latin typeface="Cambria Math" panose="02040503050406030204" pitchFamily="18" charset="0"/>
                        </a:rPr>
                        <m:t>𝑏𝑥</m:t>
                      </m:r>
                    </m:oMath>
                  </m:oMathPara>
                </a14:m>
                <a:endParaRPr lang="en-US" sz="4000" b="1" dirty="0">
                  <a:solidFill>
                    <a:schemeClr val="tx1"/>
                  </a:solidFill>
                  <a:latin typeface="Bahnschrift" panose="020B0502040204020203" pitchFamily="34" charset="0"/>
                </a:endParaRPr>
              </a:p>
              <a:p>
                <a:pPr algn="ctr"/>
                <a:endParaRPr lang="en-US" sz="4000" dirty="0">
                  <a:solidFill>
                    <a:schemeClr val="tx1"/>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mc:Choice>
        <mc:Fallback xmlns="">
          <p:sp>
            <p:nvSpPr>
              <p:cNvPr id="8" name="Rectangle: Rounded Corners 7">
                <a:extLst>
                  <a:ext uri="{FF2B5EF4-FFF2-40B4-BE49-F238E27FC236}">
                    <a16:creationId xmlns:a16="http://schemas.microsoft.com/office/drawing/2014/main" id="{858C2CCC-AE43-4B3D-85E0-7728A7A5746C}"/>
                  </a:ext>
                </a:extLst>
              </p:cNvPr>
              <p:cNvSpPr>
                <a:spLocks noRot="1" noChangeAspect="1" noMove="1" noResize="1" noEditPoints="1" noAdjustHandles="1" noChangeArrowheads="1" noChangeShapeType="1" noTextEdit="1"/>
              </p:cNvSpPr>
              <p:nvPr/>
            </p:nvSpPr>
            <p:spPr>
              <a:xfrm>
                <a:off x="5510518" y="-553700"/>
                <a:ext cx="1170955" cy="440323"/>
              </a:xfrm>
              <a:prstGeom prst="roundRect">
                <a:avLst>
                  <a:gd name="adj" fmla="val 6814"/>
                </a:avLst>
              </a:prstGeom>
              <a:blipFill>
                <a:blip r:embed="rId6"/>
                <a:stretch>
                  <a:fillRect t="-586111"/>
                </a:stretch>
              </a:blipFill>
              <a:ln>
                <a:noFill/>
              </a:ln>
            </p:spPr>
            <p:txBody>
              <a:bodyPr/>
              <a:lstStyle/>
              <a:p>
                <a:r>
                  <a:rPr lang="en-US">
                    <a:noFill/>
                  </a:rPr>
                  <a:t> </a:t>
                </a:r>
              </a:p>
            </p:txBody>
          </p:sp>
        </mc:Fallback>
      </mc:AlternateContent>
      <p:sp>
        <p:nvSpPr>
          <p:cNvPr id="27" name="Rectangle: Rounded Corners 26">
            <a:extLst>
              <a:ext uri="{FF2B5EF4-FFF2-40B4-BE49-F238E27FC236}">
                <a16:creationId xmlns:a16="http://schemas.microsoft.com/office/drawing/2014/main" id="{02C2546E-3A57-4164-B5D0-9EF8C8597CCF}"/>
              </a:ext>
            </a:extLst>
          </p:cNvPr>
          <p:cNvSpPr/>
          <p:nvPr/>
        </p:nvSpPr>
        <p:spPr>
          <a:xfrm>
            <a:off x="577846" y="684678"/>
            <a:ext cx="11036300" cy="6057900"/>
          </a:xfrm>
          <a:prstGeom prst="roundRect">
            <a:avLst>
              <a:gd name="adj" fmla="val 6814"/>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a:p>
            <a:endParaRPr lang="en-US" sz="4000" dirty="0">
              <a:solidFill>
                <a:schemeClr val="accent4">
                  <a:lumMod val="40000"/>
                  <a:lumOff val="60000"/>
                </a:schemeClr>
              </a:solidFill>
              <a:latin typeface="Bahnschrift" panose="020B0502040204020203" pitchFamily="34" charset="0"/>
            </a:endParaRPr>
          </a:p>
        </p:txBody>
      </p:sp>
      <p:pic>
        <p:nvPicPr>
          <p:cNvPr id="7" name="Picture 6">
            <a:extLst>
              <a:ext uri="{FF2B5EF4-FFF2-40B4-BE49-F238E27FC236}">
                <a16:creationId xmlns:a16="http://schemas.microsoft.com/office/drawing/2014/main" id="{979D1E30-AE8D-4379-B17F-311E93D636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6600" y="-122542"/>
            <a:ext cx="1398795" cy="1187169"/>
          </a:xfrm>
          <a:prstGeom prst="rect">
            <a:avLst/>
          </a:prstGeom>
        </p:spPr>
      </p:pic>
      <p:sp>
        <p:nvSpPr>
          <p:cNvPr id="6" name="TextBox 5">
            <a:extLst>
              <a:ext uri="{FF2B5EF4-FFF2-40B4-BE49-F238E27FC236}">
                <a16:creationId xmlns:a16="http://schemas.microsoft.com/office/drawing/2014/main" id="{473496F3-EE21-4250-9E4B-77F2429B9089}"/>
              </a:ext>
            </a:extLst>
          </p:cNvPr>
          <p:cNvSpPr txBox="1"/>
          <p:nvPr/>
        </p:nvSpPr>
        <p:spPr>
          <a:xfrm>
            <a:off x="5485946" y="332542"/>
            <a:ext cx="1220100" cy="276999"/>
          </a:xfrm>
          <a:prstGeom prst="rect">
            <a:avLst/>
          </a:prstGeom>
          <a:noFill/>
        </p:spPr>
        <p:txBody>
          <a:bodyPr wrap="square" rtlCol="0">
            <a:spAutoFit/>
            <a:scene3d>
              <a:camera prst="orthographicFront"/>
              <a:lightRig rig="threePt" dir="t"/>
            </a:scene3d>
            <a:sp3d extrusionH="57150">
              <a:bevelT w="38100" h="38100" prst="angle"/>
            </a:sp3d>
          </a:bodyPr>
          <a:lstStyle/>
          <a:p>
            <a:pPr algn="ctr"/>
            <a:r>
              <a:rPr lang="en-US" sz="12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Regression</a:t>
            </a:r>
          </a:p>
        </p:txBody>
      </p:sp>
      <p:sp>
        <p:nvSpPr>
          <p:cNvPr id="12" name="TextBox 11">
            <a:extLst>
              <a:ext uri="{FF2B5EF4-FFF2-40B4-BE49-F238E27FC236}">
                <a16:creationId xmlns:a16="http://schemas.microsoft.com/office/drawing/2014/main" id="{57E5ED76-1BC9-4513-8123-28D116DFDBF0}"/>
              </a:ext>
            </a:extLst>
          </p:cNvPr>
          <p:cNvSpPr txBox="1"/>
          <p:nvPr/>
        </p:nvSpPr>
        <p:spPr>
          <a:xfrm>
            <a:off x="1641469" y="507474"/>
            <a:ext cx="8909054" cy="215444"/>
          </a:xfrm>
          <a:prstGeom prst="rect">
            <a:avLst/>
          </a:prstGeom>
          <a:noFill/>
        </p:spPr>
        <p:txBody>
          <a:bodyPr wrap="square" rtlCol="0">
            <a:spAutoFit/>
          </a:bodyPr>
          <a:lstStyle/>
          <a:p>
            <a:pPr algn="ctr"/>
            <a:r>
              <a:rPr lang="en-US" sz="8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Simple Linear Regression Analysis</a:t>
            </a:r>
          </a:p>
        </p:txBody>
      </p:sp>
      <p:sp>
        <p:nvSpPr>
          <p:cNvPr id="28" name="TextBox 27">
            <a:extLst>
              <a:ext uri="{FF2B5EF4-FFF2-40B4-BE49-F238E27FC236}">
                <a16:creationId xmlns:a16="http://schemas.microsoft.com/office/drawing/2014/main" id="{76299EAD-D369-4679-A9BC-47DC728316A0}"/>
              </a:ext>
            </a:extLst>
          </p:cNvPr>
          <p:cNvSpPr txBox="1"/>
          <p:nvPr/>
        </p:nvSpPr>
        <p:spPr>
          <a:xfrm>
            <a:off x="577846" y="765164"/>
            <a:ext cx="11036300" cy="646331"/>
          </a:xfrm>
          <a:prstGeom prst="rect">
            <a:avLst/>
          </a:prstGeom>
          <a:noFill/>
        </p:spPr>
        <p:txBody>
          <a:bodyPr wrap="square" rtlCol="0">
            <a:spAutoFit/>
          </a:bodyPr>
          <a:lstStyle/>
          <a:p>
            <a:pPr algn="ctr"/>
            <a:r>
              <a:rPr lang="en-US" sz="3600" dirty="0">
                <a:ln w="19050">
                  <a:solidFill>
                    <a:schemeClr val="bg1"/>
                  </a:solidFill>
                </a:ln>
                <a:solidFill>
                  <a:srgbClr val="DD8B26"/>
                </a:solidFill>
                <a:effectLst>
                  <a:innerShdw blurRad="114300">
                    <a:prstClr val="black"/>
                  </a:innerShdw>
                </a:effectLst>
                <a:latin typeface="Hunger Games" pitchFamily="2" charset="0"/>
                <a:ea typeface="Hunger Games" pitchFamily="2" charset="0"/>
              </a:rPr>
              <a:t>Example:</a:t>
            </a:r>
          </a:p>
        </p:txBody>
      </p:sp>
      <p:sp>
        <p:nvSpPr>
          <p:cNvPr id="3" name="TextBox 2">
            <a:extLst>
              <a:ext uri="{FF2B5EF4-FFF2-40B4-BE49-F238E27FC236}">
                <a16:creationId xmlns:a16="http://schemas.microsoft.com/office/drawing/2014/main" id="{FCD7BAF2-F1F5-43DB-B084-CF908431AF62}"/>
              </a:ext>
            </a:extLst>
          </p:cNvPr>
          <p:cNvSpPr txBox="1"/>
          <p:nvPr/>
        </p:nvSpPr>
        <p:spPr>
          <a:xfrm>
            <a:off x="577846" y="1230392"/>
            <a:ext cx="11036300" cy="1569660"/>
          </a:xfrm>
          <a:prstGeom prst="rect">
            <a:avLst/>
          </a:prstGeom>
          <a:noFill/>
        </p:spPr>
        <p:txBody>
          <a:bodyPr wrap="square" rtlCol="0">
            <a:spAutoFit/>
          </a:bodyPr>
          <a:lstStyle/>
          <a:p>
            <a:r>
              <a:rPr lang="en-US" sz="3200" dirty="0">
                <a:latin typeface="Bahnschrift" panose="020B0502040204020203" pitchFamily="34" charset="0"/>
              </a:rPr>
              <a:t>A  statistics professor at a state university wants to see how strong the relationship between a students score on a test and his or her grade point average. </a:t>
            </a:r>
          </a:p>
        </p:txBody>
      </p:sp>
      <p:graphicFrame>
        <p:nvGraphicFramePr>
          <p:cNvPr id="4" name="Table 4">
            <a:extLst>
              <a:ext uri="{FF2B5EF4-FFF2-40B4-BE49-F238E27FC236}">
                <a16:creationId xmlns:a16="http://schemas.microsoft.com/office/drawing/2014/main" id="{A98006DA-CFA8-4CE6-8568-E1D25FB573F7}"/>
              </a:ext>
            </a:extLst>
          </p:cNvPr>
          <p:cNvGraphicFramePr>
            <a:graphicFrameLocks noGrp="1"/>
          </p:cNvGraphicFramePr>
          <p:nvPr>
            <p:extLst>
              <p:ext uri="{D42A27DB-BD31-4B8C-83A1-F6EECF244321}">
                <p14:modId xmlns:p14="http://schemas.microsoft.com/office/powerpoint/2010/main" val="765383326"/>
              </p:ext>
            </p:extLst>
          </p:nvPr>
        </p:nvGraphicFramePr>
        <p:xfrm>
          <a:off x="2202107" y="2800810"/>
          <a:ext cx="8002441" cy="824216"/>
        </p:xfrm>
        <a:graphic>
          <a:graphicData uri="http://schemas.openxmlformats.org/drawingml/2006/table">
            <a:tbl>
              <a:tblPr firstRow="1" bandRow="1">
                <a:tableStyleId>{21E4AEA4-8DFA-4A89-87EB-49C32662AFE0}</a:tableStyleId>
              </a:tblPr>
              <a:tblGrid>
                <a:gridCol w="2947737">
                  <a:extLst>
                    <a:ext uri="{9D8B030D-6E8A-4147-A177-3AD203B41FA5}">
                      <a16:colId xmlns:a16="http://schemas.microsoft.com/office/drawing/2014/main" val="3560008804"/>
                    </a:ext>
                  </a:extLst>
                </a:gridCol>
                <a:gridCol w="637345">
                  <a:extLst>
                    <a:ext uri="{9D8B030D-6E8A-4147-A177-3AD203B41FA5}">
                      <a16:colId xmlns:a16="http://schemas.microsoft.com/office/drawing/2014/main" val="1409134448"/>
                    </a:ext>
                  </a:extLst>
                </a:gridCol>
                <a:gridCol w="577516">
                  <a:extLst>
                    <a:ext uri="{9D8B030D-6E8A-4147-A177-3AD203B41FA5}">
                      <a16:colId xmlns:a16="http://schemas.microsoft.com/office/drawing/2014/main" val="1194511293"/>
                    </a:ext>
                  </a:extLst>
                </a:gridCol>
                <a:gridCol w="649706">
                  <a:extLst>
                    <a:ext uri="{9D8B030D-6E8A-4147-A177-3AD203B41FA5}">
                      <a16:colId xmlns:a16="http://schemas.microsoft.com/office/drawing/2014/main" val="786066411"/>
                    </a:ext>
                  </a:extLst>
                </a:gridCol>
                <a:gridCol w="589547">
                  <a:extLst>
                    <a:ext uri="{9D8B030D-6E8A-4147-A177-3AD203B41FA5}">
                      <a16:colId xmlns:a16="http://schemas.microsoft.com/office/drawing/2014/main" val="4063494286"/>
                    </a:ext>
                  </a:extLst>
                </a:gridCol>
                <a:gridCol w="685800">
                  <a:extLst>
                    <a:ext uri="{9D8B030D-6E8A-4147-A177-3AD203B41FA5}">
                      <a16:colId xmlns:a16="http://schemas.microsoft.com/office/drawing/2014/main" val="119760788"/>
                    </a:ext>
                  </a:extLst>
                </a:gridCol>
                <a:gridCol w="709863">
                  <a:extLst>
                    <a:ext uri="{9D8B030D-6E8A-4147-A177-3AD203B41FA5}">
                      <a16:colId xmlns:a16="http://schemas.microsoft.com/office/drawing/2014/main" val="308757003"/>
                    </a:ext>
                  </a:extLst>
                </a:gridCol>
                <a:gridCol w="558111">
                  <a:extLst>
                    <a:ext uri="{9D8B030D-6E8A-4147-A177-3AD203B41FA5}">
                      <a16:colId xmlns:a16="http://schemas.microsoft.com/office/drawing/2014/main" val="1262003242"/>
                    </a:ext>
                  </a:extLst>
                </a:gridCol>
                <a:gridCol w="646816">
                  <a:extLst>
                    <a:ext uri="{9D8B030D-6E8A-4147-A177-3AD203B41FA5}">
                      <a16:colId xmlns:a16="http://schemas.microsoft.com/office/drawing/2014/main" val="3723474328"/>
                    </a:ext>
                  </a:extLst>
                </a:gridCol>
              </a:tblGrid>
              <a:tr h="412108">
                <a:tc>
                  <a:txBody>
                    <a:bodyPr/>
                    <a:lstStyle/>
                    <a:p>
                      <a:pPr algn="ctr"/>
                      <a:r>
                        <a:rPr lang="en-US" dirty="0"/>
                        <a:t>Test Score (x)</a:t>
                      </a:r>
                    </a:p>
                  </a:txBody>
                  <a:tcPr/>
                </a:tc>
                <a:tc>
                  <a:txBody>
                    <a:bodyPr/>
                    <a:lstStyle/>
                    <a:p>
                      <a:pPr algn="ctr"/>
                      <a:r>
                        <a:rPr lang="en-US" dirty="0"/>
                        <a:t>98</a:t>
                      </a:r>
                    </a:p>
                  </a:txBody>
                  <a:tcPr anchor="ctr"/>
                </a:tc>
                <a:tc>
                  <a:txBody>
                    <a:bodyPr/>
                    <a:lstStyle/>
                    <a:p>
                      <a:pPr algn="ctr"/>
                      <a:r>
                        <a:rPr lang="en-US" dirty="0"/>
                        <a:t>105</a:t>
                      </a:r>
                    </a:p>
                  </a:txBody>
                  <a:tcPr anchor="ctr"/>
                </a:tc>
                <a:tc>
                  <a:txBody>
                    <a:bodyPr/>
                    <a:lstStyle/>
                    <a:p>
                      <a:pPr algn="ctr"/>
                      <a:r>
                        <a:rPr lang="en-US" dirty="0"/>
                        <a:t>100</a:t>
                      </a:r>
                    </a:p>
                  </a:txBody>
                  <a:tcPr anchor="ctr"/>
                </a:tc>
                <a:tc>
                  <a:txBody>
                    <a:bodyPr/>
                    <a:lstStyle/>
                    <a:p>
                      <a:pPr algn="ctr"/>
                      <a:r>
                        <a:rPr lang="en-US" dirty="0"/>
                        <a:t>100</a:t>
                      </a:r>
                    </a:p>
                  </a:txBody>
                  <a:tcPr anchor="ctr"/>
                </a:tc>
                <a:tc>
                  <a:txBody>
                    <a:bodyPr/>
                    <a:lstStyle/>
                    <a:p>
                      <a:pPr algn="ctr"/>
                      <a:r>
                        <a:rPr lang="en-US" dirty="0"/>
                        <a:t>106</a:t>
                      </a:r>
                    </a:p>
                  </a:txBody>
                  <a:tcPr anchor="ctr"/>
                </a:tc>
                <a:tc>
                  <a:txBody>
                    <a:bodyPr/>
                    <a:lstStyle/>
                    <a:p>
                      <a:pPr algn="ctr"/>
                      <a:r>
                        <a:rPr lang="en-US" dirty="0"/>
                        <a:t>95</a:t>
                      </a:r>
                    </a:p>
                  </a:txBody>
                  <a:tcPr anchor="ctr"/>
                </a:tc>
                <a:tc>
                  <a:txBody>
                    <a:bodyPr/>
                    <a:lstStyle/>
                    <a:p>
                      <a:pPr algn="ctr"/>
                      <a:r>
                        <a:rPr lang="en-US" dirty="0"/>
                        <a:t>116</a:t>
                      </a:r>
                    </a:p>
                  </a:txBody>
                  <a:tcPr anchor="ctr"/>
                </a:tc>
                <a:tc>
                  <a:txBody>
                    <a:bodyPr/>
                    <a:lstStyle/>
                    <a:p>
                      <a:pPr algn="ctr"/>
                      <a:r>
                        <a:rPr lang="en-US" dirty="0"/>
                        <a:t>112</a:t>
                      </a:r>
                    </a:p>
                  </a:txBody>
                  <a:tcPr anchor="ctr"/>
                </a:tc>
                <a:extLst>
                  <a:ext uri="{0D108BD9-81ED-4DB2-BD59-A6C34878D82A}">
                    <a16:rowId xmlns:a16="http://schemas.microsoft.com/office/drawing/2014/main" val="1308116200"/>
                  </a:ext>
                </a:extLst>
              </a:tr>
              <a:tr h="412108">
                <a:tc>
                  <a:txBody>
                    <a:bodyPr/>
                    <a:lstStyle/>
                    <a:p>
                      <a:pPr algn="ctr"/>
                      <a:r>
                        <a:rPr lang="en-US" b="1" dirty="0"/>
                        <a:t>GPA (y)</a:t>
                      </a:r>
                    </a:p>
                  </a:txBody>
                  <a:tcPr/>
                </a:tc>
                <a:tc>
                  <a:txBody>
                    <a:bodyPr/>
                    <a:lstStyle/>
                    <a:p>
                      <a:pPr algn="ctr"/>
                      <a:r>
                        <a:rPr lang="en-US" dirty="0"/>
                        <a:t>2.1</a:t>
                      </a:r>
                    </a:p>
                  </a:txBody>
                  <a:tcPr anchor="ctr"/>
                </a:tc>
                <a:tc>
                  <a:txBody>
                    <a:bodyPr/>
                    <a:lstStyle/>
                    <a:p>
                      <a:pPr algn="ctr"/>
                      <a:r>
                        <a:rPr lang="en-US" dirty="0"/>
                        <a:t>2.4</a:t>
                      </a:r>
                    </a:p>
                  </a:txBody>
                  <a:tcPr anchor="ctr"/>
                </a:tc>
                <a:tc>
                  <a:txBody>
                    <a:bodyPr/>
                    <a:lstStyle/>
                    <a:p>
                      <a:pPr algn="ctr"/>
                      <a:r>
                        <a:rPr lang="en-US" dirty="0"/>
                        <a:t>3.2</a:t>
                      </a:r>
                    </a:p>
                  </a:txBody>
                  <a:tcPr anchor="ctr"/>
                </a:tc>
                <a:tc>
                  <a:txBody>
                    <a:bodyPr/>
                    <a:lstStyle/>
                    <a:p>
                      <a:pPr algn="ctr"/>
                      <a:r>
                        <a:rPr lang="en-US" dirty="0"/>
                        <a:t>2.7</a:t>
                      </a:r>
                    </a:p>
                  </a:txBody>
                  <a:tcPr anchor="ctr"/>
                </a:tc>
                <a:tc>
                  <a:txBody>
                    <a:bodyPr/>
                    <a:lstStyle/>
                    <a:p>
                      <a:pPr algn="ctr"/>
                      <a:r>
                        <a:rPr lang="en-US" dirty="0"/>
                        <a:t>2.2</a:t>
                      </a:r>
                    </a:p>
                  </a:txBody>
                  <a:tcPr anchor="ctr"/>
                </a:tc>
                <a:tc>
                  <a:txBody>
                    <a:bodyPr/>
                    <a:lstStyle/>
                    <a:p>
                      <a:pPr algn="ctr"/>
                      <a:r>
                        <a:rPr lang="en-US" dirty="0"/>
                        <a:t>2.3</a:t>
                      </a:r>
                    </a:p>
                  </a:txBody>
                  <a:tcPr anchor="ctr"/>
                </a:tc>
                <a:tc>
                  <a:txBody>
                    <a:bodyPr/>
                    <a:lstStyle/>
                    <a:p>
                      <a:pPr algn="ctr"/>
                      <a:r>
                        <a:rPr lang="en-US" dirty="0"/>
                        <a:t>3.8</a:t>
                      </a:r>
                    </a:p>
                  </a:txBody>
                  <a:tcPr anchor="ctr"/>
                </a:tc>
                <a:tc>
                  <a:txBody>
                    <a:bodyPr/>
                    <a:lstStyle/>
                    <a:p>
                      <a:pPr algn="ctr"/>
                      <a:r>
                        <a:rPr lang="en-US" dirty="0"/>
                        <a:t>3.4</a:t>
                      </a:r>
                    </a:p>
                  </a:txBody>
                  <a:tcPr anchor="ctr"/>
                </a:tc>
                <a:extLst>
                  <a:ext uri="{0D108BD9-81ED-4DB2-BD59-A6C34878D82A}">
                    <a16:rowId xmlns:a16="http://schemas.microsoft.com/office/drawing/2014/main" val="2923237471"/>
                  </a:ext>
                </a:extLst>
              </a:tr>
            </a:tbl>
          </a:graphicData>
        </a:graphic>
      </p:graphicFrame>
      <p:sp>
        <p:nvSpPr>
          <p:cNvPr id="15" name="TextBox 14">
            <a:extLst>
              <a:ext uri="{FF2B5EF4-FFF2-40B4-BE49-F238E27FC236}">
                <a16:creationId xmlns:a16="http://schemas.microsoft.com/office/drawing/2014/main" id="{B6FCCB5C-2F26-458D-9284-D5EFEE978F9E}"/>
              </a:ext>
            </a:extLst>
          </p:cNvPr>
          <p:cNvSpPr txBox="1"/>
          <p:nvPr/>
        </p:nvSpPr>
        <p:spPr>
          <a:xfrm>
            <a:off x="685179" y="3713628"/>
            <a:ext cx="11036300" cy="1077218"/>
          </a:xfrm>
          <a:prstGeom prst="rect">
            <a:avLst/>
          </a:prstGeom>
          <a:noFill/>
        </p:spPr>
        <p:txBody>
          <a:bodyPr wrap="square" rtlCol="0">
            <a:spAutoFit/>
          </a:bodyPr>
          <a:lstStyle/>
          <a:p>
            <a:r>
              <a:rPr lang="en-US" sz="3200" dirty="0">
                <a:latin typeface="Bahnschrift" panose="020B0502040204020203" pitchFamily="34" charset="0"/>
              </a:rPr>
              <a:t>Estimate the GPA, given the test score. For instance, if the test score is 120 then the GPA is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2F22CAE-E16F-47A7-BA8C-737E9BEB18C5}"/>
                  </a:ext>
                </a:extLst>
              </p:cNvPr>
              <p:cNvSpPr txBox="1"/>
              <p:nvPr/>
            </p:nvSpPr>
            <p:spPr>
              <a:xfrm>
                <a:off x="4075374" y="4675662"/>
                <a:ext cx="42559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 −3.792+0.063</m:t>
                      </m:r>
                      <m:r>
                        <a:rPr lang="en-US" sz="3200" i="1" dirty="0" smtClean="0">
                          <a:latin typeface="Cambria Math" panose="02040503050406030204" pitchFamily="18" charset="0"/>
                        </a:rPr>
                        <m:t>𝑥</m:t>
                      </m:r>
                    </m:oMath>
                  </m:oMathPara>
                </a14:m>
                <a:endParaRPr lang="en-US" sz="3200" dirty="0">
                  <a:latin typeface="Bahnschrift" panose="020B0502040204020203" pitchFamily="34" charset="0"/>
                </a:endParaRPr>
              </a:p>
            </p:txBody>
          </p:sp>
        </mc:Choice>
        <mc:Fallback xmlns="">
          <p:sp>
            <p:nvSpPr>
              <p:cNvPr id="17" name="TextBox 16">
                <a:extLst>
                  <a:ext uri="{FF2B5EF4-FFF2-40B4-BE49-F238E27FC236}">
                    <a16:creationId xmlns:a16="http://schemas.microsoft.com/office/drawing/2014/main" id="{92F22CAE-E16F-47A7-BA8C-737E9BEB18C5}"/>
                  </a:ext>
                </a:extLst>
              </p:cNvPr>
              <p:cNvSpPr txBox="1">
                <a:spLocks noRot="1" noChangeAspect="1" noMove="1" noResize="1" noEditPoints="1" noAdjustHandles="1" noChangeArrowheads="1" noChangeShapeType="1" noTextEdit="1"/>
              </p:cNvSpPr>
              <p:nvPr/>
            </p:nvSpPr>
            <p:spPr>
              <a:xfrm>
                <a:off x="4075374" y="4675662"/>
                <a:ext cx="4255909"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9F49F5D-7E86-40F7-A62A-A3EA54C07588}"/>
                  </a:ext>
                </a:extLst>
              </p:cNvPr>
              <p:cNvSpPr txBox="1"/>
              <p:nvPr/>
            </p:nvSpPr>
            <p:spPr>
              <a:xfrm>
                <a:off x="4075374" y="5181936"/>
                <a:ext cx="538878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 −3.792+</m:t>
                      </m:r>
                      <m:d>
                        <m:dPr>
                          <m:ctrlPr>
                            <a:rPr lang="en-US" sz="3200" b="0" i="1" dirty="0" smtClean="0">
                              <a:latin typeface="Cambria Math" panose="02040503050406030204" pitchFamily="18" charset="0"/>
                            </a:rPr>
                          </m:ctrlPr>
                        </m:dPr>
                        <m:e>
                          <m:r>
                            <a:rPr lang="en-US" sz="3200" i="1" dirty="0" smtClean="0">
                              <a:latin typeface="Cambria Math" panose="02040503050406030204" pitchFamily="18" charset="0"/>
                            </a:rPr>
                            <m:t>0.063</m:t>
                          </m:r>
                        </m:e>
                      </m:d>
                      <m:r>
                        <a:rPr lang="en-US" sz="3200" b="0" i="1" dirty="0" smtClean="0">
                          <a:latin typeface="Cambria Math" panose="02040503050406030204" pitchFamily="18" charset="0"/>
                        </a:rPr>
                        <m:t>(120)</m:t>
                      </m:r>
                    </m:oMath>
                  </m:oMathPara>
                </a14:m>
                <a:endParaRPr lang="en-US" sz="3200" dirty="0">
                  <a:latin typeface="Bahnschrift" panose="020B0502040204020203" pitchFamily="34" charset="0"/>
                </a:endParaRPr>
              </a:p>
            </p:txBody>
          </p:sp>
        </mc:Choice>
        <mc:Fallback xmlns="">
          <p:sp>
            <p:nvSpPr>
              <p:cNvPr id="18" name="TextBox 17">
                <a:extLst>
                  <a:ext uri="{FF2B5EF4-FFF2-40B4-BE49-F238E27FC236}">
                    <a16:creationId xmlns:a16="http://schemas.microsoft.com/office/drawing/2014/main" id="{B9F49F5D-7E86-40F7-A62A-A3EA54C07588}"/>
                  </a:ext>
                </a:extLst>
              </p:cNvPr>
              <p:cNvSpPr txBox="1">
                <a:spLocks noRot="1" noChangeAspect="1" noMove="1" noResize="1" noEditPoints="1" noAdjustHandles="1" noChangeArrowheads="1" noChangeShapeType="1" noTextEdit="1"/>
              </p:cNvSpPr>
              <p:nvPr/>
            </p:nvSpPr>
            <p:spPr>
              <a:xfrm>
                <a:off x="4075374" y="5181936"/>
                <a:ext cx="5388783"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ED2C98C-FFD5-4766-98A2-C1A75D177FDC}"/>
                  </a:ext>
                </a:extLst>
              </p:cNvPr>
              <p:cNvSpPr txBox="1"/>
              <p:nvPr/>
            </p:nvSpPr>
            <p:spPr>
              <a:xfrm>
                <a:off x="4075373" y="5766711"/>
                <a:ext cx="214552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dirty="0" smtClean="0">
                          <a:latin typeface="Cambria Math" panose="02040503050406030204" pitchFamily="18" charset="0"/>
                        </a:rPr>
                        <m:t>𝑦</m:t>
                      </m:r>
                      <m:r>
                        <a:rPr lang="en-US" sz="3200" i="1" dirty="0" smtClean="0">
                          <a:latin typeface="Cambria Math" panose="02040503050406030204" pitchFamily="18" charset="0"/>
                        </a:rPr>
                        <m:t>’=3.768</m:t>
                      </m:r>
                    </m:oMath>
                  </m:oMathPara>
                </a14:m>
                <a:endParaRPr lang="en-US" sz="3200" dirty="0">
                  <a:latin typeface="Bahnschrift" panose="020B0502040204020203" pitchFamily="34" charset="0"/>
                </a:endParaRPr>
              </a:p>
            </p:txBody>
          </p:sp>
        </mc:Choice>
        <mc:Fallback xmlns="">
          <p:sp>
            <p:nvSpPr>
              <p:cNvPr id="19" name="TextBox 18">
                <a:extLst>
                  <a:ext uri="{FF2B5EF4-FFF2-40B4-BE49-F238E27FC236}">
                    <a16:creationId xmlns:a16="http://schemas.microsoft.com/office/drawing/2014/main" id="{CED2C98C-FFD5-4766-98A2-C1A75D177FDC}"/>
                  </a:ext>
                </a:extLst>
              </p:cNvPr>
              <p:cNvSpPr txBox="1">
                <a:spLocks noRot="1" noChangeAspect="1" noMove="1" noResize="1" noEditPoints="1" noAdjustHandles="1" noChangeArrowheads="1" noChangeShapeType="1" noTextEdit="1"/>
              </p:cNvSpPr>
              <p:nvPr/>
            </p:nvSpPr>
            <p:spPr>
              <a:xfrm>
                <a:off x="4075373" y="5766711"/>
                <a:ext cx="2145524"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9385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023"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1000"/>
                                        <p:tgtEl>
                                          <p:spTgt spid="18"/>
                                        </p:tgtEl>
                                      </p:cBhvr>
                                    </p:animEffect>
                                    <p:anim calcmode="lin" valueType="num">
                                      <p:cBhvr>
                                        <p:cTn id="12" dur="1000" fill="hold"/>
                                        <p:tgtEl>
                                          <p:spTgt spid="18"/>
                                        </p:tgtEl>
                                        <p:attrNameLst>
                                          <p:attrName>ppt_x</p:attrName>
                                        </p:attrNameLst>
                                      </p:cBhvr>
                                      <p:tavLst>
                                        <p:tav tm="0">
                                          <p:val>
                                            <p:strVal val="#ppt_x"/>
                                          </p:val>
                                        </p:tav>
                                        <p:tav tm="100000">
                                          <p:val>
                                            <p:strVal val="#ppt_x"/>
                                          </p:val>
                                        </p:tav>
                                      </p:tavLst>
                                    </p:anim>
                                    <p:anim calcmode="lin" valueType="num">
                                      <p:cBhvr>
                                        <p:cTn id="1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anim calcmode="lin" valueType="num">
                                      <p:cBhvr>
                                        <p:cTn id="19" dur="1000" fill="hold"/>
                                        <p:tgtEl>
                                          <p:spTgt spid="19"/>
                                        </p:tgtEl>
                                        <p:attrNameLst>
                                          <p:attrName>ppt_x</p:attrName>
                                        </p:attrNameLst>
                                      </p:cBhvr>
                                      <p:tavLst>
                                        <p:tav tm="0">
                                          <p:val>
                                            <p:strVal val="#ppt_x"/>
                                          </p:val>
                                        </p:tav>
                                        <p:tav tm="100000">
                                          <p:val>
                                            <p:strVal val="#ppt_x"/>
                                          </p:val>
                                        </p:tav>
                                      </p:tavLst>
                                    </p:anim>
                                    <p:anim calcmode="lin" valueType="num">
                                      <p:cBhvr>
                                        <p:cTn id="2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mute="1" showWhenStopped="0">
                <p:cTn id="21" repeatCount="indefinite" fill="remove" display="0">
                  <p:stCondLst>
                    <p:cond delay="indefinite"/>
                  </p:stCondLst>
                </p:cTn>
                <p:tgtEl>
                  <p:spTgt spid="2"/>
                </p:tgtEl>
              </p:cMediaNode>
            </p:video>
            <p:seq concurrent="1" nextAc="seek">
              <p:cTn id="22" restart="whenNotActive" fill="hold" evtFilter="cancelBubble" nodeType="interactiveSeq">
                <p:stCondLst>
                  <p:cond evt="onClick" delay="0">
                    <p:tgtEl>
                      <p:spTgt spid="2"/>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2"/>
                                        </p:tgtEl>
                                      </p:cBhvr>
                                    </p:cmd>
                                  </p:childTnLst>
                                </p:cTn>
                              </p:par>
                            </p:childTnLst>
                          </p:cTn>
                        </p:par>
                      </p:childTnLst>
                    </p:cTn>
                  </p:par>
                </p:childTnLst>
              </p:cTn>
              <p:nextCondLst>
                <p:cond evt="onClick" delay="0">
                  <p:tgtEl>
                    <p:spTgt spid="2"/>
                  </p:tgtEl>
                </p:cond>
              </p:nextCondLst>
            </p:seq>
          </p:childTnLst>
        </p:cTn>
      </p:par>
    </p:tnLst>
    <p:bldLst>
      <p:bldP spid="18" grpId="0"/>
      <p:bldP spid="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TotalTime>
  <Words>965</Words>
  <Application>Microsoft Office PowerPoint</Application>
  <PresentationFormat>Widescreen</PresentationFormat>
  <Paragraphs>245</Paragraphs>
  <Slides>12</Slides>
  <Notes>0</Notes>
  <HiddenSlides>0</HiddenSlides>
  <MMClips>13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Bahnschrift</vt:lpstr>
      <vt:lpstr>Calibri</vt:lpstr>
      <vt:lpstr>Calibri Light</vt:lpstr>
      <vt:lpstr>Cambria Math</vt:lpstr>
      <vt:lpstr>Hunger Games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 Lawrence Dadang</dc:creator>
  <cp:lastModifiedBy>Sam Lawrence Dadang</cp:lastModifiedBy>
  <cp:revision>13</cp:revision>
  <dcterms:created xsi:type="dcterms:W3CDTF">2023-12-08T14:19:25Z</dcterms:created>
  <dcterms:modified xsi:type="dcterms:W3CDTF">2023-12-26T13:01:00Z</dcterms:modified>
</cp:coreProperties>
</file>