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F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6BFF-DA69-16C2-A167-9813B829B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82C6A-D1D1-0FBC-9E0E-63F89F663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F014F-942D-03DF-ADF5-3FD41E92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5140-26A5-22E1-2B8B-1406F7D3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D828C-895F-7266-07B7-6C2BA7E9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68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2B40-9BE2-8E55-65B4-07E1D677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A219D-1206-C99E-B717-7D03CA2BA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A4253-365B-252B-326D-0933921B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9D7A-211E-BE95-8008-A2597567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9CA9-AA76-8641-3F41-39A50BE1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65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A2BF2-3D0A-C695-5E2B-20685F21D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EB9A2-B69F-EED5-74F1-5A2F0EC78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D63F7-E75E-A3F9-6682-39C37273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BAEA-B2E9-0C0A-42EA-D03F81B4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906D0-2E1F-7631-35FB-283E9E35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03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17C1-3C9E-EDD0-1B60-A7FEE3B0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C24C-3B66-C476-F0AD-04DD5DD3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404CA-1A31-2F48-D954-BEB515BB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CFA0A-65FD-3587-4232-8B2257B8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9D3C-F63F-2210-B7FC-A0E0DCAE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3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8D1D-25AB-B4C3-53E6-DACD1EFE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08A24-0843-C515-A529-FC565E2D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2590A-4618-8ECD-5319-E7C54114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6AE6-0048-8603-4B4F-05310432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C744-0CAE-A3C7-4FF3-A74D3231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91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0F54-EE9E-816B-77D7-ED368D9E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5AB4-47E1-557C-54E9-6C97EB6AB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6AF66-4867-1ECC-B08D-1DEC98E0A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03760-FABE-52E2-9657-1D2EFA07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4205D-52DD-B0EF-8E6C-C2FED2E1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C4261-6407-1FE9-9C10-20FE084C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46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024B-01C3-621A-FAA3-084DA8B4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62D25-30A5-ED5F-4113-DB559738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CFDE-1DB6-7616-7C69-0E9A2B25D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CC544-2903-C54D-B417-6C1F0C84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0DC28-91F9-46DB-2682-EDEDC40D0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6D909-274F-C14C-038C-789FAA59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33166-F45D-B2A1-0FBB-B2F7534B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DA131-9EC7-93B8-D300-265D56EF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1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3D7C-795A-AC74-59A2-9027E1EF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14A8B-5183-AD1E-3E21-BCAC6F36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10860-2BCA-A5FE-10B5-326219BF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29ACE-3CDB-A46A-40D9-6062EA24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7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8FF3F-E1D6-E40E-6D6C-FE73E915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67BD9-8B72-FCAC-3820-C1318B9A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304E5-4785-9CA7-5536-98B0B44C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48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C4EE-BC79-C025-DD63-5FA97B47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CA96-01AD-E8EB-CAA9-BB43BECE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C5963-B1BC-9E7F-916F-D6F431F1F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92D96-C490-64D8-5519-9B1FF8A6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D0481-CA51-70EF-43B8-D7AF23C0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44D4-3082-8A27-A3C0-E5FC7B0E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64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CC8B-FE70-9B06-C48C-B95EECA9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3F5C5-6371-9642-671C-E6BB044B3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9A001-C463-72E9-BB22-17CEF11E8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4D05B-B144-ECA6-4394-58D8C32A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CA07C-FEF4-75F1-76A9-CB54CF09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5DBD1-C96C-179D-80C2-989A9964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4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EE087-9F84-CF3E-D8B1-AD38E8BF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18E25-CCDE-BACA-5451-E597E5DB4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04375-FEED-F1E2-BCFE-B5F04C01A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36034-4670-4946-6DBE-B717984E0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F4D2-D650-95E1-6F29-12FA12CB1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3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fapost.com/cie-iiit-hyderabad-selects-startups-machstatz-eskindoctor-for-next-cohort/" TargetMode="External"/><Relationship Id="rId3" Type="http://schemas.openxmlformats.org/officeDocument/2006/relationships/hyperlink" Target="https://www.9curry.com/organizations/nrsc" TargetMode="External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indianbureaucracy.com/csc-spv-completes-15-glorious-years-of-its-establishment/" TargetMode="External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A9178C-44DF-CBD6-6079-72F0881C7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92083"/>
            <a:ext cx="9144000" cy="315045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Team Name</a:t>
            </a:r>
            <a:r>
              <a:rPr lang="en-IN" dirty="0"/>
              <a:t>: </a:t>
            </a:r>
            <a:r>
              <a:rPr lang="en-IN" b="1" dirty="0" err="1">
                <a:latin typeface="Arial Rounded MT Bold" panose="020F0704030504030204" pitchFamily="34" charset="0"/>
              </a:rPr>
              <a:t>Terra_Spatial</a:t>
            </a:r>
            <a:endParaRPr lang="en-IN" b="1" dirty="0">
              <a:latin typeface="Arial Rounded MT Bold" panose="020F0704030504030204" pitchFamily="34" charset="0"/>
            </a:endParaRPr>
          </a:p>
          <a:p>
            <a:r>
              <a:rPr lang="en-IN" b="1" dirty="0"/>
              <a:t>Solution Title : Geospatial Data Retrieval system</a:t>
            </a:r>
          </a:p>
          <a:p>
            <a:r>
              <a:rPr lang="en-IN" b="1" dirty="0"/>
              <a:t>Track : Student Research – Spatial Informatic</a:t>
            </a:r>
          </a:p>
          <a:p>
            <a:r>
              <a:rPr lang="en-IN" b="1" dirty="0"/>
              <a:t>Mentor : </a:t>
            </a:r>
            <a:r>
              <a:rPr lang="en-IN" dirty="0"/>
              <a:t>Prof. Geeta </a:t>
            </a:r>
            <a:r>
              <a:rPr lang="en-IN" dirty="0" err="1"/>
              <a:t>Kodabagi</a:t>
            </a:r>
            <a:endParaRPr lang="en-IN" dirty="0"/>
          </a:p>
          <a:p>
            <a:r>
              <a:rPr lang="en-IN" b="1" dirty="0"/>
              <a:t>Team members </a:t>
            </a:r>
            <a:r>
              <a:rPr lang="en-IN" dirty="0">
                <a:latin typeface="+mj-lt"/>
              </a:rPr>
              <a:t>: </a:t>
            </a:r>
          </a:p>
          <a:p>
            <a:r>
              <a:rPr lang="en-IN" dirty="0">
                <a:latin typeface="+mj-lt"/>
              </a:rPr>
              <a:t>1. Raunak Jha</a:t>
            </a:r>
          </a:p>
          <a:p>
            <a:r>
              <a:rPr lang="en-IN" dirty="0">
                <a:latin typeface="+mj-lt"/>
              </a:rPr>
              <a:t>2. Atharva </a:t>
            </a:r>
            <a:r>
              <a:rPr lang="en-IN" dirty="0" err="1">
                <a:latin typeface="+mj-lt"/>
              </a:rPr>
              <a:t>Gorale</a:t>
            </a: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3. Prathamesh </a:t>
            </a:r>
            <a:r>
              <a:rPr lang="en-IN" dirty="0" err="1">
                <a:latin typeface="+mj-lt"/>
              </a:rPr>
              <a:t>Badgujar</a:t>
            </a: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3144E-DC32-00E6-F2DF-A86F694E4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6829" y="122443"/>
            <a:ext cx="1143650" cy="1143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73B5BD-776E-CF95-4B53-2F401F55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739907" y="122442"/>
            <a:ext cx="1266679" cy="1143651"/>
          </a:xfrm>
          <a:prstGeom prst="rect">
            <a:avLst/>
          </a:prstGeom>
        </p:spPr>
      </p:pic>
      <p:pic>
        <p:nvPicPr>
          <p:cNvPr id="1026" name="Picture 2" descr="Indian National Space Promotion and ...">
            <a:extLst>
              <a:ext uri="{FF2B5EF4-FFF2-40B4-BE49-F238E27FC236}">
                <a16:creationId xmlns:a16="http://schemas.microsoft.com/office/drawing/2014/main" id="{78EC4DA3-4FE8-3ABD-3D1C-E3B70DC12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8" y="122442"/>
            <a:ext cx="3443166" cy="114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0E4CD0-E2D2-EEC3-84A8-7ED1AD6747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26364" t="36762" r="21515" b="35331"/>
          <a:stretch/>
        </p:blipFill>
        <p:spPr>
          <a:xfrm>
            <a:off x="8598877" y="122443"/>
            <a:ext cx="2787162" cy="1144204"/>
          </a:xfrm>
          <a:prstGeom prst="rect">
            <a:avLst/>
          </a:prstGeom>
        </p:spPr>
      </p:pic>
      <p:pic>
        <p:nvPicPr>
          <p:cNvPr id="1028" name="Picture 4" descr="ISRO Immersion Startup Challenge [Free]: Register Now!">
            <a:extLst>
              <a:ext uri="{FF2B5EF4-FFF2-40B4-BE49-F238E27FC236}">
                <a16:creationId xmlns:a16="http://schemas.microsoft.com/office/drawing/2014/main" id="{99A9A9C6-176B-9C2A-B0A0-E1F0294E8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9" b="44028"/>
          <a:stretch/>
        </p:blipFill>
        <p:spPr bwMode="auto">
          <a:xfrm>
            <a:off x="588760" y="1534153"/>
            <a:ext cx="4828443" cy="114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jeenkya D Y Patil School of Engineering">
            <a:extLst>
              <a:ext uri="{FF2B5EF4-FFF2-40B4-BE49-F238E27FC236}">
                <a16:creationId xmlns:a16="http://schemas.microsoft.com/office/drawing/2014/main" id="{B4D1565D-CEBD-E991-E0E5-DC653046D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24" y="1534153"/>
            <a:ext cx="5996354" cy="114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92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2F4D-FF4B-E531-860C-47D99C15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029"/>
            <a:ext cx="10515600" cy="741119"/>
          </a:xfrm>
        </p:spPr>
        <p:txBody>
          <a:bodyPr/>
          <a:lstStyle/>
          <a:p>
            <a:pPr algn="ctr"/>
            <a:r>
              <a:rPr lang="en-IN" b="1" dirty="0"/>
              <a:t>COMMERCIAL POTENTIAL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0CAAF-AC9D-1437-5BB1-A1063B4A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7" r="3231"/>
          <a:stretch/>
        </p:blipFill>
        <p:spPr>
          <a:xfrm>
            <a:off x="994307" y="4738179"/>
            <a:ext cx="3700784" cy="1557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E422C-6C70-5FDD-9217-A6B46DAAD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7" r="3231"/>
          <a:stretch/>
        </p:blipFill>
        <p:spPr>
          <a:xfrm>
            <a:off x="994306" y="3015666"/>
            <a:ext cx="3700786" cy="1627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556A-FB22-9AAA-D44C-998DF112D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7" r="3231"/>
          <a:stretch/>
        </p:blipFill>
        <p:spPr>
          <a:xfrm>
            <a:off x="994306" y="1041729"/>
            <a:ext cx="3700786" cy="1783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75FC3D-9DF1-4238-1176-25E75EAFEB0C}"/>
              </a:ext>
            </a:extLst>
          </p:cNvPr>
          <p:cNvSpPr txBox="1"/>
          <p:nvPr/>
        </p:nvSpPr>
        <p:spPr>
          <a:xfrm>
            <a:off x="422806" y="1145006"/>
            <a:ext cx="56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03006-5415-F1C8-2A9D-4DBA5ED98A41}"/>
              </a:ext>
            </a:extLst>
          </p:cNvPr>
          <p:cNvSpPr txBox="1"/>
          <p:nvPr/>
        </p:nvSpPr>
        <p:spPr>
          <a:xfrm>
            <a:off x="388411" y="3078955"/>
            <a:ext cx="56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DE4F5-5622-D5BD-A415-1410BFA18F54}"/>
              </a:ext>
            </a:extLst>
          </p:cNvPr>
          <p:cNvSpPr txBox="1"/>
          <p:nvPr/>
        </p:nvSpPr>
        <p:spPr>
          <a:xfrm>
            <a:off x="399360" y="4725558"/>
            <a:ext cx="56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8D9DF89-6CF6-EC46-792E-DAE87283F407}"/>
              </a:ext>
            </a:extLst>
          </p:cNvPr>
          <p:cNvSpPr/>
          <p:nvPr/>
        </p:nvSpPr>
        <p:spPr>
          <a:xfrm>
            <a:off x="4950070" y="1441183"/>
            <a:ext cx="703384" cy="3873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C1E934F-DF86-A70B-8D5D-B0D943CA94A5}"/>
              </a:ext>
            </a:extLst>
          </p:cNvPr>
          <p:cNvSpPr/>
          <p:nvPr/>
        </p:nvSpPr>
        <p:spPr>
          <a:xfrm>
            <a:off x="5013814" y="3428987"/>
            <a:ext cx="703384" cy="3873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9B111FC-8987-DC50-DA8A-7499BFEFC77A}"/>
              </a:ext>
            </a:extLst>
          </p:cNvPr>
          <p:cNvSpPr/>
          <p:nvPr/>
        </p:nvSpPr>
        <p:spPr>
          <a:xfrm>
            <a:off x="4950070" y="5223108"/>
            <a:ext cx="703384" cy="3873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1D1FF-EC75-DACA-5E59-ACA4CE7A07D9}"/>
              </a:ext>
            </a:extLst>
          </p:cNvPr>
          <p:cNvSpPr txBox="1"/>
          <p:nvPr/>
        </p:nvSpPr>
        <p:spPr>
          <a:xfrm>
            <a:off x="5829299" y="1265534"/>
            <a:ext cx="5169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FREEMIUM MODEL</a:t>
            </a:r>
          </a:p>
          <a:p>
            <a:r>
              <a:rPr lang="en-IN" dirty="0"/>
              <a:t>Some geospatial data would be free while more sophisticated data would require a subscription.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F46D8-BBB3-0E86-1B2A-44EBF710FCAA}"/>
              </a:ext>
            </a:extLst>
          </p:cNvPr>
          <p:cNvSpPr txBox="1"/>
          <p:nvPr/>
        </p:nvSpPr>
        <p:spPr>
          <a:xfrm>
            <a:off x="5908432" y="4992301"/>
            <a:ext cx="5379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WHATSAPP PLATFORM AS A SERVICE</a:t>
            </a:r>
          </a:p>
          <a:p>
            <a:r>
              <a:rPr lang="en-IN" dirty="0"/>
              <a:t>Our </a:t>
            </a:r>
            <a:r>
              <a:rPr lang="en-IN" dirty="0" err="1"/>
              <a:t>Whatsapp</a:t>
            </a:r>
            <a:r>
              <a:rPr lang="en-IN" dirty="0"/>
              <a:t> platform and NLP model can be utilized by other companies to send and receive messages through </a:t>
            </a:r>
            <a:r>
              <a:rPr lang="en-IN" dirty="0" err="1"/>
              <a:t>whatsapp</a:t>
            </a:r>
            <a:r>
              <a:rPr lang="en-IN" dirty="0"/>
              <a:t> chat window in natural language.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4BC3EF-A90E-73A9-6DD3-E12AD4789201}"/>
              </a:ext>
            </a:extLst>
          </p:cNvPr>
          <p:cNvSpPr txBox="1"/>
          <p:nvPr/>
        </p:nvSpPr>
        <p:spPr>
          <a:xfrm>
            <a:off x="5908432" y="3174053"/>
            <a:ext cx="528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ML MODEL AS A SERVICE</a:t>
            </a:r>
          </a:p>
          <a:p>
            <a:r>
              <a:rPr lang="en-IN" dirty="0"/>
              <a:t>Our trained ML models would provide sophisticated insights and information that other entities may use on their platform.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FFE551-881C-5706-373E-EACAE7664621}"/>
              </a:ext>
            </a:extLst>
          </p:cNvPr>
          <p:cNvSpPr/>
          <p:nvPr/>
        </p:nvSpPr>
        <p:spPr>
          <a:xfrm>
            <a:off x="904185" y="4717324"/>
            <a:ext cx="2441287" cy="799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235771-9EA0-90B7-469A-2C4EC10A6A11}"/>
              </a:ext>
            </a:extLst>
          </p:cNvPr>
          <p:cNvCxnSpPr/>
          <p:nvPr/>
        </p:nvCxnSpPr>
        <p:spPr>
          <a:xfrm>
            <a:off x="3543300" y="3024363"/>
            <a:ext cx="13364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BDA9E1-C551-8639-A4FF-E48EC47C44D5}"/>
              </a:ext>
            </a:extLst>
          </p:cNvPr>
          <p:cNvCxnSpPr>
            <a:cxnSpLocks/>
          </p:cNvCxnSpPr>
          <p:nvPr/>
        </p:nvCxnSpPr>
        <p:spPr>
          <a:xfrm>
            <a:off x="3543300" y="3024363"/>
            <a:ext cx="0" cy="8568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CC3680-49F8-1910-EBB7-F823DD7FEA1E}"/>
              </a:ext>
            </a:extLst>
          </p:cNvPr>
          <p:cNvCxnSpPr>
            <a:cxnSpLocks/>
          </p:cNvCxnSpPr>
          <p:nvPr/>
        </p:nvCxnSpPr>
        <p:spPr>
          <a:xfrm>
            <a:off x="2312377" y="3861448"/>
            <a:ext cx="12397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5604B8-2F76-B787-47D7-C540D07D447B}"/>
              </a:ext>
            </a:extLst>
          </p:cNvPr>
          <p:cNvCxnSpPr>
            <a:cxnSpLocks/>
          </p:cNvCxnSpPr>
          <p:nvPr/>
        </p:nvCxnSpPr>
        <p:spPr>
          <a:xfrm>
            <a:off x="2312377" y="3841641"/>
            <a:ext cx="0" cy="8014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7E8496-0859-4B8D-33F2-5EF8BA22087C}"/>
              </a:ext>
            </a:extLst>
          </p:cNvPr>
          <p:cNvCxnSpPr>
            <a:cxnSpLocks/>
          </p:cNvCxnSpPr>
          <p:nvPr/>
        </p:nvCxnSpPr>
        <p:spPr>
          <a:xfrm>
            <a:off x="2312377" y="4643136"/>
            <a:ext cx="2567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6F9A6C8-5C00-6FAD-1CCC-4191B6D35821}"/>
              </a:ext>
            </a:extLst>
          </p:cNvPr>
          <p:cNvCxnSpPr>
            <a:cxnSpLocks/>
          </p:cNvCxnSpPr>
          <p:nvPr/>
        </p:nvCxnSpPr>
        <p:spPr>
          <a:xfrm>
            <a:off x="4886326" y="3015666"/>
            <a:ext cx="0" cy="1627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0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0F0E-42DA-7724-E18C-5C755486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599"/>
            <a:ext cx="10515600" cy="802665"/>
          </a:xfrm>
        </p:spPr>
        <p:txBody>
          <a:bodyPr/>
          <a:lstStyle/>
          <a:p>
            <a:pPr algn="ctr"/>
            <a:r>
              <a:rPr lang="en-IN" b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085E-C96E-D24E-2A01-714D890E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2" y="1101602"/>
            <a:ext cx="11491546" cy="521127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present solution aims to provide a </a:t>
            </a:r>
            <a:r>
              <a:rPr lang="en-US" sz="2000" b="1" i="0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easy to use interface 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for users to access geospatial data. The solution features </a:t>
            </a:r>
            <a:r>
              <a:rPr lang="en-US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Whatsapp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chat window to take user query in </a:t>
            </a:r>
            <a:r>
              <a:rPr lang="en-US" sz="200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natural language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Whatsapp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API would send the query to a </a:t>
            </a:r>
            <a:r>
              <a:rPr lang="en-US" sz="20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Natural Language Processing 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model hosted on cloud, which converts the natural language text into executable query. </a:t>
            </a:r>
          </a:p>
          <a:p>
            <a:pPr>
              <a:spcBef>
                <a:spcPts val="0"/>
              </a:spcBef>
            </a:pPr>
            <a:endParaRPr lang="en-US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Then the query is sent to the pretrained </a:t>
            </a:r>
            <a:r>
              <a:rPr lang="en-US" sz="20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ML model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which extracts the required result from the dataset and sends it back to </a:t>
            </a:r>
            <a:r>
              <a:rPr lang="en-US" sz="20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NLP model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 This NLP model converts the data back to natural language and it is sent to </a:t>
            </a:r>
            <a:r>
              <a:rPr lang="en-US" sz="2000" b="1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Whatsapp</a:t>
            </a:r>
            <a:r>
              <a:rPr lang="en-US" sz="2000" b="1" dirty="0">
                <a:solidFill>
                  <a:srgbClr val="595959"/>
                </a:solidFill>
                <a:latin typeface="Arial" panose="020B0604020202020204" pitchFamily="34" charset="0"/>
              </a:rPr>
              <a:t> chat window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 The user can see the result in natural language text and related image on </a:t>
            </a:r>
            <a:r>
              <a:rPr lang="en-US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Whatsapp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>
              <a:spcBef>
                <a:spcPts val="0"/>
              </a:spcBef>
            </a:pPr>
            <a:endParaRPr lang="en-US" sz="2000" b="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 this way, users with </a:t>
            </a:r>
            <a:r>
              <a:rPr lang="en-US" sz="20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low processing power devices 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US" sz="20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weak internet 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will be able to get context aware geospatial data. The user can input the query in natural language and get back results in easy to understand </a:t>
            </a:r>
            <a:r>
              <a:rPr lang="en-US" sz="20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natural language text 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as well as </a:t>
            </a:r>
            <a:r>
              <a:rPr lang="en-US" sz="20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images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endParaRPr lang="en-US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This solution has a wide use case in </a:t>
            </a:r>
            <a:r>
              <a:rPr lang="en-US" sz="2000" b="1" dirty="0">
                <a:solidFill>
                  <a:srgbClr val="595959"/>
                </a:solidFill>
                <a:latin typeface="Arial" panose="020B0604020202020204" pitchFamily="34" charset="0"/>
              </a:rPr>
              <a:t>disaster</a:t>
            </a: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 management, city </a:t>
            </a:r>
            <a:r>
              <a:rPr lang="en-US" sz="2000" b="1" dirty="0">
                <a:solidFill>
                  <a:srgbClr val="595959"/>
                </a:solidFill>
                <a:latin typeface="Arial" panose="020B0604020202020204" pitchFamily="34" charset="0"/>
              </a:rPr>
              <a:t>planning and monitoring</a:t>
            </a: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, </a:t>
            </a:r>
            <a:r>
              <a:rPr lang="en-US" sz="2000" b="1" dirty="0">
                <a:solidFill>
                  <a:srgbClr val="595959"/>
                </a:solidFill>
                <a:latin typeface="Arial" panose="020B0604020202020204" pitchFamily="34" charset="0"/>
              </a:rPr>
              <a:t>agriculture</a:t>
            </a: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, 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land mapping and </a:t>
            </a:r>
            <a:r>
              <a:rPr lang="en-US" sz="20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feature extraction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water management and infrastructure construction, encroachment removal and water level monitoring.</a:t>
            </a:r>
          </a:p>
          <a:p>
            <a:pPr>
              <a:spcBef>
                <a:spcPts val="0"/>
              </a:spcBef>
            </a:pPr>
            <a:endParaRPr lang="en-US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It a</a:t>
            </a: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lso presents 3 unique </a:t>
            </a:r>
            <a:r>
              <a:rPr lang="en-US" sz="2000" b="1" dirty="0">
                <a:solidFill>
                  <a:srgbClr val="595959"/>
                </a:solidFill>
                <a:latin typeface="Arial" panose="020B0604020202020204" pitchFamily="34" charset="0"/>
              </a:rPr>
              <a:t>commercialization potential </a:t>
            </a: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with huge application. </a:t>
            </a:r>
            <a:endParaRPr lang="en-US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254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7254-7F6F-D450-B2E5-1AE41CF0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1"/>
            <a:ext cx="10515600" cy="1009651"/>
          </a:xfrm>
        </p:spPr>
        <p:txBody>
          <a:bodyPr/>
          <a:lstStyle/>
          <a:p>
            <a:pPr algn="ctr"/>
            <a:r>
              <a:rPr lang="en-IN" b="1" dirty="0"/>
              <a:t>BACKGROUND OF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2355-BB40-79DB-A71D-AA9A516E7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3" y="1333255"/>
            <a:ext cx="11271739" cy="497962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ISRO was formed in 1969 to enable every Indian citizen to access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space tech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and exploit it’s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tremendous potential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of application in various fields.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Today, a lot of geospatial data is available from various sources but is not very easily and readily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accessible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which limits its application.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Therefore, we aim to build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platform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softwares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that can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extract, process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and provide this data in easy to access and understandable form, for wide use case.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present solution has ML models to process complex space data, NLP model to enable Natural language interface and utilizes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Whatsapp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as the platform to disburse this information.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Users with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low processing power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devices and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weak internet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can access sophisticated geospatial data.</a:t>
            </a: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Our Goal is to bring sophisticated space data to everyone’s fingertips.</a:t>
            </a:r>
          </a:p>
        </p:txBody>
      </p:sp>
    </p:spTree>
    <p:extLst>
      <p:ext uri="{BB962C8B-B14F-4D97-AF65-F5344CB8AC3E}">
        <p14:creationId xmlns:p14="http://schemas.microsoft.com/office/powerpoint/2010/main" val="9277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867A-A151-18C4-8936-A172D7E2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437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en-IN" b="1" cap="all" dirty="0"/>
              <a:t>Implementation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3504-EFB2-8314-A3C2-AF4C08847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69" y="1421041"/>
            <a:ext cx="4648196" cy="498469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/>
              <a:t>Input of user query and location through </a:t>
            </a:r>
            <a:r>
              <a:rPr lang="en-IN" sz="2400" dirty="0" err="1"/>
              <a:t>Whatsapp</a:t>
            </a:r>
            <a:r>
              <a:rPr lang="en-IN" sz="2400" dirty="0"/>
              <a:t> chat.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Natural language to executable query using NLP model.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Query sent to ML model trained on geospatial datasets.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Result generated.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Result converted to Natural language.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Result displayed through </a:t>
            </a:r>
            <a:r>
              <a:rPr lang="en-IN" sz="2400" dirty="0" err="1"/>
              <a:t>Whatsapp</a:t>
            </a:r>
            <a:r>
              <a:rPr lang="en-IN" sz="2400" dirty="0"/>
              <a:t> chat window.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52FF60-1104-65E9-8970-CC309034F83B}"/>
              </a:ext>
            </a:extLst>
          </p:cNvPr>
          <p:cNvSpPr/>
          <p:nvPr/>
        </p:nvSpPr>
        <p:spPr>
          <a:xfrm>
            <a:off x="5389684" y="1356760"/>
            <a:ext cx="1670539" cy="611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Whatsapp</a:t>
            </a:r>
            <a:r>
              <a:rPr lang="en-IN" dirty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60CA4F-9DCF-D61D-BAFE-2D9339932D5F}"/>
              </a:ext>
            </a:extLst>
          </p:cNvPr>
          <p:cNvSpPr/>
          <p:nvPr/>
        </p:nvSpPr>
        <p:spPr>
          <a:xfrm>
            <a:off x="7054360" y="2605410"/>
            <a:ext cx="1670539" cy="611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Hugging Face (NLP)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50C66-14EE-045A-66E4-E0DDB6F10AF2}"/>
              </a:ext>
            </a:extLst>
          </p:cNvPr>
          <p:cNvSpPr/>
          <p:nvPr/>
        </p:nvSpPr>
        <p:spPr>
          <a:xfrm>
            <a:off x="7054360" y="3640612"/>
            <a:ext cx="1670539" cy="611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Text generation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(Distilled GPT2)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259F00-E59E-455A-27EB-7DA50F629B48}"/>
              </a:ext>
            </a:extLst>
          </p:cNvPr>
          <p:cNvSpPr/>
          <p:nvPr/>
        </p:nvSpPr>
        <p:spPr>
          <a:xfrm>
            <a:off x="8918329" y="1350712"/>
            <a:ext cx="1670539" cy="611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Ngrok</a:t>
            </a:r>
            <a:r>
              <a:rPr lang="en-IN" dirty="0">
                <a:solidFill>
                  <a:schemeClr val="tx1"/>
                </a:solidFill>
              </a:rPr>
              <a:t> webhook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F96BB0-7985-B68E-84D5-9A52B5D6042C}"/>
              </a:ext>
            </a:extLst>
          </p:cNvPr>
          <p:cNvSpPr/>
          <p:nvPr/>
        </p:nvSpPr>
        <p:spPr>
          <a:xfrm>
            <a:off x="8918328" y="4915374"/>
            <a:ext cx="1670539" cy="611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1F6562-0A05-9F7A-DF21-D3766181954A}"/>
              </a:ext>
            </a:extLst>
          </p:cNvPr>
          <p:cNvSpPr/>
          <p:nvPr/>
        </p:nvSpPr>
        <p:spPr>
          <a:xfrm>
            <a:off x="5383821" y="4915374"/>
            <a:ext cx="1670539" cy="611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Visualization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(Matplotlib)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72479C-1D34-EC3F-51D8-438B45CEA6E9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7060223" y="1656702"/>
            <a:ext cx="1858106" cy="6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AD967C-F095-7E94-AE6A-9293EB9F0C54}"/>
              </a:ext>
            </a:extLst>
          </p:cNvPr>
          <p:cNvCxnSpPr>
            <a:cxnSpLocks/>
            <a:stCxn id="15" idx="3"/>
            <a:endCxn id="18" idx="0"/>
          </p:cNvCxnSpPr>
          <p:nvPr/>
        </p:nvCxnSpPr>
        <p:spPr>
          <a:xfrm>
            <a:off x="8724899" y="2911400"/>
            <a:ext cx="1028699" cy="20039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7C9576-2975-6755-2BEF-2CF1BA34AEF0}"/>
              </a:ext>
            </a:extLst>
          </p:cNvPr>
          <p:cNvCxnSpPr>
            <a:cxnSpLocks/>
            <a:stCxn id="17" idx="2"/>
            <a:endCxn id="15" idx="3"/>
          </p:cNvCxnSpPr>
          <p:nvPr/>
        </p:nvCxnSpPr>
        <p:spPr>
          <a:xfrm flipH="1">
            <a:off x="8724899" y="1962691"/>
            <a:ext cx="1028700" cy="948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EEFF6B-77DE-417F-5C9B-5080CDC67090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7889630" y="3217389"/>
            <a:ext cx="0" cy="423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C170A4-4173-A1A2-5987-EC6492FDBEC3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H="1" flipV="1">
            <a:off x="7889630" y="4252591"/>
            <a:ext cx="1863968" cy="662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4B87EC-8EFB-5D95-3DBB-3A1071070520}"/>
              </a:ext>
            </a:extLst>
          </p:cNvPr>
          <p:cNvCxnSpPr>
            <a:cxnSpLocks/>
            <a:stCxn id="20" idx="0"/>
            <a:endCxn id="4" idx="2"/>
          </p:cNvCxnSpPr>
          <p:nvPr/>
        </p:nvCxnSpPr>
        <p:spPr>
          <a:xfrm flipV="1">
            <a:off x="6219091" y="1968739"/>
            <a:ext cx="5863" cy="29466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EF0E6D-C36A-E38D-A13F-8297EA89589F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>
          <a:xfrm flipH="1">
            <a:off x="7054360" y="5221364"/>
            <a:ext cx="18639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6BFD9A-B93F-F5B1-26DE-ADBD080A1291}"/>
              </a:ext>
            </a:extLst>
          </p:cNvPr>
          <p:cNvCxnSpPr>
            <a:cxnSpLocks/>
            <a:stCxn id="15" idx="1"/>
            <a:endCxn id="4" idx="2"/>
          </p:cNvCxnSpPr>
          <p:nvPr/>
        </p:nvCxnSpPr>
        <p:spPr>
          <a:xfrm flipH="1" flipV="1">
            <a:off x="6224954" y="1968739"/>
            <a:ext cx="829406" cy="942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9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C75F-95B7-41CF-5D43-DBF9D8B5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031"/>
            <a:ext cx="10515600" cy="829042"/>
          </a:xfrm>
        </p:spPr>
        <p:txBody>
          <a:bodyPr/>
          <a:lstStyle/>
          <a:p>
            <a:pPr algn="ctr"/>
            <a:r>
              <a:rPr lang="en-IN" b="1" dirty="0"/>
              <a:t>METHODS &amp; TECHNOLOGIES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D4711-DC02-A50F-E1B0-A1690BA0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40"/>
            <a:ext cx="10515600" cy="5331314"/>
          </a:xfrm>
        </p:spPr>
        <p:txBody>
          <a:bodyPr/>
          <a:lstStyle/>
          <a:p>
            <a:r>
              <a:rPr lang="en-IN" dirty="0"/>
              <a:t>‘Python’ programming language</a:t>
            </a:r>
          </a:p>
          <a:p>
            <a:r>
              <a:rPr lang="en-IN" dirty="0" err="1"/>
              <a:t>Whatsapp</a:t>
            </a:r>
            <a:r>
              <a:rPr lang="en-IN" dirty="0"/>
              <a:t> API</a:t>
            </a:r>
          </a:p>
          <a:p>
            <a:r>
              <a:rPr lang="en-IN" dirty="0"/>
              <a:t>‘</a:t>
            </a:r>
            <a:r>
              <a:rPr lang="en-IN" dirty="0" err="1"/>
              <a:t>Ngrok</a:t>
            </a:r>
            <a:r>
              <a:rPr lang="en-IN" dirty="0"/>
              <a:t>’ webhook</a:t>
            </a:r>
          </a:p>
          <a:p>
            <a:r>
              <a:rPr lang="en-IN" dirty="0"/>
              <a:t>‘Flask’ web framework</a:t>
            </a:r>
          </a:p>
          <a:p>
            <a:r>
              <a:rPr lang="en-IN" dirty="0"/>
              <a:t>‘logging’ event tracking module</a:t>
            </a:r>
          </a:p>
          <a:p>
            <a:r>
              <a:rPr lang="en-IN" dirty="0"/>
              <a:t>‘</a:t>
            </a:r>
            <a:r>
              <a:rPr lang="en-IN" dirty="0" err="1"/>
              <a:t>hashlib</a:t>
            </a:r>
            <a:r>
              <a:rPr lang="en-IN" dirty="0"/>
              <a:t>’ hashing module</a:t>
            </a:r>
          </a:p>
          <a:p>
            <a:r>
              <a:rPr lang="en-IN" dirty="0"/>
              <a:t>netCDF4 to process .</a:t>
            </a:r>
            <a:r>
              <a:rPr lang="en-IN" dirty="0" err="1"/>
              <a:t>nc</a:t>
            </a:r>
            <a:r>
              <a:rPr lang="en-IN" dirty="0"/>
              <a:t> </a:t>
            </a:r>
          </a:p>
          <a:p>
            <a:r>
              <a:rPr lang="en-IN" dirty="0" err="1"/>
              <a:t>rasterio</a:t>
            </a:r>
            <a:r>
              <a:rPr lang="en-IN" dirty="0"/>
              <a:t> module</a:t>
            </a:r>
          </a:p>
          <a:p>
            <a:r>
              <a:rPr lang="en-IN" dirty="0" err="1"/>
              <a:t>Matplolib</a:t>
            </a:r>
            <a:r>
              <a:rPr lang="en-IN" dirty="0"/>
              <a:t> visualization module.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85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F690-8B32-030E-ADD3-B9768611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421"/>
          </a:xfrm>
        </p:spPr>
        <p:txBody>
          <a:bodyPr/>
          <a:lstStyle/>
          <a:p>
            <a:pPr algn="ctr"/>
            <a:r>
              <a:rPr lang="en-IN" b="1" dirty="0"/>
              <a:t>A.I. 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5ECB2-604B-C780-F594-A193A986D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7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NLP model : We have/aim to implement our NLP model using following tools: </a:t>
            </a:r>
          </a:p>
          <a:p>
            <a:pPr marL="0" indent="0">
              <a:buNone/>
            </a:pPr>
            <a:r>
              <a:rPr lang="en-IN" dirty="0"/>
              <a:t>1. Wikipedia API – Source of data for general NLP chat.</a:t>
            </a:r>
          </a:p>
          <a:p>
            <a:pPr marL="0" indent="0">
              <a:buNone/>
            </a:pPr>
            <a:r>
              <a:rPr lang="en-IN" dirty="0"/>
              <a:t>2. Hugging face transformer – To process user queries</a:t>
            </a:r>
          </a:p>
          <a:p>
            <a:pPr marL="0" indent="0">
              <a:buNone/>
            </a:pPr>
            <a:r>
              <a:rPr lang="en-IN" dirty="0"/>
              <a:t>3. Distilled gpt2 – To generate results </a:t>
            </a:r>
          </a:p>
          <a:p>
            <a:endParaRPr lang="en-IN" dirty="0"/>
          </a:p>
          <a:p>
            <a:r>
              <a:rPr lang="en-IN" dirty="0"/>
              <a:t>ML model: We have/aim to implement our ML model using following tools:</a:t>
            </a:r>
          </a:p>
          <a:p>
            <a:pPr marL="514350" indent="-514350">
              <a:buAutoNum type="arabicPeriod"/>
            </a:pPr>
            <a:r>
              <a:rPr lang="en-IN" dirty="0"/>
              <a:t>OpenCV</a:t>
            </a:r>
          </a:p>
          <a:p>
            <a:pPr marL="514350" indent="-514350">
              <a:buAutoNum type="arabicPeriod"/>
            </a:pPr>
            <a:r>
              <a:rPr lang="en-IN" dirty="0" err="1"/>
              <a:t>Pytorch</a:t>
            </a:r>
            <a:r>
              <a:rPr lang="en-IN" dirty="0"/>
              <a:t> CUDA</a:t>
            </a:r>
          </a:p>
          <a:p>
            <a:pPr marL="514350" indent="-514350">
              <a:buAutoNum type="arabicPeriod"/>
            </a:pPr>
            <a:r>
              <a:rPr lang="en-IN" dirty="0"/>
              <a:t>Scikit image</a:t>
            </a:r>
          </a:p>
          <a:p>
            <a:pPr marL="514350" indent="-514350">
              <a:buAutoNum type="arabicPeriod"/>
            </a:pPr>
            <a:r>
              <a:rPr lang="en-IN" dirty="0" err="1"/>
              <a:t>Scipy</a:t>
            </a: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Google Jax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02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C2B9-43BF-0B88-0704-6B5A7EE3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775"/>
            <a:ext cx="10515600" cy="785080"/>
          </a:xfrm>
        </p:spPr>
        <p:txBody>
          <a:bodyPr/>
          <a:lstStyle/>
          <a:p>
            <a:pPr algn="ctr"/>
            <a:r>
              <a:rPr lang="en-IN" b="1" dirty="0"/>
              <a:t>SCREENSHOTS OF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AC053-07A0-8E98-EC53-C9B176675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2" y="1118334"/>
            <a:ext cx="2727272" cy="43983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833339A-B3E0-9AC9-462A-B1EF7A60D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8065" r="19586" b="12668"/>
          <a:stretch/>
        </p:blipFill>
        <p:spPr bwMode="auto">
          <a:xfrm>
            <a:off x="6944049" y="3929714"/>
            <a:ext cx="4055846" cy="274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AD98452-8782-7845-98BC-3C98B5656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8" t="6445" r="15769" b="8359"/>
          <a:stretch/>
        </p:blipFill>
        <p:spPr bwMode="auto">
          <a:xfrm>
            <a:off x="3122580" y="3929714"/>
            <a:ext cx="3669636" cy="27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1FC99D7-7ACD-BC40-AB1B-54A286E0E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4" t="13214" r="17644" b="15422"/>
          <a:stretch/>
        </p:blipFill>
        <p:spPr bwMode="auto">
          <a:xfrm>
            <a:off x="3016247" y="1105146"/>
            <a:ext cx="5841335" cy="271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B4BABFE-94FB-2E89-CDF4-EBA36DE46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8" t="9129" r="28239" b="11330"/>
          <a:stretch/>
        </p:blipFill>
        <p:spPr bwMode="auto">
          <a:xfrm>
            <a:off x="8927919" y="1035813"/>
            <a:ext cx="3072645" cy="283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32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937E-72A0-7495-40D5-1077762F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823"/>
            <a:ext cx="10515600" cy="749911"/>
          </a:xfrm>
        </p:spPr>
        <p:txBody>
          <a:bodyPr/>
          <a:lstStyle/>
          <a:p>
            <a:pPr algn="ctr"/>
            <a:r>
              <a:rPr lang="en-IN" b="1" dirty="0"/>
              <a:t>SERVICES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7F7C8-4625-9FB7-7394-5F148AF7B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4"/>
            <a:ext cx="10515600" cy="45224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The versatility of our solution allows wide use case and we can provide an extensive variety of geospatial data to users. To begin with, we have worked on following data:</a:t>
            </a:r>
          </a:p>
          <a:p>
            <a:pPr marL="514350" indent="-514350">
              <a:buAutoNum type="arabicPeriod"/>
            </a:pPr>
            <a:r>
              <a:rPr lang="en-IN" dirty="0"/>
              <a:t>Real time weather</a:t>
            </a:r>
          </a:p>
          <a:p>
            <a:pPr marL="514350" indent="-514350">
              <a:buAutoNum type="arabicPeriod"/>
            </a:pPr>
            <a:r>
              <a:rPr lang="en-IN" dirty="0"/>
              <a:t>Soil moisture content of soil of selected region.</a:t>
            </a:r>
          </a:p>
          <a:p>
            <a:pPr marL="514350" indent="-514350">
              <a:buAutoNum type="arabicPeriod"/>
            </a:pPr>
            <a:r>
              <a:rPr lang="en-IN" dirty="0"/>
              <a:t>Ocean current.</a:t>
            </a:r>
          </a:p>
          <a:p>
            <a:pPr marL="514350" indent="-514350">
              <a:buAutoNum type="arabicPeriod"/>
            </a:pPr>
            <a:r>
              <a:rPr lang="en-IN" dirty="0"/>
              <a:t>Eddy kinetic energy heatmap.</a:t>
            </a:r>
          </a:p>
          <a:p>
            <a:pPr marL="514350" indent="-514350">
              <a:buAutoNum type="arabicPeriod"/>
            </a:pPr>
            <a:r>
              <a:rPr lang="en-IN" dirty="0"/>
              <a:t>Ocean winds magnitude and direction, among others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As the project expands, we aim to include several more geospatial data of a particular location that would serve a wide range of purposes.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31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BF11-BDF5-EE79-3CA3-2F5416DD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485"/>
            <a:ext cx="10515600" cy="899380"/>
          </a:xfrm>
        </p:spPr>
        <p:txBody>
          <a:bodyPr/>
          <a:lstStyle/>
          <a:p>
            <a:pPr algn="ctr"/>
            <a:r>
              <a:rPr lang="en-IN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0259F-D8CD-BD04-0D21-D0D72592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215" y="1500309"/>
            <a:ext cx="10805747" cy="486532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Since we aim to build </a:t>
            </a:r>
            <a:r>
              <a:rPr lang="en-IN" b="1" dirty="0"/>
              <a:t>platform </a:t>
            </a:r>
            <a:r>
              <a:rPr lang="en-IN" b="1" dirty="0" err="1"/>
              <a:t>softwares</a:t>
            </a:r>
            <a:r>
              <a:rPr lang="en-IN" dirty="0"/>
              <a:t>, this project holds extensive future use case. </a:t>
            </a:r>
          </a:p>
          <a:p>
            <a:r>
              <a:rPr lang="en-IN" dirty="0"/>
              <a:t>This model can be used to extract and visualize data form other planets and moon.</a:t>
            </a:r>
          </a:p>
          <a:p>
            <a:r>
              <a:rPr lang="en-IN" dirty="0"/>
              <a:t>An </a:t>
            </a:r>
            <a:r>
              <a:rPr lang="en-IN" b="1" dirty="0"/>
              <a:t>extensive network of ML models </a:t>
            </a:r>
            <a:r>
              <a:rPr lang="en-IN" dirty="0"/>
              <a:t>would be trained and deployed to provide multiple geospatial services.</a:t>
            </a:r>
          </a:p>
          <a:p>
            <a:r>
              <a:rPr lang="en-IN" dirty="0"/>
              <a:t>The NLP model would be trained to handle more </a:t>
            </a:r>
            <a:r>
              <a:rPr lang="en-IN" b="1" dirty="0"/>
              <a:t>complex user queries </a:t>
            </a:r>
            <a:r>
              <a:rPr lang="en-IN" dirty="0"/>
              <a:t>and produce easier to understand results (text, image, short video).</a:t>
            </a:r>
          </a:p>
          <a:p>
            <a:r>
              <a:rPr lang="en-IN" dirty="0"/>
              <a:t>Infrastructure constructors, farmers, government and civic bodies, disaster relief teams and ordinary citizens would be able to </a:t>
            </a:r>
            <a:r>
              <a:rPr lang="en-IN" b="1" dirty="0"/>
              <a:t>derive huge value </a:t>
            </a:r>
            <a:r>
              <a:rPr lang="en-IN" dirty="0"/>
              <a:t>from our platform.</a:t>
            </a:r>
          </a:p>
          <a:p>
            <a:r>
              <a:rPr lang="en-IN" dirty="0"/>
              <a:t>If our platform is authorized to get </a:t>
            </a:r>
            <a:r>
              <a:rPr lang="en-IN" b="1" dirty="0"/>
              <a:t>real time data</a:t>
            </a:r>
            <a:r>
              <a:rPr lang="en-IN" dirty="0"/>
              <a:t>, it would be a </a:t>
            </a:r>
            <a:r>
              <a:rPr lang="en-IN" b="1" dirty="0"/>
              <a:t>game changer </a:t>
            </a:r>
            <a:r>
              <a:rPr lang="en-IN" dirty="0"/>
              <a:t>in real time disaster management and resource tacking.</a:t>
            </a:r>
          </a:p>
          <a:p>
            <a:r>
              <a:rPr lang="en-IN" dirty="0"/>
              <a:t>Several aspects of this project can be </a:t>
            </a:r>
            <a:r>
              <a:rPr lang="en-IN" b="1" dirty="0"/>
              <a:t>tweaked</a:t>
            </a:r>
            <a:r>
              <a:rPr lang="en-IN" dirty="0"/>
              <a:t> to provide </a:t>
            </a:r>
            <a:r>
              <a:rPr lang="en-IN" b="1" dirty="0"/>
              <a:t>customized</a:t>
            </a:r>
            <a:r>
              <a:rPr lang="en-IN" dirty="0"/>
              <a:t> results on custom datasets.</a:t>
            </a:r>
          </a:p>
          <a:p>
            <a:r>
              <a:rPr lang="en-IN" dirty="0"/>
              <a:t>The geospatial ML models may be used by users on their </a:t>
            </a:r>
            <a:r>
              <a:rPr lang="en-IN" b="1" dirty="0"/>
              <a:t>unique platforms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61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914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ABSTRACT</vt:lpstr>
      <vt:lpstr>BACKGROUND OF SOLUTION</vt:lpstr>
      <vt:lpstr>Implementation APPROACH</vt:lpstr>
      <vt:lpstr>METHODS &amp; TECHNOLOGIES UTILIZED</vt:lpstr>
      <vt:lpstr>A.I. UTILIZATION</vt:lpstr>
      <vt:lpstr>SCREENSHOTS OF IMPLEMENTATION</vt:lpstr>
      <vt:lpstr>SERVICES PROVIDED</vt:lpstr>
      <vt:lpstr>FUTURE SCOPE</vt:lpstr>
      <vt:lpstr>COMMERCIAL POTENTIAL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Raunak Jha</dc:creator>
  <cp:lastModifiedBy>Raunak Jha</cp:lastModifiedBy>
  <cp:revision>148</cp:revision>
  <dcterms:created xsi:type="dcterms:W3CDTF">2024-08-02T04:20:05Z</dcterms:created>
  <dcterms:modified xsi:type="dcterms:W3CDTF">2024-08-02T11:18:21Z</dcterms:modified>
</cp:coreProperties>
</file>