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1" autoAdjust="0"/>
  </p:normalViewPr>
  <p:slideViewPr>
    <p:cSldViewPr snapToGrid="0">
      <p:cViewPr varScale="1">
        <p:scale>
          <a:sx n="70" d="100"/>
          <a:sy n="70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6DD7-0C79-4526-B045-7FEC966786F9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63CA0-40AE-4AEB-A3A8-806A771B7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迁移学习实现手写数字</a:t>
            </a:r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3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猫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和狗的图片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都是自行设计卷积神经网络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，数据增强。。。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训练的分类模型，具有某种程度上泛性的分类能力，通过将该网络作为处理其他问题的模型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一部分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3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相当经典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学习是否能够取得和前人自行设计的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相近或者更好的分类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3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我选择了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上一个取得金牌的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开源项目，使用的是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作为后端，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进行编写。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传统方案的问题在于模型结构、参数需要完全手工设计。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深度学习的核心是特征学习，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通过分层网络获取分层次的特征信息，因而需要理解常见结构在具体任务中的作用，如卷积、池化、全连接等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常用结构，以及其中参数，如卷积中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的大小等等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通常需要长时间学习才能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体会不同结构、参数对神经网络性能的影响，需要大量的经验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参数都需要从完全未知的状态开始训练，训练时间长，往往需要多个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才能达到预期中较高的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准确率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该项目还使用了数据增强，自定义优化器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等方法，才在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代训练后，达到了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99.7%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的准确率。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9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ImageNet</a:t>
            </a:r>
            <a:r>
              <a:rPr lang="zh-CN" altLang="en-US" dirty="0" smtClean="0"/>
              <a:t>数据集上预训练的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开</a:t>
            </a:r>
            <a:r>
              <a:rPr lang="zh-CN" altLang="en-US" dirty="0" smtClean="0"/>
              <a:t>源的数据集，包含</a:t>
            </a:r>
            <a:r>
              <a:rPr lang="en-US" altLang="zh-CN" dirty="0" smtClean="0"/>
              <a:t>1400</a:t>
            </a:r>
            <a:r>
              <a:rPr lang="zh-CN" altLang="en-US" dirty="0" smtClean="0"/>
              <a:t>万张、标记了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类的数据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牛</a:t>
            </a:r>
            <a:r>
              <a:rPr lang="zh-CN" altLang="en-US" dirty="0" smtClean="0"/>
              <a:t>津的 </a:t>
            </a:r>
            <a:r>
              <a:rPr lang="en-US" altLang="zh-CN" dirty="0" smtClean="0"/>
              <a:t>VGG </a:t>
            </a:r>
            <a:r>
              <a:rPr lang="zh-CN" altLang="en-US" dirty="0" smtClean="0"/>
              <a:t>模型、谷歌的 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模型、微软的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残差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0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列是参考的正确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剩余</a:t>
            </a:r>
            <a:r>
              <a:rPr lang="en-US" altLang="zh-CN" dirty="0" smtClean="0"/>
              <a:t>784</a:t>
            </a:r>
            <a:r>
              <a:rPr lang="zh-CN" altLang="en-US" dirty="0" smtClean="0"/>
              <a:t>列是</a:t>
            </a:r>
            <a:r>
              <a:rPr lang="en-US" altLang="zh-CN" dirty="0" smtClean="0"/>
              <a:t>28x28</a:t>
            </a:r>
            <a:r>
              <a:rPr lang="zh-CN" altLang="en-US" dirty="0" smtClean="0"/>
              <a:t>的像素灰度值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csv</a:t>
            </a:r>
          </a:p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包中自带的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数据集，其中包含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个训练样例和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个测试样例。</a:t>
            </a:r>
            <a:endParaRPr lang="en-US" altLang="zh-CN" dirty="0" smtClean="0"/>
          </a:p>
          <a:p>
            <a:r>
              <a:rPr lang="zh-CN" altLang="en-US" dirty="0" smtClean="0"/>
              <a:t>这样方便了后续进行两种模型结果的对比。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3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这是我本次使用的模型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keras.applications.vgg16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，获取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模型及参数</a:t>
            </a:r>
            <a:r>
              <a:rPr lang="zh-CN" altLang="en-US" dirty="0" smtClean="0"/>
              <a:t>，在线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获取后冻结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中的所有参数进行训练。</a:t>
            </a:r>
          </a:p>
          <a:p>
            <a:r>
              <a:rPr lang="zh-CN" altLang="en-US" dirty="0" smtClean="0"/>
              <a:t>输出</a:t>
            </a:r>
            <a:r>
              <a:rPr lang="zh-CN" altLang="en-US" dirty="0" smtClean="0"/>
              <a:t>卷积结果后</a:t>
            </a:r>
            <a:r>
              <a:rPr lang="en-US" altLang="zh-CN" dirty="0" smtClean="0"/>
              <a:t>flatten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全</a:t>
            </a:r>
            <a:r>
              <a:rPr lang="zh-CN" altLang="en-US" dirty="0" smtClean="0"/>
              <a:t>连接，多分类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r>
              <a:rPr lang="zh-CN" altLang="en-US" dirty="0" smtClean="0"/>
              <a:t>十分</a:t>
            </a:r>
            <a:r>
              <a:rPr lang="zh-CN" altLang="en-US" dirty="0" smtClean="0"/>
              <a:t>简要。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1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训练一代后，比较两模型对于分类结果预测不一致的测试样例，按照这样的命名方式输出为图片，并且输出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个测试样例中的错误分类数。</a:t>
            </a:r>
            <a:endParaRPr lang="en-US" altLang="zh-CN" dirty="0" smtClean="0"/>
          </a:p>
          <a:p>
            <a:r>
              <a:rPr lang="zh-CN" altLang="en-US" dirty="0" smtClean="0"/>
              <a:t>计算知前人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准确率为</a:t>
            </a:r>
            <a:r>
              <a:rPr lang="en-US" altLang="zh-CN" dirty="0" smtClean="0"/>
              <a:t>98.95%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应用了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进行迁移学习的模型准确率为</a:t>
            </a:r>
            <a:r>
              <a:rPr lang="en-US" altLang="zh-CN" dirty="0" smtClean="0"/>
              <a:t>95.65%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结果不及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前人设计的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超越了我的预期，因为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并不是针对该问题而设计的，而是一个基于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类图片而预训练的模型，在我的工作中只添加了必要的全连接层等，就实现了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以上准确率的分类效果，可以说是较为满意的。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通过观察如上错误样例，能够发现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将一些形状十分类似于另一数字的图片分类成了另一数字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将下半部分极窄的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”8”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分类成了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的是在将形状类似的图片分为一类，而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聚焦于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每一个数字中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分类一些书写并不规范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的数据时错误率较高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正常数字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需要调整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3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最后，非常感谢老师的实验引导！谢谢！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3CA0-40AE-4AEB-A3A8-806A771B73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2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96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9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2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7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7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3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6C4E3D-3C7C-4FE1-AD2F-584CCC9367C3}" type="datetimeFigureOut">
              <a:rPr lang="zh-CN" altLang="en-US" smtClean="0"/>
              <a:t>2021-06-17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DCDA6E-F2EF-4648-8EFB-A9C9D5410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42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迁移学习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实现手写数字识别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索政铎 </a:t>
            </a:r>
            <a:r>
              <a:rPr lang="en-US" altLang="zh-CN" dirty="0" smtClean="0"/>
              <a:t>2018211279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2447" y="2465231"/>
            <a:ext cx="60198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选题</a:t>
            </a:r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852447" y="3794497"/>
            <a:ext cx="6021388" cy="2048933"/>
          </a:xfrm>
        </p:spPr>
        <p:txBody>
          <a:bodyPr/>
          <a:lstStyle/>
          <a:p>
            <a:r>
              <a:rPr lang="zh-CN" altLang="en-US" dirty="0" smtClean="0"/>
              <a:t>自行设计</a:t>
            </a:r>
            <a:r>
              <a:rPr lang="en-US" altLang="zh-CN" dirty="0" smtClean="0"/>
              <a:t>CNN?</a:t>
            </a:r>
          </a:p>
          <a:p>
            <a:r>
              <a:rPr lang="en-US" altLang="zh-CN" dirty="0" smtClean="0"/>
              <a:t>VGG16</a:t>
            </a:r>
            <a:r>
              <a:rPr lang="zh-CN" altLang="en-US" dirty="0" smtClean="0"/>
              <a:t>迁移学习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914400"/>
            <a:ext cx="9000000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2447" y="2465231"/>
            <a:ext cx="60198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研究的问题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852447" y="3794497"/>
            <a:ext cx="6021388" cy="2048933"/>
          </a:xfrm>
        </p:spPr>
        <p:txBody>
          <a:bodyPr/>
          <a:lstStyle/>
          <a:p>
            <a:r>
              <a:rPr lang="zh-CN" altLang="en-US" dirty="0"/>
              <a:t>该问题来源于</a:t>
            </a:r>
            <a:r>
              <a:rPr lang="en-US" altLang="zh-CN" dirty="0" err="1"/>
              <a:t>Kaggle</a:t>
            </a:r>
            <a:r>
              <a:rPr lang="zh-CN" altLang="en-US" dirty="0"/>
              <a:t>平台上的一个经典案例</a:t>
            </a:r>
            <a:r>
              <a:rPr lang="en-US" altLang="zh-CN" dirty="0"/>
              <a:t>Digit Recognizer</a:t>
            </a:r>
            <a:r>
              <a:rPr lang="zh-CN" altLang="en-US" dirty="0"/>
              <a:t>，目的是将数据集中的手写数字图片识别为数字。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89012" y="914400"/>
            <a:ext cx="8157899" cy="17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06147" y="2108201"/>
            <a:ext cx="6019800" cy="1143000"/>
          </a:xfrm>
        </p:spPr>
        <p:txBody>
          <a:bodyPr/>
          <a:lstStyle/>
          <a:p>
            <a:r>
              <a:rPr lang="zh-CN" altLang="en-US" dirty="0"/>
              <a:t>前人</a:t>
            </a:r>
            <a:r>
              <a:rPr lang="zh-CN" altLang="en-US" dirty="0" smtClean="0"/>
              <a:t>工作 </a:t>
            </a:r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5006147" y="3437467"/>
            <a:ext cx="6021388" cy="2048933"/>
          </a:xfrm>
        </p:spPr>
        <p:txBody>
          <a:bodyPr/>
          <a:lstStyle/>
          <a:p>
            <a:r>
              <a:rPr lang="zh-CN" altLang="en-US" dirty="0"/>
              <a:t>我以</a:t>
            </a:r>
            <a:r>
              <a:rPr lang="en-US" altLang="zh-CN" dirty="0" err="1"/>
              <a:t>Kaggle</a:t>
            </a:r>
            <a:r>
              <a:rPr lang="zh-CN" altLang="en-US" dirty="0"/>
              <a:t>平台上最热门的开源解决方案为基础，其基于</a:t>
            </a:r>
            <a:r>
              <a:rPr lang="en-US" altLang="zh-CN" dirty="0" err="1"/>
              <a:t>Tensorflow</a:t>
            </a:r>
            <a:r>
              <a:rPr lang="zh-CN" altLang="en-US" dirty="0"/>
              <a:t>使用</a:t>
            </a:r>
            <a:r>
              <a:rPr lang="en-US" altLang="zh-CN" dirty="0" err="1"/>
              <a:t>Keras</a:t>
            </a:r>
            <a:r>
              <a:rPr lang="zh-CN" altLang="en-US" dirty="0"/>
              <a:t>搭建</a:t>
            </a:r>
            <a:r>
              <a:rPr lang="zh-CN" altLang="en-US" dirty="0" smtClean="0"/>
              <a:t>神经网络。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89012" y="914400"/>
            <a:ext cx="8203055" cy="8019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90" y="4342860"/>
            <a:ext cx="7142857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7516" y="1486437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前人工作 </a:t>
            </a:r>
            <a:r>
              <a:rPr lang="en-US" altLang="zh-CN" dirty="0" smtClean="0"/>
              <a:t>VGG16</a:t>
            </a:r>
            <a:endParaRPr lang="zh-CN" alt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817516" y="2815703"/>
            <a:ext cx="6021388" cy="2048933"/>
          </a:xfrm>
        </p:spPr>
        <p:txBody>
          <a:bodyPr/>
          <a:lstStyle/>
          <a:p>
            <a:r>
              <a:rPr lang="zh-CN" altLang="en-US" dirty="0"/>
              <a:t>本次选用的是</a:t>
            </a:r>
            <a:r>
              <a:rPr lang="en-US" altLang="zh-CN" dirty="0"/>
              <a:t>VGG16</a:t>
            </a:r>
            <a:r>
              <a:rPr lang="zh-CN" altLang="en-US" dirty="0" smtClean="0"/>
              <a:t>模型，</a:t>
            </a:r>
            <a:r>
              <a:rPr lang="zh-CN" altLang="en-US" dirty="0"/>
              <a:t>是一个在</a:t>
            </a:r>
            <a:r>
              <a:rPr lang="en-US" altLang="zh-CN" dirty="0"/>
              <a:t>ImageNet</a:t>
            </a:r>
            <a:r>
              <a:rPr lang="zh-CN" altLang="en-US" dirty="0"/>
              <a:t>数据集上预训练的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的预训练分类网络有牛津的 </a:t>
            </a:r>
            <a:r>
              <a:rPr lang="en-US" altLang="zh-CN" dirty="0"/>
              <a:t>VGG </a:t>
            </a:r>
            <a:r>
              <a:rPr lang="zh-CN" altLang="en-US" dirty="0"/>
              <a:t>模型、谷歌的 </a:t>
            </a:r>
            <a:r>
              <a:rPr lang="en-US" altLang="zh-CN" dirty="0"/>
              <a:t>Inception</a:t>
            </a:r>
            <a:r>
              <a:rPr lang="zh-CN" altLang="en-US" dirty="0"/>
              <a:t>模型、微软的 </a:t>
            </a:r>
            <a:r>
              <a:rPr lang="en-US" altLang="zh-CN" dirty="0" err="1"/>
              <a:t>ResNet</a:t>
            </a:r>
            <a:r>
              <a:rPr lang="en-US" altLang="zh-CN" dirty="0"/>
              <a:t> </a:t>
            </a:r>
            <a:r>
              <a:rPr lang="zh-CN" altLang="en-US" dirty="0"/>
              <a:t>模型等，他们都是预训练的用于分类和检测的卷积神经网络</a:t>
            </a:r>
            <a:r>
              <a:rPr lang="en-US" altLang="zh-CN" dirty="0"/>
              <a:t>(CNN)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32" y="746540"/>
            <a:ext cx="5274310" cy="52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0237" y="2887968"/>
            <a:ext cx="6019800" cy="1143000"/>
          </a:xfrm>
        </p:spPr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的方案</a:t>
            </a:r>
            <a:r>
              <a:rPr lang="en-US" altLang="zh-CN" dirty="0"/>
              <a:t> </a:t>
            </a:r>
            <a:r>
              <a:rPr lang="zh-CN" altLang="en-US" dirty="0" smtClean="0"/>
              <a:t>统一数据源</a:t>
            </a:r>
            <a:r>
              <a:rPr lang="en-US" altLang="zh-CN" dirty="0" smtClean="0"/>
              <a:t>MNIST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90237" y="4217234"/>
            <a:ext cx="6021388" cy="2048933"/>
          </a:xfrm>
        </p:spPr>
        <p:txBody>
          <a:bodyPr/>
          <a:lstStyle/>
          <a:p>
            <a:r>
              <a:rPr lang="zh-CN" altLang="en-US" dirty="0"/>
              <a:t>前人分享的代码使用的是</a:t>
            </a:r>
            <a:r>
              <a:rPr lang="en-US" altLang="zh-CN" dirty="0" err="1"/>
              <a:t>Kaggle</a:t>
            </a:r>
            <a:r>
              <a:rPr lang="zh-CN" altLang="en-US" dirty="0"/>
              <a:t>提供的</a:t>
            </a:r>
            <a:r>
              <a:rPr lang="en-US" altLang="zh-CN" dirty="0"/>
              <a:t>csv</a:t>
            </a:r>
            <a:r>
              <a:rPr lang="zh-CN" altLang="en-US" dirty="0"/>
              <a:t>格式的数据集，将图片以像素为</a:t>
            </a:r>
            <a:r>
              <a:rPr lang="zh-CN" altLang="en-US" dirty="0" smtClean="0"/>
              <a:t>列</a:t>
            </a:r>
            <a:r>
              <a:rPr lang="en-US" altLang="zh-CN" dirty="0" smtClean="0"/>
              <a:t>(28x28=784)</a:t>
            </a:r>
            <a:r>
              <a:rPr lang="zh-CN" altLang="en-US" dirty="0" smtClean="0"/>
              <a:t>，</a:t>
            </a:r>
            <a:r>
              <a:rPr lang="zh-CN" altLang="en-US" dirty="0"/>
              <a:t>存储像素的灰度值。为了简化代码和方便验证两模型的准确率，统一使用</a:t>
            </a:r>
            <a:r>
              <a:rPr lang="en-US" altLang="zh-CN" dirty="0" err="1"/>
              <a:t>Keras</a:t>
            </a:r>
            <a:r>
              <a:rPr lang="zh-CN" altLang="en-US" dirty="0"/>
              <a:t>包中提供的数据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r>
              <a:rPr lang="zh-CN" altLang="en-US" dirty="0" smtClean="0"/>
              <a:t>方便</a:t>
            </a:r>
            <a:r>
              <a:rPr lang="zh-CN" altLang="en-US" dirty="0"/>
              <a:t>了后续进行两种模型</a:t>
            </a:r>
            <a:r>
              <a:rPr lang="zh-CN" altLang="en-US" dirty="0" smtClean="0"/>
              <a:t>结果</a:t>
            </a:r>
            <a:r>
              <a:rPr lang="zh-CN" altLang="en-US" dirty="0"/>
              <a:t>的</a:t>
            </a:r>
            <a:r>
              <a:rPr lang="zh-CN" altLang="en-US" dirty="0" smtClean="0"/>
              <a:t>对比。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14" y="1581639"/>
            <a:ext cx="6914286" cy="6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91" y="380917"/>
            <a:ext cx="4080844" cy="307062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468969" y="1751527"/>
            <a:ext cx="669701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7821" y="3123800"/>
            <a:ext cx="6019800" cy="1143000"/>
          </a:xfrm>
        </p:spPr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的方案</a:t>
            </a:r>
            <a:r>
              <a:rPr lang="en-US" altLang="zh-CN" dirty="0" smtClean="0"/>
              <a:t>——VGG16</a:t>
            </a:r>
            <a:r>
              <a:rPr lang="zh-CN" altLang="en-US" dirty="0" smtClean="0"/>
              <a:t>迁移学习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97821" y="4453066"/>
            <a:ext cx="6021388" cy="2048933"/>
          </a:xfrm>
        </p:spPr>
        <p:txBody>
          <a:bodyPr>
            <a:norm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/>
              <a:t>keras.applications.vgg16</a:t>
            </a:r>
            <a:r>
              <a:rPr lang="zh-CN" altLang="en-US" dirty="0"/>
              <a:t>中的</a:t>
            </a:r>
            <a:r>
              <a:rPr lang="en-US" altLang="zh-CN" dirty="0"/>
              <a:t>VGG16</a:t>
            </a:r>
            <a:r>
              <a:rPr lang="zh-CN" altLang="en-US" dirty="0"/>
              <a:t>，在线获取已有的</a:t>
            </a:r>
            <a:r>
              <a:rPr lang="en-US" altLang="zh-CN" dirty="0"/>
              <a:t>VGG16</a:t>
            </a:r>
            <a:r>
              <a:rPr lang="zh-CN" altLang="en-US" dirty="0"/>
              <a:t>模型及参数，获取后冻结</a:t>
            </a:r>
            <a:r>
              <a:rPr lang="en-US" altLang="zh-CN" dirty="0"/>
              <a:t>VGG16</a:t>
            </a:r>
            <a:r>
              <a:rPr lang="zh-CN" altLang="en-US" dirty="0"/>
              <a:t>中的所有</a:t>
            </a:r>
            <a:r>
              <a:rPr lang="zh-CN" altLang="en-US" dirty="0" smtClean="0"/>
              <a:t>参数进行训练。</a:t>
            </a:r>
            <a:endParaRPr lang="zh-CN" altLang="en-US" dirty="0"/>
          </a:p>
          <a:p>
            <a:r>
              <a:rPr lang="zh-CN" altLang="en-US" dirty="0" smtClean="0"/>
              <a:t>相</a:t>
            </a:r>
            <a:r>
              <a:rPr lang="zh-CN" altLang="en-US" dirty="0"/>
              <a:t>较前人设计的</a:t>
            </a:r>
            <a:r>
              <a:rPr lang="en-US" altLang="zh-CN" dirty="0"/>
              <a:t>CNN</a:t>
            </a:r>
            <a:r>
              <a:rPr lang="zh-CN" altLang="en-US" dirty="0"/>
              <a:t>而言设计十分简要。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6" y="256570"/>
            <a:ext cx="7380952" cy="20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760" y="2323237"/>
            <a:ext cx="7577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= Sequential()</a:t>
            </a:r>
            <a:endParaRPr lang="zh-CN" altLang="zh-CN" dirty="0"/>
          </a:p>
          <a:p>
            <a:r>
              <a:rPr lang="en-US" altLang="zh-CN" dirty="0" err="1"/>
              <a:t>model.add</a:t>
            </a:r>
            <a:r>
              <a:rPr lang="en-US" altLang="zh-CN" dirty="0"/>
              <a:t>(vgg16_model)</a:t>
            </a:r>
            <a:endParaRPr lang="zh-CN" altLang="zh-CN" dirty="0"/>
          </a:p>
          <a:p>
            <a:r>
              <a:rPr lang="en-US" altLang="zh-CN" dirty="0" err="1"/>
              <a:t>model.add</a:t>
            </a:r>
            <a:r>
              <a:rPr lang="en-US" altLang="zh-CN" dirty="0"/>
              <a:t>(Flatten(</a:t>
            </a:r>
            <a:r>
              <a:rPr lang="en-US" altLang="zh-CN" dirty="0" err="1"/>
              <a:t>input_shape</a:t>
            </a:r>
            <a:r>
              <a:rPr lang="en-US" altLang="zh-CN" dirty="0"/>
              <a:t>=vgg16_model.output_shape[1:]))</a:t>
            </a:r>
            <a:endParaRPr lang="zh-CN" altLang="zh-CN" dirty="0"/>
          </a:p>
          <a:p>
            <a:r>
              <a:rPr lang="en-US" altLang="zh-CN" dirty="0" err="1"/>
              <a:t>model.add</a:t>
            </a:r>
            <a:r>
              <a:rPr lang="en-US" altLang="zh-CN" dirty="0"/>
              <a:t>(Dense(512, activation='</a:t>
            </a:r>
            <a:r>
              <a:rPr lang="en-US" altLang="zh-CN" dirty="0" err="1"/>
              <a:t>relu</a:t>
            </a:r>
            <a:r>
              <a:rPr lang="en-US" altLang="zh-CN" dirty="0"/>
              <a:t>'))</a:t>
            </a:r>
            <a:endParaRPr lang="zh-CN" altLang="zh-CN" dirty="0"/>
          </a:p>
          <a:p>
            <a:r>
              <a:rPr lang="en-US" altLang="zh-CN" dirty="0" err="1"/>
              <a:t>model.add</a:t>
            </a:r>
            <a:r>
              <a:rPr lang="en-US" altLang="zh-CN" dirty="0"/>
              <a:t>(Dropout(0.4))</a:t>
            </a:r>
            <a:endParaRPr lang="zh-CN" altLang="zh-CN" dirty="0"/>
          </a:p>
          <a:p>
            <a:r>
              <a:rPr lang="en-US" altLang="zh-CN" dirty="0" err="1"/>
              <a:t>model.add</a:t>
            </a:r>
            <a:r>
              <a:rPr lang="en-US" altLang="zh-CN" dirty="0"/>
              <a:t>(Dense(10, activation='</a:t>
            </a:r>
            <a:r>
              <a:rPr lang="en-US" altLang="zh-CN" dirty="0" err="1"/>
              <a:t>softmax</a:t>
            </a:r>
            <a:r>
              <a:rPr lang="en-US" altLang="zh-CN" dirty="0" smtClean="0"/>
              <a:t>'))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32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601" y="1867437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分析比较模型结果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51601" y="3196703"/>
            <a:ext cx="6021388" cy="20489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训练</a:t>
            </a:r>
            <a:r>
              <a:rPr lang="en-US" altLang="zh-CN" dirty="0"/>
              <a:t>epochs=1</a:t>
            </a:r>
            <a:r>
              <a:rPr lang="zh-CN" altLang="en-US" dirty="0"/>
              <a:t>后</a:t>
            </a:r>
            <a:r>
              <a:rPr lang="zh-CN" altLang="en-US" dirty="0" smtClean="0"/>
              <a:t>，</a:t>
            </a:r>
            <a:r>
              <a:rPr lang="zh-CN" altLang="en-US" dirty="0"/>
              <a:t>比较</a:t>
            </a:r>
            <a:r>
              <a:rPr lang="zh-CN" altLang="en-US" dirty="0" smtClean="0"/>
              <a:t>两</a:t>
            </a:r>
            <a:r>
              <a:rPr lang="zh-CN" altLang="en-US" dirty="0"/>
              <a:t>模型对于分类结果预测不一致的测试样</a:t>
            </a:r>
            <a:r>
              <a:rPr lang="zh-CN" altLang="en-US" dirty="0" smtClean="0"/>
              <a:t>例。</a:t>
            </a:r>
            <a:endParaRPr lang="en-US" altLang="zh-CN" dirty="0" smtClean="0"/>
          </a:p>
          <a:p>
            <a:r>
              <a:rPr lang="zh-CN" altLang="en-US" dirty="0" smtClean="0"/>
              <a:t>命名</a:t>
            </a:r>
            <a:r>
              <a:rPr lang="zh-CN" altLang="en-US" dirty="0"/>
              <a:t>为”样例序号</a:t>
            </a:r>
            <a:r>
              <a:rPr lang="en-US" altLang="zh-CN" dirty="0"/>
              <a:t>_</a:t>
            </a:r>
            <a:r>
              <a:rPr lang="zh-CN" altLang="en-US" dirty="0"/>
              <a:t>参考结果</a:t>
            </a:r>
            <a:r>
              <a:rPr lang="en-US" altLang="zh-CN" dirty="0"/>
              <a:t>_</a:t>
            </a:r>
            <a:r>
              <a:rPr lang="zh-CN" altLang="en-US" dirty="0"/>
              <a:t>前人</a:t>
            </a:r>
            <a:r>
              <a:rPr lang="en-US" altLang="zh-CN" dirty="0"/>
              <a:t>CNN</a:t>
            </a:r>
            <a:r>
              <a:rPr lang="zh-CN" altLang="en-US" dirty="0"/>
              <a:t>预测结果</a:t>
            </a:r>
            <a:r>
              <a:rPr lang="en-US" altLang="zh-CN" dirty="0"/>
              <a:t>_VGG16</a:t>
            </a:r>
            <a:r>
              <a:rPr lang="zh-CN" altLang="en-US" dirty="0"/>
              <a:t>预测结果</a:t>
            </a:r>
            <a:r>
              <a:rPr lang="en-US" altLang="zh-CN" dirty="0"/>
              <a:t>.jpg”</a:t>
            </a:r>
            <a:r>
              <a:rPr lang="zh-CN" altLang="en-US" dirty="0" smtClean="0"/>
              <a:t>，输出了</a:t>
            </a:r>
            <a:r>
              <a:rPr lang="en-US" altLang="zh-CN" dirty="0" smtClean="0"/>
              <a:t>10000</a:t>
            </a:r>
            <a:r>
              <a:rPr lang="zh-CN" altLang="en-US" dirty="0"/>
              <a:t>个测试样例中的错误分</a:t>
            </a:r>
            <a:r>
              <a:rPr lang="zh-CN" altLang="en-US" dirty="0" smtClean="0"/>
              <a:t>类数。</a:t>
            </a:r>
            <a:endParaRPr lang="en-US" altLang="zh-CN" dirty="0" smtClean="0"/>
          </a:p>
          <a:p>
            <a:r>
              <a:rPr lang="zh-CN" altLang="en-US" dirty="0"/>
              <a:t>计算知前人</a:t>
            </a:r>
            <a:r>
              <a:rPr lang="en-US" altLang="zh-CN" dirty="0"/>
              <a:t>CNN</a:t>
            </a:r>
            <a:r>
              <a:rPr lang="zh-CN" altLang="en-US" dirty="0"/>
              <a:t>准确率为</a:t>
            </a:r>
            <a:r>
              <a:rPr lang="en-US" altLang="zh-CN" dirty="0"/>
              <a:t>98.95%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了</a:t>
            </a:r>
            <a:r>
              <a:rPr lang="en-US" altLang="zh-CN" dirty="0"/>
              <a:t>VGG16</a:t>
            </a:r>
            <a:r>
              <a:rPr lang="zh-CN" altLang="en-US" dirty="0"/>
              <a:t>进行迁移学习的模型准确率为</a:t>
            </a:r>
            <a:r>
              <a:rPr lang="en-US" altLang="zh-CN" dirty="0"/>
              <a:t>95.65%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6248" y="2347978"/>
            <a:ext cx="4313077" cy="254599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248" y="1636251"/>
            <a:ext cx="2009140" cy="4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7125751" cy="26191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/>
              <a:t>1]</a:t>
            </a:r>
            <a:r>
              <a:rPr lang="en-US" altLang="zh-CN" dirty="0" err="1"/>
              <a:t>Kaggle.Digit</a:t>
            </a:r>
            <a:r>
              <a:rPr lang="en-US" altLang="zh-CN" dirty="0"/>
              <a:t> Recognizer[EB/OL].https://www.kaggle.com/c/digit-recognizer,2012.</a:t>
            </a:r>
            <a:endParaRPr lang="zh-CN" altLang="zh-CN" dirty="0"/>
          </a:p>
          <a:p>
            <a:r>
              <a:rPr lang="en-US" altLang="zh-CN" dirty="0"/>
              <a:t>[2]</a:t>
            </a:r>
            <a:r>
              <a:rPr lang="en-US" altLang="zh-CN" dirty="0" err="1"/>
              <a:t>Yassine</a:t>
            </a:r>
            <a:r>
              <a:rPr lang="en-US" altLang="zh-CN" dirty="0"/>
              <a:t> </a:t>
            </a:r>
            <a:r>
              <a:rPr lang="en-US" altLang="zh-CN" dirty="0" err="1"/>
              <a:t>Ghouzam.Introduction</a:t>
            </a:r>
            <a:r>
              <a:rPr lang="en-US" altLang="zh-CN" dirty="0"/>
              <a:t> to CNN </a:t>
            </a:r>
            <a:r>
              <a:rPr lang="en-US" altLang="zh-CN" dirty="0" err="1"/>
              <a:t>Keras</a:t>
            </a:r>
            <a:r>
              <a:rPr lang="en-US" altLang="zh-CN" dirty="0"/>
              <a:t> - 0.997 (top 6%)[EB/OL]. https://www.kaggle.com/yassineghouzam/introduction-to-cnn-keras-0-997-top-6,2017.</a:t>
            </a:r>
            <a:endParaRPr lang="zh-CN" altLang="zh-CN" dirty="0"/>
          </a:p>
          <a:p>
            <a:r>
              <a:rPr lang="en-US" altLang="zh-CN" dirty="0"/>
              <a:t>[3]</a:t>
            </a:r>
            <a:r>
              <a:rPr lang="en-US" altLang="zh-CN" dirty="0" err="1"/>
              <a:t>Wikipedia.MNIST</a:t>
            </a:r>
            <a:r>
              <a:rPr lang="en-US" altLang="zh-CN" dirty="0"/>
              <a:t> database[EB/OL].https://en.wikipedia.org/wiki/MNIST_database,2021.</a:t>
            </a:r>
            <a:endParaRPr lang="zh-CN" altLang="zh-CN" dirty="0"/>
          </a:p>
          <a:p>
            <a:r>
              <a:rPr lang="en-US" altLang="zh-CN" dirty="0"/>
              <a:t>[4]K </a:t>
            </a:r>
            <a:r>
              <a:rPr lang="en-US" altLang="zh-CN" dirty="0" err="1"/>
              <a:t>Simonyan</a:t>
            </a:r>
            <a:r>
              <a:rPr lang="en-US" altLang="zh-CN" dirty="0"/>
              <a:t>, A </a:t>
            </a:r>
            <a:r>
              <a:rPr lang="en-US" altLang="zh-CN" dirty="0" err="1"/>
              <a:t>Zisserman.Very</a:t>
            </a:r>
            <a:r>
              <a:rPr lang="en-US" altLang="zh-CN" dirty="0"/>
              <a:t> Deep Convolutional Networks for Large-Scale Image Recognition[J].arXiv,2014,1409:1556.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4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1069</Words>
  <Application>Microsoft Office PowerPoint</Application>
  <PresentationFormat>宽屏</PresentationFormat>
  <Paragraphs>80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幼圆</vt:lpstr>
      <vt:lpstr>Century Gothic</vt:lpstr>
      <vt:lpstr>Wingdings 3</vt:lpstr>
      <vt:lpstr>切片</vt:lpstr>
      <vt:lpstr>基于VGG16迁移学习 实现手写数字识别</vt:lpstr>
      <vt:lpstr>选题来源</vt:lpstr>
      <vt:lpstr>研究的问题</vt:lpstr>
      <vt:lpstr>前人工作 CNN</vt:lpstr>
      <vt:lpstr>前人工作 VGG16</vt:lpstr>
      <vt:lpstr>我的方案 统一数据源MNIST</vt:lpstr>
      <vt:lpstr>我的方案——VGG16迁移学习</vt:lpstr>
      <vt:lpstr>分析比较模型结果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索 政铎</dc:creator>
  <cp:lastModifiedBy>索 政铎</cp:lastModifiedBy>
  <cp:revision>166</cp:revision>
  <dcterms:created xsi:type="dcterms:W3CDTF">2021-06-14T06:14:53Z</dcterms:created>
  <dcterms:modified xsi:type="dcterms:W3CDTF">2021-06-17T13:30:57Z</dcterms:modified>
</cp:coreProperties>
</file>