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6"/>
  </p:notesMasterIdLst>
  <p:handoutMasterIdLst>
    <p:handoutMasterId r:id="rId57"/>
  </p:handoutMasterIdLst>
  <p:sldIdLst>
    <p:sldId id="256" r:id="rId2"/>
    <p:sldId id="257" r:id="rId3"/>
    <p:sldId id="388" r:id="rId4"/>
    <p:sldId id="460" r:id="rId5"/>
    <p:sldId id="461" r:id="rId6"/>
    <p:sldId id="470" r:id="rId7"/>
    <p:sldId id="471" r:id="rId8"/>
    <p:sldId id="472" r:id="rId9"/>
    <p:sldId id="473" r:id="rId10"/>
    <p:sldId id="474" r:id="rId11"/>
    <p:sldId id="426" r:id="rId12"/>
    <p:sldId id="475" r:id="rId13"/>
    <p:sldId id="476" r:id="rId14"/>
    <p:sldId id="464" r:id="rId15"/>
    <p:sldId id="465" r:id="rId16"/>
    <p:sldId id="477" r:id="rId17"/>
    <p:sldId id="393" r:id="rId18"/>
    <p:sldId id="478" r:id="rId19"/>
    <p:sldId id="466" r:id="rId20"/>
    <p:sldId id="394" r:id="rId21"/>
    <p:sldId id="468" r:id="rId22"/>
    <p:sldId id="467" r:id="rId23"/>
    <p:sldId id="479" r:id="rId24"/>
    <p:sldId id="395" r:id="rId25"/>
    <p:sldId id="397" r:id="rId26"/>
    <p:sldId id="303" r:id="rId27"/>
    <p:sldId id="289" r:id="rId28"/>
    <p:sldId id="292" r:id="rId29"/>
    <p:sldId id="294" r:id="rId30"/>
    <p:sldId id="295" r:id="rId31"/>
    <p:sldId id="293" r:id="rId32"/>
    <p:sldId id="320" r:id="rId33"/>
    <p:sldId id="302" r:id="rId34"/>
    <p:sldId id="291" r:id="rId35"/>
    <p:sldId id="296" r:id="rId36"/>
    <p:sldId id="297" r:id="rId37"/>
    <p:sldId id="298" r:id="rId38"/>
    <p:sldId id="304" r:id="rId39"/>
    <p:sldId id="269" r:id="rId40"/>
    <p:sldId id="270" r:id="rId41"/>
    <p:sldId id="305" r:id="rId42"/>
    <p:sldId id="306" r:id="rId43"/>
    <p:sldId id="285" r:id="rId44"/>
    <p:sldId id="286" r:id="rId45"/>
    <p:sldId id="272" r:id="rId46"/>
    <p:sldId id="273" r:id="rId47"/>
    <p:sldId id="287" r:id="rId48"/>
    <p:sldId id="274" r:id="rId49"/>
    <p:sldId id="275" r:id="rId50"/>
    <p:sldId id="336" r:id="rId51"/>
    <p:sldId id="480" r:id="rId52"/>
    <p:sldId id="335" r:id="rId53"/>
    <p:sldId id="358" r:id="rId54"/>
    <p:sldId id="469" r:id="rId55"/>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3" d="100"/>
          <a:sy n="73" d="100"/>
        </p:scale>
        <p:origin x="1236" y="60"/>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2019/4/3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pPr/>
              <a:t>‹#›</a:t>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4"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课程设计作业布置</a:t>
              </a:r>
            </a:p>
          </p:txBody>
        </p:sp>
      </p:grpSp>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本任务的策略是开放的，各组自己设计派单策略，如何评价策略好坏呢？那就是在统一的文件输入订单集条件下，看各组派单运营结果：</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吊销营业执</a:t>
            </a:r>
            <a:r>
              <a:rPr lang="zh-CN" altLang="en-US" sz="2400" b="1" dirty="0" smtClean="0">
                <a:solidFill>
                  <a:srgbClr val="002060"/>
                </a:solidFill>
                <a:latin typeface="微软雅黑" panose="020B0503020204020204" pitchFamily="34" charset="-122"/>
                <a:ea typeface="微软雅黑" panose="020B0503020204020204" pitchFamily="34" charset="-122"/>
              </a:rPr>
              <a:t>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最</a:t>
            </a:r>
            <a:r>
              <a:rPr lang="zh-CN" altLang="en-US" sz="2400" b="1" dirty="0">
                <a:solidFill>
                  <a:srgbClr val="002060"/>
                </a:solidFill>
                <a:latin typeface="微软雅黑" panose="020B0503020204020204" pitchFamily="34" charset="-122"/>
                <a:ea typeface="微软雅黑" panose="020B0503020204020204" pitchFamily="34" charset="-122"/>
              </a:rPr>
              <a:t>低，</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破</a:t>
            </a:r>
            <a:r>
              <a:rPr lang="zh-CN" altLang="en-US" sz="2400" b="1" dirty="0" smtClean="0">
                <a:solidFill>
                  <a:srgbClr val="002060"/>
                </a:solidFill>
                <a:latin typeface="微软雅黑" panose="020B0503020204020204" pitchFamily="34" charset="-122"/>
                <a:ea typeface="微软雅黑" panose="020B0503020204020204" pitchFamily="34" charset="-122"/>
              </a:rPr>
              <a:t>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次</a:t>
            </a:r>
            <a:r>
              <a:rPr lang="zh-CN" altLang="en-US" sz="2400" b="1" dirty="0">
                <a:solidFill>
                  <a:srgbClr val="002060"/>
                </a:solidFill>
                <a:latin typeface="微软雅黑" panose="020B0503020204020204" pitchFamily="34" charset="-122"/>
                <a:ea typeface="微软雅黑" panose="020B0503020204020204" pitchFamily="34" charset="-122"/>
              </a:rPr>
              <a:t>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各组最终赚钱数越多越好。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10</a:t>
            </a:fld>
            <a:endParaRPr lang="en-US" altLang="zh-CN"/>
          </a:p>
        </p:txBody>
      </p:sp>
    </p:spTree>
    <p:extLst>
      <p:ext uri="{BB962C8B-B14F-4D97-AF65-F5344CB8AC3E}">
        <p14:creationId xmlns:p14="http://schemas.microsoft.com/office/powerpoint/2010/main" val="6131179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琥珀" panose="02010800040101010101" pitchFamily="2" charset="-122"/>
                <a:ea typeface="华文琥珀" panose="02010800040101010101" pitchFamily="2" charset="-122"/>
              </a:rPr>
              <a:t>排行榜</a:t>
            </a:r>
          </a:p>
        </p:txBody>
      </p:sp>
      <p:sp>
        <p:nvSpPr>
          <p:cNvPr id="3" name="内容占位符 2"/>
          <p:cNvSpPr>
            <a:spLocks noGrp="1"/>
          </p:cNvSpPr>
          <p:nvPr>
            <p:ph idx="1"/>
          </p:nvPr>
        </p:nvSpPr>
        <p:spPr>
          <a:xfrm>
            <a:off x="392430" y="1319530"/>
            <a:ext cx="8447405" cy="4611370"/>
          </a:xfrm>
        </p:spPr>
        <p:txBody>
          <a:bodyPr/>
          <a:lstStyle/>
          <a:p>
            <a:pPr lvl="1">
              <a:lnSpc>
                <a:spcPct val="150000"/>
              </a:lnSpc>
            </a:pPr>
            <a:r>
              <a:rPr lang="zh-CN" altLang="en-US" sz="2400" b="1" dirty="0"/>
              <a:t>所有参与此课题开发的小组将会得到结果：</a:t>
            </a:r>
          </a:p>
          <a:p>
            <a:pPr marL="457200" lvl="1" indent="0">
              <a:lnSpc>
                <a:spcPct val="150000"/>
              </a:lnSpc>
              <a:buNone/>
            </a:pPr>
            <a:r>
              <a:rPr lang="zh-CN" altLang="en-US" sz="2400" b="1" u="sng" dirty="0">
                <a:solidFill>
                  <a:srgbClr val="0070C0"/>
                </a:solidFill>
              </a:rPr>
              <a:t>程序运行时间（不破产、不被吊销执照）、完成的订单数（送达）、收益资金，</a:t>
            </a:r>
            <a:r>
              <a:rPr lang="zh-CN" altLang="en-US" sz="2400" b="1" dirty="0"/>
              <a:t>三个值按一定权重进行评比，形成一个排行榜。</a:t>
            </a:r>
          </a:p>
          <a:p>
            <a:pPr lvl="1">
              <a:lnSpc>
                <a:spcPct val="150000"/>
              </a:lnSpc>
            </a:pPr>
            <a:r>
              <a:rPr lang="zh-CN" altLang="en-US" sz="2400" b="1" dirty="0"/>
              <a:t>成绩会基于这个排行榜得分。另外再综合软件的扩展功能、程序代码结构、小组协作度等附加项，形成最终分数。</a:t>
            </a:r>
          </a:p>
        </p:txBody>
      </p:sp>
      <p:sp>
        <p:nvSpPr>
          <p:cNvPr id="4" name="灯片编号占位符 3"/>
          <p:cNvSpPr>
            <a:spLocks noGrp="1"/>
          </p:cNvSpPr>
          <p:nvPr>
            <p:ph type="sldNum" sz="quarter" idx="12"/>
          </p:nvPr>
        </p:nvSpPr>
        <p:spPr/>
        <p:txBody>
          <a:bodyPr/>
          <a:lstStyle/>
          <a:p>
            <a:fld id="{1BD9E107-7CBE-4420-B8A8-046F950C4F52}" type="slidenum">
              <a:rPr lang="en-US" altLang="zh-CN"/>
              <a:pPr/>
              <a:t>11</a:t>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rgbClr val="002060"/>
                </a:solidFill>
                <a:latin typeface="微软雅黑" panose="020B0503020204020204" pitchFamily="34" charset="-122"/>
                <a:ea typeface="微软雅黑" panose="020B0503020204020204" pitchFamily="34" charset="-122"/>
              </a:rPr>
              <a:t>1: </a:t>
            </a:r>
            <a:r>
              <a:rPr lang="zh-CN" altLang="en-US" sz="2000" b="1" dirty="0">
                <a:solidFill>
                  <a:srgbClr val="002060"/>
                </a:solidFill>
                <a:latin typeface="微软雅黑" panose="020B0503020204020204" pitchFamily="34" charset="-122"/>
                <a:ea typeface="微软雅黑" panose="020B0503020204020204" pitchFamily="34" charset="-122"/>
              </a:rPr>
              <a:t>订单的数据格式是一个四元组：</a:t>
            </a:r>
            <a:r>
              <a:rPr lang="en-US" altLang="zh-CN" sz="2000" b="1" dirty="0">
                <a:solidFill>
                  <a:srgbClr val="002060"/>
                </a:solidFill>
                <a:latin typeface="微软雅黑" panose="020B0503020204020204" pitchFamily="34" charset="-122"/>
                <a:ea typeface="微软雅黑" panose="020B0503020204020204" pitchFamily="34" charset="-122"/>
              </a:rPr>
              <a:t>(n</a:t>
            </a:r>
            <a:r>
              <a:rPr lang="zh-CN" altLang="en-US" sz="2000" b="1" dirty="0">
                <a:solidFill>
                  <a:srgbClr val="002060"/>
                </a:solidFill>
                <a:latin typeface="微软雅黑" panose="020B0503020204020204" pitchFamily="34" charset="-122"/>
                <a:ea typeface="微软雅黑" panose="020B0503020204020204" pitchFamily="34" charset="-122"/>
              </a:rPr>
              <a:t>序号</a:t>
            </a:r>
            <a:r>
              <a:rPr lang="en-US" altLang="zh-CN" sz="2000" b="1" dirty="0">
                <a:solidFill>
                  <a:srgbClr val="002060"/>
                </a:solidFill>
                <a:latin typeface="微软雅黑" panose="020B0503020204020204" pitchFamily="34" charset="-122"/>
                <a:ea typeface="微软雅黑" panose="020B0503020204020204" pitchFamily="34" charset="-122"/>
              </a:rPr>
              <a:t>,t</a:t>
            </a:r>
            <a:r>
              <a:rPr lang="zh-CN" altLang="en-US" sz="2000" b="1" dirty="0">
                <a:solidFill>
                  <a:srgbClr val="002060"/>
                </a:solidFill>
                <a:latin typeface="微软雅黑" panose="020B0503020204020204" pitchFamily="34" charset="-122"/>
                <a:ea typeface="微软雅黑" panose="020B0503020204020204" pitchFamily="34" charset="-122"/>
              </a:rPr>
              <a:t>下单时间</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餐馆坐标</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食客坐标</a:t>
            </a:r>
            <a:r>
              <a:rPr lang="en-US" altLang="zh-CN" sz="2000" b="1" dirty="0">
                <a:solidFill>
                  <a:srgbClr val="002060"/>
                </a:solidFill>
                <a:latin typeface="微软雅黑" panose="020B0503020204020204" pitchFamily="34" charset="-122"/>
                <a:ea typeface="微软雅黑" panose="020B0503020204020204" pitchFamily="34" charset="-122"/>
              </a:rPr>
              <a:t>);</a:t>
            </a:r>
          </a:p>
          <a:p>
            <a:pPr marL="400050" lvl="1"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具体格式规范如下，必须按此规范执行。（注：</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表示前后数据分隔的含义，实际中不出现）</a:t>
            </a:r>
          </a:p>
          <a:p>
            <a:pPr marL="0" indent="0">
              <a:lnSpc>
                <a:spcPct val="150000"/>
              </a:lnSpc>
              <a:buNone/>
            </a:pPr>
            <a:r>
              <a:rPr lang="en-US" altLang="zh-CN" sz="2000" b="1" dirty="0">
                <a:solidFill>
                  <a:srgbClr val="FF0000"/>
                </a:solidFill>
                <a:latin typeface="微软雅黑" panose="020B0503020204020204" pitchFamily="34" charset="-122"/>
                <a:ea typeface="微软雅黑" panose="020B0503020204020204" pitchFamily="34" charset="-122"/>
              </a:rPr>
              <a:t>n</a:t>
            </a:r>
            <a:r>
              <a:rPr lang="zh-CN" altLang="en-US" sz="2000" b="1" dirty="0">
                <a:solidFill>
                  <a:srgbClr val="FF0000"/>
                </a:solidFill>
                <a:latin typeface="微软雅黑" panose="020B0503020204020204" pitchFamily="34" charset="-122"/>
                <a:ea typeface="微软雅黑" panose="020B0503020204020204" pitchFamily="34" charset="-122"/>
              </a:rPr>
              <a:t>序号</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 / t</a:t>
            </a:r>
            <a:r>
              <a:rPr lang="zh-CN" altLang="en-US" sz="2000" b="1" dirty="0">
                <a:solidFill>
                  <a:srgbClr val="FF0000"/>
                </a:solidFill>
                <a:latin typeface="微软雅黑" panose="020B0503020204020204" pitchFamily="34" charset="-122"/>
                <a:ea typeface="微软雅黑" panose="020B0503020204020204" pitchFamily="34" charset="-122"/>
              </a:rPr>
              <a:t>下单时间</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回车符</a:t>
            </a:r>
            <a:r>
              <a:rPr lang="en-US" altLang="zh-CN" sz="2000" b="1" dirty="0">
                <a:solidFill>
                  <a:srgbClr val="FF0000"/>
                </a:solidFill>
                <a:latin typeface="微软雅黑" panose="020B0503020204020204" pitchFamily="34" charset="-122"/>
                <a:ea typeface="微软雅黑" panose="020B0503020204020204" pitchFamily="34" charset="-122"/>
              </a:rPr>
              <a:t>/n</a:t>
            </a: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12</a:t>
            </a:fld>
            <a:endParaRPr lang="en-US" altLang="zh-CN"/>
          </a:p>
        </p:txBody>
      </p:sp>
    </p:spTree>
    <p:extLst>
      <p:ext uri="{BB962C8B-B14F-4D97-AF65-F5344CB8AC3E}">
        <p14:creationId xmlns:p14="http://schemas.microsoft.com/office/powerpoint/2010/main" val="35118851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订单的输入方式，要求一套程序支持以文本文件格式的输入方式，和鼠标操作的输入方式两种。两种方式不会同时生效。</a:t>
            </a: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文件输入方式：系统启动后检查当前目录下是否有标准文件名“</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若有则自动进入订单强制文件输入方式。</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文件必须遵从规定的订单数据格式。</a:t>
            </a: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鼠标操作方式：系统启动后检查当前目录找不到标准文件“</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则自动进入订单强制鼠标输入方式。系统运行期间，鼠标点中任意方格再拖拽至另一方格，即算完成从餐馆到食客的订单发起动作，系统必须实时记录并进行派单。</a:t>
            </a: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13</a:t>
            </a:fld>
            <a:endParaRPr lang="en-US" altLang="zh-CN"/>
          </a:p>
        </p:txBody>
      </p:sp>
    </p:spTree>
    <p:extLst>
      <p:ext uri="{BB962C8B-B14F-4D97-AF65-F5344CB8AC3E}">
        <p14:creationId xmlns:p14="http://schemas.microsoft.com/office/powerpoint/2010/main" val="27490722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rPr>
              <a:t>课题要求</a:t>
            </a:r>
          </a:p>
        </p:txBody>
      </p:sp>
      <p:sp>
        <p:nvSpPr>
          <p:cNvPr id="3" name="内容占位符 2"/>
          <p:cNvSpPr>
            <a:spLocks noGrp="1"/>
          </p:cNvSpPr>
          <p:nvPr>
            <p:ph idx="1"/>
          </p:nvPr>
        </p:nvSpPr>
        <p:spPr>
          <a:xfrm>
            <a:off x="392430" y="1319530"/>
            <a:ext cx="8447405" cy="4611370"/>
          </a:xfrm>
        </p:spPr>
        <p:txBody>
          <a:bodyPr/>
          <a:lstStyle/>
          <a:p>
            <a:pPr lvl="1"/>
            <a:r>
              <a:rPr lang="zh-CN" altLang="en-US" b="1" dirty="0"/>
              <a:t>要求开发两个版本：文件版本和动画版本。</a:t>
            </a:r>
          </a:p>
          <a:p>
            <a:pPr lvl="1"/>
            <a:r>
              <a:rPr lang="zh-CN" altLang="en-US" b="1" dirty="0"/>
              <a:t>文件版本，要求实现文件输入，文件和命令行同时输出。</a:t>
            </a:r>
          </a:p>
          <a:p>
            <a:pPr lvl="1"/>
            <a:endParaRPr lang="zh-CN" altLang="en-US" b="1" dirty="0"/>
          </a:p>
          <a:p>
            <a:pPr lvl="1"/>
            <a:endParaRPr lang="zh-CN" altLang="en-US" b="1" dirty="0"/>
          </a:p>
          <a:p>
            <a:pPr lvl="1"/>
            <a:endParaRPr lang="zh-CN" altLang="en-US" b="1" dirty="0"/>
          </a:p>
          <a:p>
            <a:pPr lvl="1"/>
            <a:endParaRPr lang="zh-CN" altLang="en-US" b="1" dirty="0"/>
          </a:p>
          <a:p>
            <a:pPr lvl="1"/>
            <a:r>
              <a:rPr lang="zh-CN" altLang="en-US" b="1" dirty="0"/>
              <a:t>动画版本，要求实现图形界面输入，文件和动画同时输出。</a:t>
            </a:r>
          </a:p>
        </p:txBody>
      </p:sp>
      <p:sp>
        <p:nvSpPr>
          <p:cNvPr id="4" name="灯片编号占位符 3"/>
          <p:cNvSpPr>
            <a:spLocks noGrp="1"/>
          </p:cNvSpPr>
          <p:nvPr>
            <p:ph type="sldNum" sz="quarter" idx="12"/>
          </p:nvPr>
        </p:nvSpPr>
        <p:spPr/>
        <p:txBody>
          <a:bodyPr/>
          <a:lstStyle/>
          <a:p>
            <a:fld id="{1BD9E107-7CBE-4420-B8A8-046F950C4F52}" type="slidenum">
              <a:rPr lang="en-US" altLang="zh-CN"/>
              <a:pPr/>
              <a:t>14</a:t>
            </a:fld>
            <a:endParaRPr lang="en-US" altLang="zh-CN"/>
          </a:p>
        </p:txBody>
      </p:sp>
      <p:graphicFrame>
        <p:nvGraphicFramePr>
          <p:cNvPr id="6" name="对象 5"/>
          <p:cNvGraphicFramePr>
            <a:graphicFrameLocks noChangeAspect="1"/>
          </p:cNvGraphicFramePr>
          <p:nvPr/>
        </p:nvGraphicFramePr>
        <p:xfrm>
          <a:off x="1263650" y="2719070"/>
          <a:ext cx="4041140" cy="2012950"/>
        </p:xfrm>
        <a:graphic>
          <a:graphicData uri="http://schemas.openxmlformats.org/presentationml/2006/ole">
            <mc:AlternateContent xmlns:mc="http://schemas.openxmlformats.org/markup-compatibility/2006">
              <mc:Choice xmlns:v="urn:schemas-microsoft-com:vml" Requires="v">
                <p:oleObj spid="_x0000_s4125" r:id="rId3" imgW="6370872" imgH="2011854" progId="PBrush">
                  <p:embed/>
                </p:oleObj>
              </mc:Choice>
              <mc:Fallback>
                <p:oleObj r:id="rId3" imgW="6370872" imgH="2011854" progId="PBrush">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50" y="2719070"/>
                        <a:ext cx="4041140"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18525954"/>
              </p:ext>
            </p:extLst>
          </p:nvPr>
        </p:nvGraphicFramePr>
        <p:xfrm>
          <a:off x="5850255" y="2420888"/>
          <a:ext cx="2577465" cy="2311132"/>
        </p:xfrm>
        <a:graphic>
          <a:graphicData uri="http://schemas.openxmlformats.org/presentationml/2006/ole">
            <mc:AlternateContent xmlns:mc="http://schemas.openxmlformats.org/markup-compatibility/2006">
              <mc:Choice xmlns:v="urn:schemas-microsoft-com:vml" Requires="v">
                <p:oleObj spid="_x0000_s4126" r:id="rId5" imgW="2575238" imgH="3017782" progId="PBrush">
                  <p:embed/>
                </p:oleObj>
              </mc:Choice>
              <mc:Fallback>
                <p:oleObj r:id="rId5" imgW="2575238" imgH="3017782" progId="PBrush">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255" y="2420888"/>
                        <a:ext cx="2577465" cy="2311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5"/>
            <a:ext cx="8153400" cy="4611370"/>
          </a:xfrm>
        </p:spPr>
        <p:txBody>
          <a:bodyPr/>
          <a:lstStyle/>
          <a:p>
            <a:r>
              <a:rPr lang="zh-CN" altLang="en-US" b="1" dirty="0"/>
              <a:t>输入方式</a:t>
            </a:r>
          </a:p>
          <a:p>
            <a:pPr lvl="1"/>
            <a:r>
              <a:rPr lang="en-US" altLang="zh-CN" b="1" dirty="0">
                <a:solidFill>
                  <a:srgbClr val="FF0000"/>
                </a:solidFill>
              </a:rPr>
              <a:t>a.</a:t>
            </a:r>
            <a:r>
              <a:rPr lang="zh-CN" altLang="en-US" sz="2400" b="1" dirty="0">
                <a:solidFill>
                  <a:srgbClr val="FF0000"/>
                </a:solidFill>
              </a:rPr>
              <a:t>文件输入示例</a:t>
            </a:r>
          </a:p>
          <a:p>
            <a:pPr marL="914400" lvl="2" indent="0">
              <a:buNone/>
            </a:pPr>
            <a:r>
              <a:rPr lang="zh-CN" altLang="en-US" sz="2400" b="1" dirty="0">
                <a:sym typeface="+mn-ea"/>
              </a:rPr>
              <a:t>每个订单一行输入，格式为：</a:t>
            </a:r>
            <a:endParaRPr lang="en-US" altLang="zh-CN" sz="2400" b="1" dirty="0">
              <a:sym typeface="+mn-ea"/>
            </a:endParaRPr>
          </a:p>
          <a:p>
            <a:pPr marL="914400" lvl="2" indent="0">
              <a:buNone/>
            </a:pPr>
            <a:r>
              <a:rPr lang="zh-CN" altLang="en-US" sz="2400" b="1" dirty="0">
                <a:sym typeface="+mn-ea"/>
              </a:rPr>
              <a:t>订单编号</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下单时间</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餐馆横坐标</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餐馆纵坐标</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食客横坐标</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食客纵坐标</a:t>
            </a:r>
            <a:endParaRPr lang="en-US" altLang="zh-CN" sz="2400" b="1" dirty="0">
              <a:sym typeface="+mn-ea"/>
            </a:endParaRPr>
          </a:p>
          <a:p>
            <a:pPr lvl="1"/>
            <a:r>
              <a:rPr lang="zh-CN" altLang="en-US" sz="2400" b="1" dirty="0">
                <a:sym typeface="+mn-ea"/>
              </a:rPr>
              <a:t>在软件系统开发期间，老师会提供几组测试数据（输入文件和参照结果）给同学们，便于大家测试。最后验收的时候，老师会现场给定新的输入文件，来验证各组程序的算法优劣。</a:t>
            </a:r>
          </a:p>
        </p:txBody>
      </p:sp>
      <p:sp>
        <p:nvSpPr>
          <p:cNvPr id="4" name="灯片编号占位符 3"/>
          <p:cNvSpPr>
            <a:spLocks noGrp="1"/>
          </p:cNvSpPr>
          <p:nvPr>
            <p:ph type="sldNum" sz="quarter" idx="12"/>
          </p:nvPr>
        </p:nvSpPr>
        <p:spPr/>
        <p:txBody>
          <a:bodyPr/>
          <a:lstStyle/>
          <a:p>
            <a:fld id="{1BD9E107-7CBE-4420-B8A8-046F950C4F52}" type="slidenum">
              <a:rPr lang="en-US" altLang="zh-CN"/>
              <a:pPr/>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1CCA-ED11-4A36-9DBE-222C4CE54065}"/>
              </a:ext>
            </a:extLst>
          </p:cNvPr>
          <p:cNvSpPr>
            <a:spLocks noGrp="1"/>
          </p:cNvSpPr>
          <p:nvPr>
            <p:ph type="title"/>
          </p:nvPr>
        </p:nvSpPr>
        <p:spPr/>
        <p:txBody>
          <a:bodyPr/>
          <a:lstStyle/>
          <a:p>
            <a:r>
              <a:rPr lang="zh-CN" altLang="en-US" dirty="0"/>
              <a:t>文件输入示例</a:t>
            </a:r>
          </a:p>
        </p:txBody>
      </p:sp>
      <p:sp>
        <p:nvSpPr>
          <p:cNvPr id="4" name="灯片编号占位符 3">
            <a:extLst>
              <a:ext uri="{FF2B5EF4-FFF2-40B4-BE49-F238E27FC236}">
                <a16:creationId xmlns:a16="http://schemas.microsoft.com/office/drawing/2014/main" id="{393469F1-76A9-4BE4-8753-3AA5A9E3922D}"/>
              </a:ext>
            </a:extLst>
          </p:cNvPr>
          <p:cNvSpPr>
            <a:spLocks noGrp="1"/>
          </p:cNvSpPr>
          <p:nvPr>
            <p:ph type="sldNum" sz="quarter" idx="12"/>
          </p:nvPr>
        </p:nvSpPr>
        <p:spPr/>
        <p:txBody>
          <a:bodyPr/>
          <a:lstStyle/>
          <a:p>
            <a:fld id="{1BD9E107-7CBE-4420-B8A8-046F950C4F52}" type="slidenum">
              <a:rPr lang="en-US" altLang="zh-CN" smtClean="0"/>
              <a:pPr/>
              <a:t>16</a:t>
            </a:fld>
            <a:endParaRPr lang="en-US" altLang="zh-CN"/>
          </a:p>
        </p:txBody>
      </p:sp>
      <p:pic>
        <p:nvPicPr>
          <p:cNvPr id="10" name="内容占位符 9">
            <a:extLst>
              <a:ext uri="{FF2B5EF4-FFF2-40B4-BE49-F238E27FC236}">
                <a16:creationId xmlns:a16="http://schemas.microsoft.com/office/drawing/2014/main" id="{4A34F54D-691B-4421-9A1D-78A6575B1DD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540272"/>
            <a:ext cx="7772400" cy="4169568"/>
          </a:xfrm>
        </p:spPr>
      </p:pic>
    </p:spTree>
    <p:extLst>
      <p:ext uri="{BB962C8B-B14F-4D97-AF65-F5344CB8AC3E}">
        <p14:creationId xmlns:p14="http://schemas.microsoft.com/office/powerpoint/2010/main" val="27259344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dirty="0">
                <a:solidFill>
                  <a:srgbClr val="FF0000"/>
                </a:solidFill>
                <a:sym typeface="+mn-ea"/>
              </a:rPr>
              <a:t>b．从键盘输入</a:t>
            </a:r>
          </a:p>
          <a:p>
            <a:pPr lvl="2"/>
            <a:r>
              <a:rPr lang="zh-CN" altLang="en-US" sz="2400" b="1" dirty="0">
                <a:sym typeface="+mn-ea"/>
              </a:rPr>
              <a:t>格式同文件输入</a:t>
            </a:r>
            <a:endParaRPr lang="en-US" altLang="zh-CN" sz="2400" b="1" dirty="0">
              <a:sym typeface="+mn-ea"/>
            </a:endParaRPr>
          </a:p>
          <a:p>
            <a:pPr lvl="2"/>
            <a:r>
              <a:rPr lang="zh-CN" altLang="en-US" sz="2400" b="1" dirty="0">
                <a:sym typeface="+mn-ea"/>
              </a:rPr>
              <a:t>在控制台用</a:t>
            </a:r>
            <a:r>
              <a:rPr lang="en-US" altLang="zh-CN" sz="2400" b="1" dirty="0">
                <a:sym typeface="+mn-ea"/>
              </a:rPr>
              <a:t>Ctrl-Z</a:t>
            </a:r>
            <a:r>
              <a:rPr lang="zh-CN" altLang="en-US" sz="2400" b="1" dirty="0">
                <a:sym typeface="+mn-ea"/>
              </a:rPr>
              <a:t>键入</a:t>
            </a:r>
            <a:r>
              <a:rPr lang="en-US" altLang="zh-CN" sz="2400" b="1" dirty="0">
                <a:sym typeface="+mn-ea"/>
              </a:rPr>
              <a:t>EOF</a:t>
            </a:r>
          </a:p>
          <a:p>
            <a:pPr lvl="1"/>
            <a:r>
              <a:rPr lang="zh-CN" altLang="en-US" sz="2400" b="1" dirty="0">
                <a:solidFill>
                  <a:srgbClr val="FF0000"/>
                </a:solidFill>
                <a:sym typeface="+mn-ea"/>
              </a:rPr>
              <a:t>读取输入的示例代码</a:t>
            </a:r>
            <a:endParaRPr lang="en-US" altLang="zh-CN" sz="2400" b="1" dirty="0">
              <a:solidFill>
                <a:srgbClr val="FF0000"/>
              </a:solidFill>
              <a:sym typeface="+mn-ea"/>
            </a:endParaRP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scanf</a:t>
            </a:r>
            <a:r>
              <a:rPr lang="en-US" altLang="zh-CN" sz="2400" b="1" dirty="0">
                <a:sym typeface="+mn-ea"/>
              </a:rPr>
              <a:t>(“%d%d%d%d%d%d”,&amp;index,&amp;time,&amp;x1,&amp;y1,&amp;x2,&amp;y2)!=EOF){/**/}</a:t>
            </a: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cin</a:t>
            </a:r>
            <a:r>
              <a:rPr lang="en-US" altLang="zh-CN" sz="2400" b="1" dirty="0">
                <a:sym typeface="+mn-ea"/>
              </a:rPr>
              <a:t>&gt;&gt;index&gt;&gt;time&gt;&gt;x1&gt;&gt;y1&gt;&gt;x2&gt;&gt;y2){/**/}</a:t>
            </a:r>
          </a:p>
          <a:p>
            <a:pPr marL="457200" lvl="1" indent="0">
              <a:buNone/>
            </a:pPr>
            <a:endParaRPr lang="en-US" altLang="zh-CN" sz="2400" b="1" dirty="0">
              <a:sym typeface="+mn-ea"/>
            </a:endParaRPr>
          </a:p>
          <a:p>
            <a:pPr lvl="2"/>
            <a:endParaRPr lang="zh-CN" altLang="zh-CN" sz="2400" b="1" dirty="0">
              <a:solidFill>
                <a:srgbClr val="FF0000"/>
              </a:solidFill>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3AD79-756B-43B6-AE04-A744704EB6C1}"/>
              </a:ext>
            </a:extLst>
          </p:cNvPr>
          <p:cNvSpPr>
            <a:spLocks noGrp="1"/>
          </p:cNvSpPr>
          <p:nvPr>
            <p:ph type="title"/>
          </p:nvPr>
        </p:nvSpPr>
        <p:spPr/>
        <p:txBody>
          <a:bodyPr/>
          <a:lstStyle/>
          <a:p>
            <a:r>
              <a:rPr lang="zh-CN" altLang="en-US" dirty="0"/>
              <a:t>键盘输入示例</a:t>
            </a:r>
          </a:p>
        </p:txBody>
      </p:sp>
      <p:sp>
        <p:nvSpPr>
          <p:cNvPr id="4" name="灯片编号占位符 3">
            <a:extLst>
              <a:ext uri="{FF2B5EF4-FFF2-40B4-BE49-F238E27FC236}">
                <a16:creationId xmlns:a16="http://schemas.microsoft.com/office/drawing/2014/main" id="{26CBB491-000A-4CDE-BEEA-B07AE85DC39E}"/>
              </a:ext>
            </a:extLst>
          </p:cNvPr>
          <p:cNvSpPr>
            <a:spLocks noGrp="1"/>
          </p:cNvSpPr>
          <p:nvPr>
            <p:ph type="sldNum" sz="quarter" idx="12"/>
          </p:nvPr>
        </p:nvSpPr>
        <p:spPr/>
        <p:txBody>
          <a:bodyPr/>
          <a:lstStyle/>
          <a:p>
            <a:fld id="{1BD9E107-7CBE-4420-B8A8-046F950C4F52}" type="slidenum">
              <a:rPr lang="en-US" altLang="zh-CN" smtClean="0"/>
              <a:pPr/>
              <a:t>18</a:t>
            </a:fld>
            <a:endParaRPr lang="en-US" altLang="zh-CN"/>
          </a:p>
        </p:txBody>
      </p:sp>
      <p:pic>
        <p:nvPicPr>
          <p:cNvPr id="10" name="内容占位符 9">
            <a:extLst>
              <a:ext uri="{FF2B5EF4-FFF2-40B4-BE49-F238E27FC236}">
                <a16:creationId xmlns:a16="http://schemas.microsoft.com/office/drawing/2014/main" id="{F44D6D1F-96AC-4FB2-B541-A28B704518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594573"/>
            <a:ext cx="7772400" cy="4060967"/>
          </a:xfrm>
        </p:spPr>
      </p:pic>
    </p:spTree>
    <p:extLst>
      <p:ext uri="{BB962C8B-B14F-4D97-AF65-F5344CB8AC3E}">
        <p14:creationId xmlns:p14="http://schemas.microsoft.com/office/powerpoint/2010/main" val="20076512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319213"/>
            <a:ext cx="8136904" cy="4611687"/>
          </a:xfrm>
        </p:spPr>
        <p:txBody>
          <a:bodyPr/>
          <a:lstStyle/>
          <a:p>
            <a:pPr lvl="1"/>
            <a:r>
              <a:rPr lang="zh-CN" altLang="en-US" sz="2400" b="1" dirty="0">
                <a:solidFill>
                  <a:srgbClr val="FF0000"/>
                </a:solidFill>
              </a:rPr>
              <a:t>c．图形界面输入（动画版本）</a:t>
            </a:r>
          </a:p>
          <a:p>
            <a:pPr lvl="2"/>
            <a:r>
              <a:rPr lang="zh-CN" altLang="en-US" sz="2400" b="1" dirty="0"/>
              <a:t>订单输入</a:t>
            </a:r>
            <a:r>
              <a:rPr lang="zh-CN" altLang="zh-CN" sz="2400" b="1" dirty="0"/>
              <a:t>均通过点击对应的界面按</a:t>
            </a:r>
            <a:r>
              <a:rPr lang="zh-CN" altLang="zh-CN" sz="2400" b="1" dirty="0" smtClean="0"/>
              <a:t>钮</a:t>
            </a:r>
            <a:r>
              <a:rPr lang="zh-CN" altLang="en-US" sz="2400" b="1" dirty="0" smtClean="0"/>
              <a:t>（鼠标）</a:t>
            </a:r>
            <a:r>
              <a:rPr lang="zh-CN" altLang="zh-CN" sz="2400" b="1" dirty="0" smtClean="0"/>
              <a:t>实</a:t>
            </a:r>
            <a:r>
              <a:rPr lang="zh-CN" altLang="zh-CN" sz="2400" b="1" dirty="0"/>
              <a:t>现。</a:t>
            </a:r>
          </a:p>
          <a:p>
            <a:pPr marL="914400" lvl="2" indent="0">
              <a:buNone/>
            </a:pPr>
            <a:endParaRPr lang="zh-CN"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19</a:t>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pPr/>
              <a:t>2</a:t>
            </a:fld>
            <a:endParaRPr lang="en-US" altLang="zh-CN"/>
          </a:p>
        </p:txBody>
      </p:sp>
      <p:sp>
        <p:nvSpPr>
          <p:cNvPr id="6146" name="Rectangle 2"/>
          <p:cNvSpPr>
            <a:spLocks noGrp="1" noChangeArrowheads="1"/>
          </p:cNvSpPr>
          <p:nvPr>
            <p:ph type="title"/>
          </p:nvPr>
        </p:nvSpPr>
        <p:spPr/>
        <p:txBody>
          <a:bodyPr/>
          <a:lstStyle/>
          <a:p>
            <a:r>
              <a:rPr lang="zh-CN" altLang="en-US" b="1"/>
              <a:t>提纲</a:t>
            </a:r>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课题任务说明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4611687"/>
          </a:xfrm>
        </p:spPr>
        <p:txBody>
          <a:bodyPr/>
          <a:lstStyle/>
          <a:p>
            <a:r>
              <a:rPr lang="zh-CN" altLang="en-US" b="1" dirty="0"/>
              <a:t>输出方式</a:t>
            </a:r>
          </a:p>
          <a:p>
            <a:pPr lvl="1"/>
            <a:r>
              <a:rPr lang="en-US" altLang="zh-CN" b="1" dirty="0">
                <a:solidFill>
                  <a:srgbClr val="FF0000"/>
                </a:solidFill>
              </a:rPr>
              <a:t>a</a:t>
            </a:r>
            <a:r>
              <a:rPr lang="zh-CN" altLang="en-US" b="1" dirty="0">
                <a:solidFill>
                  <a:srgbClr val="FF0000"/>
                </a:solidFill>
              </a:rPr>
              <a:t>.</a:t>
            </a:r>
            <a:r>
              <a:rPr lang="zh-CN" altLang="en-US" sz="2400" b="1" dirty="0">
                <a:solidFill>
                  <a:srgbClr val="FF0000"/>
                </a:solidFill>
              </a:rPr>
              <a:t>文件输出</a:t>
            </a:r>
          </a:p>
          <a:p>
            <a:pPr lvl="2"/>
            <a:r>
              <a:rPr sz="2400" b="1" dirty="0"/>
              <a:t>文件名为output.txt，</a:t>
            </a:r>
            <a:r>
              <a:rPr lang="zh-CN" altLang="en-US" sz="2400" b="1" dirty="0"/>
              <a:t>每个时间单位更新一次，显示</a:t>
            </a:r>
            <a:r>
              <a:rPr sz="2400" b="1" dirty="0"/>
              <a:t>：</a:t>
            </a:r>
            <a:endParaRPr lang="en-US" altLang="zh-CN" sz="2400" b="1" dirty="0"/>
          </a:p>
          <a:p>
            <a:pPr marL="1371600" lvl="2" indent="-457200">
              <a:buFont typeface="+mj-lt"/>
              <a:buAutoNum type="arabicPeriod"/>
            </a:pPr>
            <a:r>
              <a:rPr lang="zh-CN" altLang="en-US" sz="2400" b="1" dirty="0"/>
              <a:t>当</a:t>
            </a:r>
            <a:r>
              <a:rPr lang="zh-CN" altLang="en-US" sz="2400" b="1" dirty="0" smtClean="0"/>
              <a:t>前账户金额数</a:t>
            </a:r>
            <a:endParaRPr lang="en-US" altLang="zh-CN" sz="2400" b="1" dirty="0"/>
          </a:p>
          <a:p>
            <a:pPr marL="1371600" lvl="2" indent="-457200">
              <a:buFont typeface="+mj-lt"/>
              <a:buAutoNum type="arabicPeriod"/>
            </a:pPr>
            <a:r>
              <a:rPr lang="zh-CN" altLang="en-US" sz="2400" b="1" dirty="0"/>
              <a:t>每位骑手的位置</a:t>
            </a:r>
            <a:endParaRPr lang="en-US" altLang="zh-CN" sz="2400" b="1" dirty="0"/>
          </a:p>
          <a:p>
            <a:pPr marL="1371600" lvl="2" indent="-457200">
              <a:buFont typeface="+mj-lt"/>
              <a:buAutoNum type="arabicPeriod"/>
            </a:pPr>
            <a:r>
              <a:rPr lang="zh-CN" altLang="en-US" sz="2400" b="1" dirty="0"/>
              <a:t>接单数</a:t>
            </a:r>
            <a:endParaRPr lang="en-US" altLang="zh-CN" sz="2400" b="1" dirty="0"/>
          </a:p>
          <a:p>
            <a:pPr marL="1371600" lvl="2" indent="-457200">
              <a:buFont typeface="+mj-lt"/>
              <a:buAutoNum type="arabicPeriod"/>
            </a:pPr>
            <a:r>
              <a:rPr lang="zh-CN" altLang="en-US" sz="2400" b="1" dirty="0"/>
              <a:t>完成数</a:t>
            </a:r>
            <a:endParaRPr lang="en-US" altLang="zh-CN" sz="2400" b="1" dirty="0"/>
          </a:p>
          <a:p>
            <a:pPr marL="1371600" lvl="2" indent="-457200">
              <a:buFont typeface="+mj-lt"/>
              <a:buAutoNum type="arabicPeriod"/>
            </a:pPr>
            <a:r>
              <a:rPr lang="zh-CN" altLang="en-US" sz="2400" b="1" dirty="0"/>
              <a:t>超时数</a:t>
            </a:r>
            <a:endParaRPr lang="en-US"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纯文字文件输出示例</a:t>
            </a:r>
          </a:p>
        </p:txBody>
      </p:sp>
      <p:pic>
        <p:nvPicPr>
          <p:cNvPr id="6" name="内容占位符 5">
            <a:extLst>
              <a:ext uri="{FF2B5EF4-FFF2-40B4-BE49-F238E27FC236}">
                <a16:creationId xmlns:a16="http://schemas.microsoft.com/office/drawing/2014/main" id="{2FEC8C17-3230-4240-B226-4E064A1B9F6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650" y="1478360"/>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a:pPr/>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a:t>输出方式</a:t>
            </a:r>
          </a:p>
          <a:p>
            <a:pPr lvl="1"/>
            <a:r>
              <a:rPr lang="en-US" altLang="zh-CN" sz="2400" b="1" dirty="0">
                <a:solidFill>
                  <a:srgbClr val="FF0000"/>
                </a:solidFill>
                <a:sym typeface="+mn-ea"/>
              </a:rPr>
              <a:t>b</a:t>
            </a:r>
            <a:r>
              <a:rPr lang="zh-CN" altLang="en-US" sz="2400" b="1" dirty="0">
                <a:solidFill>
                  <a:srgbClr val="FF0000"/>
                </a:solidFill>
                <a:sym typeface="+mn-ea"/>
              </a:rPr>
              <a:t>.命令行输出</a:t>
            </a:r>
          </a:p>
          <a:p>
            <a:pPr lvl="2"/>
            <a:r>
              <a:rPr lang="zh-CN" altLang="en-US" sz="2400" b="1" dirty="0">
                <a:solidFill>
                  <a:srgbClr val="FF0000"/>
                </a:solidFill>
                <a:sym typeface="+mn-ea"/>
              </a:rPr>
              <a:t>可用纯文字输出，也可用字符图形的效果代替文字形式的骑手坐标输出</a:t>
            </a:r>
            <a:r>
              <a:rPr lang="zh-CN" altLang="en-US" sz="2400" b="1" dirty="0">
                <a:sym typeface="+mn-ea"/>
              </a:rPr>
              <a:t>。力求直观。</a:t>
            </a:r>
          </a:p>
        </p:txBody>
      </p:sp>
      <p:sp>
        <p:nvSpPr>
          <p:cNvPr id="4" name="灯片编号占位符 3"/>
          <p:cNvSpPr>
            <a:spLocks noGrp="1"/>
          </p:cNvSpPr>
          <p:nvPr>
            <p:ph type="sldNum" sz="quarter" idx="12"/>
          </p:nvPr>
        </p:nvSpPr>
        <p:spPr/>
        <p:txBody>
          <a:bodyPr/>
          <a:lstStyle/>
          <a:p>
            <a:fld id="{1BD9E107-7CBE-4420-B8A8-046F950C4F52}" type="slidenum">
              <a:rPr lang="en-US" altLang="zh-CN"/>
              <a:pPr/>
              <a:t>22</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E11AD-1511-436D-B7F2-BCC5D6345F1E}"/>
              </a:ext>
            </a:extLst>
          </p:cNvPr>
          <p:cNvSpPr>
            <a:spLocks noGrp="1"/>
          </p:cNvSpPr>
          <p:nvPr>
            <p:ph type="title"/>
          </p:nvPr>
        </p:nvSpPr>
        <p:spPr/>
        <p:txBody>
          <a:bodyPr/>
          <a:lstStyle/>
          <a:p>
            <a:r>
              <a:rPr lang="zh-CN" altLang="en-US" dirty="0"/>
              <a:t>字符图形效果命令行输出示例</a:t>
            </a:r>
          </a:p>
        </p:txBody>
      </p:sp>
      <p:pic>
        <p:nvPicPr>
          <p:cNvPr id="6" name="内容占位符 5">
            <a:extLst>
              <a:ext uri="{FF2B5EF4-FFF2-40B4-BE49-F238E27FC236}">
                <a16:creationId xmlns:a16="http://schemas.microsoft.com/office/drawing/2014/main" id="{3FAE06C2-42F6-4512-97D4-601F518E15F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540272"/>
            <a:ext cx="7772400" cy="4169568"/>
          </a:xfrm>
        </p:spPr>
      </p:pic>
      <p:sp>
        <p:nvSpPr>
          <p:cNvPr id="4" name="灯片编号占位符 3">
            <a:extLst>
              <a:ext uri="{FF2B5EF4-FFF2-40B4-BE49-F238E27FC236}">
                <a16:creationId xmlns:a16="http://schemas.microsoft.com/office/drawing/2014/main" id="{0EB7EB17-5DC5-4BAA-8134-3A9B0C3910E7}"/>
              </a:ext>
            </a:extLst>
          </p:cNvPr>
          <p:cNvSpPr>
            <a:spLocks noGrp="1"/>
          </p:cNvSpPr>
          <p:nvPr>
            <p:ph type="sldNum" sz="quarter" idx="12"/>
          </p:nvPr>
        </p:nvSpPr>
        <p:spPr/>
        <p:txBody>
          <a:bodyPr/>
          <a:lstStyle/>
          <a:p>
            <a:fld id="{1BD9E107-7CBE-4420-B8A8-046F950C4F52}" type="slidenum">
              <a:rPr lang="en-US" altLang="zh-CN" smtClean="0"/>
              <a:pPr/>
              <a:t>23</a:t>
            </a:fld>
            <a:endParaRPr lang="en-US" altLang="zh-CN"/>
          </a:p>
        </p:txBody>
      </p:sp>
    </p:spTree>
    <p:extLst>
      <p:ext uri="{BB962C8B-B14F-4D97-AF65-F5344CB8AC3E}">
        <p14:creationId xmlns:p14="http://schemas.microsoft.com/office/powerpoint/2010/main" val="2477402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sz="2400" b="1" dirty="0">
                <a:solidFill>
                  <a:srgbClr val="FF0000"/>
                </a:solidFill>
                <a:effectLst>
                  <a:outerShdw blurRad="38100" dist="38100" dir="2700000" algn="tl">
                    <a:srgbClr val="000000">
                      <a:alpha val="43137"/>
                    </a:srgbClr>
                  </a:outerShdw>
                </a:effectLst>
                <a:sym typeface="+mn-ea"/>
              </a:rPr>
              <a:t>c</a:t>
            </a:r>
            <a:r>
              <a:rPr lang="zh-CN" altLang="en-US" sz="2400" b="1" dirty="0">
                <a:solidFill>
                  <a:srgbClr val="FF0000"/>
                </a:solidFill>
                <a:effectLst>
                  <a:outerShdw blurRad="38100" dist="38100" dir="2700000" algn="tl">
                    <a:srgbClr val="000000">
                      <a:alpha val="43137"/>
                    </a:srgbClr>
                  </a:outerShdw>
                </a:effectLst>
                <a:sym typeface="+mn-ea"/>
              </a:rPr>
              <a:t>.动画输出</a:t>
            </a:r>
          </a:p>
          <a:p>
            <a:pPr lvl="2"/>
            <a:r>
              <a:rPr lang="zh-CN" altLang="en-US" sz="2400" b="1" dirty="0"/>
              <a:t>在图形窗口中用绘</a:t>
            </a:r>
            <a:r>
              <a:rPr lang="zh-CN" altLang="en-US" sz="2400" b="1" dirty="0" smtClean="0"/>
              <a:t>制房间、道路、骑手</a:t>
            </a:r>
            <a:endParaRPr lang="en-US" altLang="zh-CN" sz="2400" b="1" dirty="0" smtClean="0"/>
          </a:p>
          <a:p>
            <a:pPr lvl="2"/>
            <a:r>
              <a:rPr lang="zh-CN" altLang="en-US" sz="2400" b="1" dirty="0" smtClean="0"/>
              <a:t>动态（状态转移及变化）</a:t>
            </a:r>
            <a:endParaRPr lang="zh-CN" altLang="en-US"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24</a:t>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实现时间安排</a:t>
            </a:r>
          </a:p>
          <a:p>
            <a:pPr lvl="1"/>
            <a:r>
              <a:rPr sz="2400" b="1" dirty="0" err="1">
                <a:solidFill>
                  <a:srgbClr val="FF0000"/>
                </a:solidFill>
                <a:latin typeface="微软雅黑" pitchFamily="34" charset="-122"/>
                <a:ea typeface="微软雅黑" pitchFamily="34" charset="-122"/>
                <a:sym typeface="+mn-ea"/>
              </a:rPr>
              <a:t>版本一</a:t>
            </a:r>
            <a:r>
              <a:rPr sz="2400" b="1" dirty="0">
                <a:solidFill>
                  <a:srgbClr val="FF0000"/>
                </a:solidFill>
                <a:latin typeface="微软雅黑" pitchFamily="34" charset="-122"/>
                <a:ea typeface="微软雅黑" pitchFamily="34" charset="-122"/>
                <a:sym typeface="+mn-ea"/>
              </a:rPr>
              <a:t>：</a:t>
            </a:r>
            <a:r>
              <a:rPr lang="zh-CN" altLang="en-US" sz="2400" b="1" dirty="0">
                <a:solidFill>
                  <a:srgbClr val="FF0000"/>
                </a:solidFill>
                <a:latin typeface="微软雅黑" pitchFamily="34" charset="-122"/>
                <a:ea typeface="微软雅黑" pitchFamily="34" charset="-122"/>
                <a:sym typeface="+mn-ea"/>
              </a:rPr>
              <a:t>文件</a:t>
            </a:r>
            <a:r>
              <a:rPr sz="2400" b="1" dirty="0" err="1">
                <a:solidFill>
                  <a:srgbClr val="FF0000"/>
                </a:solidFill>
                <a:latin typeface="微软雅黑" pitchFamily="34" charset="-122"/>
                <a:ea typeface="微软雅黑" pitchFamily="34" charset="-122"/>
                <a:sym typeface="+mn-ea"/>
              </a:rPr>
              <a:t>版本</a:t>
            </a:r>
            <a:endParaRPr sz="2400" b="1" dirty="0">
              <a:solidFill>
                <a:srgbClr val="FF0000"/>
              </a:solidFill>
              <a:latin typeface="微软雅黑" pitchFamily="34" charset="-122"/>
              <a:ea typeface="微软雅黑" pitchFamily="34" charset="-122"/>
              <a:sym typeface="+mn-ea"/>
            </a:endParaRPr>
          </a:p>
          <a:p>
            <a:pPr lvl="2"/>
            <a:r>
              <a:rPr sz="2400" b="1" dirty="0">
                <a:sym typeface="+mn-ea"/>
              </a:rPr>
              <a:t>目标1：</a:t>
            </a:r>
            <a:r>
              <a:rPr lang="zh-CN" sz="2400" b="1" dirty="0">
                <a:sym typeface="+mn-ea"/>
              </a:rPr>
              <a:t>设计订单数据结构</a:t>
            </a:r>
            <a:r>
              <a:rPr lang="zh-CN" altLang="en-US" sz="2400" b="1" dirty="0">
                <a:sym typeface="+mn-ea"/>
              </a:rPr>
              <a:t>和队列数据结构</a:t>
            </a:r>
            <a:r>
              <a:rPr lang="zh-CN" sz="2400" b="1" dirty="0">
                <a:sym typeface="+mn-ea"/>
              </a:rPr>
              <a:t>；实现文件读取模块；选定两种调度算法，实现并比较；实现</a:t>
            </a:r>
            <a:r>
              <a:rPr sz="2400" b="1" dirty="0">
                <a:sym typeface="+mn-ea"/>
              </a:rPr>
              <a:t>文件</a:t>
            </a:r>
            <a:r>
              <a:rPr lang="en-US" sz="2400" b="1" dirty="0">
                <a:sym typeface="+mn-ea"/>
              </a:rPr>
              <a:t>/</a:t>
            </a:r>
            <a:r>
              <a:rPr sz="2400" b="1" dirty="0">
                <a:sym typeface="+mn-ea"/>
              </a:rPr>
              <a:t>命令行</a:t>
            </a:r>
            <a:r>
              <a:rPr lang="zh-CN" sz="2400" b="1" dirty="0">
                <a:sym typeface="+mn-ea"/>
              </a:rPr>
              <a:t>输出模块</a:t>
            </a:r>
            <a:r>
              <a:rPr sz="2400" b="1" dirty="0">
                <a:sym typeface="+mn-ea"/>
              </a:rPr>
              <a:t>。（第12周）。</a:t>
            </a:r>
          </a:p>
          <a:p>
            <a:pPr lvl="2"/>
            <a:r>
              <a:rPr sz="2400" b="1" dirty="0">
                <a:sym typeface="+mn-ea"/>
              </a:rPr>
              <a:t>目标2：</a:t>
            </a:r>
            <a:r>
              <a:rPr lang="zh-CN" sz="2400" b="1" dirty="0">
                <a:sym typeface="+mn-ea"/>
              </a:rPr>
              <a:t>集成测试，</a:t>
            </a:r>
            <a:r>
              <a:rPr sz="2400" b="1" dirty="0">
                <a:sym typeface="+mn-ea"/>
              </a:rPr>
              <a:t>形成完整的第一版本</a:t>
            </a:r>
            <a:r>
              <a:rPr lang="zh-CN" sz="2400" b="1" dirty="0">
                <a:sym typeface="+mn-ea"/>
              </a:rPr>
              <a:t>；比对各个测试数据的结果并调优</a:t>
            </a:r>
            <a:r>
              <a:rPr sz="2400" b="1" dirty="0">
                <a:sym typeface="+mn-ea"/>
              </a:rPr>
              <a:t>（</a:t>
            </a:r>
            <a:r>
              <a:rPr sz="2400" b="1" dirty="0">
                <a:solidFill>
                  <a:srgbClr val="FF0000"/>
                </a:solidFill>
                <a:latin typeface="微软雅黑" pitchFamily="34" charset="-122"/>
                <a:ea typeface="微软雅黑" pitchFamily="34" charset="-122"/>
                <a:sym typeface="+mn-ea"/>
              </a:rPr>
              <a:t>第13周验收</a:t>
            </a:r>
            <a:r>
              <a:rPr sz="2400" b="1" dirty="0">
                <a:sym typeface="+mn-ea"/>
              </a:rPr>
              <a:t>）。</a:t>
            </a:r>
            <a:endParaRPr lang="en-US" sz="2400" b="1" dirty="0">
              <a:sym typeface="+mn-ea"/>
            </a:endParaRPr>
          </a:p>
          <a:p>
            <a:pPr lvl="1"/>
            <a:r>
              <a:rPr sz="2400" b="1" dirty="0">
                <a:solidFill>
                  <a:srgbClr val="FF0000"/>
                </a:solidFill>
                <a:latin typeface="微软雅黑" pitchFamily="34" charset="-122"/>
                <a:ea typeface="微软雅黑" pitchFamily="34" charset="-122"/>
                <a:sym typeface="+mn-ea"/>
              </a:rPr>
              <a:t>版本</a:t>
            </a:r>
            <a:r>
              <a:rPr lang="zh-CN" sz="2400" b="1" dirty="0">
                <a:solidFill>
                  <a:srgbClr val="FF0000"/>
                </a:solidFill>
                <a:latin typeface="微软雅黑" pitchFamily="34" charset="-122"/>
                <a:ea typeface="微软雅黑" pitchFamily="34" charset="-122"/>
                <a:sym typeface="+mn-ea"/>
              </a:rPr>
              <a:t>二</a:t>
            </a:r>
            <a:r>
              <a:rPr sz="2400" b="1" dirty="0" smtClean="0">
                <a:solidFill>
                  <a:srgbClr val="FF0000"/>
                </a:solidFill>
                <a:latin typeface="微软雅黑" pitchFamily="34" charset="-122"/>
                <a:ea typeface="微软雅黑" pitchFamily="34" charset="-122"/>
                <a:sym typeface="+mn-ea"/>
              </a:rPr>
              <a:t>：</a:t>
            </a:r>
            <a:r>
              <a:rPr lang="zh-CN" altLang="en-US" sz="2400" b="1" dirty="0" smtClean="0">
                <a:solidFill>
                  <a:srgbClr val="FF0000"/>
                </a:solidFill>
                <a:latin typeface="微软雅黑" pitchFamily="34" charset="-122"/>
                <a:ea typeface="微软雅黑" pitchFamily="34" charset="-122"/>
                <a:sym typeface="+mn-ea"/>
              </a:rPr>
              <a:t>动画版本</a:t>
            </a:r>
            <a:endParaRPr lang="en-US" altLang="zh-CN" sz="2400" b="1" dirty="0" smtClean="0">
              <a:solidFill>
                <a:srgbClr val="FF0000"/>
              </a:solidFill>
              <a:latin typeface="微软雅黑" pitchFamily="34" charset="-122"/>
              <a:ea typeface="微软雅黑" pitchFamily="34" charset="-122"/>
              <a:sym typeface="+mn-ea"/>
            </a:endParaRPr>
          </a:p>
          <a:p>
            <a:pPr lvl="2"/>
            <a:r>
              <a:rPr sz="2400" b="1" dirty="0" err="1" smtClean="0">
                <a:sym typeface="+mn-ea"/>
              </a:rPr>
              <a:t>在版本一基础上</a:t>
            </a:r>
            <a:r>
              <a:rPr sz="2400" b="1" dirty="0" err="1">
                <a:sym typeface="+mn-ea"/>
              </a:rPr>
              <a:t>，新增功能：图形界面输入，动画输出</a:t>
            </a:r>
            <a:r>
              <a:rPr sz="2400" b="1" dirty="0">
                <a:sym typeface="+mn-ea"/>
              </a:rPr>
              <a:t>。形成完整的第二版本（</a:t>
            </a:r>
            <a:r>
              <a:rPr sz="2400" b="1" dirty="0">
                <a:solidFill>
                  <a:srgbClr val="FF0000"/>
                </a:solidFill>
                <a:latin typeface="微软雅黑" pitchFamily="34" charset="-122"/>
                <a:ea typeface="微软雅黑" pitchFamily="34" charset="-122"/>
                <a:sym typeface="+mn-ea"/>
              </a:rPr>
              <a:t>第16周验收</a:t>
            </a:r>
            <a:r>
              <a:rPr sz="2400" b="1" dirty="0">
                <a:sym typeface="+mn-ea"/>
              </a:rPr>
              <a:t>）</a:t>
            </a:r>
          </a:p>
          <a:p>
            <a:pPr lvl="1"/>
            <a:endParaRPr lang="zh-CN" altLang="en-US" sz="2400" dirty="0"/>
          </a:p>
          <a:p>
            <a:pPr lvl="1"/>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26</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pPr/>
              <a:t>27</a:t>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p>
          <a:p>
            <a:pPr lvl="1"/>
            <a:r>
              <a:rPr lang="zh-CN" altLang="en-US" b="1" dirty="0">
                <a:effectLst>
                  <a:outerShdw blurRad="38100" dist="38100" dir="2700000" algn="tl">
                    <a:srgbClr val="C0C0C0"/>
                  </a:outerShdw>
                </a:effectLst>
              </a:rPr>
              <a:t>软件＝程序＋数据＋相关文档</a:t>
            </a:r>
          </a:p>
          <a:p>
            <a:pPr lvl="1"/>
            <a:r>
              <a:rPr lang="zh-CN" altLang="en-US" b="1" dirty="0">
                <a:effectLst>
                  <a:outerShdw blurRad="38100" dist="38100" dir="2700000" algn="tl">
                    <a:srgbClr val="C0C0C0"/>
                  </a:outerShdw>
                </a:effectLst>
              </a:rPr>
              <a:t>程序是按事先设计的功能和性能要求执行的代码序列</a:t>
            </a:r>
          </a:p>
          <a:p>
            <a:pPr lvl="1"/>
            <a:r>
              <a:rPr lang="zh-CN" altLang="en-US" b="1" dirty="0">
                <a:effectLst>
                  <a:outerShdw blurRad="38100" dist="38100" dir="2700000" algn="tl">
                    <a:srgbClr val="C0C0C0"/>
                  </a:outerShdw>
                </a:effectLst>
              </a:rPr>
              <a:t>数据是使程序能正常运行所必须数据的总和</a:t>
            </a:r>
            <a:endParaRPr lang="en-US" altLang="zh-CN"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文档是与程序开发，维护和使用有关的图文资料</a:t>
            </a:r>
          </a:p>
          <a:p>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pPr/>
              <a:t>28</a:t>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p>
        </p:txBody>
      </p:sp>
      <p:sp>
        <p:nvSpPr>
          <p:cNvPr id="41987" name="Rectangle 3"/>
          <p:cNvSpPr>
            <a:spLocks noGrp="1" noChangeArrowheads="1"/>
          </p:cNvSpPr>
          <p:nvPr>
            <p:ph type="body" idx="1"/>
          </p:nvPr>
        </p:nvSpPr>
        <p:spPr/>
        <p:txBody>
          <a:bodyPr/>
          <a:lstStyle/>
          <a:p>
            <a:r>
              <a:rPr lang="zh-CN" altLang="en-US" b="1"/>
              <a:t>软件的特点</a:t>
            </a:r>
          </a:p>
          <a:p>
            <a:pPr lvl="1"/>
            <a:r>
              <a:rPr lang="en-US" altLang="zh-CN" b="1"/>
              <a:t>a.</a:t>
            </a:r>
            <a:r>
              <a:rPr lang="zh-CN" altLang="en-US" b="1"/>
              <a:t>软件是复杂的：</a:t>
            </a:r>
            <a:r>
              <a:rPr lang="zh-CN" altLang="en-US"/>
              <a:t> </a:t>
            </a:r>
            <a:r>
              <a:rPr lang="zh-CN" altLang="en-US" b="1"/>
              <a:t>实际问题的复杂性、感知接受的复杂性、理性表达的复杂性。</a:t>
            </a:r>
          </a:p>
          <a:p>
            <a:pPr lvl="1"/>
            <a:r>
              <a:rPr lang="en-US" altLang="zh-CN" b="1"/>
              <a:t>b.</a:t>
            </a:r>
            <a:r>
              <a:rPr lang="zh-CN" altLang="en-US" b="1"/>
              <a:t>软件是逻辑部件：不可见，造成开发过程的进展难以衡量，开发质量难以评价，管理开发过程困难。</a:t>
            </a:r>
          </a:p>
          <a:p>
            <a:pPr lvl="1"/>
            <a:r>
              <a:rPr lang="en-US" altLang="zh-CN" b="1"/>
              <a:t>c.</a:t>
            </a:r>
            <a:r>
              <a:rPr lang="zh-CN" altLang="en-US" b="1"/>
              <a:t>软件规模和复杂度不断增加：协同工作的困难性，人员分工、协作，需要有严格而科学的管理；问题的复杂导致软件的复杂。</a:t>
            </a:r>
          </a:p>
          <a:p>
            <a:endParaRPr lang="zh-CN" altLang="en-US" b="1"/>
          </a:p>
          <a:p>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pPr/>
              <a:t>29</a:t>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a:solidFill>
                  <a:srgbClr val="FF0000"/>
                </a:solidFill>
                <a:latin typeface="ArialUnicodeMS" charset="-122"/>
              </a:rPr>
              <a:t>如何研发软件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a:solidFill>
                  <a:srgbClr val="0000FF"/>
                </a:solidFill>
                <a:latin typeface="楷体_GB2312" pitchFamily="49" charset="-122"/>
              </a:rPr>
              <a:t>	   </a:t>
            </a:r>
            <a:r>
              <a:rPr lang="zh-CN" altLang="en-US" sz="2400" b="1" kern="0" dirty="0">
                <a:solidFill>
                  <a:srgbClr val="FF0000"/>
                </a:solidFill>
                <a:latin typeface="楷体_GB2312" pitchFamily="49" charset="-122"/>
              </a:rPr>
              <a:t>同理，</a:t>
            </a:r>
            <a:r>
              <a:rPr lang="zh-CN" altLang="en-US" sz="2400" b="1" kern="0" dirty="0">
                <a:solidFill>
                  <a:srgbClr val="FF0000"/>
                </a:solidFill>
              </a:rPr>
              <a:t>软件研发领域，也</a:t>
            </a:r>
            <a:r>
              <a:rPr lang="zh-CN" altLang="en-US" sz="2400" b="1" kern="0" dirty="0">
                <a:solidFill>
                  <a:srgbClr val="FF0000"/>
                </a:solidFill>
                <a:latin typeface="楷体_GB2312" pitchFamily="49" charset="-122"/>
              </a:rPr>
              <a:t>需采用科学的、工程化的技术和方法进行开发、管理和维护。</a:t>
            </a:r>
            <a:endParaRPr lang="en-US" altLang="zh-CN" sz="2400" b="1" kern="0" dirty="0">
              <a:solidFill>
                <a:srgbClr val="FF0000"/>
              </a:solidFill>
              <a:latin typeface="楷体_GB2312" pitchFamily="49" charset="-122"/>
            </a:endParaRPr>
          </a:p>
          <a:p>
            <a:pPr>
              <a:lnSpc>
                <a:spcPct val="80000"/>
              </a:lnSpc>
              <a:buFontTx/>
              <a:buNone/>
            </a:pPr>
            <a:r>
              <a:rPr lang="zh-CN" altLang="en-US" sz="2400" b="1" kern="0" dirty="0">
                <a:solidFill>
                  <a:srgbClr val="0000FF"/>
                </a:solidFill>
                <a:latin typeface="楷体_GB2312" pitchFamily="49" charset="-122"/>
              </a:rPr>
              <a:t>     复杂的软件研发核心策略：分而治之、模块化设计与实现                                </a:t>
            </a:r>
          </a:p>
        </p:txBody>
      </p:sp>
      <p:pic>
        <p:nvPicPr>
          <p:cNvPr id="2" name="图片 1"/>
          <p:cNvPicPr>
            <a:picLocks noChangeAspect="1"/>
          </p:cNvPicPr>
          <p:nvPr/>
        </p:nvPicPr>
        <p:blipFill>
          <a:blip r:embed="rId2" cstate="print"/>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725960"/>
            <a:ext cx="7772400" cy="5055840"/>
          </a:xfrm>
        </p:spPr>
        <p:txBody>
          <a:bodyPr/>
          <a:lstStyle/>
          <a:p>
            <a:pPr>
              <a:lnSpc>
                <a:spcPct val="150000"/>
              </a:lnSpc>
            </a:pPr>
            <a:r>
              <a:rPr lang="zh-CN" altLang="en-US" sz="2200" b="1" dirty="0"/>
              <a:t>你运行一家外卖快递服务店</a:t>
            </a:r>
            <a:r>
              <a:rPr lang="en-US" altLang="zh-CN" sz="2200" b="1" dirty="0"/>
              <a:t>,</a:t>
            </a:r>
            <a:r>
              <a:rPr lang="zh-CN" altLang="en-US" sz="2200" b="1" dirty="0"/>
              <a:t>负责一个区域内的外卖订单接收和餐食快递</a:t>
            </a:r>
            <a:r>
              <a:rPr lang="en-US" altLang="zh-CN" sz="2200" b="1" dirty="0"/>
              <a:t>.</a:t>
            </a:r>
            <a:r>
              <a:rPr lang="zh-CN" altLang="en-US" sz="2200" b="1" dirty="0"/>
              <a:t>你有一笔启动资金</a:t>
            </a:r>
            <a:r>
              <a:rPr lang="en-US" altLang="zh-CN" sz="2200" b="1" dirty="0"/>
              <a:t>,</a:t>
            </a:r>
            <a:r>
              <a:rPr lang="zh-CN" altLang="en-US" sz="2200" b="1" dirty="0"/>
              <a:t>可以招募外卖骑手帮你送餐</a:t>
            </a:r>
            <a:r>
              <a:rPr lang="en-US" altLang="zh-CN" sz="2200" b="1" dirty="0"/>
              <a:t>,</a:t>
            </a:r>
            <a:r>
              <a:rPr lang="zh-CN" altLang="en-US" sz="2200" b="1" dirty="0"/>
              <a:t>来赚取快递费。但你也会面临风险</a:t>
            </a:r>
            <a:r>
              <a:rPr lang="en-US" altLang="zh-CN" sz="2200" b="1" dirty="0"/>
              <a:t>,</a:t>
            </a:r>
            <a:r>
              <a:rPr lang="zh-CN" altLang="en-US" sz="2200" b="1" dirty="0"/>
              <a:t>本区域的订单你都有义务接收</a:t>
            </a:r>
            <a:r>
              <a:rPr lang="en-US" altLang="zh-CN" sz="2200" b="1" dirty="0"/>
              <a:t>,</a:t>
            </a:r>
            <a:r>
              <a:rPr lang="zh-CN" altLang="en-US" sz="2200" b="1" dirty="0"/>
              <a:t>不能拒绝，若拒单就会被工商部门吊销营业执照</a:t>
            </a:r>
            <a:r>
              <a:rPr lang="en-US" altLang="zh-CN" sz="2200" b="1" dirty="0"/>
              <a:t>;</a:t>
            </a:r>
            <a:r>
              <a:rPr lang="zh-CN" altLang="en-US" sz="2200" b="1" dirty="0"/>
              <a:t>但如果接收多个订单后，因为骑手来不及送达，导致某个订单超时未送达，客户会投诉，你会被罚款。</a:t>
            </a:r>
            <a:endParaRPr lang="en-US" altLang="zh-CN" sz="2200" b="1" dirty="0"/>
          </a:p>
          <a:p>
            <a:pPr>
              <a:lnSpc>
                <a:spcPct val="150000"/>
              </a:lnSpc>
            </a:pPr>
            <a:r>
              <a:rPr lang="zh-CN" altLang="en-US" sz="2200" b="1" dirty="0"/>
              <a:t>因此</a:t>
            </a:r>
            <a:r>
              <a:rPr lang="en-US" altLang="zh-CN" sz="2200" b="1" dirty="0"/>
              <a:t>,</a:t>
            </a:r>
            <a:r>
              <a:rPr lang="zh-CN" altLang="en-US" sz="2200" b="1" dirty="0"/>
              <a:t>你的任务就是制定聪明的</a:t>
            </a:r>
            <a:r>
              <a:rPr lang="zh-CN" altLang="en-US" sz="2200" b="1" dirty="0">
                <a:solidFill>
                  <a:srgbClr val="FF0000"/>
                </a:solidFill>
                <a:latin typeface="微软雅黑" panose="020B0503020204020204" pitchFamily="34" charset="-122"/>
                <a:ea typeface="微软雅黑" panose="020B0503020204020204" pitchFamily="34" charset="-122"/>
              </a:rPr>
              <a:t>调度策略</a:t>
            </a:r>
            <a:r>
              <a:rPr lang="zh-CN" altLang="en-US" sz="2200" b="1" dirty="0"/>
              <a:t>，避免拒单被吊销营业执照（人工调度在订单高峰期可能会来不及接收），避免因为罚款而破产，并且尽可能赚更多的钱。</a:t>
            </a:r>
            <a:endParaRPr lang="en-US" altLang="zh-CN" sz="2200" b="1" dirty="0"/>
          </a:p>
          <a:p>
            <a:pPr>
              <a:lnSpc>
                <a:spcPct val="150000"/>
              </a:lnSpc>
            </a:pPr>
            <a:endParaRPr lang="zh-CN" altLang="en-US" sz="22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3</a:t>
            </a:fld>
            <a:endParaRPr lang="en-US" altLang="zh-CN"/>
          </a:p>
        </p:txBody>
      </p:sp>
      <p:sp>
        <p:nvSpPr>
          <p:cNvPr id="5" name="文本框 4"/>
          <p:cNvSpPr txBox="1"/>
          <p:nvPr/>
        </p:nvSpPr>
        <p:spPr>
          <a:xfrm>
            <a:off x="611560" y="1268760"/>
            <a:ext cx="2808312" cy="523220"/>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课题任务概述</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pPr/>
              <a:t>30</a:t>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②研究①中提到的途径。</a:t>
            </a:r>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pPr/>
              <a:t>31</a:t>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p>
        </p:txBody>
      </p:sp>
      <p:sp>
        <p:nvSpPr>
          <p:cNvPr id="43011" name="Rectangle 3"/>
          <p:cNvSpPr>
            <a:spLocks noGrp="1" noChangeArrowheads="1"/>
          </p:cNvSpPr>
          <p:nvPr>
            <p:ph type="body" idx="1"/>
          </p:nvPr>
        </p:nvSpPr>
        <p:spPr/>
        <p:txBody>
          <a:bodyPr/>
          <a:lstStyle/>
          <a:p>
            <a:r>
              <a:rPr lang="zh-CN" altLang="en-US" b="1"/>
              <a:t>软件质量要素</a:t>
            </a:r>
          </a:p>
          <a:p>
            <a:pPr lvl="1"/>
            <a:r>
              <a:rPr lang="zh-CN" altLang="en-US" sz="2400" b="1" u="sng"/>
              <a:t>正确性</a:t>
            </a:r>
            <a:r>
              <a:rPr lang="en-US" altLang="zh-CN" sz="2400" b="1"/>
              <a:t>:</a:t>
            </a:r>
            <a:r>
              <a:rPr lang="zh-CN" altLang="en-US" sz="2400" b="1"/>
              <a:t>软件满足规格说明及完成用户目标的程度</a:t>
            </a:r>
          </a:p>
          <a:p>
            <a:pPr lvl="1"/>
            <a:r>
              <a:rPr lang="zh-CN" altLang="en-US" sz="2400" b="1" u="sng"/>
              <a:t>可靠性</a:t>
            </a:r>
            <a:r>
              <a:rPr lang="en-US" altLang="zh-CN" sz="2400" b="1"/>
              <a:t>:</a:t>
            </a:r>
            <a:r>
              <a:rPr lang="zh-CN" altLang="en-US" sz="2400" b="1"/>
              <a:t>软件无故障执行一段时间的概率</a:t>
            </a:r>
          </a:p>
          <a:p>
            <a:pPr lvl="1"/>
            <a:r>
              <a:rPr lang="zh-CN" altLang="en-US" sz="2400" b="1"/>
              <a:t>性能：计费系统一秒得处理多少条话单</a:t>
            </a:r>
          </a:p>
          <a:p>
            <a:pPr lvl="1"/>
            <a:r>
              <a:rPr lang="zh-CN" altLang="en-US" sz="2400" b="1"/>
              <a:t>容错性：数据库双机备份</a:t>
            </a:r>
          </a:p>
          <a:p>
            <a:pPr lvl="1"/>
            <a:r>
              <a:rPr lang="zh-CN" altLang="en-US" sz="2400" b="1"/>
              <a:t>完整性</a:t>
            </a:r>
            <a:r>
              <a:rPr lang="en-US" altLang="zh-CN" sz="2400" b="1"/>
              <a:t>:</a:t>
            </a:r>
            <a:r>
              <a:rPr lang="zh-CN" altLang="en-US" sz="2400" b="1"/>
              <a:t>控制未被授权人员访问程序和数据的程度</a:t>
            </a:r>
          </a:p>
          <a:p>
            <a:pPr lvl="1"/>
            <a:r>
              <a:rPr lang="zh-CN" altLang="en-US" sz="2400" b="1" u="sng"/>
              <a:t>易用性</a:t>
            </a:r>
            <a:r>
              <a:rPr lang="en-US" altLang="zh-CN" sz="2400" b="1"/>
              <a:t>:</a:t>
            </a:r>
            <a:r>
              <a:rPr lang="zh-CN" altLang="en-US" sz="2400" b="1"/>
              <a:t>用户使用软件的难易程度</a:t>
            </a:r>
          </a:p>
          <a:p>
            <a:pPr lvl="1"/>
            <a:r>
              <a:rPr lang="zh-CN" altLang="en-US" sz="2400" b="1" u="sng"/>
              <a:t>灵活性</a:t>
            </a:r>
          </a:p>
          <a:p>
            <a:pPr lvl="1"/>
            <a:r>
              <a:rPr lang="zh-CN" altLang="en-US" sz="2400" b="1"/>
              <a:t>易理解性</a:t>
            </a:r>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mc:AlternateContent xmlns:mc="http://schemas.openxmlformats.org/markup-compatibility/2006">
              <mc:Choice xmlns:v="urn:schemas-microsoft-com:vml" Requires="v">
                <p:oleObj spid="_x0000_s7183" name="Visio" r:id="rId3" imgW="1690632" imgH="1366640" progId="">
                  <p:embed/>
                </p:oleObj>
              </mc:Choice>
              <mc:Fallback>
                <p:oleObj name="Visio" r:id="rId3" imgW="1690632" imgH="136664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4103688"/>
                        <a:ext cx="3035300" cy="244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1120775" y="5876925"/>
            <a:ext cx="5372100" cy="579120"/>
          </a:xfrm>
          <a:prstGeom prst="rect">
            <a:avLst/>
          </a:prstGeom>
          <a:noFill/>
        </p:spPr>
        <p:txBody>
          <a:bodyPr wrap="square" rtlCol="0">
            <a:spAutoFit/>
          </a:bodyPr>
          <a:lstStyle/>
          <a:p>
            <a:r>
              <a:rPr lang="zh-CN" altLang="en-US" sz="3200">
                <a:solidFill>
                  <a:srgbClr val="FF0000"/>
                </a:solidFill>
              </a:rPr>
              <a:t>软件，不仅仅是要正确！</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pPr/>
              <a:t>32</a:t>
            </a:fld>
            <a:endParaRPr lang="en-US" altLang="zh-CN"/>
          </a:p>
        </p:txBody>
      </p:sp>
      <p:sp>
        <p:nvSpPr>
          <p:cNvPr id="21506" name="Rectangle 2"/>
          <p:cNvSpPr>
            <a:spLocks noGrp="1" noChangeArrowheads="1"/>
          </p:cNvSpPr>
          <p:nvPr>
            <p:ph type="title"/>
          </p:nvPr>
        </p:nvSpPr>
        <p:spPr/>
        <p:txBody>
          <a:bodyPr/>
          <a:lstStyle/>
          <a:p>
            <a:r>
              <a:rPr lang="en-US" altLang="zh-CN" b="1" dirty="0"/>
              <a:t>2.</a:t>
            </a:r>
            <a:r>
              <a:rPr lang="zh-CN" altLang="en-US" b="1" dirty="0"/>
              <a:t>软件工程概述</a:t>
            </a:r>
          </a:p>
        </p:txBody>
      </p:sp>
      <p:sp>
        <p:nvSpPr>
          <p:cNvPr id="21507" name="Rectangle 3"/>
          <p:cNvSpPr>
            <a:spLocks noGrp="1" noChangeArrowheads="1"/>
          </p:cNvSpPr>
          <p:nvPr>
            <p:ph type="body" idx="1"/>
          </p:nvPr>
        </p:nvSpPr>
        <p:spPr/>
        <p:txBody>
          <a:bodyPr/>
          <a:lstStyle/>
          <a:p>
            <a:pPr>
              <a:lnSpc>
                <a:spcPct val="90000"/>
              </a:lnSpc>
            </a:pPr>
            <a:r>
              <a:rPr lang="zh-CN" altLang="en-US" sz="2400" b="1" dirty="0"/>
              <a:t>软件质量保障：遵循软件工程三要素，即方法、过程和工具。</a:t>
            </a:r>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）、软件模型设计、版本管理、项目进度管理等工具等</a:t>
            </a:r>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mc:AlternateContent xmlns:mc="http://schemas.openxmlformats.org/markup-compatibility/2006">
              <mc:Choice xmlns:v="urn:schemas-microsoft-com:vml" Requires="v">
                <p:oleObj spid="_x0000_s8207" name="Visio" r:id="rId3" imgW="3475224" imgH="1054795" progId="">
                  <p:embed/>
                </p:oleObj>
              </mc:Choice>
              <mc:Fallback>
                <p:oleObj name="Visio" r:id="rId3" imgW="3475224" imgH="1054795"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80057"/>
                        <a:ext cx="5207000" cy="158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pPr/>
              <a:t>33</a:t>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a:t>软件生存周期</a:t>
            </a:r>
            <a:r>
              <a:rPr lang="en-US" altLang="zh-CN" sz="3000" b="1" dirty="0"/>
              <a:t>(Life cycle)</a:t>
            </a:r>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p>
          <a:p>
            <a:pPr>
              <a:lnSpc>
                <a:spcPct val="80000"/>
              </a:lnSpc>
              <a:buFontTx/>
              <a:buNone/>
            </a:pPr>
            <a:endParaRPr lang="en-US" altLang="zh-CN" sz="2600" b="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34</a:t>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a:t>需求规格说明书</a:t>
            </a:r>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mc:AlternateContent xmlns:mc="http://schemas.openxmlformats.org/markup-compatibility/2006">
              <mc:Choice xmlns:v="urn:schemas-microsoft-com:vml" Requires="v">
                <p:oleObj spid="_x0000_s9245" r:id="rId3" imgW="3886200" imgH="3143402" progId="">
                  <p:embed/>
                </p:oleObj>
              </mc:Choice>
              <mc:Fallback>
                <p:oleObj r:id="rId3" imgW="3886200" imgH="3143402"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27" y="3944937"/>
                        <a:ext cx="1804986" cy="1427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mc:AlternateContent xmlns:mc="http://schemas.openxmlformats.org/markup-compatibility/2006">
              <mc:Choice xmlns:v="urn:schemas-microsoft-com:vml" Requires="v">
                <p:oleObj spid="_x0000_s9246" name="图表" r:id="rId5" imgW="3886200" imgH="3143250" progId="">
                  <p:embed/>
                </p:oleObj>
              </mc:Choice>
              <mc:Fallback>
                <p:oleObj name="图表" r:id="rId5" imgW="3886200" imgH="3143250"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603" y="5007230"/>
                        <a:ext cx="2108644" cy="1662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pPr/>
              <a:t>35</a:t>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p>
          <a:p>
            <a:pPr>
              <a:buFontTx/>
              <a:buNone/>
            </a:pPr>
            <a:r>
              <a:rPr lang="en-US" altLang="zh-CN" b="1" dirty="0"/>
              <a:t>2.</a:t>
            </a:r>
            <a:r>
              <a:rPr lang="zh-CN" altLang="en-US" b="1" dirty="0"/>
              <a:t>可行性研究</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对于待解决的问题有无行得通的解决方法、能不能做？在成本范围内要不要做？</a:t>
            </a:r>
            <a:r>
              <a:rPr lang="zh-CN" altLang="en-US" b="1" dirty="0">
                <a:latin typeface="宋体" panose="02010600030101010101" pitchFamily="2" charset="-122"/>
              </a:rPr>
              <a:t>”</a:t>
            </a:r>
            <a:endParaRPr lang="zh-CN" altLang="en-US" b="1" dirty="0"/>
          </a:p>
          <a:p>
            <a:pPr>
              <a:buFontTx/>
              <a:buNone/>
            </a:pPr>
            <a:r>
              <a:rPr lang="zh-CN" altLang="en-US" b="1" dirty="0"/>
              <a:t>  技术上、投资回报、市场、人</a:t>
            </a:r>
          </a:p>
          <a:p>
            <a:pPr>
              <a:buFontTx/>
              <a:buNone/>
            </a:pPr>
            <a:r>
              <a:rPr lang="en-US" altLang="zh-CN" b="1" dirty="0"/>
              <a:t>3.</a:t>
            </a:r>
            <a:r>
              <a:rPr lang="zh-CN" altLang="en-US" b="1" dirty="0"/>
              <a:t>需求分析</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pPr/>
              <a:t>36</a:t>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p>
          <a:p>
            <a:pPr>
              <a:buFontTx/>
              <a:buNone/>
            </a:pPr>
            <a:r>
              <a:rPr lang="zh-CN" altLang="en-US" b="1" dirty="0"/>
              <a:t/>
            </a:r>
            <a:br>
              <a:rPr lang="zh-CN" altLang="en-US" b="1" dirty="0"/>
            </a:br>
            <a:endParaRPr lang="zh-CN" altLang="en-US" b="1"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pPr/>
              <a:t>37</a:t>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p>
          <a:p>
            <a:r>
              <a:rPr lang="zh-CN" altLang="en-US" b="1" dirty="0">
                <a:solidFill>
                  <a:srgbClr val="FF0000"/>
                </a:solidFill>
              </a:rPr>
              <a:t>课程设计过程管理要求</a:t>
            </a:r>
          </a:p>
          <a:p>
            <a:pPr lvl="1"/>
            <a:r>
              <a:rPr lang="zh-CN" altLang="en-US" b="1" dirty="0"/>
              <a:t>需求分析，明确小组任务目标</a:t>
            </a:r>
          </a:p>
          <a:p>
            <a:pPr lvl="1"/>
            <a:r>
              <a:rPr lang="zh-CN" altLang="en-US" b="1" dirty="0"/>
              <a:t>概要设计、详细设计</a:t>
            </a:r>
            <a:endParaRPr lang="en-US" altLang="zh-CN" b="1" dirty="0"/>
          </a:p>
          <a:p>
            <a:pPr lvl="1"/>
            <a:r>
              <a:rPr lang="zh-CN" altLang="en-US" b="1" dirty="0"/>
              <a:t>小组成员按分工进行程序编制与单元测试</a:t>
            </a:r>
            <a:endParaRPr lang="en-US" altLang="zh-CN" b="1" dirty="0"/>
          </a:p>
          <a:p>
            <a:pPr lvl="1"/>
            <a:r>
              <a:rPr lang="zh-CN" altLang="en-US" b="1" dirty="0"/>
              <a:t>集成测试，小组内部对照任务书确认测试</a:t>
            </a:r>
            <a:endParaRPr lang="en-US" altLang="zh-CN" b="1" dirty="0"/>
          </a:p>
          <a:p>
            <a:pPr lvl="1"/>
            <a:r>
              <a:rPr lang="zh-CN" altLang="en-US" b="1" dirty="0"/>
              <a:t>老师验收</a:t>
            </a:r>
          </a:p>
          <a:p>
            <a:endParaRPr lang="en-US" altLang="zh-C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pPr/>
              <a:t>38</a:t>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pPr/>
              <a:t>39</a:t>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p>
          <a:p>
            <a:pPr marL="533400" indent="-533400">
              <a:buFontTx/>
              <a:buAutoNum type="arabicPeriod"/>
            </a:pPr>
            <a:r>
              <a:rPr lang="zh-CN" altLang="en-US" b="1"/>
              <a:t>进度计划的制定和监控，定期召开小组讨论会议；</a:t>
            </a:r>
          </a:p>
          <a:p>
            <a:pPr marL="533400" indent="-533400">
              <a:buFontTx/>
              <a:buAutoNum type="arabicPeriod"/>
            </a:pPr>
            <a:r>
              <a:rPr lang="zh-CN" altLang="en-US" b="1"/>
              <a:t>组织制定编码规范（程序书写风格要全组一致）；</a:t>
            </a:r>
          </a:p>
          <a:p>
            <a:pPr marL="533400" indent="-533400">
              <a:buFontTx/>
              <a:buAutoNum type="arabicPeriod"/>
            </a:pPr>
            <a:r>
              <a:rPr lang="zh-CN" altLang="en-US" b="1"/>
              <a:t>任务分解与任务安排；</a:t>
            </a:r>
          </a:p>
          <a:p>
            <a:pPr marL="533400" indent="-533400">
              <a:buFontTx/>
              <a:buNone/>
            </a:pPr>
            <a:r>
              <a:rPr lang="en-US" altLang="zh-CN" b="1"/>
              <a:t>4.   </a:t>
            </a:r>
            <a:r>
              <a:rPr lang="zh-CN" altLang="en-US" b="1"/>
              <a:t>定期召开小组会议了解进度以及存在的问题；</a:t>
            </a:r>
          </a:p>
          <a:p>
            <a:pPr marL="533400" indent="-533400">
              <a:buFontTx/>
              <a:buNone/>
            </a:pPr>
            <a:r>
              <a:rPr lang="en-US" altLang="zh-CN" b="1"/>
              <a:t>5.   </a:t>
            </a:r>
            <a:r>
              <a:rPr lang="zh-CN" altLang="en-US" b="1"/>
              <a:t>各阶段末需要开小组会议对阶段成果进行讨论评审；</a:t>
            </a:r>
          </a:p>
          <a:p>
            <a:pPr marL="533400" indent="-533400">
              <a:buFontTx/>
              <a:buNone/>
            </a:pPr>
            <a:endParaRPr lang="en-US" altLang="zh-CN" b="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205005981"/>
              </p:ext>
            </p:extLst>
          </p:nvPr>
        </p:nvGraphicFramePr>
        <p:xfrm>
          <a:off x="4702284" y="2132856"/>
          <a:ext cx="4136916" cy="3807513"/>
        </p:xfrm>
        <a:graphic>
          <a:graphicData uri="http://schemas.openxmlformats.org/drawingml/2006/table">
            <a:tbl>
              <a:tblPr firstRow="1" firstCol="1" bandRow="1"/>
              <a:tblGrid>
                <a:gridCol w="336523">
                  <a:extLst>
                    <a:ext uri="{9D8B030D-6E8A-4147-A177-3AD203B41FA5}">
                      <a16:colId xmlns:a16="http://schemas.microsoft.com/office/drawing/2014/main" val="3065165416"/>
                    </a:ext>
                  </a:extLst>
                </a:gridCol>
                <a:gridCol w="118944">
                  <a:extLst>
                    <a:ext uri="{9D8B030D-6E8A-4147-A177-3AD203B41FA5}">
                      <a16:colId xmlns:a16="http://schemas.microsoft.com/office/drawing/2014/main" val="1185734965"/>
                    </a:ext>
                  </a:extLst>
                </a:gridCol>
                <a:gridCol w="336523">
                  <a:extLst>
                    <a:ext uri="{9D8B030D-6E8A-4147-A177-3AD203B41FA5}">
                      <a16:colId xmlns:a16="http://schemas.microsoft.com/office/drawing/2014/main" val="3634377445"/>
                    </a:ext>
                  </a:extLst>
                </a:gridCol>
                <a:gridCol w="118944">
                  <a:extLst>
                    <a:ext uri="{9D8B030D-6E8A-4147-A177-3AD203B41FA5}">
                      <a16:colId xmlns:a16="http://schemas.microsoft.com/office/drawing/2014/main" val="3275683744"/>
                    </a:ext>
                  </a:extLst>
                </a:gridCol>
                <a:gridCol w="336523">
                  <a:extLst>
                    <a:ext uri="{9D8B030D-6E8A-4147-A177-3AD203B41FA5}">
                      <a16:colId xmlns:a16="http://schemas.microsoft.com/office/drawing/2014/main" val="3189505986"/>
                    </a:ext>
                  </a:extLst>
                </a:gridCol>
                <a:gridCol w="118944">
                  <a:extLst>
                    <a:ext uri="{9D8B030D-6E8A-4147-A177-3AD203B41FA5}">
                      <a16:colId xmlns:a16="http://schemas.microsoft.com/office/drawing/2014/main" val="1070916096"/>
                    </a:ext>
                  </a:extLst>
                </a:gridCol>
                <a:gridCol w="336523">
                  <a:extLst>
                    <a:ext uri="{9D8B030D-6E8A-4147-A177-3AD203B41FA5}">
                      <a16:colId xmlns:a16="http://schemas.microsoft.com/office/drawing/2014/main" val="3317305776"/>
                    </a:ext>
                  </a:extLst>
                </a:gridCol>
                <a:gridCol w="118944">
                  <a:extLst>
                    <a:ext uri="{9D8B030D-6E8A-4147-A177-3AD203B41FA5}">
                      <a16:colId xmlns:a16="http://schemas.microsoft.com/office/drawing/2014/main" val="3319098125"/>
                    </a:ext>
                  </a:extLst>
                </a:gridCol>
                <a:gridCol w="336523">
                  <a:extLst>
                    <a:ext uri="{9D8B030D-6E8A-4147-A177-3AD203B41FA5}">
                      <a16:colId xmlns:a16="http://schemas.microsoft.com/office/drawing/2014/main" val="2190623271"/>
                    </a:ext>
                  </a:extLst>
                </a:gridCol>
                <a:gridCol w="118944">
                  <a:extLst>
                    <a:ext uri="{9D8B030D-6E8A-4147-A177-3AD203B41FA5}">
                      <a16:colId xmlns:a16="http://schemas.microsoft.com/office/drawing/2014/main" val="3314485852"/>
                    </a:ext>
                  </a:extLst>
                </a:gridCol>
                <a:gridCol w="336523">
                  <a:extLst>
                    <a:ext uri="{9D8B030D-6E8A-4147-A177-3AD203B41FA5}">
                      <a16:colId xmlns:a16="http://schemas.microsoft.com/office/drawing/2014/main" val="3314766061"/>
                    </a:ext>
                  </a:extLst>
                </a:gridCol>
                <a:gridCol w="118944">
                  <a:extLst>
                    <a:ext uri="{9D8B030D-6E8A-4147-A177-3AD203B41FA5}">
                      <a16:colId xmlns:a16="http://schemas.microsoft.com/office/drawing/2014/main" val="1606601539"/>
                    </a:ext>
                  </a:extLst>
                </a:gridCol>
                <a:gridCol w="336523">
                  <a:extLst>
                    <a:ext uri="{9D8B030D-6E8A-4147-A177-3AD203B41FA5}">
                      <a16:colId xmlns:a16="http://schemas.microsoft.com/office/drawing/2014/main" val="931792994"/>
                    </a:ext>
                  </a:extLst>
                </a:gridCol>
                <a:gridCol w="118944">
                  <a:extLst>
                    <a:ext uri="{9D8B030D-6E8A-4147-A177-3AD203B41FA5}">
                      <a16:colId xmlns:a16="http://schemas.microsoft.com/office/drawing/2014/main" val="1591897636"/>
                    </a:ext>
                  </a:extLst>
                </a:gridCol>
                <a:gridCol w="336523">
                  <a:extLst>
                    <a:ext uri="{9D8B030D-6E8A-4147-A177-3AD203B41FA5}">
                      <a16:colId xmlns:a16="http://schemas.microsoft.com/office/drawing/2014/main" val="713695547"/>
                    </a:ext>
                  </a:extLst>
                </a:gridCol>
                <a:gridCol w="118944">
                  <a:extLst>
                    <a:ext uri="{9D8B030D-6E8A-4147-A177-3AD203B41FA5}">
                      <a16:colId xmlns:a16="http://schemas.microsoft.com/office/drawing/2014/main" val="1260936396"/>
                    </a:ext>
                  </a:extLst>
                </a:gridCol>
                <a:gridCol w="336523">
                  <a:extLst>
                    <a:ext uri="{9D8B030D-6E8A-4147-A177-3AD203B41FA5}">
                      <a16:colId xmlns:a16="http://schemas.microsoft.com/office/drawing/2014/main" val="1081870008"/>
                    </a:ext>
                  </a:extLst>
                </a:gridCol>
                <a:gridCol w="156657">
                  <a:extLst>
                    <a:ext uri="{9D8B030D-6E8A-4147-A177-3AD203B41FA5}">
                      <a16:colId xmlns:a16="http://schemas.microsoft.com/office/drawing/2014/main" val="2700735453"/>
                    </a:ext>
                  </a:extLst>
                </a:gridCol>
              </a:tblGrid>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19034601"/>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03391680"/>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60529735"/>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8774624"/>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01256934"/>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40685648"/>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85133148"/>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20470529"/>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57997917"/>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79905165"/>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22771265"/>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571798"/>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3948807"/>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5981709"/>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40779790"/>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31781768"/>
                  </a:ext>
                </a:extLst>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8604111"/>
                  </a:ext>
                </a:extLst>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extLst>
                  <a:ext uri="{0D108BD9-81ED-4DB2-BD59-A6C34878D82A}">
                    <a16:rowId xmlns:a16="http://schemas.microsoft.com/office/drawing/2014/main" val="991792227"/>
                  </a:ext>
                </a:extLst>
              </a:tr>
            </a:tbl>
          </a:graphicData>
        </a:graphic>
      </p:graphicFrame>
      <p:sp>
        <p:nvSpPr>
          <p:cNvPr id="4" name="灯片编号占位符 3"/>
          <p:cNvSpPr>
            <a:spLocks noGrp="1"/>
          </p:cNvSpPr>
          <p:nvPr>
            <p:ph type="sldNum" sz="quarter" idx="12"/>
          </p:nvPr>
        </p:nvSpPr>
        <p:spPr/>
        <p:txBody>
          <a:bodyPr/>
          <a:lstStyle/>
          <a:p>
            <a:fld id="{1BD9E107-7CBE-4420-B8A8-046F950C4F52}" type="slidenum">
              <a:rPr lang="en-US" altLang="zh-CN"/>
              <a:pPr/>
              <a:t>4</a:t>
            </a:fld>
            <a:endParaRPr lang="en-US" altLang="zh-CN"/>
          </a:p>
        </p:txBody>
      </p:sp>
      <p:sp>
        <p:nvSpPr>
          <p:cNvPr id="7" name="文本框 6"/>
          <p:cNvSpPr txBox="1"/>
          <p:nvPr/>
        </p:nvSpPr>
        <p:spPr>
          <a:xfrm>
            <a:off x="539552" y="1802433"/>
            <a:ext cx="4032448" cy="203132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t>你负责的外卖派送区域如图所示，该区域包含</a:t>
            </a:r>
            <a:r>
              <a:rPr lang="en-US" altLang="zh-CN" dirty="0"/>
              <a:t>9</a:t>
            </a:r>
            <a:r>
              <a:rPr lang="zh-CN" altLang="en-US" dirty="0"/>
              <a:t>*</a:t>
            </a:r>
            <a:r>
              <a:rPr lang="en-US" altLang="zh-CN" dirty="0"/>
              <a:t>9</a:t>
            </a:r>
            <a:r>
              <a:rPr lang="zh-CN" altLang="en-US" dirty="0"/>
              <a:t>的房间，每格是一个房间，既可以是下订单的食客家，也可以是接单的餐馆。为了记录每个房间的位置，约定左上角的房间逻辑坐标为</a:t>
            </a:r>
            <a:r>
              <a:rPr lang="en-US" altLang="zh-CN" dirty="0"/>
              <a:t>(0,0)</a:t>
            </a:r>
            <a:r>
              <a:rPr lang="zh-CN" altLang="en-US" dirty="0"/>
              <a:t>，右下角房间的逻辑坐标为</a:t>
            </a:r>
            <a:r>
              <a:rPr lang="en-US" altLang="zh-CN" dirty="0"/>
              <a:t>(8</a:t>
            </a:r>
            <a:r>
              <a:rPr lang="zh-CN" altLang="en-US" dirty="0"/>
              <a:t>，</a:t>
            </a:r>
            <a:r>
              <a:rPr lang="en-US" altLang="zh-CN" dirty="0"/>
              <a:t>8)</a:t>
            </a:r>
            <a:r>
              <a:rPr lang="zh-CN" altLang="en-US" dirty="0"/>
              <a:t>。</a:t>
            </a:r>
          </a:p>
        </p:txBody>
      </p:sp>
      <p:sp>
        <p:nvSpPr>
          <p:cNvPr id="8" name="文本框 7"/>
          <p:cNvSpPr txBox="1"/>
          <p:nvPr/>
        </p:nvSpPr>
        <p:spPr>
          <a:xfrm>
            <a:off x="467544" y="3861048"/>
            <a:ext cx="4032448" cy="2308324"/>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t> </a:t>
            </a:r>
            <a:r>
              <a:rPr lang="zh-CN" altLang="en-US" dirty="0"/>
              <a:t>方格之间的</a:t>
            </a:r>
            <a:r>
              <a:rPr lang="en-US" altLang="zh-CN" dirty="0"/>
              <a:t>8*8</a:t>
            </a:r>
            <a:r>
              <a:rPr lang="zh-CN" altLang="en-US" dirty="0"/>
              <a:t>条街道是骑手唯一可走的道路；骑手停在方格的上下左右街道，即算抵达。</a:t>
            </a:r>
            <a:endParaRPr lang="en-US" altLang="zh-CN" dirty="0"/>
          </a:p>
          <a:p>
            <a:endParaRPr lang="zh-CN" altLang="en-US" dirty="0"/>
          </a:p>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3: </a:t>
            </a:r>
            <a:r>
              <a:rPr lang="zh-CN" altLang="en-US" dirty="0"/>
              <a:t>每个方格的宽高都一样，即骑手走过每个方格的距离一样，速度也一样，约定为骑手每走过一个方格花费</a:t>
            </a:r>
            <a:r>
              <a:rPr lang="en-US" altLang="zh-CN" dirty="0"/>
              <a:t>1</a:t>
            </a:r>
            <a:r>
              <a:rPr lang="zh-CN" altLang="en-US" dirty="0"/>
              <a:t>个时间单位。</a:t>
            </a:r>
          </a:p>
        </p:txBody>
      </p:sp>
      <p:sp>
        <p:nvSpPr>
          <p:cNvPr id="9" name="文本框 8"/>
          <p:cNvSpPr txBox="1"/>
          <p:nvPr/>
        </p:nvSpPr>
        <p:spPr>
          <a:xfrm>
            <a:off x="539552" y="1340768"/>
            <a:ext cx="4162732"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一、派送区域假设及约定</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pPr/>
              <a:t>40</a:t>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p>
          <a:p>
            <a:pPr marL="533400" indent="-533400">
              <a:buFontTx/>
              <a:buAutoNum type="arabicPeriod"/>
            </a:pPr>
            <a:r>
              <a:rPr lang="zh-CN" altLang="en-US" b="1"/>
              <a:t>积极参与讨论；</a:t>
            </a:r>
          </a:p>
          <a:p>
            <a:pPr marL="533400" indent="-533400">
              <a:buFontTx/>
              <a:buAutoNum type="arabicPeriod"/>
            </a:pPr>
            <a:r>
              <a:rPr lang="zh-CN" altLang="en-US" b="1"/>
              <a:t>配合组长的工作，完成组长交给的任务；</a:t>
            </a:r>
          </a:p>
          <a:p>
            <a:pPr marL="533400" indent="-533400">
              <a:buFontTx/>
              <a:buAutoNum type="arabicPeriod"/>
            </a:pPr>
            <a:r>
              <a:rPr lang="zh-CN" altLang="en-US" b="1"/>
              <a:t>要求对自己负责实现的每一个函数要进行算法设计和单元测试。</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pPr/>
              <a:t>41</a:t>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pPr/>
              <a:t>42</a:t>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a:t>第</a:t>
            </a:r>
            <a:r>
              <a:rPr lang="en-US" altLang="zh-CN" sz="2400" b="1" dirty="0"/>
              <a:t>8</a:t>
            </a:r>
            <a:r>
              <a:rPr lang="zh-CN" altLang="en-US" sz="2400" b="1" dirty="0"/>
              <a:t>周  完成小组建立，每组</a:t>
            </a:r>
            <a:r>
              <a:rPr lang="en-US" altLang="zh-CN" sz="2400" b="1" dirty="0"/>
              <a:t>2~3</a:t>
            </a:r>
            <a:r>
              <a:rPr lang="zh-CN" altLang="en-US" sz="2400" b="1" dirty="0"/>
              <a:t>人</a:t>
            </a:r>
          </a:p>
          <a:p>
            <a:pPr>
              <a:lnSpc>
                <a:spcPct val="90000"/>
              </a:lnSpc>
            </a:pPr>
            <a:r>
              <a:rPr lang="zh-CN" altLang="en-US" sz="2400" b="1" dirty="0"/>
              <a:t>第</a:t>
            </a:r>
            <a:r>
              <a:rPr lang="en-US" altLang="zh-CN" sz="2400" b="1" dirty="0"/>
              <a:t>10</a:t>
            </a:r>
            <a:r>
              <a:rPr lang="zh-CN" altLang="en-US" sz="2400" b="1" dirty="0"/>
              <a:t>周 提交概要设计书，并将函数分工到组员</a:t>
            </a:r>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a:p>
        </p:txBody>
      </p:sp>
      <p:sp>
        <p:nvSpPr>
          <p:cNvPr id="6" name="Rectangle 3"/>
          <p:cNvSpPr txBox="1">
            <a:spLocks noChangeArrowheads="1"/>
          </p:cNvSpPr>
          <p:nvPr/>
        </p:nvSpPr>
        <p:spPr bwMode="auto">
          <a:xfrm>
            <a:off x="682345" y="376047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a:solidFill>
                  <a:srgbClr val="FF0000"/>
                </a:solidFill>
              </a:rPr>
              <a:t>注：设计文档与程序实现要一致，开发时如果发现设计逻辑缺陷问题，需要修改完善。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pPr/>
              <a:t>43</a:t>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p>
          <a:p>
            <a:pPr>
              <a:buFontTx/>
              <a:buNone/>
            </a:pPr>
            <a:r>
              <a:rPr lang="zh-CN" altLang="en-US" b="1"/>
              <a:t>实验名称</a:t>
            </a:r>
            <a:r>
              <a:rPr lang="en-US" altLang="zh-CN" b="1"/>
              <a:t>: *******</a:t>
            </a:r>
          </a:p>
          <a:p>
            <a:pPr>
              <a:buFontTx/>
              <a:buNone/>
            </a:pPr>
            <a:r>
              <a:rPr lang="zh-CN" altLang="en-US" b="1"/>
              <a:t>会议时间：****年**月**日**点 至 **点</a:t>
            </a:r>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p>
          <a:p>
            <a:pPr>
              <a:buFontTx/>
              <a:buNone/>
            </a:pPr>
            <a:r>
              <a:rPr lang="zh-CN" altLang="en-US" b="1"/>
              <a:t>文档记录者：***</a:t>
            </a:r>
          </a:p>
          <a:p>
            <a:pPr>
              <a:buFontTx/>
              <a:buNone/>
            </a:pPr>
            <a:r>
              <a:rPr lang="zh-CN" altLang="en-US" b="1"/>
              <a:t>会议内容摘要：</a:t>
            </a:r>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p>
          <a:p>
            <a:pPr>
              <a:buFontTx/>
              <a:buNone/>
            </a:pPr>
            <a:endParaRPr lang="en-US" altLang="zh-CN" b="1"/>
          </a:p>
        </p:txBody>
      </p:sp>
      <p:sp>
        <p:nvSpPr>
          <p:cNvPr id="2" name="文本框 1"/>
          <p:cNvSpPr txBox="1"/>
          <p:nvPr/>
        </p:nvSpPr>
        <p:spPr>
          <a:xfrm>
            <a:off x="516255" y="5502910"/>
            <a:ext cx="8232140" cy="707886"/>
          </a:xfrm>
          <a:prstGeom prst="rect">
            <a:avLst/>
          </a:prstGeom>
          <a:solidFill>
            <a:schemeClr val="accent3">
              <a:lumMod val="85000"/>
            </a:schemeClr>
          </a:solidFill>
        </p:spPr>
        <p:txBody>
          <a:bodyPr wrap="square" rtlCol="0">
            <a:spAutoFit/>
          </a:bodyPr>
          <a:lstStyle/>
          <a:p>
            <a:r>
              <a:rPr lang="zh-CN" altLang="en-US" sz="2000" dirty="0">
                <a:solidFill>
                  <a:srgbClr val="FF0000"/>
                </a:solidFill>
                <a:effectLst/>
              </a:rPr>
              <a:t>每次会议结束后，安排一个同学就会议的议题和形成的结论进行记录，形成会议纪要</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pPr/>
              <a:t>44</a:t>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p>
          <a:p>
            <a:pPr>
              <a:buFontTx/>
              <a:buNone/>
            </a:pPr>
            <a:r>
              <a:rPr lang="zh-CN" altLang="en-US" b="1"/>
              <a:t>   是否按计划完成？</a:t>
            </a:r>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p>
          <a:p>
            <a:pPr>
              <a:buFontTx/>
              <a:buNone/>
            </a:pPr>
            <a:endParaRPr lang="zh-CN" altLang="en-US" b="1"/>
          </a:p>
          <a:p>
            <a:endParaRPr lang="en-US" altLang="zh-CN" b="1"/>
          </a:p>
        </p:txBody>
      </p:sp>
      <p:sp>
        <p:nvSpPr>
          <p:cNvPr id="2" name="文本框 1"/>
          <p:cNvSpPr txBox="1"/>
          <p:nvPr/>
        </p:nvSpPr>
        <p:spPr>
          <a:xfrm>
            <a:off x="600075" y="4242435"/>
            <a:ext cx="8004810" cy="461665"/>
          </a:xfrm>
          <a:prstGeom prst="rect">
            <a:avLst/>
          </a:prstGeom>
          <a:solidFill>
            <a:schemeClr val="accent3">
              <a:lumMod val="85000"/>
            </a:schemeClr>
          </a:solidFill>
        </p:spPr>
        <p:txBody>
          <a:bodyPr wrap="square" rtlCol="0">
            <a:spAutoFit/>
          </a:bodyPr>
          <a:lstStyle/>
          <a:p>
            <a:r>
              <a:rPr lang="zh-CN" altLang="en-US" sz="2400" dirty="0">
                <a:solidFill>
                  <a:srgbClr val="FF0000"/>
                </a:solidFill>
              </a:rPr>
              <a:t>从第</a:t>
            </a:r>
            <a:r>
              <a:rPr lang="en-US" altLang="zh-CN" sz="2400" dirty="0">
                <a:solidFill>
                  <a:srgbClr val="FF0000"/>
                </a:solidFill>
              </a:rPr>
              <a:t>11</a:t>
            </a:r>
            <a:r>
              <a:rPr lang="zh-CN" altLang="en-US" sz="2400" dirty="0">
                <a:solidFill>
                  <a:srgbClr val="FF0000"/>
                </a:solidFill>
              </a:rPr>
              <a:t>周</a:t>
            </a:r>
            <a:r>
              <a:rPr lang="en-US" altLang="zh-CN" sz="2400" dirty="0">
                <a:solidFill>
                  <a:srgbClr val="FF0000"/>
                </a:solidFill>
              </a:rPr>
              <a:t>~</a:t>
            </a:r>
            <a:r>
              <a:rPr lang="zh-CN" altLang="en-US" sz="2400" dirty="0">
                <a:solidFill>
                  <a:srgbClr val="FF0000"/>
                </a:solidFill>
              </a:rPr>
              <a:t>第</a:t>
            </a:r>
            <a:r>
              <a:rPr lang="en-US" altLang="zh-CN" sz="2400" dirty="0">
                <a:solidFill>
                  <a:srgbClr val="FF0000"/>
                </a:solidFill>
              </a:rPr>
              <a:t>15</a:t>
            </a:r>
            <a:r>
              <a:rPr lang="zh-CN" altLang="en-US" sz="2400" dirty="0">
                <a:solidFill>
                  <a:srgbClr val="FF0000"/>
                </a:solidFill>
              </a:rPr>
              <a:t>周，每周需要形成周报，周报由组长来填</a:t>
            </a:r>
            <a:r>
              <a:rPr lang="zh-CN" altLang="en-US" sz="2400" dirty="0" smtClean="0">
                <a:solidFill>
                  <a:srgbClr val="FF0000"/>
                </a:solidFill>
              </a:rPr>
              <a:t>写</a:t>
            </a:r>
            <a:endParaRPr lang="zh-CN" altLang="en-US" sz="2400" dirty="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pPr/>
              <a:t>45</a:t>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strike="sngStrike" dirty="0">
                <a:solidFill>
                  <a:schemeClr val="tx1"/>
                </a:solidFill>
                <a:uFillTx/>
              </a:rPr>
              <a:t>完善的任务书</a:t>
            </a:r>
          </a:p>
          <a:p>
            <a:pPr marL="711200" indent="-711200">
              <a:lnSpc>
                <a:spcPct val="90000"/>
              </a:lnSpc>
              <a:buFontTx/>
              <a:buNone/>
            </a:pPr>
            <a:r>
              <a:rPr lang="zh-CN" altLang="en-US" b="1" dirty="0"/>
              <a:t>        根据发布的实验要求，剪裁得到一份符合你要实现的系统实际情况的任务书。具体内容和结构参见实验指导书</a:t>
            </a:r>
            <a:r>
              <a:rPr lang="en-US" altLang="zh-CN" b="1" dirty="0"/>
              <a:t>【</a:t>
            </a:r>
            <a:r>
              <a:rPr lang="zh-CN" altLang="en-US" b="1" dirty="0"/>
              <a:t>模板：任务书</a:t>
            </a:r>
            <a:r>
              <a:rPr lang="en-US" altLang="zh-CN" b="1" dirty="0"/>
              <a:t>】</a:t>
            </a:r>
            <a:r>
              <a:rPr lang="en-US" altLang="zh-CN" dirty="0"/>
              <a:t> </a:t>
            </a:r>
            <a:r>
              <a:rPr lang="zh-CN" altLang="en-US" b="1" dirty="0"/>
              <a:t>。</a:t>
            </a:r>
          </a:p>
          <a:p>
            <a:pPr marL="711200" indent="-711200">
              <a:lnSpc>
                <a:spcPct val="90000"/>
              </a:lnSpc>
              <a:buFontTx/>
              <a:buNone/>
            </a:pPr>
            <a:r>
              <a:rPr lang="zh-CN" altLang="en-US" b="1" dirty="0"/>
              <a:t>        </a:t>
            </a:r>
          </a:p>
          <a:p>
            <a:pPr marL="711200" indent="-711200">
              <a:lnSpc>
                <a:spcPct val="90000"/>
              </a:lnSpc>
              <a:buFontTx/>
              <a:buNone/>
            </a:pPr>
            <a:r>
              <a:rPr lang="zh-CN" altLang="en-US" b="1" dirty="0"/>
              <a:t>       要求：小组为单位，按照时间要求提交。</a:t>
            </a:r>
          </a:p>
          <a:p>
            <a:pPr marL="711200" indent="-711200">
              <a:lnSpc>
                <a:spcPct val="90000"/>
              </a:lnSpc>
              <a:buFontTx/>
              <a:buNone/>
            </a:pPr>
            <a:endParaRPr lang="zh-CN" altLang="en-US" b="1" dirty="0"/>
          </a:p>
          <a:p>
            <a:pPr marL="711200" indent="-711200">
              <a:lnSpc>
                <a:spcPct val="90000"/>
              </a:lnSpc>
              <a:buFontTx/>
              <a:buNone/>
            </a:pPr>
            <a:r>
              <a:rPr lang="zh-CN" altLang="en-US" b="1" dirty="0"/>
              <a:t>   </a:t>
            </a:r>
            <a:r>
              <a:rPr lang="zh-CN" altLang="en-US" b="1" strike="dblStrike" dirty="0"/>
              <a:t>文档</a:t>
            </a:r>
            <a:r>
              <a:rPr lang="en-US" altLang="zh-CN" b="1" strike="dblStrike" dirty="0"/>
              <a:t>1</a:t>
            </a:r>
            <a:r>
              <a:rPr lang="zh-CN" altLang="en-US" b="1" strike="dblStrike" dirty="0"/>
              <a:t>：</a:t>
            </a:r>
            <a:r>
              <a:rPr lang="zh-CN" altLang="en-US" b="1" strike="dblStrike" dirty="0">
                <a:solidFill>
                  <a:srgbClr val="FF3300"/>
                </a:solidFill>
              </a:rPr>
              <a:t>班级</a:t>
            </a:r>
            <a:r>
              <a:rPr lang="en-US" altLang="zh-CN" b="1" strike="dblStrike" dirty="0">
                <a:solidFill>
                  <a:srgbClr val="FF3300"/>
                </a:solidFill>
              </a:rPr>
              <a:t>_</a:t>
            </a:r>
            <a:r>
              <a:rPr lang="zh-CN" altLang="en-US" b="1" strike="dblStrike" dirty="0">
                <a:solidFill>
                  <a:srgbClr val="FF3300"/>
                </a:solidFill>
              </a:rPr>
              <a:t>小组编号</a:t>
            </a:r>
            <a:r>
              <a:rPr lang="en-US" altLang="zh-CN" b="1" strike="dblStrike" dirty="0">
                <a:solidFill>
                  <a:srgbClr val="FF3300"/>
                </a:solidFill>
              </a:rPr>
              <a:t>_</a:t>
            </a:r>
            <a:r>
              <a:rPr lang="zh-CN" altLang="en-US" b="1" strike="dblStrike" dirty="0">
                <a:solidFill>
                  <a:srgbClr val="FF3300"/>
                </a:solidFill>
              </a:rPr>
              <a:t>任务书</a:t>
            </a:r>
            <a:r>
              <a:rPr lang="en-US" altLang="zh-CN" b="1" strike="dblStrike" dirty="0">
                <a:solidFill>
                  <a:srgbClr val="FF3300"/>
                </a:solidFill>
              </a:rPr>
              <a:t>.doc</a:t>
            </a:r>
          </a:p>
          <a:p>
            <a:pPr marL="711200" indent="-711200">
              <a:lnSpc>
                <a:spcPct val="90000"/>
              </a:lnSpc>
              <a:buFontTx/>
              <a:buNone/>
            </a:pPr>
            <a:r>
              <a:rPr lang="en-US" altLang="zh-CN" b="1" strike="dblStrike" dirty="0"/>
              <a: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pPr/>
              <a:t>46</a:t>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p>
          <a:p>
            <a:pPr>
              <a:lnSpc>
                <a:spcPct val="90000"/>
              </a:lnSpc>
              <a:buFont typeface="Wingdings" panose="05000000000000000000" pitchFamily="2" charset="2"/>
              <a:buChar char="Ø"/>
            </a:pPr>
            <a:r>
              <a:rPr lang="en-US" altLang="zh-CN" sz="2400" b="1"/>
              <a:t>1.1 </a:t>
            </a:r>
            <a:r>
              <a:rPr lang="zh-CN" altLang="en-US" sz="2400" b="1"/>
              <a:t>输入、输出设计</a:t>
            </a:r>
          </a:p>
          <a:p>
            <a:pPr lvl="1">
              <a:lnSpc>
                <a:spcPct val="90000"/>
              </a:lnSpc>
              <a:buFont typeface="Wingdings" panose="05000000000000000000" pitchFamily="2" charset="2"/>
              <a:buChar char="Ø"/>
            </a:pPr>
            <a:r>
              <a:rPr lang="zh-CN" altLang="en-US" sz="2400" b="1"/>
              <a:t>文件方式</a:t>
            </a:r>
          </a:p>
          <a:p>
            <a:pPr lvl="1">
              <a:lnSpc>
                <a:spcPct val="90000"/>
              </a:lnSpc>
              <a:buFont typeface="Wingdings" panose="05000000000000000000" pitchFamily="2" charset="2"/>
              <a:buChar char="Ø"/>
            </a:pPr>
            <a:r>
              <a:rPr lang="zh-CN" altLang="en-US" sz="2400" b="1"/>
              <a:t>命令行方式</a:t>
            </a:r>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p>
          <a:p>
            <a:pPr>
              <a:lnSpc>
                <a:spcPct val="90000"/>
              </a:lnSpc>
              <a:buFont typeface="Wingdings" panose="05000000000000000000" pitchFamily="2" charset="2"/>
              <a:buChar char="Ø"/>
            </a:pPr>
            <a:r>
              <a:rPr lang="en-US" altLang="zh-CN" sz="2400" b="1"/>
              <a:t>1.2 </a:t>
            </a:r>
            <a:r>
              <a:rPr lang="zh-CN" altLang="en-US" sz="2400" b="1"/>
              <a:t>算法设计 </a:t>
            </a:r>
          </a:p>
          <a:p>
            <a:pPr>
              <a:lnSpc>
                <a:spcPct val="90000"/>
              </a:lnSpc>
              <a:buFont typeface="Wingdings" panose="05000000000000000000" pitchFamily="2" charset="2"/>
              <a:buChar char="Ø"/>
            </a:pPr>
            <a:r>
              <a:rPr lang="en-US" altLang="zh-CN" sz="2400" b="1"/>
              <a:t>1.3 </a:t>
            </a:r>
            <a:r>
              <a:rPr lang="zh-CN" altLang="en-US" sz="2400" b="1"/>
              <a:t>高层数据结构定义</a:t>
            </a:r>
          </a:p>
          <a:p>
            <a:pPr>
              <a:lnSpc>
                <a:spcPct val="90000"/>
              </a:lnSpc>
              <a:buFont typeface="Wingdings" panose="05000000000000000000" pitchFamily="2" charset="2"/>
              <a:buNone/>
            </a:pPr>
            <a:r>
              <a:rPr lang="zh-CN" altLang="en-US" sz="2400" b="1"/>
              <a:t>     包括：全局常量定义、全局数据结构定义</a:t>
            </a:r>
          </a:p>
          <a:p>
            <a:pPr>
              <a:lnSpc>
                <a:spcPct val="90000"/>
              </a:lnSpc>
              <a:buFont typeface="Wingdings" panose="05000000000000000000" pitchFamily="2" charset="2"/>
              <a:buChar char="Ø"/>
            </a:pPr>
            <a:r>
              <a:rPr lang="en-US" altLang="zh-CN" sz="2400" b="1"/>
              <a:t>1.4 </a:t>
            </a:r>
            <a:r>
              <a:rPr lang="zh-CN" altLang="en-US" sz="2400" b="1"/>
              <a:t>系统模块划分</a:t>
            </a:r>
          </a:p>
          <a:p>
            <a:pPr algn="just">
              <a:lnSpc>
                <a:spcPct val="90000"/>
              </a:lnSpc>
              <a:buFont typeface="Wingdings" panose="05000000000000000000" pitchFamily="2" charset="2"/>
              <a:buNone/>
            </a:pPr>
            <a:r>
              <a:rPr lang="zh-CN" altLang="en-US" sz="2400" b="1"/>
              <a:t>画出系统模块的调用关系图；并详细说明各个模块的功能。</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pPr/>
              <a:t>47</a:t>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a:t>模板：概要设计</a:t>
            </a:r>
            <a:r>
              <a:rPr lang="en-US" altLang="zh-CN" b="1" dirty="0"/>
              <a:t>】</a:t>
            </a:r>
            <a:r>
              <a:rPr lang="en-US" altLang="zh-CN" dirty="0"/>
              <a:t> </a:t>
            </a:r>
            <a:r>
              <a:rPr lang="en-US" altLang="zh-CN" b="1" dirty="0"/>
              <a:t> </a:t>
            </a:r>
          </a:p>
          <a:p>
            <a:r>
              <a:rPr lang="zh-CN" altLang="en-US" b="1" dirty="0"/>
              <a:t>要求：小组为单位，按照时间要求提交。</a:t>
            </a:r>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.doc</a:t>
            </a:r>
          </a:p>
          <a:p>
            <a:pPr>
              <a:buFontTx/>
              <a:buNone/>
            </a:pPr>
            <a:endParaRPr lang="en-US" altLang="zh-CN" b="1" dirty="0">
              <a:solidFill>
                <a:srgbClr val="FF3300"/>
              </a:solidFill>
            </a:endParaRPr>
          </a:p>
          <a:p>
            <a:pPr>
              <a:buFontTx/>
              <a:buNone/>
            </a:pPr>
            <a:r>
              <a:rPr lang="zh-CN" altLang="en-US" b="1" dirty="0">
                <a:solidFill>
                  <a:srgbClr val="FF3300"/>
                </a:solidFill>
              </a:rPr>
              <a:t>注：概设版本</a:t>
            </a:r>
            <a:r>
              <a:rPr lang="en-US" altLang="zh-CN" b="1" dirty="0">
                <a:solidFill>
                  <a:srgbClr val="FF3300"/>
                </a:solidFill>
              </a:rPr>
              <a:t>2</a:t>
            </a:r>
            <a:r>
              <a:rPr lang="zh-CN" altLang="en-US" b="1" dirty="0">
                <a:solidFill>
                  <a:srgbClr val="FF3300"/>
                </a:solidFill>
              </a:rPr>
              <a:t>在版本</a:t>
            </a:r>
            <a:r>
              <a:rPr lang="en-US" altLang="zh-CN" b="1" dirty="0">
                <a:solidFill>
                  <a:srgbClr val="FF3300"/>
                </a:solidFill>
              </a:rPr>
              <a:t>1</a:t>
            </a:r>
            <a:r>
              <a:rPr lang="zh-CN" altLang="en-US" b="1" dirty="0">
                <a:solidFill>
                  <a:srgbClr val="FF3300"/>
                </a:solidFill>
              </a:rPr>
              <a:t>基础上补充完善即可，文件名称上不用再区分版本号。</a:t>
            </a:r>
            <a:endParaRPr lang="en-US" altLang="zh-CN" b="1" dirty="0"/>
          </a:p>
          <a:p>
            <a:pPr>
              <a:buFontTx/>
              <a:buNone/>
            </a:pPr>
            <a:r>
              <a:rPr lang="en-US" altLang="zh-CN" b="1" dirty="0"/>
              <a:t> </a:t>
            </a:r>
          </a:p>
          <a:p>
            <a:endParaRPr lang="en-US" altLang="zh-CN"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pPr/>
              <a:t>48</a:t>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p>
          <a:p>
            <a:pPr marL="1447800" lvl="2" indent="-533400"/>
            <a:r>
              <a:rPr lang="zh-CN" altLang="en-US" sz="2400" b="1" dirty="0"/>
              <a:t>局部数据结构设计</a:t>
            </a:r>
          </a:p>
          <a:p>
            <a:pPr marL="990600" lvl="1" indent="-533400">
              <a:buFontTx/>
              <a:buNone/>
            </a:pPr>
            <a:r>
              <a:rPr lang="zh-CN" altLang="en-US" sz="2400" b="1" dirty="0"/>
              <a:t>      当前模块的内部变量设计。要求给出数据的含义、变量的命名，以及类型定义。</a:t>
            </a:r>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p>
          <a:p>
            <a:pPr marL="533400" indent="-533400">
              <a:buFontTx/>
              <a:buNone/>
            </a:pPr>
            <a:r>
              <a:rPr lang="zh-CN" altLang="en-US" sz="2400" b="1" dirty="0"/>
              <a:t>具体内容和结构参见实验指导书</a:t>
            </a:r>
            <a:r>
              <a:rPr lang="en-US" altLang="zh-CN" sz="2400" b="1" dirty="0"/>
              <a:t>【</a:t>
            </a:r>
            <a:r>
              <a:rPr lang="zh-CN" altLang="en-US" sz="2400" b="1" dirty="0"/>
              <a:t>模板：详细设计</a:t>
            </a:r>
            <a:r>
              <a:rPr lang="en-US" altLang="zh-CN" sz="2400" b="1" dirty="0"/>
              <a:t>】 </a:t>
            </a:r>
          </a:p>
          <a:p>
            <a:pPr marL="533400" indent="-533400">
              <a:buFontTx/>
              <a:buNone/>
            </a:pPr>
            <a:r>
              <a:rPr lang="zh-CN" altLang="en-US" sz="2400" b="1" dirty="0"/>
              <a:t>要求：小组为单位，按照时间要求提交。</a:t>
            </a:r>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.doc</a:t>
            </a:r>
          </a:p>
          <a:p>
            <a:pPr>
              <a:buFontTx/>
              <a:buNone/>
            </a:pPr>
            <a:r>
              <a:rPr lang="zh-CN" altLang="en-US" sz="2400" b="1" dirty="0">
                <a:solidFill>
                  <a:srgbClr val="FF3300"/>
                </a:solidFill>
              </a:rPr>
              <a:t>注：详设版本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p>
          <a:p>
            <a:pPr marL="533400" indent="-533400">
              <a:buFontTx/>
              <a:buNone/>
            </a:pPr>
            <a:endParaRPr lang="en-US" altLang="zh-CN" sz="2400" b="1" dirty="0">
              <a:solidFill>
                <a:srgbClr val="FF33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pPr/>
              <a:t>49</a:t>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4579" name="Rectangle 3"/>
          <p:cNvSpPr>
            <a:spLocks noGrp="1" noChangeArrowheads="1"/>
          </p:cNvSpPr>
          <p:nvPr>
            <p:ph type="body" idx="1"/>
          </p:nvPr>
        </p:nvSpPr>
        <p:spPr>
          <a:xfrm>
            <a:off x="827584" y="1268760"/>
            <a:ext cx="7772400" cy="5256584"/>
          </a:xfrm>
        </p:spPr>
        <p:txBody>
          <a:bodyPr/>
          <a:lstStyle/>
          <a:p>
            <a:pPr>
              <a:buFontTx/>
              <a:buNone/>
            </a:pPr>
            <a:r>
              <a:rPr lang="en-US" altLang="zh-CN" sz="2400" b="1" dirty="0"/>
              <a:t>6. </a:t>
            </a:r>
            <a:r>
              <a:rPr lang="zh-CN" altLang="en-US" sz="2400" b="1" strike="sngStrike" dirty="0">
                <a:solidFill>
                  <a:schemeClr val="tx1"/>
                </a:solidFill>
                <a:uFillTx/>
              </a:rPr>
              <a:t>测试报告</a:t>
            </a:r>
          </a:p>
          <a:p>
            <a:pPr>
              <a:buFontTx/>
              <a:buNone/>
            </a:pPr>
            <a:r>
              <a:rPr lang="zh-CN" altLang="en-US" sz="2400" b="1" dirty="0"/>
              <a:t>   包括测试用例设计，测试结果总结</a:t>
            </a:r>
          </a:p>
          <a:p>
            <a:pPr>
              <a:buFontTx/>
              <a:buNone/>
            </a:pPr>
            <a:r>
              <a:rPr lang="zh-CN" altLang="en-US" sz="2400" b="1" dirty="0"/>
              <a:t>   见</a:t>
            </a:r>
            <a:r>
              <a:rPr lang="en-US" altLang="zh-CN" sz="2400" b="1" dirty="0"/>
              <a:t>【</a:t>
            </a:r>
            <a:r>
              <a:rPr lang="zh-CN" altLang="en-US" sz="2400" b="1" dirty="0"/>
              <a:t>模板：测试用例</a:t>
            </a:r>
            <a:r>
              <a:rPr lang="en-US" altLang="zh-CN" sz="2400" b="1" dirty="0"/>
              <a:t>】</a:t>
            </a:r>
            <a:r>
              <a:rPr lang="en-US" altLang="zh-CN" sz="2400" dirty="0"/>
              <a:t> </a:t>
            </a:r>
          </a:p>
          <a:p>
            <a:pPr>
              <a:buFontTx/>
              <a:buNone/>
            </a:pPr>
            <a:r>
              <a:rPr lang="en-US" altLang="zh-CN" sz="2400" b="1" dirty="0"/>
              <a:t>   </a:t>
            </a:r>
            <a:r>
              <a:rPr lang="zh-CN" altLang="en-US" sz="2400" b="1" dirty="0"/>
              <a:t>需要提交不同版本相应的测试用例和测试报告</a:t>
            </a:r>
          </a:p>
          <a:p>
            <a:pPr>
              <a:buFontTx/>
              <a:buNone/>
            </a:pPr>
            <a:r>
              <a:rPr lang="zh-CN" altLang="en-US" b="1" strike="dblStrike" dirty="0"/>
              <a:t>文档</a:t>
            </a:r>
            <a:r>
              <a:rPr lang="en-US" altLang="zh-CN" b="1" strike="dblStrike" dirty="0"/>
              <a:t>4</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测试报告</a:t>
            </a:r>
            <a:r>
              <a:rPr lang="en-US" altLang="zh-CN" sz="2400" b="1" strike="dblStrike" dirty="0">
                <a:solidFill>
                  <a:srgbClr val="FF3300"/>
                </a:solidFill>
              </a:rPr>
              <a:t>.doc</a:t>
            </a:r>
            <a:endParaRPr lang="en-US" altLang="zh-CN" sz="2400" b="1" strike="dblStrike" dirty="0"/>
          </a:p>
          <a:p>
            <a:pPr>
              <a:buFontTx/>
              <a:buNone/>
            </a:pPr>
            <a:r>
              <a:rPr lang="en-US" altLang="zh-CN" sz="2400" b="1" dirty="0"/>
              <a:t>7. </a:t>
            </a:r>
            <a:r>
              <a:rPr lang="zh-CN" altLang="en-US" sz="2400" b="1" dirty="0"/>
              <a:t>源程序清单</a:t>
            </a:r>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strike="sngStrike" dirty="0">
                <a:solidFill>
                  <a:schemeClr val="tx1"/>
                </a:solidFill>
                <a:uFillTx/>
              </a:rPr>
              <a:t>使用说明</a:t>
            </a:r>
          </a:p>
          <a:p>
            <a:pPr>
              <a:buFontTx/>
              <a:buNone/>
            </a:pPr>
            <a:r>
              <a:rPr lang="zh-CN" altLang="en-US" b="1" strike="dblStrike" dirty="0"/>
              <a:t>文档</a:t>
            </a:r>
            <a:r>
              <a:rPr lang="en-US" altLang="zh-CN" b="1" strike="dblStrike" dirty="0"/>
              <a:t>6</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使用说明</a:t>
            </a:r>
            <a:r>
              <a:rPr lang="en-US" altLang="zh-CN" sz="2400" b="1" strike="dblStrike" dirty="0">
                <a:solidFill>
                  <a:srgbClr val="FF3300"/>
                </a:solidFill>
              </a:rPr>
              <a:t>.doc</a:t>
            </a:r>
            <a:endParaRPr lang="en-US" altLang="zh-CN" sz="2400" b="1" strike="dblStrike" dirty="0"/>
          </a:p>
          <a:p>
            <a:pPr>
              <a:buFontTx/>
              <a:buNone/>
            </a:pPr>
            <a:r>
              <a:rPr lang="en-US" altLang="zh-CN" sz="2400" b="1" dirty="0"/>
              <a:t>9.</a:t>
            </a:r>
            <a:r>
              <a:rPr lang="zh-CN" altLang="en-US" sz="2400" b="1" dirty="0"/>
              <a:t>实验总结</a:t>
            </a:r>
            <a:r>
              <a:rPr lang="zh-CN" altLang="en-US" sz="2400" dirty="0"/>
              <a:t> </a:t>
            </a:r>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sp>
        <p:nvSpPr>
          <p:cNvPr id="3" name="内容占位符 2"/>
          <p:cNvSpPr>
            <a:spLocks noGrp="1"/>
          </p:cNvSpPr>
          <p:nvPr>
            <p:ph idx="1"/>
          </p:nvPr>
        </p:nvSpPr>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-1</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系统开始运营时，你有</a:t>
            </a:r>
            <a:r>
              <a:rPr lang="en-US" altLang="zh-CN" sz="2200" b="1" dirty="0">
                <a:latin typeface="+mn-ea"/>
              </a:rPr>
              <a:t>1000$</a:t>
            </a:r>
            <a:r>
              <a:rPr lang="zh-CN" altLang="en-US" sz="2200" b="1" dirty="0">
                <a:latin typeface="+mn-ea"/>
              </a:rPr>
              <a:t>作为运营资本；</a:t>
            </a: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-2</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你必须有骑手才能接单，招聘一位骑手需投资</a:t>
            </a:r>
            <a:r>
              <a:rPr lang="en-US" altLang="zh-CN" sz="2200" b="1" dirty="0">
                <a:latin typeface="+mn-ea"/>
              </a:rPr>
              <a:t>300$; </a:t>
            </a:r>
            <a:r>
              <a:rPr lang="zh-CN" altLang="en-US" sz="2200" b="1" dirty="0">
                <a:latin typeface="+mn-ea"/>
              </a:rPr>
              <a:t>只要你有钱，骑手数量不限；在系统运营的整个期间，你都可以随时招聘骑手，但必须有足够的钱，不能拖欠；</a:t>
            </a: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-3</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你负责的外卖派送区域内，发起的任何订单都必须接收；如果订单发起后，</a:t>
            </a:r>
            <a:r>
              <a:rPr lang="en-US" altLang="zh-CN" sz="2200" b="1" dirty="0">
                <a:latin typeface="+mn-ea"/>
              </a:rPr>
              <a:t>3</a:t>
            </a:r>
            <a:r>
              <a:rPr lang="zh-CN" altLang="en-US" sz="2200" b="1" dirty="0">
                <a:latin typeface="+mn-ea"/>
              </a:rPr>
              <a:t>个时间单位内没有派单给现有骑手，则视为拒单，你将被吊销营业执照，运营终止。</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5</a:t>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itchFamily="34" charset="-122"/>
                <a:ea typeface="微软雅黑" pitchFamily="34" charset="-122"/>
              </a:rPr>
              <a:t>课题验</a:t>
            </a:r>
            <a:r>
              <a:rPr lang="zh-CN" altLang="en-US" sz="2800" b="1" dirty="0">
                <a:latin typeface="微软雅黑" pitchFamily="34" charset="-122"/>
                <a:ea typeface="微软雅黑" pitchFamily="34" charset="-122"/>
              </a:rPr>
              <a:t>收说明</a:t>
            </a:r>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p>
          <a:p>
            <a:pPr>
              <a:buFontTx/>
              <a:buNone/>
            </a:pPr>
            <a:r>
              <a:rPr lang="zh-CN" altLang="en-US" b="1" dirty="0"/>
              <a:t>验收方式：</a:t>
            </a:r>
          </a:p>
          <a:p>
            <a:pPr>
              <a:buFontTx/>
              <a:buNone/>
            </a:pPr>
            <a:r>
              <a:rPr lang="zh-CN" altLang="en-US" b="1" dirty="0"/>
              <a:t>	以小组为单位验收，要求</a:t>
            </a:r>
            <a:r>
              <a:rPr lang="zh-CN" altLang="en-US" b="1" u="sng" dirty="0">
                <a:solidFill>
                  <a:srgbClr val="FF3300"/>
                </a:solidFill>
              </a:rPr>
              <a:t>全体参加</a:t>
            </a:r>
            <a:r>
              <a:rPr lang="zh-CN" altLang="en-US" b="1" dirty="0"/>
              <a:t>！</a:t>
            </a:r>
          </a:p>
          <a:p>
            <a:pPr>
              <a:buFontTx/>
              <a:buNone/>
            </a:pPr>
            <a:r>
              <a:rPr lang="zh-CN" altLang="en-US" b="1" dirty="0"/>
              <a:t>	1. 向</a:t>
            </a:r>
            <a:r>
              <a:rPr lang="zh-CN" altLang="en-US" b="1" dirty="0">
                <a:sym typeface="+mn-ea"/>
              </a:rPr>
              <a:t>验收人员</a:t>
            </a:r>
            <a:r>
              <a:rPr lang="zh-CN" altLang="en-US" b="1" dirty="0"/>
              <a:t>演示小组程序功能。</a:t>
            </a:r>
          </a:p>
          <a:p>
            <a:pPr>
              <a:buFontTx/>
              <a:buNone/>
            </a:pPr>
            <a:r>
              <a:rPr lang="zh-CN" altLang="en-US" b="1" dirty="0"/>
              <a:t>	2. 每个组员依次说明自己负责的工作，打开源码解释思路，并回答问题。</a:t>
            </a:r>
          </a:p>
          <a:p>
            <a:pPr>
              <a:buFontTx/>
              <a:buNone/>
            </a:pPr>
            <a:r>
              <a:rPr lang="zh-CN" altLang="en-US" b="1" dirty="0"/>
              <a:t>    3. 验收人员评估小组程序分，和每人工作量。</a:t>
            </a:r>
            <a:endParaRPr lang="en-US" altLang="zh-CN" b="1" dirty="0"/>
          </a:p>
          <a:p>
            <a:pPr>
              <a:buFontTx/>
              <a:buNone/>
            </a:pPr>
            <a:r>
              <a:rPr lang="en-US" altLang="zh-CN" b="1" dirty="0"/>
              <a:t>    </a:t>
            </a:r>
            <a:endParaRPr lang="zh-CN" altLang="en-US" b="1" dirty="0"/>
          </a:p>
          <a:p>
            <a:pPr>
              <a:buFontTx/>
              <a:buNone/>
            </a:pPr>
            <a:r>
              <a:rPr lang="zh-CN" altLang="en-US" b="1" dirty="0"/>
              <a:t> </a:t>
            </a:r>
          </a:p>
        </p:txBody>
      </p:sp>
      <p:sp>
        <p:nvSpPr>
          <p:cNvPr id="5" name="矩形 4"/>
          <p:cNvSpPr/>
          <p:nvPr/>
        </p:nvSpPr>
        <p:spPr>
          <a:xfrm>
            <a:off x="755576" y="4869160"/>
            <a:ext cx="7776864" cy="1631216"/>
          </a:xfrm>
          <a:prstGeom prst="rect">
            <a:avLst/>
          </a:prstGeom>
          <a:solidFill>
            <a:schemeClr val="accent3">
              <a:lumMod val="75000"/>
            </a:schemeClr>
          </a:solidFill>
        </p:spPr>
        <p:txBody>
          <a:bodyPr wrap="square">
            <a:spAutoFit/>
          </a:bodyPr>
          <a:lstStyle/>
          <a:p>
            <a:pPr lvl="0"/>
            <a:r>
              <a:rPr lang="zh-CN" altLang="zh-CN" sz="2000" dirty="0" smtClean="0"/>
              <a:t>若个人工作量达到小组平均，即不加不减。例：</a:t>
            </a:r>
            <a:r>
              <a:rPr lang="en-US" altLang="zh-CN" sz="2000" dirty="0" smtClean="0"/>
              <a:t>3</a:t>
            </a:r>
            <a:r>
              <a:rPr lang="zh-CN" altLang="zh-CN" sz="2000" dirty="0" smtClean="0"/>
              <a:t>人组，工作量</a:t>
            </a:r>
            <a:r>
              <a:rPr lang="en-US" altLang="zh-CN" sz="2000" dirty="0" smtClean="0"/>
              <a:t>33%</a:t>
            </a:r>
            <a:r>
              <a:rPr lang="zh-CN" altLang="zh-CN" sz="2000" dirty="0" smtClean="0"/>
              <a:t>就是平均；</a:t>
            </a:r>
            <a:r>
              <a:rPr lang="en-US" altLang="zh-CN" sz="2000" dirty="0" smtClean="0"/>
              <a:t>2</a:t>
            </a:r>
            <a:r>
              <a:rPr lang="zh-CN" altLang="zh-CN" sz="2000" dirty="0" smtClean="0"/>
              <a:t>人组，工作量</a:t>
            </a:r>
            <a:r>
              <a:rPr lang="en-US" altLang="zh-CN" sz="2000" dirty="0" smtClean="0"/>
              <a:t>50%</a:t>
            </a:r>
            <a:r>
              <a:rPr lang="zh-CN" altLang="zh-CN" sz="2000" dirty="0" smtClean="0"/>
              <a:t>就是平均。</a:t>
            </a:r>
          </a:p>
          <a:p>
            <a:pPr lvl="0"/>
            <a:r>
              <a:rPr lang="zh-CN" altLang="zh-CN" sz="2000" dirty="0" smtClean="0"/>
              <a:t>若个人工作量</a:t>
            </a:r>
            <a:r>
              <a:rPr lang="en-US" altLang="zh-CN" sz="2000" dirty="0" smtClean="0"/>
              <a:t>≤15%</a:t>
            </a:r>
            <a:r>
              <a:rPr lang="zh-CN" altLang="zh-CN" sz="2000" dirty="0" smtClean="0"/>
              <a:t>，直接不及格。</a:t>
            </a:r>
          </a:p>
          <a:p>
            <a:pPr lvl="0"/>
            <a:r>
              <a:rPr lang="zh-CN" altLang="zh-CN" sz="2000" dirty="0" smtClean="0"/>
              <a:t>若个人工作量超过小组平均的一半，加小组分的</a:t>
            </a:r>
            <a:r>
              <a:rPr lang="en-US" altLang="zh-CN" sz="2000" dirty="0" smtClean="0"/>
              <a:t>8%</a:t>
            </a:r>
            <a:r>
              <a:rPr lang="zh-CN" altLang="zh-CN" sz="2000" dirty="0" smtClean="0"/>
              <a:t>，但</a:t>
            </a:r>
            <a:r>
              <a:rPr lang="en-US" altLang="zh-CN" sz="2000" dirty="0" smtClean="0"/>
              <a:t>100</a:t>
            </a:r>
            <a:r>
              <a:rPr lang="zh-CN" altLang="zh-CN" sz="2000" dirty="0" smtClean="0"/>
              <a:t>是上限。</a:t>
            </a:r>
          </a:p>
          <a:p>
            <a:pPr lvl="0"/>
            <a:r>
              <a:rPr lang="zh-CN" altLang="zh-CN" sz="2000" dirty="0" smtClean="0"/>
              <a:t>若个人工作量少于小组平均的一半 且</a:t>
            </a:r>
            <a:r>
              <a:rPr lang="en-US" altLang="zh-CN" sz="2000" dirty="0" smtClean="0"/>
              <a:t> &gt;15%</a:t>
            </a:r>
            <a:r>
              <a:rPr lang="zh-CN" altLang="zh-CN" sz="2000" dirty="0" smtClean="0"/>
              <a:t>，扣小组分的</a:t>
            </a:r>
            <a:r>
              <a:rPr lang="en-US" altLang="zh-CN" sz="2000" dirty="0" smtClean="0"/>
              <a:t>10%</a:t>
            </a:r>
            <a:r>
              <a:rPr lang="zh-CN" altLang="zh-CN" sz="2000" dirty="0" smtClean="0"/>
              <a:t>。</a:t>
            </a:r>
            <a:endParaRPr lang="zh-CN" altLang="zh-CN"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itchFamily="34" charset="-122"/>
                <a:ea typeface="微软雅黑" pitchFamily="34" charset="-122"/>
              </a:rPr>
              <a:t>课题验</a:t>
            </a:r>
            <a:r>
              <a:rPr lang="zh-CN" altLang="en-US" sz="2800" b="1" dirty="0">
                <a:latin typeface="微软雅黑" pitchFamily="34" charset="-122"/>
                <a:ea typeface="微软雅黑" pitchFamily="34" charset="-122"/>
              </a:rPr>
              <a:t>收说明</a:t>
            </a:r>
          </a:p>
        </p:txBody>
      </p:sp>
      <p:sp>
        <p:nvSpPr>
          <p:cNvPr id="5" name="矩形 4"/>
          <p:cNvSpPr/>
          <p:nvPr/>
        </p:nvSpPr>
        <p:spPr>
          <a:xfrm>
            <a:off x="395536" y="1556792"/>
            <a:ext cx="8352928" cy="2308324"/>
          </a:xfrm>
          <a:prstGeom prst="rect">
            <a:avLst/>
          </a:prstGeom>
        </p:spPr>
        <p:txBody>
          <a:bodyPr wrap="square">
            <a:spAutoFit/>
          </a:bodyPr>
          <a:lstStyle/>
          <a:p>
            <a:pPr lvl="0"/>
            <a:r>
              <a:rPr lang="en-US" altLang="zh-CN" sz="2400" dirty="0" smtClean="0"/>
              <a:t>1</a:t>
            </a:r>
            <a:r>
              <a:rPr lang="zh-CN" altLang="en-US" sz="2400" dirty="0" smtClean="0"/>
              <a:t>、</a:t>
            </a:r>
            <a:r>
              <a:rPr lang="zh-CN" altLang="zh-CN" sz="2400" dirty="0" smtClean="0"/>
              <a:t>以小组为单位完成上述任务要求，按时提交概要设计文档，按时参加验收并提交可运行的程序。</a:t>
            </a:r>
            <a:endParaRPr lang="en-US" altLang="zh-CN" sz="2400" dirty="0" smtClean="0"/>
          </a:p>
          <a:p>
            <a:pPr lvl="1"/>
            <a:r>
              <a:rPr lang="zh-CN" altLang="zh-CN" sz="2400" dirty="0" smtClean="0"/>
              <a:t>最终成绩</a:t>
            </a:r>
            <a:r>
              <a:rPr lang="zh-CN" altLang="en-US" sz="2400" dirty="0" smtClean="0"/>
              <a:t>：</a:t>
            </a:r>
            <a:r>
              <a:rPr lang="zh-CN" altLang="zh-CN" sz="2400" dirty="0" smtClean="0"/>
              <a:t>设计</a:t>
            </a:r>
            <a:r>
              <a:rPr lang="en-US" altLang="zh-CN" sz="2400" dirty="0" smtClean="0"/>
              <a:t>+</a:t>
            </a:r>
            <a:r>
              <a:rPr lang="zh-CN" altLang="zh-CN" sz="2400" dirty="0" smtClean="0"/>
              <a:t>程序实现</a:t>
            </a:r>
            <a:r>
              <a:rPr lang="en-US" altLang="zh-CN" sz="2400" dirty="0" smtClean="0"/>
              <a:t> </a:t>
            </a:r>
            <a:r>
              <a:rPr lang="zh-CN" altLang="zh-CN" sz="2400" dirty="0" smtClean="0"/>
              <a:t>两部分组成，比例待定。</a:t>
            </a:r>
          </a:p>
          <a:p>
            <a:pPr lvl="0"/>
            <a:endParaRPr lang="en-US" altLang="zh-CN" sz="2400" dirty="0" smtClean="0"/>
          </a:p>
          <a:p>
            <a:pPr lvl="0"/>
            <a:r>
              <a:rPr lang="en-US" altLang="zh-CN" sz="2400" dirty="0" smtClean="0"/>
              <a:t>2</a:t>
            </a:r>
            <a:r>
              <a:rPr lang="zh-CN" altLang="en-US" sz="2400" dirty="0" smtClean="0"/>
              <a:t>、</a:t>
            </a:r>
            <a:r>
              <a:rPr lang="zh-CN" altLang="zh-CN" sz="2400" dirty="0" smtClean="0"/>
              <a:t>程序实现分数包括三部分：</a:t>
            </a:r>
            <a:endParaRPr lang="en-US" altLang="zh-CN" sz="2400" dirty="0" smtClean="0"/>
          </a:p>
          <a:p>
            <a:pPr lvl="1"/>
            <a:r>
              <a:rPr lang="zh-CN" altLang="zh-CN" sz="2400" dirty="0" smtClean="0"/>
              <a:t>功能分</a:t>
            </a:r>
            <a:r>
              <a:rPr lang="en-US" altLang="zh-CN" sz="2400" dirty="0" smtClean="0"/>
              <a:t>60%</a:t>
            </a:r>
            <a:r>
              <a:rPr lang="zh-CN" altLang="zh-CN" sz="2400" dirty="0" smtClean="0"/>
              <a:t>，策略分</a:t>
            </a:r>
            <a:r>
              <a:rPr lang="en-US" altLang="zh-CN" sz="2400" dirty="0" smtClean="0"/>
              <a:t>20%</a:t>
            </a:r>
            <a:r>
              <a:rPr lang="zh-CN" altLang="zh-CN" sz="2400" dirty="0" smtClean="0"/>
              <a:t>，界面交互友好分</a:t>
            </a:r>
            <a:r>
              <a:rPr lang="en-US" altLang="zh-CN" sz="2400" dirty="0" smtClean="0"/>
              <a:t>20%</a:t>
            </a:r>
            <a:r>
              <a:rPr lang="zh-CN" altLang="zh-CN" sz="2400" dirty="0" smtClean="0"/>
              <a:t>。</a:t>
            </a:r>
            <a:endParaRPr lang="zh-CN" altLang="zh-CN" sz="2400" dirty="0"/>
          </a:p>
        </p:txBody>
      </p:sp>
      <p:sp>
        <p:nvSpPr>
          <p:cNvPr id="7" name="矩形 6"/>
          <p:cNvSpPr/>
          <p:nvPr/>
        </p:nvSpPr>
        <p:spPr>
          <a:xfrm>
            <a:off x="467544" y="4077072"/>
            <a:ext cx="8064896" cy="2123658"/>
          </a:xfrm>
          <a:prstGeom prst="rect">
            <a:avLst/>
          </a:prstGeom>
        </p:spPr>
        <p:txBody>
          <a:bodyPr wrap="square">
            <a:spAutoFit/>
          </a:bodyPr>
          <a:lstStyle/>
          <a:p>
            <a:r>
              <a:rPr lang="zh-CN" altLang="zh-CN" sz="2200" dirty="0" smtClean="0"/>
              <a:t>其中</a:t>
            </a:r>
            <a:r>
              <a:rPr lang="zh-CN" altLang="en-US" sz="2200" dirty="0" smtClean="0"/>
              <a:t>：</a:t>
            </a:r>
            <a:endParaRPr lang="en-US" altLang="zh-CN" sz="2200" dirty="0" smtClean="0"/>
          </a:p>
          <a:p>
            <a:r>
              <a:rPr lang="zh-CN" altLang="en-US" sz="2200" dirty="0" smtClean="0"/>
              <a:t>功能：</a:t>
            </a:r>
            <a:r>
              <a:rPr lang="zh-CN" altLang="zh-CN" sz="2200" dirty="0" smtClean="0"/>
              <a:t>遵守的规则和实现的派单功能都正确完成，可得</a:t>
            </a:r>
            <a:r>
              <a:rPr lang="en-US" altLang="zh-CN" sz="2200" dirty="0" smtClean="0"/>
              <a:t>60</a:t>
            </a:r>
            <a:r>
              <a:rPr lang="zh-CN" altLang="zh-CN" sz="2200" dirty="0" smtClean="0"/>
              <a:t>分，否则酌情扣分；</a:t>
            </a:r>
          </a:p>
          <a:p>
            <a:r>
              <a:rPr lang="zh-CN" altLang="en-US" sz="2200" dirty="0" smtClean="0"/>
              <a:t>策略：</a:t>
            </a:r>
            <a:r>
              <a:rPr lang="zh-CN" altLang="zh-CN" sz="2200" dirty="0" smtClean="0"/>
              <a:t>各组自己设计派单策略，</a:t>
            </a:r>
            <a:r>
              <a:rPr lang="zh-CN" altLang="en-US" sz="2200" dirty="0" smtClean="0"/>
              <a:t>按照</a:t>
            </a:r>
            <a:r>
              <a:rPr lang="zh-CN" altLang="zh-CN" sz="2200" dirty="0" smtClean="0"/>
              <a:t>策略好坏</a:t>
            </a:r>
            <a:r>
              <a:rPr lang="zh-CN" altLang="en-US" sz="2200" dirty="0" smtClean="0"/>
              <a:t>进行评价（排行榜）</a:t>
            </a:r>
            <a:endParaRPr lang="zh-CN" altLang="zh-CN" sz="2200" dirty="0" smtClean="0"/>
          </a:p>
          <a:p>
            <a:r>
              <a:rPr lang="zh-CN" altLang="zh-CN" sz="2200" dirty="0" smtClean="0"/>
              <a:t>界面交互友好</a:t>
            </a:r>
            <a:r>
              <a:rPr lang="zh-CN" altLang="en-US" sz="2200" dirty="0" smtClean="0"/>
              <a:t>：</a:t>
            </a:r>
            <a:r>
              <a:rPr lang="zh-CN" altLang="zh-CN" sz="2200" dirty="0" smtClean="0"/>
              <a:t>主要看操作友好度、界面美观度和信息完整度，友好的外观是需要好的用户交互设计</a:t>
            </a:r>
            <a:endParaRPr lang="zh-CN" altLang="zh-CN" sz="22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pPr/>
              <a:t>52</a:t>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接下去的工作</a:t>
            </a:r>
            <a:endParaRPr lang="zh-CN" altLang="en-US"/>
          </a:p>
        </p:txBody>
      </p:sp>
      <p:sp>
        <p:nvSpPr>
          <p:cNvPr id="3" name="内容占位符 2"/>
          <p:cNvSpPr>
            <a:spLocks noGrp="1"/>
          </p:cNvSpPr>
          <p:nvPr>
            <p:ph idx="1"/>
          </p:nvPr>
        </p:nvSpPr>
        <p:spPr/>
        <p:txBody>
          <a:bodyPr/>
          <a:lstStyle/>
          <a:p>
            <a:r>
              <a:rPr lang="zh-CN" altLang="en-US" b="1"/>
              <a:t>学习概要设计要包含哪些工作</a:t>
            </a:r>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学习如何实现算法的并发执行</a:t>
            </a:r>
            <a:r>
              <a:rPr lang="en-US" altLang="zh-CN" b="1"/>
              <a:t>---</a:t>
            </a:r>
            <a:r>
              <a:rPr lang="zh-CN" altLang="en-US" b="1"/>
              <a:t>线程</a:t>
            </a:r>
          </a:p>
          <a:p>
            <a:r>
              <a:rPr lang="zh-CN" altLang="en-US" b="1"/>
              <a:t>简单学习软件单元测试和集成测试方法</a:t>
            </a:r>
          </a:p>
        </p:txBody>
      </p:sp>
      <p:sp>
        <p:nvSpPr>
          <p:cNvPr id="4" name="灯片编号占位符 3"/>
          <p:cNvSpPr>
            <a:spLocks noGrp="1"/>
          </p:cNvSpPr>
          <p:nvPr>
            <p:ph type="sldNum" sz="quarter" idx="12"/>
          </p:nvPr>
        </p:nvSpPr>
        <p:spPr/>
        <p:txBody>
          <a:bodyPr/>
          <a:lstStyle/>
          <a:p>
            <a:fld id="{1BD9E107-7CBE-4420-B8A8-046F950C4F52}" type="slidenum">
              <a:rPr lang="en-US" altLang="zh-CN"/>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pPr algn="r">
                <a:spcBef>
                  <a:spcPct val="50000"/>
                </a:spcBef>
              </a:pPr>
              <a:t>54</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spid="_x0000_s10255" r:id="rId3" imgW="1132027" imgH="1054303" progId="">
                  <p:embed/>
                </p:oleObj>
              </mc:Choice>
              <mc:Fallback>
                <p:oleObj r:id="rId3" imgW="1132027" imgH="1054303" progId="">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8425"/>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派单的方式只能是将其按顺序派给指定骑手。派单的操作可以是人工派单，也可以是程序按调度策略自动派单。人工派单的操作比较复杂，需要用鼠标逐个选中现有未处理订单，将其分配给某个骑手。</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所有骑手的初始位置必须是同一位置；但起始位置需要在你的程序中自行设定。骑手初始位置的设定可以在程序中写死，也可以在系统启动时修改设置。注意：如果骑手初始在左上角，那么立刻接到一个</a:t>
            </a:r>
            <a:r>
              <a:rPr lang="en-US" altLang="zh-CN" sz="2000" b="1" dirty="0">
                <a:latin typeface="+mn-ea"/>
              </a:rPr>
              <a:t>(</a:t>
            </a:r>
            <a:r>
              <a:rPr lang="zh-CN" altLang="en-US" sz="2000" b="1" dirty="0">
                <a:latin typeface="+mn-ea"/>
              </a:rPr>
              <a:t>右下角</a:t>
            </a:r>
            <a:r>
              <a:rPr lang="en-US" altLang="zh-CN" sz="2000" b="1" dirty="0">
                <a:latin typeface="+mn-ea"/>
              </a:rPr>
              <a:t>&gt;</a:t>
            </a:r>
            <a:r>
              <a:rPr lang="zh-CN" altLang="en-US" sz="2000" b="1" dirty="0">
                <a:latin typeface="+mn-ea"/>
              </a:rPr>
              <a:t>左上角</a:t>
            </a:r>
            <a:r>
              <a:rPr lang="en-US" altLang="zh-CN" sz="2000" b="1" dirty="0">
                <a:latin typeface="+mn-ea"/>
              </a:rPr>
              <a:t>)</a:t>
            </a:r>
            <a:r>
              <a:rPr lang="zh-CN" altLang="en-US" sz="2000" b="1" dirty="0">
                <a:latin typeface="+mn-ea"/>
              </a:rPr>
              <a:t>的订单时，可能超时。</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每个订单从下单时间开始，要求在</a:t>
            </a:r>
            <a:r>
              <a:rPr lang="en-US" altLang="zh-CN" sz="2000" b="1" dirty="0">
                <a:latin typeface="+mn-ea"/>
              </a:rPr>
              <a:t>30</a:t>
            </a:r>
            <a:r>
              <a:rPr lang="zh-CN" altLang="en-US" sz="2000" b="1" dirty="0">
                <a:latin typeface="+mn-ea"/>
              </a:rPr>
              <a:t>个时间单位内完成服务（先后抵达餐馆和食客家），否则算超时。</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6</a:t>
            </a:fld>
            <a:endParaRPr lang="en-US" altLang="zh-CN"/>
          </a:p>
        </p:txBody>
      </p:sp>
    </p:spTree>
    <p:extLst>
      <p:ext uri="{BB962C8B-B14F-4D97-AF65-F5344CB8AC3E}">
        <p14:creationId xmlns:p14="http://schemas.microsoft.com/office/powerpoint/2010/main" val="40955217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-7</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每完成一单且不超时，可收入</a:t>
            </a:r>
            <a:r>
              <a:rPr lang="en-US" altLang="zh-CN" sz="2000" b="1" dirty="0">
                <a:latin typeface="+mn-ea"/>
              </a:rPr>
              <a:t>10$; </a:t>
            </a:r>
            <a:r>
              <a:rPr lang="zh-CN" altLang="en-US" sz="2000" b="1" dirty="0">
                <a:latin typeface="+mn-ea"/>
              </a:rPr>
              <a:t>若超时完成，客户会投诉导致罚款</a:t>
            </a:r>
            <a:r>
              <a:rPr lang="en-US" altLang="zh-CN" sz="2000" b="1" dirty="0">
                <a:latin typeface="+mn-ea"/>
              </a:rPr>
              <a:t>50$;</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-8</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无须考虑骑手负载限制，一位骑手可以带无限外卖；但超时未达要按</a:t>
            </a: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en-US" sz="2000" b="1" dirty="0">
                <a:latin typeface="+mn-ea"/>
              </a:rPr>
              <a:t>条处罚；</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-9</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负债即破产！一旦破产，即刻停止运营，系统盘点每位骑手的接单数、完成数、超时数。</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-10</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系统运营期间，至少每个时间单位更新一次，显示当前钱数、每位骑手的位置、接单数、完成数、超时数。</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7</a:t>
            </a:fld>
            <a:endParaRPr lang="en-US" altLang="zh-CN"/>
          </a:p>
        </p:txBody>
      </p:sp>
    </p:spTree>
    <p:extLst>
      <p:ext uri="{BB962C8B-B14F-4D97-AF65-F5344CB8AC3E}">
        <p14:creationId xmlns:p14="http://schemas.microsoft.com/office/powerpoint/2010/main" val="39553082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x-1</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首先按下单时间顺序，将新订单放入待处理队列。</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x-2</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根据骑手数量，将区域划分为几个子区域，分给每个骑手，注意预先保留一个跨子区域订单骑手。</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x-3</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派单时，从待处理队列取出队首订单，判断属于哪个子区域，就分给哪个骑手，分派后此单出待处理队列，加入对应骑手的待送达队列；餐馆和食客不在一个区域的订单，分给跨子区域骑手。</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8</a:t>
            </a:fld>
            <a:endParaRPr lang="en-US" altLang="zh-CN"/>
          </a:p>
        </p:txBody>
      </p:sp>
    </p:spTree>
    <p:extLst>
      <p:ext uri="{BB962C8B-B14F-4D97-AF65-F5344CB8AC3E}">
        <p14:creationId xmlns:p14="http://schemas.microsoft.com/office/powerpoint/2010/main" val="1286723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当跨区域骑手的待派送队列中元素超过预警值时（例如</a:t>
            </a:r>
            <a:r>
              <a:rPr lang="en-US" altLang="zh-CN" sz="2000" b="1" dirty="0">
                <a:latin typeface="+mn-ea"/>
              </a:rPr>
              <a:t>10</a:t>
            </a:r>
            <a:r>
              <a:rPr lang="zh-CN" altLang="en-US" sz="2000" b="1" dirty="0">
                <a:latin typeface="+mn-ea"/>
              </a:rPr>
              <a:t>个），再分出一个骑手作跨区域骑手，剩下骑手重新划分区域，更改仅对后续订单生效，已</a:t>
            </a:r>
            <a:r>
              <a:rPr lang="zh-CN" altLang="en-US" sz="2000" b="1">
                <a:latin typeface="+mn-ea"/>
              </a:rPr>
              <a:t>分配</a:t>
            </a:r>
            <a:r>
              <a:rPr lang="zh-CN" altLang="en-US" sz="2000" b="1" smtClean="0">
                <a:latin typeface="+mn-ea"/>
              </a:rPr>
              <a:t>订单不受</a:t>
            </a:r>
            <a:r>
              <a:rPr lang="zh-CN" altLang="en-US" sz="2000" b="1" dirty="0">
                <a:latin typeface="+mn-ea"/>
              </a:rPr>
              <a:t>影响。注意：预警值是你自己在程序中设定的，根据经验设置。</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单派完后，开始轮流对所有骑手的待派送队列进行优化。优化策略是：取出队首订单，作为当前目标点；计算骑手当前位置和当前目标点的区域范围，然后扫描队列后续订单中的所有可达目标点（见后续解释），筛选出属于此区域内的，设计出合理的行走路线，只要按此路线当前目标点不超时，即可插入到队首目标点之前。</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9</a:t>
            </a:fld>
            <a:endParaRPr lang="en-US" altLang="zh-CN"/>
          </a:p>
        </p:txBody>
      </p:sp>
    </p:spTree>
    <p:extLst>
      <p:ext uri="{BB962C8B-B14F-4D97-AF65-F5344CB8AC3E}">
        <p14:creationId xmlns:p14="http://schemas.microsoft.com/office/powerpoint/2010/main" val="2586552375"/>
      </p:ext>
    </p:extLst>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310</TotalTime>
  <Words>3834</Words>
  <Application>Microsoft Office PowerPoint</Application>
  <PresentationFormat>全屏显示(4:3)</PresentationFormat>
  <Paragraphs>703</Paragraphs>
  <Slides>54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6" baseType="lpstr">
      <vt:lpstr>ArialUnicodeMS</vt:lpstr>
      <vt:lpstr>华文琥珀</vt:lpstr>
      <vt:lpstr>华文中宋</vt:lpstr>
      <vt:lpstr>楷体_GB2312</vt:lpstr>
      <vt:lpstr>宋体</vt:lpstr>
      <vt:lpstr>微软雅黑</vt:lpstr>
      <vt:lpstr>Arial</vt:lpstr>
      <vt:lpstr>Times New Roman</vt:lpstr>
      <vt:lpstr>Wingdings</vt:lpstr>
      <vt:lpstr>经分互动规范介绍</vt:lpstr>
      <vt:lpstr>Visio</vt:lpstr>
      <vt:lpstr>图表</vt:lpstr>
      <vt:lpstr>PowerPoint 演示文稿</vt:lpstr>
      <vt:lpstr>提纲</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排行榜</vt:lpstr>
      <vt:lpstr>课题: 外卖派单模拟系统</vt:lpstr>
      <vt:lpstr>课题: 外卖派单模拟系统</vt:lpstr>
      <vt:lpstr>课题要求</vt:lpstr>
      <vt:lpstr>PowerPoint 演示文稿</vt:lpstr>
      <vt:lpstr>文件输入示例</vt:lpstr>
      <vt:lpstr>PowerPoint 演示文稿</vt:lpstr>
      <vt:lpstr>键盘输入示例</vt:lpstr>
      <vt:lpstr>PowerPoint 演示文稿</vt:lpstr>
      <vt:lpstr>PowerPoint 演示文稿</vt:lpstr>
      <vt:lpstr>纯文字文件输出示例</vt:lpstr>
      <vt:lpstr>PowerPoint 演示文稿</vt:lpstr>
      <vt:lpstr>字符图形效果命令行输出示例</vt:lpstr>
      <vt:lpstr>PowerPoint 演示文稿</vt:lpstr>
      <vt:lpstr>PowerPoint 演示文稿</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课题验收说明</vt:lpstr>
      <vt:lpstr>课题验收说明</vt:lpstr>
      <vt:lpstr>提纲</vt:lpstr>
      <vt:lpstr>接下去的工作</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yuanbaoku</cp:lastModifiedBy>
  <cp:revision>488</cp:revision>
  <dcterms:created xsi:type="dcterms:W3CDTF">2005-11-27T05:02:00Z</dcterms:created>
  <dcterms:modified xsi:type="dcterms:W3CDTF">2019-04-03T11:19:47Z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