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8" r:id="rId6"/>
    <p:sldId id="259" r:id="rId7"/>
    <p:sldId id="267" r:id="rId8"/>
    <p:sldId id="260" r:id="rId9"/>
    <p:sldId id="272" r:id="rId10"/>
    <p:sldId id="265" r:id="rId11"/>
    <p:sldId id="270" r:id="rId12"/>
    <p:sldId id="273" r:id="rId13"/>
    <p:sldId id="261"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646F1-A059-4563-B7F6-5B493FB88AB7}"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B4963E83-52CA-45D1-9923-5C92E90509BB}">
      <dgm:prSet/>
      <dgm:spPr>
        <a:solidFill>
          <a:schemeClr val="tx2"/>
        </a:solidFill>
      </dgm:spPr>
      <dgm:t>
        <a:bodyPr/>
        <a:lstStyle/>
        <a:p>
          <a:r>
            <a:rPr lang="en-US" dirty="0"/>
            <a:t>Sejal Ghate : Question 1,3,5,6 </a:t>
          </a:r>
        </a:p>
      </dgm:t>
    </dgm:pt>
    <dgm:pt modelId="{3204B624-9F32-45A9-83FF-6E422DCFAA1B}" type="parTrans" cxnId="{0E443F0B-9A5C-42C5-8A76-3AC7444A1695}">
      <dgm:prSet/>
      <dgm:spPr/>
      <dgm:t>
        <a:bodyPr/>
        <a:lstStyle/>
        <a:p>
          <a:endParaRPr lang="en-US"/>
        </a:p>
      </dgm:t>
    </dgm:pt>
    <dgm:pt modelId="{5D5F2185-1F3C-48E6-A76B-151A1D94F37D}" type="sibTrans" cxnId="{0E443F0B-9A5C-42C5-8A76-3AC7444A1695}">
      <dgm:prSet phldrT="01" phldr="0"/>
      <dgm:spPr/>
      <dgm:t>
        <a:bodyPr/>
        <a:lstStyle/>
        <a:p>
          <a:r>
            <a:rPr lang="en-US"/>
            <a:t>01</a:t>
          </a:r>
        </a:p>
      </dgm:t>
    </dgm:pt>
    <dgm:pt modelId="{1D0C9086-F459-4F03-BAA2-26B47C55C1C1}">
      <dgm:prSet/>
      <dgm:spPr>
        <a:solidFill>
          <a:schemeClr val="tx2"/>
        </a:solidFill>
      </dgm:spPr>
      <dgm:t>
        <a:bodyPr/>
        <a:lstStyle/>
        <a:p>
          <a:r>
            <a:rPr lang="en-US"/>
            <a:t>Zixu Han : Question:3,4,5 </a:t>
          </a:r>
        </a:p>
      </dgm:t>
    </dgm:pt>
    <dgm:pt modelId="{0845CDF6-18E5-4770-AA26-23225EDA4646}" type="parTrans" cxnId="{BE960F33-DCEC-4B62-9432-FFD1E389F412}">
      <dgm:prSet/>
      <dgm:spPr/>
      <dgm:t>
        <a:bodyPr/>
        <a:lstStyle/>
        <a:p>
          <a:endParaRPr lang="en-US"/>
        </a:p>
      </dgm:t>
    </dgm:pt>
    <dgm:pt modelId="{50253C30-EAB1-4C92-A995-1D48CF93B7AE}" type="sibTrans" cxnId="{BE960F33-DCEC-4B62-9432-FFD1E389F412}">
      <dgm:prSet phldrT="02" phldr="0"/>
      <dgm:spPr/>
      <dgm:t>
        <a:bodyPr/>
        <a:lstStyle/>
        <a:p>
          <a:r>
            <a:rPr lang="en-US"/>
            <a:t>02</a:t>
          </a:r>
        </a:p>
      </dgm:t>
    </dgm:pt>
    <dgm:pt modelId="{AB0BD34A-27E7-4D59-8686-8DDB8378ABA1}">
      <dgm:prSet/>
      <dgm:spPr>
        <a:solidFill>
          <a:schemeClr val="tx2"/>
        </a:solidFill>
      </dgm:spPr>
      <dgm:t>
        <a:bodyPr/>
        <a:lstStyle/>
        <a:p>
          <a:r>
            <a:rPr lang="en-US" dirty="0" err="1"/>
            <a:t>Yongzhi</a:t>
          </a:r>
          <a:r>
            <a:rPr lang="en-US" dirty="0"/>
            <a:t> Sun: Question: 1,2,3 </a:t>
          </a:r>
        </a:p>
      </dgm:t>
    </dgm:pt>
    <dgm:pt modelId="{256BF76B-7371-4616-94C8-801BCBC08AF2}" type="parTrans" cxnId="{174DF140-8085-46E6-82F4-2D12D36D28FB}">
      <dgm:prSet/>
      <dgm:spPr/>
      <dgm:t>
        <a:bodyPr/>
        <a:lstStyle/>
        <a:p>
          <a:endParaRPr lang="en-US"/>
        </a:p>
      </dgm:t>
    </dgm:pt>
    <dgm:pt modelId="{D93B50D9-ECFB-4FC6-85EC-427B91FBA6D8}" type="sibTrans" cxnId="{174DF140-8085-46E6-82F4-2D12D36D28FB}">
      <dgm:prSet phldrT="03" phldr="0"/>
      <dgm:spPr/>
      <dgm:t>
        <a:bodyPr/>
        <a:lstStyle/>
        <a:p>
          <a:r>
            <a:rPr lang="en-US"/>
            <a:t>03</a:t>
          </a:r>
        </a:p>
      </dgm:t>
    </dgm:pt>
    <dgm:pt modelId="{606402DE-20D1-4E48-9FCA-75DA09130579}" type="pres">
      <dgm:prSet presAssocID="{553646F1-A059-4563-B7F6-5B493FB88AB7}" presName="Name0" presStyleCnt="0">
        <dgm:presLayoutVars>
          <dgm:animLvl val="lvl"/>
          <dgm:resizeHandles val="exact"/>
        </dgm:presLayoutVars>
      </dgm:prSet>
      <dgm:spPr/>
    </dgm:pt>
    <dgm:pt modelId="{61EC130D-AE34-4A95-864C-96B4F135A0FC}" type="pres">
      <dgm:prSet presAssocID="{B4963E83-52CA-45D1-9923-5C92E90509BB}" presName="compositeNode" presStyleCnt="0">
        <dgm:presLayoutVars>
          <dgm:bulletEnabled val="1"/>
        </dgm:presLayoutVars>
      </dgm:prSet>
      <dgm:spPr/>
    </dgm:pt>
    <dgm:pt modelId="{ACD6F901-B87D-40E3-A98B-89AFDA9D0812}" type="pres">
      <dgm:prSet presAssocID="{B4963E83-52CA-45D1-9923-5C92E90509BB}" presName="bgRect" presStyleLbl="alignNode1" presStyleIdx="0" presStyleCnt="3" custLinFactNeighborX="-4938" custLinFactNeighborY="-31431"/>
      <dgm:spPr/>
    </dgm:pt>
    <dgm:pt modelId="{E81404C9-9BD2-474B-BAB0-5842CA163F21}" type="pres">
      <dgm:prSet presAssocID="{5D5F2185-1F3C-48E6-A76B-151A1D94F37D}" presName="sibTransNodeRect" presStyleLbl="alignNode1" presStyleIdx="0" presStyleCnt="3">
        <dgm:presLayoutVars>
          <dgm:chMax val="0"/>
          <dgm:bulletEnabled val="1"/>
        </dgm:presLayoutVars>
      </dgm:prSet>
      <dgm:spPr/>
    </dgm:pt>
    <dgm:pt modelId="{751F489F-2EFB-430B-A5A8-0668E549BECA}" type="pres">
      <dgm:prSet presAssocID="{B4963E83-52CA-45D1-9923-5C92E90509BB}" presName="nodeRect" presStyleLbl="alignNode1" presStyleIdx="0" presStyleCnt="3">
        <dgm:presLayoutVars>
          <dgm:bulletEnabled val="1"/>
        </dgm:presLayoutVars>
      </dgm:prSet>
      <dgm:spPr/>
    </dgm:pt>
    <dgm:pt modelId="{FFC8B4D4-1C94-4368-AFC2-954074B9A20B}" type="pres">
      <dgm:prSet presAssocID="{5D5F2185-1F3C-48E6-A76B-151A1D94F37D}" presName="sibTrans" presStyleCnt="0"/>
      <dgm:spPr/>
    </dgm:pt>
    <dgm:pt modelId="{F4CFF057-FF50-498B-B45B-78912B72BB11}" type="pres">
      <dgm:prSet presAssocID="{1D0C9086-F459-4F03-BAA2-26B47C55C1C1}" presName="compositeNode" presStyleCnt="0">
        <dgm:presLayoutVars>
          <dgm:bulletEnabled val="1"/>
        </dgm:presLayoutVars>
      </dgm:prSet>
      <dgm:spPr/>
    </dgm:pt>
    <dgm:pt modelId="{AA0623F8-762A-4664-8A9A-6373C7B7F433}" type="pres">
      <dgm:prSet presAssocID="{1D0C9086-F459-4F03-BAA2-26B47C55C1C1}" presName="bgRect" presStyleLbl="alignNode1" presStyleIdx="1" presStyleCnt="3"/>
      <dgm:spPr/>
    </dgm:pt>
    <dgm:pt modelId="{781E25B1-A7E3-4DD5-9892-F87B57904251}" type="pres">
      <dgm:prSet presAssocID="{50253C30-EAB1-4C92-A995-1D48CF93B7AE}" presName="sibTransNodeRect" presStyleLbl="alignNode1" presStyleIdx="1" presStyleCnt="3">
        <dgm:presLayoutVars>
          <dgm:chMax val="0"/>
          <dgm:bulletEnabled val="1"/>
        </dgm:presLayoutVars>
      </dgm:prSet>
      <dgm:spPr/>
    </dgm:pt>
    <dgm:pt modelId="{CB328E71-0BAB-47F0-A794-7F65FFA317A7}" type="pres">
      <dgm:prSet presAssocID="{1D0C9086-F459-4F03-BAA2-26B47C55C1C1}" presName="nodeRect" presStyleLbl="alignNode1" presStyleIdx="1" presStyleCnt="3">
        <dgm:presLayoutVars>
          <dgm:bulletEnabled val="1"/>
        </dgm:presLayoutVars>
      </dgm:prSet>
      <dgm:spPr/>
    </dgm:pt>
    <dgm:pt modelId="{297EBE18-F045-49A4-8DC6-3C4ECADE3D30}" type="pres">
      <dgm:prSet presAssocID="{50253C30-EAB1-4C92-A995-1D48CF93B7AE}" presName="sibTrans" presStyleCnt="0"/>
      <dgm:spPr/>
    </dgm:pt>
    <dgm:pt modelId="{389502A6-2057-4001-B0AF-A7A41BF7CFC3}" type="pres">
      <dgm:prSet presAssocID="{AB0BD34A-27E7-4D59-8686-8DDB8378ABA1}" presName="compositeNode" presStyleCnt="0">
        <dgm:presLayoutVars>
          <dgm:bulletEnabled val="1"/>
        </dgm:presLayoutVars>
      </dgm:prSet>
      <dgm:spPr/>
    </dgm:pt>
    <dgm:pt modelId="{81F859C5-E56C-4677-85E4-33190F72A4DE}" type="pres">
      <dgm:prSet presAssocID="{AB0BD34A-27E7-4D59-8686-8DDB8378ABA1}" presName="bgRect" presStyleLbl="alignNode1" presStyleIdx="2" presStyleCnt="3"/>
      <dgm:spPr/>
    </dgm:pt>
    <dgm:pt modelId="{0F9355EC-CB7F-45F3-9D18-FE12D7B9C80F}" type="pres">
      <dgm:prSet presAssocID="{D93B50D9-ECFB-4FC6-85EC-427B91FBA6D8}" presName="sibTransNodeRect" presStyleLbl="alignNode1" presStyleIdx="2" presStyleCnt="3">
        <dgm:presLayoutVars>
          <dgm:chMax val="0"/>
          <dgm:bulletEnabled val="1"/>
        </dgm:presLayoutVars>
      </dgm:prSet>
      <dgm:spPr/>
    </dgm:pt>
    <dgm:pt modelId="{C3D8D48F-0D80-4120-A473-C604DDFFA7D2}" type="pres">
      <dgm:prSet presAssocID="{AB0BD34A-27E7-4D59-8686-8DDB8378ABA1}" presName="nodeRect" presStyleLbl="alignNode1" presStyleIdx="2" presStyleCnt="3">
        <dgm:presLayoutVars>
          <dgm:bulletEnabled val="1"/>
        </dgm:presLayoutVars>
      </dgm:prSet>
      <dgm:spPr/>
    </dgm:pt>
  </dgm:ptLst>
  <dgm:cxnLst>
    <dgm:cxn modelId="{3A838400-D2A8-4A9E-8186-FAA2C8DEFC1D}" type="presOf" srcId="{AB0BD34A-27E7-4D59-8686-8DDB8378ABA1}" destId="{C3D8D48F-0D80-4120-A473-C604DDFFA7D2}" srcOrd="1" destOrd="0" presId="urn:microsoft.com/office/officeart/2016/7/layout/LinearBlockProcessNumbered"/>
    <dgm:cxn modelId="{B5470501-B223-46A6-9E80-500A9EB80F43}" type="presOf" srcId="{B4963E83-52CA-45D1-9923-5C92E90509BB}" destId="{ACD6F901-B87D-40E3-A98B-89AFDA9D0812}" srcOrd="0" destOrd="0" presId="urn:microsoft.com/office/officeart/2016/7/layout/LinearBlockProcessNumbered"/>
    <dgm:cxn modelId="{0E443F0B-9A5C-42C5-8A76-3AC7444A1695}" srcId="{553646F1-A059-4563-B7F6-5B493FB88AB7}" destId="{B4963E83-52CA-45D1-9923-5C92E90509BB}" srcOrd="0" destOrd="0" parTransId="{3204B624-9F32-45A9-83FF-6E422DCFAA1B}" sibTransId="{5D5F2185-1F3C-48E6-A76B-151A1D94F37D}"/>
    <dgm:cxn modelId="{BE960F33-DCEC-4B62-9432-FFD1E389F412}" srcId="{553646F1-A059-4563-B7F6-5B493FB88AB7}" destId="{1D0C9086-F459-4F03-BAA2-26B47C55C1C1}" srcOrd="1" destOrd="0" parTransId="{0845CDF6-18E5-4770-AA26-23225EDA4646}" sibTransId="{50253C30-EAB1-4C92-A995-1D48CF93B7AE}"/>
    <dgm:cxn modelId="{7DC0AC3D-A235-4D69-B880-E74F483D650C}" type="presOf" srcId="{5D5F2185-1F3C-48E6-A76B-151A1D94F37D}" destId="{E81404C9-9BD2-474B-BAB0-5842CA163F21}" srcOrd="0" destOrd="0" presId="urn:microsoft.com/office/officeart/2016/7/layout/LinearBlockProcessNumbered"/>
    <dgm:cxn modelId="{174DF140-8085-46E6-82F4-2D12D36D28FB}" srcId="{553646F1-A059-4563-B7F6-5B493FB88AB7}" destId="{AB0BD34A-27E7-4D59-8686-8DDB8378ABA1}" srcOrd="2" destOrd="0" parTransId="{256BF76B-7371-4616-94C8-801BCBC08AF2}" sibTransId="{D93B50D9-ECFB-4FC6-85EC-427B91FBA6D8}"/>
    <dgm:cxn modelId="{0F65845C-DC2E-4191-BC41-221766C19741}" type="presOf" srcId="{AB0BD34A-27E7-4D59-8686-8DDB8378ABA1}" destId="{81F859C5-E56C-4677-85E4-33190F72A4DE}" srcOrd="0" destOrd="0" presId="urn:microsoft.com/office/officeart/2016/7/layout/LinearBlockProcessNumbered"/>
    <dgm:cxn modelId="{6E0DDB5C-D9A9-46E4-830E-EB73F3DF4E6D}" type="presOf" srcId="{553646F1-A059-4563-B7F6-5B493FB88AB7}" destId="{606402DE-20D1-4E48-9FCA-75DA09130579}" srcOrd="0" destOrd="0" presId="urn:microsoft.com/office/officeart/2016/7/layout/LinearBlockProcessNumbered"/>
    <dgm:cxn modelId="{A6321559-F469-4A58-A5AC-405380CACD44}" type="presOf" srcId="{D93B50D9-ECFB-4FC6-85EC-427B91FBA6D8}" destId="{0F9355EC-CB7F-45F3-9D18-FE12D7B9C80F}" srcOrd="0" destOrd="0" presId="urn:microsoft.com/office/officeart/2016/7/layout/LinearBlockProcessNumbered"/>
    <dgm:cxn modelId="{8E8323A3-0625-49A4-B933-C49586F5344E}" type="presOf" srcId="{1D0C9086-F459-4F03-BAA2-26B47C55C1C1}" destId="{AA0623F8-762A-4664-8A9A-6373C7B7F433}" srcOrd="0" destOrd="0" presId="urn:microsoft.com/office/officeart/2016/7/layout/LinearBlockProcessNumbered"/>
    <dgm:cxn modelId="{CA0CEFDA-B26F-43D2-B6D1-29B8FABBEA0C}" type="presOf" srcId="{1D0C9086-F459-4F03-BAA2-26B47C55C1C1}" destId="{CB328E71-0BAB-47F0-A794-7F65FFA317A7}" srcOrd="1" destOrd="0" presId="urn:microsoft.com/office/officeart/2016/7/layout/LinearBlockProcessNumbered"/>
    <dgm:cxn modelId="{DDEB4EE3-E442-49A1-AB71-E5F0E9700AE0}" type="presOf" srcId="{B4963E83-52CA-45D1-9923-5C92E90509BB}" destId="{751F489F-2EFB-430B-A5A8-0668E549BECA}" srcOrd="1" destOrd="0" presId="urn:microsoft.com/office/officeart/2016/7/layout/LinearBlockProcessNumbered"/>
    <dgm:cxn modelId="{4397BBEE-D624-4064-8667-FC6FBF9C75DD}" type="presOf" srcId="{50253C30-EAB1-4C92-A995-1D48CF93B7AE}" destId="{781E25B1-A7E3-4DD5-9892-F87B57904251}" srcOrd="0" destOrd="0" presId="urn:microsoft.com/office/officeart/2016/7/layout/LinearBlockProcessNumbered"/>
    <dgm:cxn modelId="{3E707662-676E-459C-86F3-B033B28E1CA9}" type="presParOf" srcId="{606402DE-20D1-4E48-9FCA-75DA09130579}" destId="{61EC130D-AE34-4A95-864C-96B4F135A0FC}" srcOrd="0" destOrd="0" presId="urn:microsoft.com/office/officeart/2016/7/layout/LinearBlockProcessNumbered"/>
    <dgm:cxn modelId="{393C2CB4-AE5F-4CE5-9C96-7D114FD35FB9}" type="presParOf" srcId="{61EC130D-AE34-4A95-864C-96B4F135A0FC}" destId="{ACD6F901-B87D-40E3-A98B-89AFDA9D0812}" srcOrd="0" destOrd="0" presId="urn:microsoft.com/office/officeart/2016/7/layout/LinearBlockProcessNumbered"/>
    <dgm:cxn modelId="{217E7BF5-B463-4CCC-83D2-529D2B2414F0}" type="presParOf" srcId="{61EC130D-AE34-4A95-864C-96B4F135A0FC}" destId="{E81404C9-9BD2-474B-BAB0-5842CA163F21}" srcOrd="1" destOrd="0" presId="urn:microsoft.com/office/officeart/2016/7/layout/LinearBlockProcessNumbered"/>
    <dgm:cxn modelId="{8C5AF383-C75E-455C-ABEB-944217851812}" type="presParOf" srcId="{61EC130D-AE34-4A95-864C-96B4F135A0FC}" destId="{751F489F-2EFB-430B-A5A8-0668E549BECA}" srcOrd="2" destOrd="0" presId="urn:microsoft.com/office/officeart/2016/7/layout/LinearBlockProcessNumbered"/>
    <dgm:cxn modelId="{9BED4DFD-98FC-4045-9737-E6F34D7D95C3}" type="presParOf" srcId="{606402DE-20D1-4E48-9FCA-75DA09130579}" destId="{FFC8B4D4-1C94-4368-AFC2-954074B9A20B}" srcOrd="1" destOrd="0" presId="urn:microsoft.com/office/officeart/2016/7/layout/LinearBlockProcessNumbered"/>
    <dgm:cxn modelId="{B63CFF37-8A29-48CE-8D5E-9196BCFA83A8}" type="presParOf" srcId="{606402DE-20D1-4E48-9FCA-75DA09130579}" destId="{F4CFF057-FF50-498B-B45B-78912B72BB11}" srcOrd="2" destOrd="0" presId="urn:microsoft.com/office/officeart/2016/7/layout/LinearBlockProcessNumbered"/>
    <dgm:cxn modelId="{426B5B4E-4845-4A01-AA02-4C0632463B63}" type="presParOf" srcId="{F4CFF057-FF50-498B-B45B-78912B72BB11}" destId="{AA0623F8-762A-4664-8A9A-6373C7B7F433}" srcOrd="0" destOrd="0" presId="urn:microsoft.com/office/officeart/2016/7/layout/LinearBlockProcessNumbered"/>
    <dgm:cxn modelId="{ACA0C7CD-AF83-4DED-9FF7-1ED88C0924DA}" type="presParOf" srcId="{F4CFF057-FF50-498B-B45B-78912B72BB11}" destId="{781E25B1-A7E3-4DD5-9892-F87B57904251}" srcOrd="1" destOrd="0" presId="urn:microsoft.com/office/officeart/2016/7/layout/LinearBlockProcessNumbered"/>
    <dgm:cxn modelId="{3B831D04-8FC8-4D50-9D64-DCE1578BBC72}" type="presParOf" srcId="{F4CFF057-FF50-498B-B45B-78912B72BB11}" destId="{CB328E71-0BAB-47F0-A794-7F65FFA317A7}" srcOrd="2" destOrd="0" presId="urn:microsoft.com/office/officeart/2016/7/layout/LinearBlockProcessNumbered"/>
    <dgm:cxn modelId="{62E6C353-64B0-4182-9312-99AC58882385}" type="presParOf" srcId="{606402DE-20D1-4E48-9FCA-75DA09130579}" destId="{297EBE18-F045-49A4-8DC6-3C4ECADE3D30}" srcOrd="3" destOrd="0" presId="urn:microsoft.com/office/officeart/2016/7/layout/LinearBlockProcessNumbered"/>
    <dgm:cxn modelId="{DEB53D88-EDD7-420A-A6E7-75EC6409CE5F}" type="presParOf" srcId="{606402DE-20D1-4E48-9FCA-75DA09130579}" destId="{389502A6-2057-4001-B0AF-A7A41BF7CFC3}" srcOrd="4" destOrd="0" presId="urn:microsoft.com/office/officeart/2016/7/layout/LinearBlockProcessNumbered"/>
    <dgm:cxn modelId="{30CC0D1C-4C9E-4ED6-BF97-C7E7E547F790}" type="presParOf" srcId="{389502A6-2057-4001-B0AF-A7A41BF7CFC3}" destId="{81F859C5-E56C-4677-85E4-33190F72A4DE}" srcOrd="0" destOrd="0" presId="urn:microsoft.com/office/officeart/2016/7/layout/LinearBlockProcessNumbered"/>
    <dgm:cxn modelId="{333D897D-1BD9-4887-ADF7-D630EE90C110}" type="presParOf" srcId="{389502A6-2057-4001-B0AF-A7A41BF7CFC3}" destId="{0F9355EC-CB7F-45F3-9D18-FE12D7B9C80F}" srcOrd="1" destOrd="0" presId="urn:microsoft.com/office/officeart/2016/7/layout/LinearBlockProcessNumbered"/>
    <dgm:cxn modelId="{169343F0-D929-4A32-BB4A-6D262D0345C2}" type="presParOf" srcId="{389502A6-2057-4001-B0AF-A7A41BF7CFC3}" destId="{C3D8D48F-0D80-4120-A473-C604DDFFA7D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6F901-B87D-40E3-A98B-89AFDA9D0812}">
      <dsp:nvSpPr>
        <dsp:cNvPr id="0" name=""/>
        <dsp:cNvSpPr/>
      </dsp:nvSpPr>
      <dsp:spPr>
        <a:xfrm>
          <a:off x="0" y="0"/>
          <a:ext cx="3201828" cy="3566160"/>
        </a:xfrm>
        <a:prstGeom prst="rect">
          <a:avLst/>
        </a:prstGeom>
        <a:solidFill>
          <a:schemeClr val="tx2"/>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dirty="0"/>
            <a:t>Sejal Ghate : Question 1,3,5,6 </a:t>
          </a:r>
        </a:p>
      </dsp:txBody>
      <dsp:txXfrm>
        <a:off x="0" y="1426464"/>
        <a:ext cx="3201828" cy="2139696"/>
      </dsp:txXfrm>
    </dsp:sp>
    <dsp:sp modelId="{E81404C9-9BD2-474B-BAB0-5842CA163F21}">
      <dsp:nvSpPr>
        <dsp:cNvPr id="0" name=""/>
        <dsp:cNvSpPr/>
      </dsp:nvSpPr>
      <dsp:spPr>
        <a:xfrm>
          <a:off x="790"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90" y="0"/>
        <a:ext cx="3201828" cy="1426464"/>
      </dsp:txXfrm>
    </dsp:sp>
    <dsp:sp modelId="{AA0623F8-762A-4664-8A9A-6373C7B7F433}">
      <dsp:nvSpPr>
        <dsp:cNvPr id="0" name=""/>
        <dsp:cNvSpPr/>
      </dsp:nvSpPr>
      <dsp:spPr>
        <a:xfrm>
          <a:off x="3458765" y="0"/>
          <a:ext cx="3201828" cy="3566160"/>
        </a:xfrm>
        <a:prstGeom prst="rect">
          <a:avLst/>
        </a:prstGeom>
        <a:solidFill>
          <a:schemeClr val="tx2"/>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a:t>Zixu Han : Question:3,4,5 </a:t>
          </a:r>
        </a:p>
      </dsp:txBody>
      <dsp:txXfrm>
        <a:off x="3458765" y="1426464"/>
        <a:ext cx="3201828" cy="2139696"/>
      </dsp:txXfrm>
    </dsp:sp>
    <dsp:sp modelId="{781E25B1-A7E3-4DD5-9892-F87B57904251}">
      <dsp:nvSpPr>
        <dsp:cNvPr id="0" name=""/>
        <dsp:cNvSpPr/>
      </dsp:nvSpPr>
      <dsp:spPr>
        <a:xfrm>
          <a:off x="3458765"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58765" y="0"/>
        <a:ext cx="3201828" cy="1426464"/>
      </dsp:txXfrm>
    </dsp:sp>
    <dsp:sp modelId="{81F859C5-E56C-4677-85E4-33190F72A4DE}">
      <dsp:nvSpPr>
        <dsp:cNvPr id="0" name=""/>
        <dsp:cNvSpPr/>
      </dsp:nvSpPr>
      <dsp:spPr>
        <a:xfrm>
          <a:off x="6916740" y="0"/>
          <a:ext cx="3201828" cy="3566160"/>
        </a:xfrm>
        <a:prstGeom prst="rect">
          <a:avLst/>
        </a:prstGeom>
        <a:solidFill>
          <a:schemeClr val="tx2"/>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dirty="0" err="1"/>
            <a:t>Yongzhi</a:t>
          </a:r>
          <a:r>
            <a:rPr lang="en-US" sz="2600" kern="1200" dirty="0"/>
            <a:t> Sun: Question: 1,2,3 </a:t>
          </a:r>
        </a:p>
      </dsp:txBody>
      <dsp:txXfrm>
        <a:off x="6916740" y="1426464"/>
        <a:ext cx="3201828" cy="2139696"/>
      </dsp:txXfrm>
    </dsp:sp>
    <dsp:sp modelId="{0F9355EC-CB7F-45F3-9D18-FE12D7B9C80F}">
      <dsp:nvSpPr>
        <dsp:cNvPr id="0" name=""/>
        <dsp:cNvSpPr/>
      </dsp:nvSpPr>
      <dsp:spPr>
        <a:xfrm>
          <a:off x="6916740"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16740" y="0"/>
        <a:ext cx="3201828" cy="14264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786B-61A3-4ADF-B97E-510EAA30A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F65A9-766A-4344-9647-57979B546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CD5418-B4A0-4170-9E96-0325D81D0A2E}"/>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22F17D59-4393-455A-AD93-0C889B62A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E46C2-2BE0-43F5-8993-E8015B78D6D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8730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FBC2-24E2-45B9-B0E1-67B0C7135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B5D0EE-FE1A-4C5A-A3D6-66C2235F3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AC5E9-7864-412F-9BEC-606EF69760CB}"/>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D7FC1415-4691-4B9E-8747-BFB612B68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7291B-32F1-481A-A93A-51BEA3C986B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9770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0F936-BE2F-42D0-855A-E1210AFC69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68C62-546B-4479-A25F-C2753B282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6F70F-786B-45E9-A7F1-027CC017F07B}"/>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6F50E0BF-073F-4AFC-A684-F713D2A1F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46C43-256D-4268-A19D-B7B78711177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83858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5981-A22A-40B9-8008-9FFB8F8C5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AD361-5147-4025-9C6D-411025BF0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F7D82-97AA-4DBC-AEE5-292A90597185}"/>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3B3439BF-20E2-440C-A9D5-6CA64CD71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203E7-8269-4909-AE22-D6B1707CAE5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1364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660A-08EB-46F8-91D7-30AF12E56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B4709D-DEE8-4030-A5FD-CE1C8CAA7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CAD5-8E7C-499C-8BC4-B050EFB34728}"/>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DD05F554-386B-42E9-A67E-E9E6DD28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89DD9-9804-45EB-AF88-33F7CF7B609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4312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F044-699B-419F-9C15-95045C446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9167B-963D-4745-9289-1609128F5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75002F-02D6-4110-BDB6-4969D70E5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3B7352-CDE6-4218-AEC1-3588AF878CE7}"/>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6" name="Footer Placeholder 5">
            <a:extLst>
              <a:ext uri="{FF2B5EF4-FFF2-40B4-BE49-F238E27FC236}">
                <a16:creationId xmlns:a16="http://schemas.microsoft.com/office/drawing/2014/main" id="{21B25B03-6352-4952-BCD2-9573F336B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FAFE6-702A-42DB-AEB7-94835ED055B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9967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6725-7BAF-46DC-A61F-2A89F679C0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6D91D-794C-4BAB-BB53-D013979A7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46088D-3FF2-4575-9021-A0740B2EF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E61DA6-CD13-4632-BA11-0BC4EE8DD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4F769-367B-4807-927C-A78B19E6D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FBD39-0C2E-4B7F-A64E-433618929A80}"/>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8" name="Footer Placeholder 7">
            <a:extLst>
              <a:ext uri="{FF2B5EF4-FFF2-40B4-BE49-F238E27FC236}">
                <a16:creationId xmlns:a16="http://schemas.microsoft.com/office/drawing/2014/main" id="{E3AFC5AC-1E92-4D1E-A469-5AD043053D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99FC0-9349-4BDE-8DFF-4E506A12B80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9266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1AEF-160F-4B1D-AEC3-31D51D8948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BA549-853C-45E2-88EA-2F1C3EF08A95}"/>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4" name="Footer Placeholder 3">
            <a:extLst>
              <a:ext uri="{FF2B5EF4-FFF2-40B4-BE49-F238E27FC236}">
                <a16:creationId xmlns:a16="http://schemas.microsoft.com/office/drawing/2014/main" id="{1AEA908A-9F1E-4A29-9C36-E628F5196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115AE-3817-4AA4-AA4A-5B2B8A312FC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1263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76EB0-4ED6-4C48-BCD5-EE7F6C499586}"/>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3" name="Footer Placeholder 2">
            <a:extLst>
              <a:ext uri="{FF2B5EF4-FFF2-40B4-BE49-F238E27FC236}">
                <a16:creationId xmlns:a16="http://schemas.microsoft.com/office/drawing/2014/main" id="{D9EAD0E7-AC50-4419-A030-E9C082EB7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9051E6-FCDD-4BAC-BF40-86F28E415B8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6799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2924-EEC5-4FCA-8FC5-3561EB432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817B71-48E1-4C75-865C-A2D774B9F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6D0534-6E5F-4084-8308-51F5B07EC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548A-D089-49B4-A476-0B3CC27576B1}"/>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6" name="Footer Placeholder 5">
            <a:extLst>
              <a:ext uri="{FF2B5EF4-FFF2-40B4-BE49-F238E27FC236}">
                <a16:creationId xmlns:a16="http://schemas.microsoft.com/office/drawing/2014/main" id="{949DD8F9-7964-4E47-840D-33312A4A2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6C1FF-9578-414A-B142-9BCAC6980C0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972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0089-4333-4FE4-88B0-954E4E6D0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43CA03-0CA6-4BA0-98B7-984CE002D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F60D01-1A13-4028-A523-44EC13876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D1E2D-A7BB-4BE0-8158-30DB27771287}"/>
              </a:ext>
            </a:extLst>
          </p:cNvPr>
          <p:cNvSpPr>
            <a:spLocks noGrp="1"/>
          </p:cNvSpPr>
          <p:nvPr>
            <p:ph type="dt" sz="half" idx="10"/>
          </p:nvPr>
        </p:nvSpPr>
        <p:spPr/>
        <p:txBody>
          <a:bodyPr/>
          <a:lstStyle/>
          <a:p>
            <a:fld id="{C764DE79-268F-4C1A-8933-263129D2AF90}" type="datetimeFigureOut">
              <a:rPr lang="en-US" smtClean="0"/>
              <a:t>11/17/2021</a:t>
            </a:fld>
            <a:endParaRPr lang="en-US"/>
          </a:p>
        </p:txBody>
      </p:sp>
      <p:sp>
        <p:nvSpPr>
          <p:cNvPr id="6" name="Footer Placeholder 5">
            <a:extLst>
              <a:ext uri="{FF2B5EF4-FFF2-40B4-BE49-F238E27FC236}">
                <a16:creationId xmlns:a16="http://schemas.microsoft.com/office/drawing/2014/main" id="{E1750A3F-AC38-4D56-A2E2-82D445112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CB7B6-727D-4949-BD3F-AC731BFC115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3245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774DA-26E9-44B3-B766-2E75AB45E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80966-DF2E-4812-9523-7467C6147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68022-86E3-4E96-8E57-B5DDEE9283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11/17/2021</a:t>
            </a:fld>
            <a:endParaRPr lang="en-US"/>
          </a:p>
        </p:txBody>
      </p:sp>
      <p:sp>
        <p:nvSpPr>
          <p:cNvPr id="5" name="Footer Placeholder 4">
            <a:extLst>
              <a:ext uri="{FF2B5EF4-FFF2-40B4-BE49-F238E27FC236}">
                <a16:creationId xmlns:a16="http://schemas.microsoft.com/office/drawing/2014/main" id="{DD8AE33B-B221-4C15-B42A-1B0066E00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45E70-41DA-4994-A6C5-CD261D35B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42023959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41.jpeg"/><Relationship Id="rId11" Type="http://schemas.openxmlformats.org/officeDocument/2006/relationships/image" Target="../media/image46.jpeg"/><Relationship Id="rId5" Type="http://schemas.openxmlformats.org/officeDocument/2006/relationships/image" Target="../media/image40.jpeg"/><Relationship Id="rId10" Type="http://schemas.openxmlformats.org/officeDocument/2006/relationships/image" Target="../media/image45.jpeg"/><Relationship Id="rId4" Type="http://schemas.openxmlformats.org/officeDocument/2006/relationships/image" Target="../media/image39.jpeg"/><Relationship Id="rId9" Type="http://schemas.openxmlformats.org/officeDocument/2006/relationships/image" Target="../media/image4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1774F77-B633-4D92-BEE0-CE72F51BB16F}"/>
              </a:ext>
            </a:extLst>
          </p:cNvPr>
          <p:cNvSpPr>
            <a:spLocks noGrp="1"/>
          </p:cNvSpPr>
          <p:nvPr>
            <p:ph type="ctrTitle"/>
          </p:nvPr>
        </p:nvSpPr>
        <p:spPr>
          <a:xfrm>
            <a:off x="6746628" y="1783959"/>
            <a:ext cx="4645250" cy="2889114"/>
          </a:xfrm>
        </p:spPr>
        <p:txBody>
          <a:bodyPr vert="horz" lIns="91440" tIns="45720" rIns="91440" bIns="45720" rtlCol="0" anchor="b">
            <a:normAutofit/>
          </a:bodyPr>
          <a:lstStyle/>
          <a:p>
            <a:pPr algn="l"/>
            <a:r>
              <a:rPr lang="en-US" sz="4700" b="1" kern="1200">
                <a:solidFill>
                  <a:schemeClr val="bg1"/>
                </a:solidFill>
                <a:latin typeface="+mj-lt"/>
                <a:ea typeface="+mj-ea"/>
                <a:cs typeface="+mj-cs"/>
              </a:rPr>
              <a:t>Predicting Cardiac Output</a:t>
            </a:r>
          </a:p>
          <a:p>
            <a:pPr algn="l"/>
            <a:r>
              <a:rPr lang="en-US" sz="4700" b="1" kern="1200">
                <a:solidFill>
                  <a:schemeClr val="bg1"/>
                </a:solidFill>
                <a:latin typeface="+mj-lt"/>
                <a:ea typeface="+mj-ea"/>
                <a:cs typeface="+mj-cs"/>
              </a:rPr>
              <a:t>from Arterial Blood Pressure</a:t>
            </a:r>
          </a:p>
        </p:txBody>
      </p:sp>
      <p:sp>
        <p:nvSpPr>
          <p:cNvPr id="3" name="副标题 2">
            <a:extLst>
              <a:ext uri="{FF2B5EF4-FFF2-40B4-BE49-F238E27FC236}">
                <a16:creationId xmlns:a16="http://schemas.microsoft.com/office/drawing/2014/main" id="{4724B775-046F-4467-BA7C-BA66D47E916B}"/>
              </a:ext>
            </a:extLst>
          </p:cNvPr>
          <p:cNvSpPr>
            <a:spLocks noGrp="1"/>
          </p:cNvSpPr>
          <p:nvPr>
            <p:ph type="subTitle" idx="1"/>
          </p:nvPr>
        </p:nvSpPr>
        <p:spPr>
          <a:xfrm>
            <a:off x="6746627" y="4750893"/>
            <a:ext cx="4645250" cy="1541752"/>
          </a:xfrm>
        </p:spPr>
        <p:txBody>
          <a:bodyPr vert="horz" lIns="91440" tIns="45720" rIns="91440" bIns="45720" rtlCol="0" anchor="t">
            <a:normAutofit/>
          </a:bodyPr>
          <a:lstStyle/>
          <a:p>
            <a:pPr algn="l"/>
            <a:r>
              <a:rPr lang="en-US" sz="1800" b="1" kern="1200" dirty="0">
                <a:solidFill>
                  <a:schemeClr val="bg1"/>
                </a:solidFill>
                <a:latin typeface="+mn-lt"/>
                <a:ea typeface="+mn-ea"/>
                <a:cs typeface="+mn-cs"/>
              </a:rPr>
              <a:t>Team 9</a:t>
            </a:r>
          </a:p>
          <a:p>
            <a:pPr algn="l"/>
            <a:r>
              <a:rPr lang="en-US" sz="1600" kern="1200" dirty="0">
                <a:solidFill>
                  <a:schemeClr val="bg1"/>
                </a:solidFill>
                <a:latin typeface="+mn-lt"/>
                <a:ea typeface="+mn-ea"/>
                <a:cs typeface="+mn-cs"/>
              </a:rPr>
              <a:t>Sejal Ghate</a:t>
            </a:r>
          </a:p>
          <a:p>
            <a:pPr algn="l"/>
            <a:r>
              <a:rPr lang="en-US" sz="1600" kern="1200" dirty="0" err="1">
                <a:solidFill>
                  <a:schemeClr val="bg1"/>
                </a:solidFill>
                <a:latin typeface="+mn-lt"/>
                <a:ea typeface="+mn-ea"/>
                <a:cs typeface="+mn-cs"/>
              </a:rPr>
              <a:t>Zixu</a:t>
            </a:r>
            <a:r>
              <a:rPr lang="en-US" sz="1600" kern="1200" dirty="0">
                <a:solidFill>
                  <a:schemeClr val="bg1"/>
                </a:solidFill>
                <a:latin typeface="+mn-lt"/>
                <a:ea typeface="+mn-ea"/>
                <a:cs typeface="+mn-cs"/>
              </a:rPr>
              <a:t> Han</a:t>
            </a:r>
          </a:p>
          <a:p>
            <a:pPr algn="l"/>
            <a:r>
              <a:rPr lang="en-US" sz="1600" kern="1200" dirty="0" err="1">
                <a:solidFill>
                  <a:schemeClr val="bg1"/>
                </a:solidFill>
                <a:latin typeface="+mn-lt"/>
                <a:ea typeface="+mn-ea"/>
                <a:cs typeface="+mn-cs"/>
              </a:rPr>
              <a:t>Yongzhi</a:t>
            </a:r>
            <a:r>
              <a:rPr lang="en-US" sz="1600" kern="1200" dirty="0">
                <a:solidFill>
                  <a:schemeClr val="bg1"/>
                </a:solidFill>
                <a:latin typeface="+mn-lt"/>
                <a:ea typeface="+mn-ea"/>
                <a:cs typeface="+mn-cs"/>
              </a:rPr>
              <a:t> Sun</a:t>
            </a: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D3F6B555-031C-4878-BADA-DACDA7211049}"/>
              </a:ext>
            </a:extLst>
          </p:cNvPr>
          <p:cNvPicPr>
            <a:picLocks noChangeAspect="1"/>
          </p:cNvPicPr>
          <p:nvPr/>
        </p:nvPicPr>
        <p:blipFill rotWithShape="1">
          <a:blip r:embed="rId2"/>
          <a:srcRect t="5180" r="2" b="8469"/>
          <a:stretch/>
        </p:blipFill>
        <p:spPr>
          <a:xfrm>
            <a:off x="419382" y="770099"/>
            <a:ext cx="4047843" cy="3949631"/>
          </a:xfrm>
          <a:prstGeom prst="rect">
            <a:avLst/>
          </a:prstGeom>
        </p:spPr>
      </p:pic>
    </p:spTree>
    <p:extLst>
      <p:ext uri="{BB962C8B-B14F-4D97-AF65-F5344CB8AC3E}">
        <p14:creationId xmlns:p14="http://schemas.microsoft.com/office/powerpoint/2010/main" val="8388108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表, 散点图&#10;&#10;描述已自动生成">
            <a:extLst>
              <a:ext uri="{FF2B5EF4-FFF2-40B4-BE49-F238E27FC236}">
                <a16:creationId xmlns:a16="http://schemas.microsoft.com/office/drawing/2014/main" id="{DEC3733F-4439-480E-8C9E-398812A8D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6" y="535417"/>
            <a:ext cx="2663665" cy="1968781"/>
          </a:xfrm>
          <a:prstGeom prst="rect">
            <a:avLst/>
          </a:prstGeom>
        </p:spPr>
      </p:pic>
      <p:pic>
        <p:nvPicPr>
          <p:cNvPr id="8" name="图片 7" descr="图表, 散点图&#10;&#10;描述已自动生成">
            <a:extLst>
              <a:ext uri="{FF2B5EF4-FFF2-40B4-BE49-F238E27FC236}">
                <a16:creationId xmlns:a16="http://schemas.microsoft.com/office/drawing/2014/main" id="{830612B2-F7B5-45C4-AFBA-028F3F64D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494" y="544885"/>
            <a:ext cx="2625505" cy="1940576"/>
          </a:xfrm>
          <a:prstGeom prst="rect">
            <a:avLst/>
          </a:prstGeom>
        </p:spPr>
      </p:pic>
      <p:pic>
        <p:nvPicPr>
          <p:cNvPr id="10" name="图片 9" descr="图表, 散点图&#10;&#10;描述已自动生成">
            <a:extLst>
              <a:ext uri="{FF2B5EF4-FFF2-40B4-BE49-F238E27FC236}">
                <a16:creationId xmlns:a16="http://schemas.microsoft.com/office/drawing/2014/main" id="{D74CAF97-DC77-4E1E-9AB8-946D88410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79" y="567260"/>
            <a:ext cx="2590959" cy="1907500"/>
          </a:xfrm>
          <a:prstGeom prst="rect">
            <a:avLst/>
          </a:prstGeom>
        </p:spPr>
      </p:pic>
      <p:sp>
        <p:nvSpPr>
          <p:cNvPr id="11" name="文本框 10">
            <a:extLst>
              <a:ext uri="{FF2B5EF4-FFF2-40B4-BE49-F238E27FC236}">
                <a16:creationId xmlns:a16="http://schemas.microsoft.com/office/drawing/2014/main" id="{AFA6141A-AC91-4DC4-BBF6-B1CDA0E78147}"/>
              </a:ext>
            </a:extLst>
          </p:cNvPr>
          <p:cNvSpPr txBox="1"/>
          <p:nvPr/>
        </p:nvSpPr>
        <p:spPr>
          <a:xfrm>
            <a:off x="1705060" y="131171"/>
            <a:ext cx="2133600" cy="307777"/>
          </a:xfrm>
          <a:prstGeom prst="rect">
            <a:avLst/>
          </a:prstGeom>
          <a:noFill/>
        </p:spPr>
        <p:txBody>
          <a:bodyPr wrap="square" lIns="91440" tIns="45720" rIns="91440" bIns="45720" rtlCol="0" anchor="t">
            <a:spAutoFit/>
          </a:bodyPr>
          <a:lstStyle/>
          <a:p>
            <a:r>
              <a:rPr lang="en-US" sz="1400" b="1"/>
              <a:t>Liljestrand</a:t>
            </a:r>
            <a:endParaRPr lang="en-US" sz="1400" b="1">
              <a:cs typeface="Calibri"/>
            </a:endParaRPr>
          </a:p>
        </p:txBody>
      </p:sp>
      <p:sp>
        <p:nvSpPr>
          <p:cNvPr id="12" name="文本框 11">
            <a:extLst>
              <a:ext uri="{FF2B5EF4-FFF2-40B4-BE49-F238E27FC236}">
                <a16:creationId xmlns:a16="http://schemas.microsoft.com/office/drawing/2014/main" id="{961E630C-8200-4506-A6F8-5EA22829F4BB}"/>
              </a:ext>
            </a:extLst>
          </p:cNvPr>
          <p:cNvSpPr txBox="1"/>
          <p:nvPr/>
        </p:nvSpPr>
        <p:spPr>
          <a:xfrm>
            <a:off x="3358109" y="132490"/>
            <a:ext cx="3632626" cy="338554"/>
          </a:xfrm>
          <a:prstGeom prst="rect">
            <a:avLst/>
          </a:prstGeom>
          <a:solidFill>
            <a:schemeClr val="tx2"/>
          </a:solidFill>
        </p:spPr>
        <p:txBody>
          <a:bodyPr wrap="square" lIns="91440" tIns="45720" rIns="91440" bIns="45720" rtlCol="0" anchor="t">
            <a:spAutoFit/>
          </a:bodyPr>
          <a:lstStyle/>
          <a:p>
            <a:pPr algn="ctr"/>
            <a:r>
              <a:rPr lang="en-US" sz="1600" b="1" dirty="0">
                <a:solidFill>
                  <a:schemeClr val="bg1"/>
                </a:solidFill>
              </a:rPr>
              <a:t>Systolic area w/ </a:t>
            </a:r>
            <a:r>
              <a:rPr lang="en-US" sz="1600" b="1" dirty="0" err="1">
                <a:solidFill>
                  <a:schemeClr val="bg1"/>
                </a:solidFill>
              </a:rPr>
              <a:t>Kouchoukos</a:t>
            </a:r>
            <a:r>
              <a:rPr lang="en-US" sz="1600" b="1" dirty="0">
                <a:solidFill>
                  <a:schemeClr val="bg1"/>
                </a:solidFill>
              </a:rPr>
              <a:t> correction</a:t>
            </a:r>
          </a:p>
        </p:txBody>
      </p:sp>
      <p:sp>
        <p:nvSpPr>
          <p:cNvPr id="13" name="文本框 12">
            <a:extLst>
              <a:ext uri="{FF2B5EF4-FFF2-40B4-BE49-F238E27FC236}">
                <a16:creationId xmlns:a16="http://schemas.microsoft.com/office/drawing/2014/main" id="{661E208E-A893-4A58-AD2F-566DDA700754}"/>
              </a:ext>
            </a:extLst>
          </p:cNvPr>
          <p:cNvSpPr txBox="1"/>
          <p:nvPr/>
        </p:nvSpPr>
        <p:spPr>
          <a:xfrm>
            <a:off x="7427239" y="127154"/>
            <a:ext cx="664709" cy="338554"/>
          </a:xfrm>
          <a:prstGeom prst="rect">
            <a:avLst/>
          </a:prstGeom>
          <a:solidFill>
            <a:schemeClr val="tx2"/>
          </a:solidFill>
        </p:spPr>
        <p:txBody>
          <a:bodyPr wrap="square" lIns="91440" tIns="45720" rIns="91440" bIns="45720" rtlCol="0" anchor="t">
            <a:spAutoFit/>
          </a:bodyPr>
          <a:lstStyle/>
          <a:p>
            <a:r>
              <a:rPr lang="en-US" sz="1600" b="1" dirty="0">
                <a:solidFill>
                  <a:schemeClr val="bg1"/>
                </a:solidFill>
              </a:rPr>
              <a:t>Herd</a:t>
            </a:r>
          </a:p>
        </p:txBody>
      </p:sp>
      <p:pic>
        <p:nvPicPr>
          <p:cNvPr id="3" name="Picture 4" descr="Chart, scatter chart&#10;&#10;Description automatically generated">
            <a:extLst>
              <a:ext uri="{FF2B5EF4-FFF2-40B4-BE49-F238E27FC236}">
                <a16:creationId xmlns:a16="http://schemas.microsoft.com/office/drawing/2014/main" id="{9B337527-314D-45B4-9535-4D0A993CFA21}"/>
              </a:ext>
            </a:extLst>
          </p:cNvPr>
          <p:cNvPicPr>
            <a:picLocks noChangeAspect="1"/>
          </p:cNvPicPr>
          <p:nvPr/>
        </p:nvPicPr>
        <p:blipFill>
          <a:blip r:embed="rId4"/>
          <a:stretch>
            <a:fillRect/>
          </a:stretch>
        </p:blipFill>
        <p:spPr>
          <a:xfrm>
            <a:off x="9086241" y="438948"/>
            <a:ext cx="2727724" cy="2045793"/>
          </a:xfrm>
          <a:prstGeom prst="rect">
            <a:avLst/>
          </a:prstGeom>
        </p:spPr>
      </p:pic>
      <p:sp>
        <p:nvSpPr>
          <p:cNvPr id="17" name="文本框 12">
            <a:extLst>
              <a:ext uri="{FF2B5EF4-FFF2-40B4-BE49-F238E27FC236}">
                <a16:creationId xmlns:a16="http://schemas.microsoft.com/office/drawing/2014/main" id="{A936E648-7946-40DD-B332-C5D77909ED2B}"/>
              </a:ext>
            </a:extLst>
          </p:cNvPr>
          <p:cNvSpPr txBox="1"/>
          <p:nvPr/>
        </p:nvSpPr>
        <p:spPr>
          <a:xfrm>
            <a:off x="9895210" y="127153"/>
            <a:ext cx="989100" cy="338554"/>
          </a:xfrm>
          <a:prstGeom prst="rect">
            <a:avLst/>
          </a:prstGeom>
          <a:solidFill>
            <a:schemeClr val="tx2"/>
          </a:solidFill>
        </p:spPr>
        <p:txBody>
          <a:bodyPr wrap="square" lIns="91440" tIns="45720" rIns="91440" bIns="45720" rtlCol="0" anchor="t">
            <a:spAutoFit/>
          </a:bodyPr>
          <a:lstStyle/>
          <a:p>
            <a:r>
              <a:rPr lang="en-US" sz="1600" b="1" dirty="0" err="1">
                <a:solidFill>
                  <a:schemeClr val="bg1"/>
                </a:solidFill>
              </a:rPr>
              <a:t>Parlikar</a:t>
            </a:r>
            <a:endParaRPr lang="en-US" sz="1400" b="1" dirty="0">
              <a:solidFill>
                <a:schemeClr val="bg1"/>
              </a:solidFill>
            </a:endParaRPr>
          </a:p>
        </p:txBody>
      </p:sp>
      <p:pic>
        <p:nvPicPr>
          <p:cNvPr id="5" name="图片 2" descr="图表&#10;&#10;描述已自动生成">
            <a:extLst>
              <a:ext uri="{FF2B5EF4-FFF2-40B4-BE49-F238E27FC236}">
                <a16:creationId xmlns:a16="http://schemas.microsoft.com/office/drawing/2014/main" id="{258E541B-9ABC-49F2-8818-935BDE9E7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66" y="2590884"/>
            <a:ext cx="2773057" cy="2041562"/>
          </a:xfrm>
          <a:prstGeom prst="rect">
            <a:avLst/>
          </a:prstGeom>
        </p:spPr>
      </p:pic>
      <p:pic>
        <p:nvPicPr>
          <p:cNvPr id="7" name="图片 6" descr="图表, 散点图&#10;&#10;描述已自动生成">
            <a:extLst>
              <a:ext uri="{FF2B5EF4-FFF2-40B4-BE49-F238E27FC236}">
                <a16:creationId xmlns:a16="http://schemas.microsoft.com/office/drawing/2014/main" id="{6A0C1252-E8B1-466C-A4F3-7BBF305304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5039" y="2647750"/>
            <a:ext cx="2727673" cy="2024096"/>
          </a:xfrm>
          <a:prstGeom prst="rect">
            <a:avLst/>
          </a:prstGeom>
        </p:spPr>
      </p:pic>
      <p:pic>
        <p:nvPicPr>
          <p:cNvPr id="9" name="图片 16" descr="图表, 散点图&#10;&#10;描述已自动生成">
            <a:extLst>
              <a:ext uri="{FF2B5EF4-FFF2-40B4-BE49-F238E27FC236}">
                <a16:creationId xmlns:a16="http://schemas.microsoft.com/office/drawing/2014/main" id="{547D8BDE-8411-45EA-96E6-766766AD73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9908" y="2590882"/>
            <a:ext cx="2768175" cy="2046027"/>
          </a:xfrm>
          <a:prstGeom prst="rect">
            <a:avLst/>
          </a:prstGeom>
        </p:spPr>
      </p:pic>
      <p:pic>
        <p:nvPicPr>
          <p:cNvPr id="22" name="Picture 22" descr="Chart, scatter chart&#10;&#10;Description automatically generated">
            <a:extLst>
              <a:ext uri="{FF2B5EF4-FFF2-40B4-BE49-F238E27FC236}">
                <a16:creationId xmlns:a16="http://schemas.microsoft.com/office/drawing/2014/main" id="{8998D974-93B3-4D1E-8C91-95DCFD016272}"/>
              </a:ext>
            </a:extLst>
          </p:cNvPr>
          <p:cNvPicPr>
            <a:picLocks noChangeAspect="1"/>
          </p:cNvPicPr>
          <p:nvPr/>
        </p:nvPicPr>
        <p:blipFill>
          <a:blip r:embed="rId8"/>
          <a:stretch>
            <a:fillRect/>
          </a:stretch>
        </p:blipFill>
        <p:spPr>
          <a:xfrm>
            <a:off x="9086240" y="2590882"/>
            <a:ext cx="2774619" cy="2080964"/>
          </a:xfrm>
          <a:prstGeom prst="rect">
            <a:avLst/>
          </a:prstGeom>
        </p:spPr>
      </p:pic>
      <p:pic>
        <p:nvPicPr>
          <p:cNvPr id="26" name="图片 7" descr="图表, 散点图&#10;&#10;描述已自动生成">
            <a:extLst>
              <a:ext uri="{FF2B5EF4-FFF2-40B4-BE49-F238E27FC236}">
                <a16:creationId xmlns:a16="http://schemas.microsoft.com/office/drawing/2014/main" id="{606703C3-787B-4DDE-9D7F-EE5B01A3D4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1950" y="4706287"/>
            <a:ext cx="2853179" cy="2125668"/>
          </a:xfrm>
          <a:prstGeom prst="rect">
            <a:avLst/>
          </a:prstGeom>
        </p:spPr>
      </p:pic>
      <p:pic>
        <p:nvPicPr>
          <p:cNvPr id="28" name="图片 7" descr="图表, 散点图&#10;&#10;描述已自动生成">
            <a:extLst>
              <a:ext uri="{FF2B5EF4-FFF2-40B4-BE49-F238E27FC236}">
                <a16:creationId xmlns:a16="http://schemas.microsoft.com/office/drawing/2014/main" id="{04BE0FF1-B24E-486B-8BFE-D680AC057B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4636" y="4774524"/>
            <a:ext cx="2728076" cy="2068803"/>
          </a:xfrm>
          <a:prstGeom prst="rect">
            <a:avLst/>
          </a:prstGeom>
        </p:spPr>
      </p:pic>
      <p:pic>
        <p:nvPicPr>
          <p:cNvPr id="30" name="图片 9" descr="图表, 散点图&#10;&#10;描述已自动生成">
            <a:extLst>
              <a:ext uri="{FF2B5EF4-FFF2-40B4-BE49-F238E27FC236}">
                <a16:creationId xmlns:a16="http://schemas.microsoft.com/office/drawing/2014/main" id="{EC9FA196-EC70-43EE-B872-EBD34FB84F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52379" y="4706285"/>
            <a:ext cx="2830433" cy="2125667"/>
          </a:xfrm>
          <a:prstGeom prst="rect">
            <a:avLst/>
          </a:prstGeom>
        </p:spPr>
      </p:pic>
      <p:pic>
        <p:nvPicPr>
          <p:cNvPr id="31" name="Picture 31" descr="Chart, scatter chart&#10;&#10;Description automatically generated">
            <a:extLst>
              <a:ext uri="{FF2B5EF4-FFF2-40B4-BE49-F238E27FC236}">
                <a16:creationId xmlns:a16="http://schemas.microsoft.com/office/drawing/2014/main" id="{EFFA779D-6778-4C06-80F6-870D67712831}"/>
              </a:ext>
            </a:extLst>
          </p:cNvPr>
          <p:cNvPicPr>
            <a:picLocks noChangeAspect="1"/>
          </p:cNvPicPr>
          <p:nvPr/>
        </p:nvPicPr>
        <p:blipFill>
          <a:blip r:embed="rId11"/>
          <a:stretch>
            <a:fillRect/>
          </a:stretch>
        </p:blipFill>
        <p:spPr>
          <a:xfrm>
            <a:off x="9091684" y="4777285"/>
            <a:ext cx="2743200" cy="2057400"/>
          </a:xfrm>
          <a:prstGeom prst="rect">
            <a:avLst/>
          </a:prstGeom>
        </p:spPr>
      </p:pic>
      <p:sp>
        <p:nvSpPr>
          <p:cNvPr id="32" name="文本框 10">
            <a:extLst>
              <a:ext uri="{FF2B5EF4-FFF2-40B4-BE49-F238E27FC236}">
                <a16:creationId xmlns:a16="http://schemas.microsoft.com/office/drawing/2014/main" id="{7E6705BD-B6E5-449A-8AB1-22C43AC541DC}"/>
              </a:ext>
            </a:extLst>
          </p:cNvPr>
          <p:cNvSpPr txBox="1"/>
          <p:nvPr/>
        </p:nvSpPr>
        <p:spPr>
          <a:xfrm>
            <a:off x="24484" y="1181238"/>
            <a:ext cx="2133600" cy="338554"/>
          </a:xfrm>
          <a:prstGeom prst="rect">
            <a:avLst/>
          </a:prstGeom>
          <a:noFill/>
        </p:spPr>
        <p:txBody>
          <a:bodyPr wrap="square" lIns="91440" tIns="45720" rIns="91440" bIns="45720" rtlCol="0" anchor="t">
            <a:spAutoFit/>
          </a:bodyPr>
          <a:lstStyle/>
          <a:p>
            <a:r>
              <a:rPr lang="en-US" sz="1600" b="1"/>
              <a:t>#s00020</a:t>
            </a:r>
            <a:endParaRPr lang="en-US" sz="1600">
              <a:cs typeface="Calibri"/>
            </a:endParaRPr>
          </a:p>
        </p:txBody>
      </p:sp>
      <p:sp>
        <p:nvSpPr>
          <p:cNvPr id="33" name="文本框 10">
            <a:extLst>
              <a:ext uri="{FF2B5EF4-FFF2-40B4-BE49-F238E27FC236}">
                <a16:creationId xmlns:a16="http://schemas.microsoft.com/office/drawing/2014/main" id="{88904473-0817-42D6-8133-E1AC51AA75DD}"/>
              </a:ext>
            </a:extLst>
          </p:cNvPr>
          <p:cNvSpPr txBox="1"/>
          <p:nvPr/>
        </p:nvSpPr>
        <p:spPr>
          <a:xfrm>
            <a:off x="24483" y="3370643"/>
            <a:ext cx="2133600" cy="338554"/>
          </a:xfrm>
          <a:prstGeom prst="rect">
            <a:avLst/>
          </a:prstGeom>
          <a:noFill/>
        </p:spPr>
        <p:txBody>
          <a:bodyPr wrap="square" lIns="91440" tIns="45720" rIns="91440" bIns="45720" rtlCol="0" anchor="t">
            <a:spAutoFit/>
          </a:bodyPr>
          <a:lstStyle/>
          <a:p>
            <a:r>
              <a:rPr lang="en-US" sz="1600" b="1"/>
              <a:t>#s00214</a:t>
            </a:r>
            <a:endParaRPr lang="en-US" sz="1600">
              <a:cs typeface="Calibri"/>
            </a:endParaRPr>
          </a:p>
        </p:txBody>
      </p:sp>
      <p:sp>
        <p:nvSpPr>
          <p:cNvPr id="34" name="文本框 10">
            <a:extLst>
              <a:ext uri="{FF2B5EF4-FFF2-40B4-BE49-F238E27FC236}">
                <a16:creationId xmlns:a16="http://schemas.microsoft.com/office/drawing/2014/main" id="{1855EA7E-90CC-46D3-8FC7-821378B34F6D}"/>
              </a:ext>
            </a:extLst>
          </p:cNvPr>
          <p:cNvSpPr txBox="1"/>
          <p:nvPr/>
        </p:nvSpPr>
        <p:spPr>
          <a:xfrm>
            <a:off x="24483" y="5478412"/>
            <a:ext cx="2133600" cy="338554"/>
          </a:xfrm>
          <a:prstGeom prst="rect">
            <a:avLst/>
          </a:prstGeom>
          <a:noFill/>
        </p:spPr>
        <p:txBody>
          <a:bodyPr wrap="square" lIns="91440" tIns="45720" rIns="91440" bIns="45720" rtlCol="0" anchor="t">
            <a:spAutoFit/>
          </a:bodyPr>
          <a:lstStyle/>
          <a:p>
            <a:r>
              <a:rPr lang="en-US" sz="1600" b="1"/>
              <a:t>#s05114</a:t>
            </a:r>
            <a:endParaRPr lang="en-US" sz="1600">
              <a:cs typeface="Calibri"/>
            </a:endParaRPr>
          </a:p>
        </p:txBody>
      </p:sp>
      <p:sp>
        <p:nvSpPr>
          <p:cNvPr id="2" name="TextBox 1">
            <a:extLst>
              <a:ext uri="{FF2B5EF4-FFF2-40B4-BE49-F238E27FC236}">
                <a16:creationId xmlns:a16="http://schemas.microsoft.com/office/drawing/2014/main" id="{9F54E1C4-6758-4901-8A81-98E918BB2F8C}"/>
              </a:ext>
            </a:extLst>
          </p:cNvPr>
          <p:cNvSpPr txBox="1"/>
          <p:nvPr/>
        </p:nvSpPr>
        <p:spPr>
          <a:xfrm>
            <a:off x="1490215" y="129653"/>
            <a:ext cx="1280281" cy="369332"/>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solidFill>
                  <a:schemeClr val="bg1"/>
                </a:solidFill>
              </a:rPr>
              <a:t>Liljestrand</a:t>
            </a:r>
            <a:endParaRPr lang="en-US" dirty="0">
              <a:solidFill>
                <a:schemeClr val="bg1"/>
              </a:solidFill>
            </a:endParaRPr>
          </a:p>
        </p:txBody>
      </p:sp>
      <p:cxnSp>
        <p:nvCxnSpPr>
          <p:cNvPr id="14" name="Straight Connector 13">
            <a:extLst>
              <a:ext uri="{FF2B5EF4-FFF2-40B4-BE49-F238E27FC236}">
                <a16:creationId xmlns:a16="http://schemas.microsoft.com/office/drawing/2014/main" id="{46682FC3-741C-429F-B5FD-63FDD8756227}"/>
              </a:ext>
            </a:extLst>
          </p:cNvPr>
          <p:cNvCxnSpPr/>
          <p:nvPr/>
        </p:nvCxnSpPr>
        <p:spPr>
          <a:xfrm>
            <a:off x="71235" y="2573908"/>
            <a:ext cx="1204952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70AE66-8BBA-4752-82BF-4087A7557A2D}"/>
              </a:ext>
            </a:extLst>
          </p:cNvPr>
          <p:cNvCxnSpPr/>
          <p:nvPr/>
        </p:nvCxnSpPr>
        <p:spPr>
          <a:xfrm>
            <a:off x="24483" y="4706285"/>
            <a:ext cx="1204952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36AB-5B45-415F-B22B-5CFECBAA2558}"/>
              </a:ext>
            </a:extLst>
          </p:cNvPr>
          <p:cNvSpPr>
            <a:spLocks noGrp="1"/>
          </p:cNvSpPr>
          <p:nvPr>
            <p:ph type="title"/>
          </p:nvPr>
        </p:nvSpPr>
        <p:spPr>
          <a:xfrm>
            <a:off x="224051" y="104313"/>
            <a:ext cx="10515600" cy="652771"/>
          </a:xfrm>
          <a:solidFill>
            <a:schemeClr val="tx2"/>
          </a:solidFill>
        </p:spPr>
        <p:txBody>
          <a:bodyPr>
            <a:normAutofit fontScale="90000"/>
          </a:bodyPr>
          <a:lstStyle/>
          <a:p>
            <a:r>
              <a:rPr lang="en-US" sz="3200" dirty="0">
                <a:solidFill>
                  <a:schemeClr val="bg1"/>
                </a:solidFill>
                <a:cs typeface="Calibri Light"/>
              </a:rPr>
              <a:t>Difficulties and interesting observations associated with project:</a:t>
            </a:r>
          </a:p>
        </p:txBody>
      </p:sp>
      <p:sp>
        <p:nvSpPr>
          <p:cNvPr id="3" name="Content Placeholder 2">
            <a:extLst>
              <a:ext uri="{FF2B5EF4-FFF2-40B4-BE49-F238E27FC236}">
                <a16:creationId xmlns:a16="http://schemas.microsoft.com/office/drawing/2014/main" id="{51AACCC2-3FB4-425D-A186-616202595082}"/>
              </a:ext>
            </a:extLst>
          </p:cNvPr>
          <p:cNvSpPr>
            <a:spLocks noGrp="1"/>
          </p:cNvSpPr>
          <p:nvPr>
            <p:ph idx="1"/>
          </p:nvPr>
        </p:nvSpPr>
        <p:spPr>
          <a:xfrm>
            <a:off x="532773" y="1008650"/>
            <a:ext cx="10515600" cy="4351338"/>
          </a:xfrm>
        </p:spPr>
        <p:txBody>
          <a:bodyPr vert="horz" lIns="91440" tIns="45720" rIns="91440" bIns="45720" rtlCol="0" anchor="t">
            <a:normAutofit fontScale="70000" lnSpcReduction="20000"/>
          </a:bodyPr>
          <a:lstStyle/>
          <a:p>
            <a:pPr algn="just"/>
            <a:r>
              <a:rPr lang="en-US" dirty="0">
                <a:ea typeface="+mn-lt"/>
                <a:cs typeface="+mn-lt"/>
              </a:rPr>
              <a:t>Sample selection: </a:t>
            </a:r>
            <a:r>
              <a:rPr lang="en-US" sz="2400" dirty="0">
                <a:ea typeface="+mn-lt"/>
                <a:cs typeface="+mn-lt"/>
              </a:rPr>
              <a:t>Unlike sample 20, the waveforms of many samples are chaotic and do not show waveforms similar to those expected, feature extraction might not always be the most accurate due to presence of ectopic beats and outliers in the signal. </a:t>
            </a:r>
          </a:p>
          <a:p>
            <a:pPr marL="0" indent="0" algn="just">
              <a:buNone/>
            </a:pPr>
            <a:r>
              <a:rPr lang="en-US" dirty="0">
                <a:ea typeface="+mn-lt"/>
                <a:cs typeface="+mn-lt"/>
              </a:rPr>
              <a:t>Our solution: </a:t>
            </a:r>
            <a:r>
              <a:rPr lang="en-US" sz="2200" dirty="0">
                <a:ea typeface="+mn-lt"/>
                <a:cs typeface="+mn-lt"/>
              </a:rPr>
              <a:t>Manually screen the data and find a better waveform for analysis</a:t>
            </a:r>
            <a:endParaRPr lang="en-US" dirty="0">
              <a:cs typeface="Calibri" panose="020F0502020204030204"/>
            </a:endParaRPr>
          </a:p>
          <a:p>
            <a:pPr algn="just"/>
            <a:endParaRPr lang="en-US" dirty="0"/>
          </a:p>
          <a:p>
            <a:pPr algn="just"/>
            <a:r>
              <a:rPr lang="en-US" dirty="0">
                <a:ea typeface="+mn-lt"/>
                <a:cs typeface="+mn-lt"/>
              </a:rPr>
              <a:t>There are questions about the selection of V2 and V3 algorithms</a:t>
            </a:r>
          </a:p>
          <a:p>
            <a:pPr marL="0" indent="0" algn="just">
              <a:buNone/>
            </a:pPr>
            <a:r>
              <a:rPr lang="en-US" dirty="0">
                <a:ea typeface="+mn-lt"/>
                <a:cs typeface="+mn-lt"/>
              </a:rPr>
              <a:t>Our solution: </a:t>
            </a:r>
            <a:r>
              <a:rPr lang="en-US" sz="2400" dirty="0">
                <a:ea typeface="+mn-lt"/>
                <a:cs typeface="+mn-lt"/>
              </a:rPr>
              <a:t>Choose the simpler V3 algorithm among the two methods</a:t>
            </a:r>
          </a:p>
          <a:p>
            <a:pPr marL="0" indent="0" algn="just">
              <a:buNone/>
            </a:pPr>
            <a:endParaRPr lang="en-US" sz="2400" dirty="0">
              <a:ea typeface="+mn-lt"/>
              <a:cs typeface="+mn-lt"/>
            </a:endParaRPr>
          </a:p>
          <a:p>
            <a:pPr algn="just"/>
            <a:r>
              <a:rPr lang="en-US" dirty="0">
                <a:cs typeface="Calibri" panose="020F0502020204030204"/>
              </a:rPr>
              <a:t>Extreme values appear in the </a:t>
            </a:r>
            <a:r>
              <a:rPr lang="en-US" dirty="0" err="1">
                <a:cs typeface="Calibri" panose="020F0502020204030204"/>
              </a:rPr>
              <a:t>Parlikar</a:t>
            </a:r>
            <a:r>
              <a:rPr lang="en-US" dirty="0">
                <a:cs typeface="Calibri" panose="020F0502020204030204"/>
              </a:rPr>
              <a:t> estimated COs</a:t>
            </a:r>
          </a:p>
          <a:p>
            <a:pPr marL="0" indent="0" algn="just">
              <a:buNone/>
            </a:pPr>
            <a:r>
              <a:rPr lang="en-US" dirty="0">
                <a:cs typeface="Calibri" panose="020F0502020204030204"/>
              </a:rPr>
              <a:t>Our solution: </a:t>
            </a:r>
            <a:r>
              <a:rPr lang="en-US" sz="2600" dirty="0">
                <a:cs typeface="Calibri" panose="020F0502020204030204"/>
              </a:rPr>
              <a:t>Increase the filter order to 15 in estimate_co_v3 function.</a:t>
            </a:r>
          </a:p>
          <a:p>
            <a:pPr marL="0" indent="0" algn="just">
              <a:buNone/>
            </a:pPr>
            <a:endParaRPr lang="en-US" sz="2600" dirty="0">
              <a:cs typeface="Calibri" panose="020F0502020204030204"/>
            </a:endParaRPr>
          </a:p>
          <a:p>
            <a:r>
              <a:rPr lang="en-US" dirty="0">
                <a:cs typeface="Calibri" panose="020F0502020204030204"/>
              </a:rPr>
              <a:t>What’s interesting? : Higher frequency waveform data! Need not always be clean, is very noisy, and due to different instruments used needs a lot of ‘reverse engineering’ to find similarities in different data frames.</a:t>
            </a:r>
          </a:p>
          <a:p>
            <a:pPr marL="0" indent="0" algn="just">
              <a:buNone/>
            </a:pPr>
            <a:endParaRPr lang="en-US" dirty="0">
              <a:cs typeface="Calibri" panose="020F0502020204030204"/>
            </a:endParaRPr>
          </a:p>
          <a:p>
            <a:pPr marL="0" indent="0" algn="just">
              <a:buNone/>
            </a:pPr>
            <a:endParaRPr lang="en-US" dirty="0">
              <a:cs typeface="Calibri" panose="020F0502020204030204"/>
            </a:endParaRPr>
          </a:p>
          <a:p>
            <a:pPr marL="0" indent="0" algn="just">
              <a:buNone/>
            </a:pPr>
            <a:endParaRPr lang="en-US" dirty="0">
              <a:cs typeface="Calibri" panose="020F0502020204030204"/>
            </a:endParaRPr>
          </a:p>
          <a:p>
            <a:pPr marL="0" indent="0" algn="just">
              <a:buNone/>
            </a:pPr>
            <a:endParaRPr lang="en-US" dirty="0">
              <a:cs typeface="Calibri" panose="020F0502020204030204"/>
            </a:endParaRPr>
          </a:p>
        </p:txBody>
      </p:sp>
    </p:spTree>
    <p:extLst>
      <p:ext uri="{BB962C8B-B14F-4D97-AF65-F5344CB8AC3E}">
        <p14:creationId xmlns:p14="http://schemas.microsoft.com/office/powerpoint/2010/main" val="169203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F8D0-9C3A-42CB-AB6D-554AB6BEC878}"/>
              </a:ext>
            </a:extLst>
          </p:cNvPr>
          <p:cNvSpPr>
            <a:spLocks noGrp="1"/>
          </p:cNvSpPr>
          <p:nvPr>
            <p:ph type="title"/>
          </p:nvPr>
        </p:nvSpPr>
        <p:spPr>
          <a:xfrm>
            <a:off x="1036320" y="2019017"/>
            <a:ext cx="10579608" cy="495546"/>
          </a:xfrm>
        </p:spPr>
        <p:txBody>
          <a:bodyPr>
            <a:normAutofit fontScale="90000"/>
          </a:bodyPr>
          <a:lstStyle/>
          <a:p>
            <a:r>
              <a:rPr lang="en-US" sz="4000" b="1" dirty="0">
                <a:solidFill>
                  <a:schemeClr val="tx2"/>
                </a:solidFill>
                <a:cs typeface="Calibri Light"/>
              </a:rPr>
              <a:t>Individual contribution: </a:t>
            </a:r>
          </a:p>
        </p:txBody>
      </p:sp>
      <p:graphicFrame>
        <p:nvGraphicFramePr>
          <p:cNvPr id="7" name="Content Placeholder 2">
            <a:extLst>
              <a:ext uri="{FF2B5EF4-FFF2-40B4-BE49-F238E27FC236}">
                <a16:creationId xmlns:a16="http://schemas.microsoft.com/office/drawing/2014/main" id="{25A1480A-E5F3-4752-9F59-BDB3A1E0DD4D}"/>
              </a:ext>
            </a:extLst>
          </p:cNvPr>
          <p:cNvGraphicFramePr>
            <a:graphicFrameLocks noGrp="1"/>
          </p:cNvGraphicFramePr>
          <p:nvPr>
            <p:ph idx="1"/>
            <p:extLst>
              <p:ext uri="{D42A27DB-BD31-4B8C-83A1-F6EECF244321}">
                <p14:modId xmlns:p14="http://schemas.microsoft.com/office/powerpoint/2010/main" val="1157050311"/>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1221BA93-67B2-47B8-A98D-81CF9FDDEB48}"/>
              </a:ext>
            </a:extLst>
          </p:cNvPr>
          <p:cNvSpPr txBox="1">
            <a:spLocks/>
          </p:cNvSpPr>
          <p:nvPr/>
        </p:nvSpPr>
        <p:spPr>
          <a:xfrm>
            <a:off x="5933574" y="1787525"/>
            <a:ext cx="4920916"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endParaRPr lang="en-US" dirty="0">
              <a:cs typeface="Calibri"/>
            </a:endParaRPr>
          </a:p>
          <a:p>
            <a:pPr algn="ctr">
              <a:buNone/>
            </a:pPr>
            <a:endParaRPr lang="en-US" dirty="0">
              <a:solidFill>
                <a:srgbClr val="000000"/>
              </a:solidFill>
              <a:cs typeface="Calibri"/>
            </a:endParaRPr>
          </a:p>
          <a:p>
            <a:pPr algn="ctr">
              <a:buNone/>
            </a:pPr>
            <a:endParaRPr lang="en-US" dirty="0">
              <a:solidFill>
                <a:srgbClr val="000000"/>
              </a:solidFill>
              <a:cs typeface="Calibri"/>
            </a:endParaRPr>
          </a:p>
          <a:p>
            <a:pPr marL="0" indent="0" algn="ctr">
              <a:buNone/>
            </a:pPr>
            <a:endParaRPr lang="en-US" dirty="0">
              <a:solidFill>
                <a:srgbClr val="000000"/>
              </a:solidFill>
              <a:cs typeface="Calibri"/>
            </a:endParaRPr>
          </a:p>
        </p:txBody>
      </p:sp>
    </p:spTree>
    <p:extLst>
      <p:ext uri="{BB962C8B-B14F-4D97-AF65-F5344CB8AC3E}">
        <p14:creationId xmlns:p14="http://schemas.microsoft.com/office/powerpoint/2010/main" val="171249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10;&#10;描述已自动生成">
            <a:extLst>
              <a:ext uri="{FF2B5EF4-FFF2-40B4-BE49-F238E27FC236}">
                <a16:creationId xmlns:a16="http://schemas.microsoft.com/office/drawing/2014/main" id="{20E9FB7C-3F96-4ED4-92C8-FEF294BFB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106" y="802084"/>
            <a:ext cx="3571505" cy="2678629"/>
          </a:xfrm>
          <a:prstGeom prst="rect">
            <a:avLst/>
          </a:prstGeom>
        </p:spPr>
      </p:pic>
      <p:pic>
        <p:nvPicPr>
          <p:cNvPr id="6" name="图片 5" descr="图表, 散点图&#10;&#10;描述已自动生成">
            <a:extLst>
              <a:ext uri="{FF2B5EF4-FFF2-40B4-BE49-F238E27FC236}">
                <a16:creationId xmlns:a16="http://schemas.microsoft.com/office/drawing/2014/main" id="{82A8F51C-CBD2-4BC4-B2C8-3D1881DBB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480" y="3656938"/>
            <a:ext cx="3409397" cy="2557049"/>
          </a:xfrm>
          <a:prstGeom prst="rect">
            <a:avLst/>
          </a:prstGeom>
        </p:spPr>
      </p:pic>
      <p:pic>
        <p:nvPicPr>
          <p:cNvPr id="8" name="图片 7" descr="图表, 直方图&#10;&#10;描述已自动生成">
            <a:extLst>
              <a:ext uri="{FF2B5EF4-FFF2-40B4-BE49-F238E27FC236}">
                <a16:creationId xmlns:a16="http://schemas.microsoft.com/office/drawing/2014/main" id="{CC1B0767-D7A4-4341-9431-37D18987F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880" y="802083"/>
            <a:ext cx="3571506" cy="2678630"/>
          </a:xfrm>
          <a:prstGeom prst="rect">
            <a:avLst/>
          </a:prstGeom>
        </p:spPr>
      </p:pic>
      <p:pic>
        <p:nvPicPr>
          <p:cNvPr id="10" name="图片 9" descr="图表&#10;&#10;描述已自动生成">
            <a:extLst>
              <a:ext uri="{FF2B5EF4-FFF2-40B4-BE49-F238E27FC236}">
                <a16:creationId xmlns:a16="http://schemas.microsoft.com/office/drawing/2014/main" id="{4130B1D3-4970-4B19-82C8-06059DFCDF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6880" y="3639778"/>
            <a:ext cx="3571506" cy="2678629"/>
          </a:xfrm>
          <a:prstGeom prst="rect">
            <a:avLst/>
          </a:prstGeom>
        </p:spPr>
      </p:pic>
      <p:sp>
        <p:nvSpPr>
          <p:cNvPr id="12" name="文本框 11">
            <a:extLst>
              <a:ext uri="{FF2B5EF4-FFF2-40B4-BE49-F238E27FC236}">
                <a16:creationId xmlns:a16="http://schemas.microsoft.com/office/drawing/2014/main" id="{C9A765FD-193F-4722-B8E5-A90CE76BC537}"/>
              </a:ext>
            </a:extLst>
          </p:cNvPr>
          <p:cNvSpPr txBox="1"/>
          <p:nvPr/>
        </p:nvSpPr>
        <p:spPr>
          <a:xfrm>
            <a:off x="5502125" y="6367970"/>
            <a:ext cx="1645920" cy="369332"/>
          </a:xfrm>
          <a:prstGeom prst="rect">
            <a:avLst/>
          </a:prstGeom>
          <a:noFill/>
        </p:spPr>
        <p:txBody>
          <a:bodyPr wrap="square" rtlCol="0">
            <a:spAutoFit/>
          </a:bodyPr>
          <a:lstStyle/>
          <a:p>
            <a:r>
              <a:rPr lang="en-US" b="1"/>
              <a:t>#s00214</a:t>
            </a:r>
          </a:p>
        </p:txBody>
      </p:sp>
      <p:sp>
        <p:nvSpPr>
          <p:cNvPr id="13" name="文本框 12">
            <a:extLst>
              <a:ext uri="{FF2B5EF4-FFF2-40B4-BE49-F238E27FC236}">
                <a16:creationId xmlns:a16="http://schemas.microsoft.com/office/drawing/2014/main" id="{50A066EE-5ED1-4C43-80CF-058F0C3B1517}"/>
              </a:ext>
            </a:extLst>
          </p:cNvPr>
          <p:cNvSpPr txBox="1"/>
          <p:nvPr/>
        </p:nvSpPr>
        <p:spPr>
          <a:xfrm>
            <a:off x="9464173" y="6357636"/>
            <a:ext cx="1645920" cy="369332"/>
          </a:xfrm>
          <a:prstGeom prst="rect">
            <a:avLst/>
          </a:prstGeom>
          <a:noFill/>
        </p:spPr>
        <p:txBody>
          <a:bodyPr wrap="square" rtlCol="0">
            <a:spAutoFit/>
          </a:bodyPr>
          <a:lstStyle/>
          <a:p>
            <a:r>
              <a:rPr lang="en-US" b="1"/>
              <a:t>#s05114</a:t>
            </a:r>
          </a:p>
        </p:txBody>
      </p:sp>
      <p:pic>
        <p:nvPicPr>
          <p:cNvPr id="14" name="图片 13" descr="图表, 条形图, 直方图&#10;&#10;描述已自动生成">
            <a:extLst>
              <a:ext uri="{FF2B5EF4-FFF2-40B4-BE49-F238E27FC236}">
                <a16:creationId xmlns:a16="http://schemas.microsoft.com/office/drawing/2014/main" id="{7C5F42FC-82A1-4D51-950C-BA93E1079C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213" y="802083"/>
            <a:ext cx="3571505" cy="2678630"/>
          </a:xfrm>
          <a:prstGeom prst="rect">
            <a:avLst/>
          </a:prstGeom>
        </p:spPr>
      </p:pic>
      <p:pic>
        <p:nvPicPr>
          <p:cNvPr id="15" name="图片 14" descr="图表, 直方图&#10;&#10;描述已自动生成">
            <a:extLst>
              <a:ext uri="{FF2B5EF4-FFF2-40B4-BE49-F238E27FC236}">
                <a16:creationId xmlns:a16="http://schemas.microsoft.com/office/drawing/2014/main" id="{1E7EBDE0-29CD-4921-92F4-3F87A5E342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774" y="3656938"/>
            <a:ext cx="3297009" cy="2472757"/>
          </a:xfrm>
          <a:prstGeom prst="rect">
            <a:avLst/>
          </a:prstGeom>
        </p:spPr>
      </p:pic>
      <p:sp>
        <p:nvSpPr>
          <p:cNvPr id="16" name="文本框 15">
            <a:extLst>
              <a:ext uri="{FF2B5EF4-FFF2-40B4-BE49-F238E27FC236}">
                <a16:creationId xmlns:a16="http://schemas.microsoft.com/office/drawing/2014/main" id="{536079DE-0440-40BC-BC76-B6B75C106FAB}"/>
              </a:ext>
            </a:extLst>
          </p:cNvPr>
          <p:cNvSpPr txBox="1"/>
          <p:nvPr/>
        </p:nvSpPr>
        <p:spPr>
          <a:xfrm>
            <a:off x="1681640" y="6368945"/>
            <a:ext cx="1645920" cy="369332"/>
          </a:xfrm>
          <a:prstGeom prst="rect">
            <a:avLst/>
          </a:prstGeom>
          <a:noFill/>
        </p:spPr>
        <p:txBody>
          <a:bodyPr wrap="square" rtlCol="0">
            <a:spAutoFit/>
          </a:bodyPr>
          <a:lstStyle/>
          <a:p>
            <a:r>
              <a:rPr lang="en-US" b="1"/>
              <a:t>#s00020</a:t>
            </a:r>
          </a:p>
        </p:txBody>
      </p:sp>
      <p:sp>
        <p:nvSpPr>
          <p:cNvPr id="17" name="文本框 16">
            <a:extLst>
              <a:ext uri="{FF2B5EF4-FFF2-40B4-BE49-F238E27FC236}">
                <a16:creationId xmlns:a16="http://schemas.microsoft.com/office/drawing/2014/main" id="{DBE74B11-1AC4-465B-9AE7-4F3849BDEB4D}"/>
              </a:ext>
            </a:extLst>
          </p:cNvPr>
          <p:cNvSpPr txBox="1"/>
          <p:nvPr/>
        </p:nvSpPr>
        <p:spPr>
          <a:xfrm>
            <a:off x="413774" y="164193"/>
            <a:ext cx="8117616" cy="461665"/>
          </a:xfrm>
          <a:prstGeom prst="rect">
            <a:avLst/>
          </a:prstGeom>
          <a:solidFill>
            <a:schemeClr val="tx2"/>
          </a:solidFill>
        </p:spPr>
        <p:txBody>
          <a:bodyPr wrap="square" lIns="91440" tIns="45720" rIns="91440" bIns="45720" rtlCol="0" anchor="t">
            <a:spAutoFit/>
          </a:bodyPr>
          <a:lstStyle/>
          <a:p>
            <a:r>
              <a:rPr lang="en-US" sz="2400" b="1" dirty="0">
                <a:solidFill>
                  <a:schemeClr val="bg1"/>
                </a:solidFill>
              </a:rPr>
              <a:t>ABP and derived features from three subjects for 20 peaks</a:t>
            </a:r>
          </a:p>
        </p:txBody>
      </p:sp>
    </p:spTree>
    <p:extLst>
      <p:ext uri="{BB962C8B-B14F-4D97-AF65-F5344CB8AC3E}">
        <p14:creationId xmlns:p14="http://schemas.microsoft.com/office/powerpoint/2010/main" val="37645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日程表&#10;&#10;描述已自动生成">
            <a:extLst>
              <a:ext uri="{FF2B5EF4-FFF2-40B4-BE49-F238E27FC236}">
                <a16:creationId xmlns:a16="http://schemas.microsoft.com/office/drawing/2014/main" id="{3E92DB26-8ADC-4863-8FD5-2B1D4544F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673" y="436245"/>
            <a:ext cx="8562340" cy="6421755"/>
          </a:xfrm>
          <a:prstGeom prst="rect">
            <a:avLst/>
          </a:prstGeom>
        </p:spPr>
      </p:pic>
      <p:sp>
        <p:nvSpPr>
          <p:cNvPr id="7" name="文本框 6">
            <a:extLst>
              <a:ext uri="{FF2B5EF4-FFF2-40B4-BE49-F238E27FC236}">
                <a16:creationId xmlns:a16="http://schemas.microsoft.com/office/drawing/2014/main" id="{9AF186B6-5396-462D-ACA4-F81ABC5B4BA9}"/>
              </a:ext>
            </a:extLst>
          </p:cNvPr>
          <p:cNvSpPr txBox="1"/>
          <p:nvPr/>
        </p:nvSpPr>
        <p:spPr>
          <a:xfrm>
            <a:off x="431413" y="1975152"/>
            <a:ext cx="3145455" cy="203132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Continuous: Estimated CO </a:t>
            </a:r>
            <a:endParaRPr lang="en-US" dirty="0">
              <a:cs typeface="Calibri"/>
            </a:endParaRPr>
          </a:p>
          <a:p>
            <a:pPr marL="285750" indent="-285750">
              <a:buFont typeface="Arial" panose="020B0604020202020204" pitchFamily="34" charset="0"/>
              <a:buChar char="•"/>
            </a:pPr>
            <a:r>
              <a:rPr lang="en-US" b="1" dirty="0">
                <a:cs typeface="Calibri"/>
              </a:rPr>
              <a:t>Calibration (C2): </a:t>
            </a:r>
            <a:r>
              <a:rPr lang="en-US" b="1" dirty="0" err="1">
                <a:cs typeface="Calibri"/>
              </a:rPr>
              <a:t>Calibration_factor</a:t>
            </a:r>
            <a:r>
              <a:rPr lang="en-US" b="1" dirty="0">
                <a:cs typeface="Calibri"/>
              </a:rPr>
              <a:t>=</a:t>
            </a:r>
            <a:r>
              <a:rPr lang="en-US" b="1" dirty="0" err="1">
                <a:cs typeface="Calibri"/>
              </a:rPr>
              <a:t>COtd</a:t>
            </a:r>
            <a:r>
              <a:rPr lang="en-US" b="1" dirty="0">
                <a:cs typeface="Calibri"/>
              </a:rPr>
              <a:t>(1)/</a:t>
            </a:r>
            <a:r>
              <a:rPr lang="en-US" b="1" dirty="0" err="1">
                <a:cs typeface="Calibri"/>
              </a:rPr>
              <a:t>Uncalibrated_CO</a:t>
            </a:r>
            <a:endParaRPr lang="en-US" b="1" dirty="0"/>
          </a:p>
          <a:p>
            <a:pPr marL="285750" indent="-285750">
              <a:buFont typeface="Arial" panose="020B0604020202020204" pitchFamily="34" charset="0"/>
              <a:buChar char="•"/>
            </a:pPr>
            <a:r>
              <a:rPr lang="en-US" dirty="0"/>
              <a:t>Stem: </a:t>
            </a:r>
            <a:r>
              <a:rPr lang="en-US" dirty="0" err="1"/>
              <a:t>COtd</a:t>
            </a:r>
            <a:r>
              <a:rPr lang="en-US" dirty="0"/>
              <a:t> measurements at different times</a:t>
            </a:r>
          </a:p>
          <a:p>
            <a:pPr marL="285750" indent="-285750">
              <a:buFont typeface="Arial" panose="020B0604020202020204" pitchFamily="34" charset="0"/>
              <a:buChar char="•"/>
            </a:pPr>
            <a:endParaRPr lang="en-US" dirty="0"/>
          </a:p>
        </p:txBody>
      </p:sp>
      <p:sp>
        <p:nvSpPr>
          <p:cNvPr id="8" name="文本框 7">
            <a:extLst>
              <a:ext uri="{FF2B5EF4-FFF2-40B4-BE49-F238E27FC236}">
                <a16:creationId xmlns:a16="http://schemas.microsoft.com/office/drawing/2014/main" id="{48EA5D9C-6D03-418E-8E6F-66EA750F8097}"/>
              </a:ext>
            </a:extLst>
          </p:cNvPr>
          <p:cNvSpPr txBox="1"/>
          <p:nvPr/>
        </p:nvSpPr>
        <p:spPr>
          <a:xfrm>
            <a:off x="430998" y="4100575"/>
            <a:ext cx="307527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PP, MAP and HR are derived from computed feature matrix</a:t>
            </a:r>
          </a:p>
          <a:p>
            <a:pPr marL="285750" indent="-285750">
              <a:buFont typeface="Arial" panose="020B0604020202020204" pitchFamily="34" charset="0"/>
              <a:buChar char="•"/>
            </a:pPr>
            <a:r>
              <a:rPr lang="en-US" dirty="0"/>
              <a:t>Stem plot: PPs, MAPs, HRs that are measured at the same time as </a:t>
            </a:r>
            <a:r>
              <a:rPr lang="en-US" dirty="0" err="1"/>
              <a:t>COtd</a:t>
            </a:r>
            <a:r>
              <a:rPr lang="en-US" dirty="0"/>
              <a:t> measurements</a:t>
            </a:r>
          </a:p>
        </p:txBody>
      </p:sp>
      <p:sp>
        <p:nvSpPr>
          <p:cNvPr id="9" name="文本框 8">
            <a:extLst>
              <a:ext uri="{FF2B5EF4-FFF2-40B4-BE49-F238E27FC236}">
                <a16:creationId xmlns:a16="http://schemas.microsoft.com/office/drawing/2014/main" id="{3BD6D07A-3490-4A2D-B789-0D943A85F849}"/>
              </a:ext>
            </a:extLst>
          </p:cNvPr>
          <p:cNvSpPr txBox="1"/>
          <p:nvPr/>
        </p:nvSpPr>
        <p:spPr>
          <a:xfrm>
            <a:off x="431413" y="125303"/>
            <a:ext cx="7920011" cy="461665"/>
          </a:xfrm>
          <a:prstGeom prst="rect">
            <a:avLst/>
          </a:prstGeom>
          <a:solidFill>
            <a:schemeClr val="tx2"/>
          </a:solidFill>
        </p:spPr>
        <p:txBody>
          <a:bodyPr wrap="square" lIns="91440" tIns="45720" rIns="91440" bIns="45720" rtlCol="0" anchor="t">
            <a:spAutoFit/>
          </a:bodyPr>
          <a:lstStyle/>
          <a:p>
            <a:r>
              <a:rPr lang="en-US" sz="2400" b="1" dirty="0">
                <a:solidFill>
                  <a:schemeClr val="bg1"/>
                </a:solidFill>
              </a:rPr>
              <a:t>Estimated CO from </a:t>
            </a:r>
            <a:r>
              <a:rPr lang="en-US" sz="2400" b="1" dirty="0" err="1">
                <a:solidFill>
                  <a:schemeClr val="bg1"/>
                </a:solidFill>
              </a:rPr>
              <a:t>Liijestrandand</a:t>
            </a:r>
            <a:r>
              <a:rPr lang="en-US" sz="2400" b="1" dirty="0">
                <a:solidFill>
                  <a:schemeClr val="bg1"/>
                </a:solidFill>
              </a:rPr>
              <a:t> algorithm - #s00020</a:t>
            </a:r>
          </a:p>
        </p:txBody>
      </p:sp>
      <p:sp>
        <p:nvSpPr>
          <p:cNvPr id="2" name="文本框 14">
            <a:extLst>
              <a:ext uri="{FF2B5EF4-FFF2-40B4-BE49-F238E27FC236}">
                <a16:creationId xmlns:a16="http://schemas.microsoft.com/office/drawing/2014/main" id="{E6E3E50E-097F-4D86-BEB4-BC30D6C5339A}"/>
              </a:ext>
            </a:extLst>
          </p:cNvPr>
          <p:cNvSpPr txBox="1"/>
          <p:nvPr/>
        </p:nvSpPr>
        <p:spPr>
          <a:xfrm>
            <a:off x="303593" y="812605"/>
            <a:ext cx="6097604" cy="369332"/>
          </a:xfrm>
          <a:prstGeom prst="rect">
            <a:avLst/>
          </a:prstGeom>
          <a:noFill/>
        </p:spPr>
        <p:txBody>
          <a:bodyPr wrap="square" lIns="91440" tIns="45720" rIns="91440" bIns="45720" anchor="t">
            <a:spAutoFit/>
          </a:bodyPr>
          <a:lstStyle/>
          <a:p>
            <a:r>
              <a:rPr lang="en-US" b="1" dirty="0" err="1"/>
              <a:t>Liljestrand</a:t>
            </a:r>
            <a:r>
              <a:rPr lang="en-US" b="1" dirty="0"/>
              <a:t> estimation: Estimator 5</a:t>
            </a:r>
            <a:endParaRPr lang="en-US" b="1" dirty="0">
              <a:cs typeface="Calibri" panose="020F0502020204030204"/>
            </a:endParaRPr>
          </a:p>
        </p:txBody>
      </p:sp>
      <p:pic>
        <p:nvPicPr>
          <p:cNvPr id="3" name="图片 16">
            <a:extLst>
              <a:ext uri="{FF2B5EF4-FFF2-40B4-BE49-F238E27FC236}">
                <a16:creationId xmlns:a16="http://schemas.microsoft.com/office/drawing/2014/main" id="{4BF4EF23-F6FA-49FC-8052-78D99E1D1161}"/>
              </a:ext>
            </a:extLst>
          </p:cNvPr>
          <p:cNvPicPr>
            <a:picLocks noChangeAspect="1"/>
          </p:cNvPicPr>
          <p:nvPr/>
        </p:nvPicPr>
        <p:blipFill>
          <a:blip r:embed="rId3"/>
          <a:stretch>
            <a:fillRect/>
          </a:stretch>
        </p:blipFill>
        <p:spPr>
          <a:xfrm>
            <a:off x="431413" y="1234344"/>
            <a:ext cx="3240956" cy="500358"/>
          </a:xfrm>
          <a:prstGeom prst="rect">
            <a:avLst/>
          </a:prstGeom>
        </p:spPr>
      </p:pic>
    </p:spTree>
    <p:extLst>
      <p:ext uri="{BB962C8B-B14F-4D97-AF65-F5344CB8AC3E}">
        <p14:creationId xmlns:p14="http://schemas.microsoft.com/office/powerpoint/2010/main" val="191223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DC6FCE-89AE-41E5-9D21-682AB0BB4CD1}"/>
              </a:ext>
            </a:extLst>
          </p:cNvPr>
          <p:cNvSpPr txBox="1"/>
          <p:nvPr/>
        </p:nvSpPr>
        <p:spPr>
          <a:xfrm>
            <a:off x="431413" y="208761"/>
            <a:ext cx="6593305" cy="461665"/>
          </a:xfrm>
          <a:prstGeom prst="rect">
            <a:avLst/>
          </a:prstGeom>
          <a:solidFill>
            <a:schemeClr val="tx2"/>
          </a:solidFill>
        </p:spPr>
        <p:txBody>
          <a:bodyPr wrap="square" lIns="91440" tIns="45720" rIns="91440" bIns="45720" rtlCol="0" anchor="t">
            <a:spAutoFit/>
          </a:bodyPr>
          <a:lstStyle/>
          <a:p>
            <a:r>
              <a:rPr lang="en-US" sz="2400" b="1" dirty="0">
                <a:solidFill>
                  <a:schemeClr val="bg1"/>
                </a:solidFill>
              </a:rPr>
              <a:t>Repeat CO estimation with three other algorithms </a:t>
            </a:r>
            <a:endParaRPr lang="en-US" sz="2400" b="1" dirty="0">
              <a:solidFill>
                <a:schemeClr val="bg1"/>
              </a:solidFill>
              <a:cs typeface="Calibri"/>
            </a:endParaRPr>
          </a:p>
        </p:txBody>
      </p:sp>
      <p:sp>
        <p:nvSpPr>
          <p:cNvPr id="8" name="文本框 7">
            <a:extLst>
              <a:ext uri="{FF2B5EF4-FFF2-40B4-BE49-F238E27FC236}">
                <a16:creationId xmlns:a16="http://schemas.microsoft.com/office/drawing/2014/main" id="{69019710-E48C-41DE-8BFB-7A93AE481AD0}"/>
              </a:ext>
            </a:extLst>
          </p:cNvPr>
          <p:cNvSpPr txBox="1"/>
          <p:nvPr/>
        </p:nvSpPr>
        <p:spPr>
          <a:xfrm>
            <a:off x="431413" y="1034509"/>
            <a:ext cx="6097604" cy="369332"/>
          </a:xfrm>
          <a:prstGeom prst="rect">
            <a:avLst/>
          </a:prstGeom>
          <a:noFill/>
        </p:spPr>
        <p:txBody>
          <a:bodyPr wrap="square">
            <a:spAutoFit/>
          </a:bodyPr>
          <a:lstStyle/>
          <a:p>
            <a:pPr marL="285750" indent="-285750">
              <a:buFont typeface="Arial" panose="020B0604020202020204" pitchFamily="34" charset="0"/>
              <a:buChar char="•"/>
            </a:pPr>
            <a:r>
              <a:rPr lang="en-US" b="1" dirty="0"/>
              <a:t>Systolic area with </a:t>
            </a:r>
            <a:r>
              <a:rPr lang="en-US" b="1" dirty="0" err="1"/>
              <a:t>Kouchoukos</a:t>
            </a:r>
            <a:r>
              <a:rPr lang="en-US" b="1" dirty="0"/>
              <a:t> correction</a:t>
            </a:r>
          </a:p>
        </p:txBody>
      </p:sp>
      <p:pic>
        <p:nvPicPr>
          <p:cNvPr id="10" name="图片 9">
            <a:extLst>
              <a:ext uri="{FF2B5EF4-FFF2-40B4-BE49-F238E27FC236}">
                <a16:creationId xmlns:a16="http://schemas.microsoft.com/office/drawing/2014/main" id="{2B2BB3BE-4E42-4001-A447-69DF169C724E}"/>
              </a:ext>
            </a:extLst>
          </p:cNvPr>
          <p:cNvPicPr>
            <a:picLocks noChangeAspect="1"/>
          </p:cNvPicPr>
          <p:nvPr/>
        </p:nvPicPr>
        <p:blipFill>
          <a:blip r:embed="rId2"/>
          <a:stretch>
            <a:fillRect/>
          </a:stretch>
        </p:blipFill>
        <p:spPr>
          <a:xfrm>
            <a:off x="567054" y="3019353"/>
            <a:ext cx="3615886" cy="207701"/>
          </a:xfrm>
          <a:prstGeom prst="rect">
            <a:avLst/>
          </a:prstGeom>
        </p:spPr>
      </p:pic>
      <p:pic>
        <p:nvPicPr>
          <p:cNvPr id="12" name="图片 11">
            <a:extLst>
              <a:ext uri="{FF2B5EF4-FFF2-40B4-BE49-F238E27FC236}">
                <a16:creationId xmlns:a16="http://schemas.microsoft.com/office/drawing/2014/main" id="{658B56E9-3B23-44B4-8C2B-0AF5AF2B573C}"/>
              </a:ext>
            </a:extLst>
          </p:cNvPr>
          <p:cNvPicPr>
            <a:picLocks noChangeAspect="1"/>
          </p:cNvPicPr>
          <p:nvPr/>
        </p:nvPicPr>
        <p:blipFill>
          <a:blip r:embed="rId3"/>
          <a:stretch>
            <a:fillRect/>
          </a:stretch>
        </p:blipFill>
        <p:spPr>
          <a:xfrm>
            <a:off x="565449" y="1493109"/>
            <a:ext cx="4422962" cy="827636"/>
          </a:xfrm>
          <a:prstGeom prst="rect">
            <a:avLst/>
          </a:prstGeom>
        </p:spPr>
      </p:pic>
      <p:sp>
        <p:nvSpPr>
          <p:cNvPr id="13" name="文本框 12">
            <a:extLst>
              <a:ext uri="{FF2B5EF4-FFF2-40B4-BE49-F238E27FC236}">
                <a16:creationId xmlns:a16="http://schemas.microsoft.com/office/drawing/2014/main" id="{5992F1CE-7005-4039-B533-2D47D05EDC5D}"/>
              </a:ext>
            </a:extLst>
          </p:cNvPr>
          <p:cNvSpPr txBox="1"/>
          <p:nvPr/>
        </p:nvSpPr>
        <p:spPr>
          <a:xfrm>
            <a:off x="431413" y="2398936"/>
            <a:ext cx="2133600" cy="369332"/>
          </a:xfrm>
          <a:prstGeom prst="rect">
            <a:avLst/>
          </a:prstGeom>
          <a:noFill/>
        </p:spPr>
        <p:txBody>
          <a:bodyPr wrap="square" rtlCol="0">
            <a:spAutoFit/>
          </a:bodyPr>
          <a:lstStyle/>
          <a:p>
            <a:pPr marL="285750" indent="-285750">
              <a:buFont typeface="Arial" panose="020B0604020202020204" pitchFamily="34" charset="0"/>
              <a:buChar char="•"/>
            </a:pPr>
            <a:r>
              <a:rPr lang="en-US" b="1"/>
              <a:t>Herd </a:t>
            </a:r>
          </a:p>
        </p:txBody>
      </p:sp>
      <p:sp>
        <p:nvSpPr>
          <p:cNvPr id="2" name="TextBox 1">
            <a:extLst>
              <a:ext uri="{FF2B5EF4-FFF2-40B4-BE49-F238E27FC236}">
                <a16:creationId xmlns:a16="http://schemas.microsoft.com/office/drawing/2014/main" id="{FAB6925F-3B32-4FA4-8A5F-10E513373EB6}"/>
              </a:ext>
            </a:extLst>
          </p:cNvPr>
          <p:cNvSpPr txBox="1"/>
          <p:nvPr/>
        </p:nvSpPr>
        <p:spPr>
          <a:xfrm>
            <a:off x="6782725" y="1219175"/>
            <a:ext cx="38350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cs typeface="Calibri"/>
              </a:rPr>
              <a:t>Calibration: </a:t>
            </a:r>
            <a:r>
              <a:rPr lang="en-US" i="1" dirty="0">
                <a:cs typeface="Calibri"/>
              </a:rPr>
              <a:t>the same as the one used in </a:t>
            </a:r>
            <a:r>
              <a:rPr lang="en-US" i="1" dirty="0" err="1">
                <a:ea typeface="+mn-lt"/>
                <a:cs typeface="+mn-lt"/>
              </a:rPr>
              <a:t>Liljestrand</a:t>
            </a:r>
            <a:r>
              <a:rPr lang="en-US" i="1" dirty="0">
                <a:ea typeface="+mn-lt"/>
                <a:cs typeface="+mn-lt"/>
              </a:rPr>
              <a:t> algorithm</a:t>
            </a:r>
            <a:r>
              <a:rPr lang="en-US" i="1" dirty="0">
                <a:cs typeface="Calibri"/>
              </a:rPr>
              <a:t> (C2)</a:t>
            </a:r>
          </a:p>
        </p:txBody>
      </p:sp>
      <p:sp>
        <p:nvSpPr>
          <p:cNvPr id="3" name="TextBox 2">
            <a:extLst>
              <a:ext uri="{FF2B5EF4-FFF2-40B4-BE49-F238E27FC236}">
                <a16:creationId xmlns:a16="http://schemas.microsoft.com/office/drawing/2014/main" id="{CD97D3F3-9D86-4B0B-AF1A-0FDBFE929594}"/>
              </a:ext>
            </a:extLst>
          </p:cNvPr>
          <p:cNvSpPr txBox="1"/>
          <p:nvPr/>
        </p:nvSpPr>
        <p:spPr>
          <a:xfrm>
            <a:off x="431413" y="35563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1" dirty="0" err="1"/>
              <a:t>Parlikar</a:t>
            </a:r>
            <a:endParaRPr lang="en-US" b="1" dirty="0">
              <a:cs typeface="Calibri"/>
            </a:endParaRPr>
          </a:p>
        </p:txBody>
      </p:sp>
      <p:pic>
        <p:nvPicPr>
          <p:cNvPr id="5" name="Picture 5" descr="Text&#10;&#10;Description automatically generated">
            <a:extLst>
              <a:ext uri="{FF2B5EF4-FFF2-40B4-BE49-F238E27FC236}">
                <a16:creationId xmlns:a16="http://schemas.microsoft.com/office/drawing/2014/main" id="{EF179E27-FA0F-44A2-AA65-6FA44F401155}"/>
              </a:ext>
            </a:extLst>
          </p:cNvPr>
          <p:cNvPicPr>
            <a:picLocks noChangeAspect="1"/>
          </p:cNvPicPr>
          <p:nvPr/>
        </p:nvPicPr>
        <p:blipFill>
          <a:blip r:embed="rId4"/>
          <a:stretch>
            <a:fillRect/>
          </a:stretch>
        </p:blipFill>
        <p:spPr>
          <a:xfrm>
            <a:off x="558404" y="4015116"/>
            <a:ext cx="2743200" cy="801457"/>
          </a:xfrm>
          <a:prstGeom prst="rect">
            <a:avLst/>
          </a:prstGeom>
        </p:spPr>
      </p:pic>
      <p:pic>
        <p:nvPicPr>
          <p:cNvPr id="6" name="Picture 6" descr="Text&#10;&#10;Description automatically generated">
            <a:extLst>
              <a:ext uri="{FF2B5EF4-FFF2-40B4-BE49-F238E27FC236}">
                <a16:creationId xmlns:a16="http://schemas.microsoft.com/office/drawing/2014/main" id="{91452017-4690-4713-BB40-870BB8E68A5D}"/>
              </a:ext>
            </a:extLst>
          </p:cNvPr>
          <p:cNvPicPr>
            <a:picLocks noChangeAspect="1"/>
          </p:cNvPicPr>
          <p:nvPr/>
        </p:nvPicPr>
        <p:blipFill>
          <a:blip r:embed="rId5"/>
          <a:stretch>
            <a:fillRect/>
          </a:stretch>
        </p:blipFill>
        <p:spPr>
          <a:xfrm>
            <a:off x="571672" y="4905110"/>
            <a:ext cx="2629469" cy="918381"/>
          </a:xfrm>
          <a:prstGeom prst="rect">
            <a:avLst/>
          </a:prstGeom>
        </p:spPr>
      </p:pic>
      <p:sp>
        <p:nvSpPr>
          <p:cNvPr id="7" name="TextBox 6">
            <a:extLst>
              <a:ext uri="{FF2B5EF4-FFF2-40B4-BE49-F238E27FC236}">
                <a16:creationId xmlns:a16="http://schemas.microsoft.com/office/drawing/2014/main" id="{276112F0-D247-441A-99C7-288DB31C8688}"/>
              </a:ext>
            </a:extLst>
          </p:cNvPr>
          <p:cNvSpPr txBox="1"/>
          <p:nvPr/>
        </p:nvSpPr>
        <p:spPr>
          <a:xfrm>
            <a:off x="6782725" y="2463835"/>
            <a:ext cx="32208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t>Calibration: least-square-error</a:t>
            </a:r>
            <a:endParaRPr lang="en-US" b="1" i="1" dirty="0">
              <a:cs typeface="Calibri"/>
            </a:endParaRPr>
          </a:p>
        </p:txBody>
      </p:sp>
      <p:pic>
        <p:nvPicPr>
          <p:cNvPr id="9" name="Picture 10" descr="A picture containing text, clock, gauge&#10;&#10;Description automatically generated">
            <a:extLst>
              <a:ext uri="{FF2B5EF4-FFF2-40B4-BE49-F238E27FC236}">
                <a16:creationId xmlns:a16="http://schemas.microsoft.com/office/drawing/2014/main" id="{754BE0CE-CEE6-4FB8-953D-05A58D57CC84}"/>
              </a:ext>
            </a:extLst>
          </p:cNvPr>
          <p:cNvPicPr>
            <a:picLocks noChangeAspect="1"/>
          </p:cNvPicPr>
          <p:nvPr/>
        </p:nvPicPr>
        <p:blipFill>
          <a:blip r:embed="rId6"/>
          <a:stretch>
            <a:fillRect/>
          </a:stretch>
        </p:blipFill>
        <p:spPr>
          <a:xfrm>
            <a:off x="6922864" y="2966708"/>
            <a:ext cx="2436126" cy="654650"/>
          </a:xfrm>
          <a:prstGeom prst="rect">
            <a:avLst/>
          </a:prstGeom>
        </p:spPr>
      </p:pic>
      <p:pic>
        <p:nvPicPr>
          <p:cNvPr id="14" name="Picture 14">
            <a:extLst>
              <a:ext uri="{FF2B5EF4-FFF2-40B4-BE49-F238E27FC236}">
                <a16:creationId xmlns:a16="http://schemas.microsoft.com/office/drawing/2014/main" id="{D6255EEF-BD87-4A2B-94A7-27C269E8BFF7}"/>
              </a:ext>
            </a:extLst>
          </p:cNvPr>
          <p:cNvPicPr>
            <a:picLocks noChangeAspect="1"/>
          </p:cNvPicPr>
          <p:nvPr/>
        </p:nvPicPr>
        <p:blipFill>
          <a:blip r:embed="rId7"/>
          <a:stretch>
            <a:fillRect/>
          </a:stretch>
        </p:blipFill>
        <p:spPr>
          <a:xfrm>
            <a:off x="7049855" y="3621358"/>
            <a:ext cx="4244453" cy="2216531"/>
          </a:xfrm>
          <a:prstGeom prst="rect">
            <a:avLst/>
          </a:prstGeom>
        </p:spPr>
      </p:pic>
    </p:spTree>
    <p:extLst>
      <p:ext uri="{BB962C8B-B14F-4D97-AF65-F5344CB8AC3E}">
        <p14:creationId xmlns:p14="http://schemas.microsoft.com/office/powerpoint/2010/main" val="34612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E74585-DFF0-47A7-B5D8-FB3A8B1BED4D}"/>
              </a:ext>
            </a:extLst>
          </p:cNvPr>
          <p:cNvSpPr txBox="1"/>
          <p:nvPr/>
        </p:nvSpPr>
        <p:spPr>
          <a:xfrm>
            <a:off x="193546" y="86691"/>
            <a:ext cx="7661709" cy="461665"/>
          </a:xfrm>
          <a:prstGeom prst="rect">
            <a:avLst/>
          </a:prstGeom>
          <a:solidFill>
            <a:schemeClr val="tx2"/>
          </a:solidFill>
        </p:spPr>
        <p:txBody>
          <a:bodyPr wrap="square" lIns="91440" tIns="45720" rIns="91440" bIns="45720" rtlCol="0" anchor="t">
            <a:spAutoFit/>
          </a:bodyPr>
          <a:lstStyle/>
          <a:p>
            <a:r>
              <a:rPr lang="en-US" sz="2400" b="1" dirty="0">
                <a:solidFill>
                  <a:schemeClr val="bg1"/>
                </a:solidFill>
              </a:rPr>
              <a:t>Estimated CO - #s00020 for the first 12 hours</a:t>
            </a:r>
          </a:p>
        </p:txBody>
      </p:sp>
      <p:pic>
        <p:nvPicPr>
          <p:cNvPr id="6" name="图片 5">
            <a:extLst>
              <a:ext uri="{FF2B5EF4-FFF2-40B4-BE49-F238E27FC236}">
                <a16:creationId xmlns:a16="http://schemas.microsoft.com/office/drawing/2014/main" id="{62228108-FA4E-4623-BA5F-46FFDB9DF504}"/>
              </a:ext>
            </a:extLst>
          </p:cNvPr>
          <p:cNvPicPr>
            <a:picLocks noChangeAspect="1"/>
          </p:cNvPicPr>
          <p:nvPr/>
        </p:nvPicPr>
        <p:blipFill>
          <a:blip r:embed="rId2"/>
          <a:stretch>
            <a:fillRect/>
          </a:stretch>
        </p:blipFill>
        <p:spPr>
          <a:xfrm>
            <a:off x="4144370" y="591414"/>
            <a:ext cx="7468001" cy="1550420"/>
          </a:xfrm>
          <a:prstGeom prst="rect">
            <a:avLst/>
          </a:prstGeom>
        </p:spPr>
      </p:pic>
      <p:sp>
        <p:nvSpPr>
          <p:cNvPr id="7" name="文本框 6">
            <a:extLst>
              <a:ext uri="{FF2B5EF4-FFF2-40B4-BE49-F238E27FC236}">
                <a16:creationId xmlns:a16="http://schemas.microsoft.com/office/drawing/2014/main" id="{6F4E1F2B-18F5-4461-B756-2065333A2547}"/>
              </a:ext>
            </a:extLst>
          </p:cNvPr>
          <p:cNvSpPr txBox="1"/>
          <p:nvPr/>
        </p:nvSpPr>
        <p:spPr>
          <a:xfrm>
            <a:off x="718175" y="1181958"/>
            <a:ext cx="2133600" cy="369332"/>
          </a:xfrm>
          <a:prstGeom prst="rect">
            <a:avLst/>
          </a:prstGeom>
          <a:solidFill>
            <a:schemeClr val="tx2"/>
          </a:solidFill>
        </p:spPr>
        <p:txBody>
          <a:bodyPr wrap="square" rtlCol="0">
            <a:spAutoFit/>
          </a:bodyPr>
          <a:lstStyle/>
          <a:p>
            <a:r>
              <a:rPr lang="en-US" b="1" dirty="0" err="1">
                <a:solidFill>
                  <a:schemeClr val="bg1"/>
                </a:solidFill>
              </a:rPr>
              <a:t>Liljestrand</a:t>
            </a:r>
            <a:endParaRPr lang="en-US" b="1" dirty="0">
              <a:solidFill>
                <a:schemeClr val="bg1"/>
              </a:solidFill>
            </a:endParaRPr>
          </a:p>
        </p:txBody>
      </p:sp>
      <p:pic>
        <p:nvPicPr>
          <p:cNvPr id="9" name="图片 8">
            <a:extLst>
              <a:ext uri="{FF2B5EF4-FFF2-40B4-BE49-F238E27FC236}">
                <a16:creationId xmlns:a16="http://schemas.microsoft.com/office/drawing/2014/main" id="{2CA3B32C-917D-4677-B1F6-5A8405B5CF6D}"/>
              </a:ext>
            </a:extLst>
          </p:cNvPr>
          <p:cNvPicPr>
            <a:picLocks noChangeAspect="1"/>
          </p:cNvPicPr>
          <p:nvPr/>
        </p:nvPicPr>
        <p:blipFill rotWithShape="1">
          <a:blip r:embed="rId3"/>
          <a:srcRect t="8922"/>
          <a:stretch/>
        </p:blipFill>
        <p:spPr>
          <a:xfrm>
            <a:off x="4024400" y="2119184"/>
            <a:ext cx="7754488" cy="1534847"/>
          </a:xfrm>
          <a:prstGeom prst="rect">
            <a:avLst/>
          </a:prstGeom>
        </p:spPr>
      </p:pic>
      <p:sp>
        <p:nvSpPr>
          <p:cNvPr id="10" name="文本框 9">
            <a:extLst>
              <a:ext uri="{FF2B5EF4-FFF2-40B4-BE49-F238E27FC236}">
                <a16:creationId xmlns:a16="http://schemas.microsoft.com/office/drawing/2014/main" id="{65FEE363-9F15-4012-BBC6-0DF0B9CCE052}"/>
              </a:ext>
            </a:extLst>
          </p:cNvPr>
          <p:cNvSpPr txBox="1"/>
          <p:nvPr/>
        </p:nvSpPr>
        <p:spPr>
          <a:xfrm>
            <a:off x="714656" y="2646557"/>
            <a:ext cx="2690796" cy="646331"/>
          </a:xfrm>
          <a:prstGeom prst="rect">
            <a:avLst/>
          </a:prstGeom>
          <a:solidFill>
            <a:schemeClr val="tx2"/>
          </a:solidFill>
        </p:spPr>
        <p:txBody>
          <a:bodyPr wrap="square" rtlCol="0">
            <a:spAutoFit/>
          </a:bodyPr>
          <a:lstStyle/>
          <a:p>
            <a:r>
              <a:rPr lang="en-US" b="1" dirty="0">
                <a:solidFill>
                  <a:schemeClr val="bg1"/>
                </a:solidFill>
              </a:rPr>
              <a:t>Systolic area with </a:t>
            </a:r>
            <a:r>
              <a:rPr lang="en-US" b="1" dirty="0" err="1">
                <a:solidFill>
                  <a:schemeClr val="bg1"/>
                </a:solidFill>
              </a:rPr>
              <a:t>Kouchoukos</a:t>
            </a:r>
            <a:r>
              <a:rPr lang="en-US" b="1" dirty="0">
                <a:solidFill>
                  <a:schemeClr val="bg1"/>
                </a:solidFill>
              </a:rPr>
              <a:t> correction</a:t>
            </a:r>
          </a:p>
        </p:txBody>
      </p:sp>
      <p:pic>
        <p:nvPicPr>
          <p:cNvPr id="12" name="图片 11">
            <a:extLst>
              <a:ext uri="{FF2B5EF4-FFF2-40B4-BE49-F238E27FC236}">
                <a16:creationId xmlns:a16="http://schemas.microsoft.com/office/drawing/2014/main" id="{07A3565C-FCEA-4FDE-A33F-C7128E209D75}"/>
              </a:ext>
            </a:extLst>
          </p:cNvPr>
          <p:cNvPicPr>
            <a:picLocks noChangeAspect="1"/>
          </p:cNvPicPr>
          <p:nvPr/>
        </p:nvPicPr>
        <p:blipFill>
          <a:blip r:embed="rId4"/>
          <a:stretch>
            <a:fillRect/>
          </a:stretch>
        </p:blipFill>
        <p:spPr>
          <a:xfrm>
            <a:off x="3955265" y="3596839"/>
            <a:ext cx="8048910" cy="1690759"/>
          </a:xfrm>
          <a:prstGeom prst="rect">
            <a:avLst/>
          </a:prstGeom>
        </p:spPr>
      </p:pic>
      <p:sp>
        <p:nvSpPr>
          <p:cNvPr id="13" name="文本框 12">
            <a:extLst>
              <a:ext uri="{FF2B5EF4-FFF2-40B4-BE49-F238E27FC236}">
                <a16:creationId xmlns:a16="http://schemas.microsoft.com/office/drawing/2014/main" id="{3FAF0D8D-F299-43F5-B3FF-25793F252A1F}"/>
              </a:ext>
            </a:extLst>
          </p:cNvPr>
          <p:cNvSpPr txBox="1"/>
          <p:nvPr/>
        </p:nvSpPr>
        <p:spPr>
          <a:xfrm>
            <a:off x="718176" y="4332609"/>
            <a:ext cx="2133600" cy="369332"/>
          </a:xfrm>
          <a:prstGeom prst="rect">
            <a:avLst/>
          </a:prstGeom>
          <a:solidFill>
            <a:schemeClr val="tx2"/>
          </a:solidFill>
        </p:spPr>
        <p:txBody>
          <a:bodyPr wrap="square" rtlCol="0">
            <a:spAutoFit/>
          </a:bodyPr>
          <a:lstStyle/>
          <a:p>
            <a:r>
              <a:rPr lang="en-US" b="1">
                <a:solidFill>
                  <a:schemeClr val="bg1"/>
                </a:solidFill>
              </a:rPr>
              <a:t>Herd </a:t>
            </a:r>
          </a:p>
        </p:txBody>
      </p:sp>
      <p:pic>
        <p:nvPicPr>
          <p:cNvPr id="3" name="Picture 4" descr="Chart, scatter chart&#10;&#10;Description automatically generated">
            <a:extLst>
              <a:ext uri="{FF2B5EF4-FFF2-40B4-BE49-F238E27FC236}">
                <a16:creationId xmlns:a16="http://schemas.microsoft.com/office/drawing/2014/main" id="{BA601229-12E4-409E-803D-93F557DD42AC}"/>
              </a:ext>
            </a:extLst>
          </p:cNvPr>
          <p:cNvPicPr>
            <a:picLocks noChangeAspect="1"/>
          </p:cNvPicPr>
          <p:nvPr/>
        </p:nvPicPr>
        <p:blipFill>
          <a:blip r:embed="rId5"/>
          <a:stretch>
            <a:fillRect/>
          </a:stretch>
        </p:blipFill>
        <p:spPr>
          <a:xfrm>
            <a:off x="4144370" y="5291228"/>
            <a:ext cx="7645020" cy="1564051"/>
          </a:xfrm>
          <a:prstGeom prst="rect">
            <a:avLst/>
          </a:prstGeom>
        </p:spPr>
      </p:pic>
      <p:sp>
        <p:nvSpPr>
          <p:cNvPr id="11" name="文本框 12">
            <a:extLst>
              <a:ext uri="{FF2B5EF4-FFF2-40B4-BE49-F238E27FC236}">
                <a16:creationId xmlns:a16="http://schemas.microsoft.com/office/drawing/2014/main" id="{FB8034FA-5419-4595-98F4-8DBD7E78E122}"/>
              </a:ext>
            </a:extLst>
          </p:cNvPr>
          <p:cNvSpPr txBox="1"/>
          <p:nvPr/>
        </p:nvSpPr>
        <p:spPr>
          <a:xfrm>
            <a:off x="718174" y="5708757"/>
            <a:ext cx="2949257" cy="369332"/>
          </a:xfrm>
          <a:prstGeom prst="rect">
            <a:avLst/>
          </a:prstGeom>
          <a:solidFill>
            <a:schemeClr val="tx2"/>
          </a:solidFill>
        </p:spPr>
        <p:txBody>
          <a:bodyPr wrap="square" lIns="91440" tIns="45720" rIns="91440" bIns="45720" rtlCol="0" anchor="t">
            <a:spAutoFit/>
          </a:bodyPr>
          <a:lstStyle/>
          <a:p>
            <a:r>
              <a:rPr lang="en-US" b="1" dirty="0" err="1">
                <a:solidFill>
                  <a:schemeClr val="bg1"/>
                </a:solidFill>
                <a:cs typeface="Calibri"/>
              </a:rPr>
              <a:t>Parlikar</a:t>
            </a:r>
            <a:r>
              <a:rPr lang="en-US" b="1" dirty="0">
                <a:solidFill>
                  <a:schemeClr val="bg1"/>
                </a:solidFill>
                <a:cs typeface="Calibri"/>
              </a:rPr>
              <a:t> with </a:t>
            </a:r>
            <a:r>
              <a:rPr lang="en-US" b="1" dirty="0" err="1">
                <a:solidFill>
                  <a:schemeClr val="bg1"/>
                </a:solidFill>
                <a:cs typeface="Calibri"/>
              </a:rPr>
              <a:t>filt_order</a:t>
            </a:r>
            <a:r>
              <a:rPr lang="en-US" b="1" dirty="0">
                <a:solidFill>
                  <a:schemeClr val="bg1"/>
                </a:solidFill>
                <a:cs typeface="Calibri"/>
              </a:rPr>
              <a:t> = 15</a:t>
            </a:r>
          </a:p>
        </p:txBody>
      </p:sp>
    </p:spTree>
    <p:extLst>
      <p:ext uri="{BB962C8B-B14F-4D97-AF65-F5344CB8AC3E}">
        <p14:creationId xmlns:p14="http://schemas.microsoft.com/office/powerpoint/2010/main" val="18307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4A1B-C2D1-4B9F-87B2-F14676628D5D}"/>
              </a:ext>
            </a:extLst>
          </p:cNvPr>
          <p:cNvSpPr>
            <a:spLocks noGrp="1"/>
          </p:cNvSpPr>
          <p:nvPr>
            <p:ph type="title"/>
          </p:nvPr>
        </p:nvSpPr>
        <p:spPr>
          <a:xfrm>
            <a:off x="157643" y="116551"/>
            <a:ext cx="9833548" cy="649623"/>
          </a:xfrm>
          <a:solidFill>
            <a:schemeClr val="tx2"/>
          </a:solidFill>
        </p:spPr>
        <p:txBody>
          <a:bodyPr anchor="b">
            <a:normAutofit/>
          </a:bodyPr>
          <a:lstStyle/>
          <a:p>
            <a:r>
              <a:rPr lang="en-US" sz="3200" dirty="0">
                <a:solidFill>
                  <a:schemeClr val="bg1"/>
                </a:solidFill>
              </a:rPr>
              <a:t>CO Calibration using </a:t>
            </a:r>
            <a:r>
              <a:rPr lang="en-US" sz="3200" dirty="0" err="1">
                <a:solidFill>
                  <a:schemeClr val="bg1"/>
                </a:solidFill>
              </a:rPr>
              <a:t>Parlikar’s</a:t>
            </a:r>
            <a:r>
              <a:rPr lang="en-US" sz="3200" dirty="0">
                <a:solidFill>
                  <a:schemeClr val="bg1"/>
                </a:solidFill>
              </a:rPr>
              <a:t> method: </a:t>
            </a:r>
          </a:p>
        </p:txBody>
      </p:sp>
      <p:sp>
        <p:nvSpPr>
          <p:cNvPr id="3" name="Content Placeholder 2">
            <a:extLst>
              <a:ext uri="{FF2B5EF4-FFF2-40B4-BE49-F238E27FC236}">
                <a16:creationId xmlns:a16="http://schemas.microsoft.com/office/drawing/2014/main" id="{37BB2EB9-8975-4ED5-B640-BE45B3B4FD5E}"/>
              </a:ext>
            </a:extLst>
          </p:cNvPr>
          <p:cNvSpPr>
            <a:spLocks noGrp="1"/>
          </p:cNvSpPr>
          <p:nvPr>
            <p:ph idx="1"/>
          </p:nvPr>
        </p:nvSpPr>
        <p:spPr>
          <a:xfrm>
            <a:off x="179997" y="994233"/>
            <a:ext cx="10687878" cy="2987307"/>
          </a:xfrm>
        </p:spPr>
        <p:txBody>
          <a:bodyPr>
            <a:normAutofit/>
          </a:bodyPr>
          <a:lstStyle/>
          <a:p>
            <a:r>
              <a:rPr lang="en-US" sz="2400" dirty="0">
                <a:solidFill>
                  <a:schemeClr val="tx2"/>
                </a:solidFill>
              </a:rPr>
              <a:t>Sliding Window approach:</a:t>
            </a:r>
          </a:p>
          <a:p>
            <a:pPr lvl="1"/>
            <a:r>
              <a:rPr lang="en-US" sz="1800" dirty="0">
                <a:solidFill>
                  <a:schemeClr val="tx2"/>
                </a:solidFill>
              </a:rPr>
              <a:t>Window size 21</a:t>
            </a:r>
          </a:p>
          <a:p>
            <a:pPr lvl="1"/>
            <a:r>
              <a:rPr lang="en-US" sz="1800" dirty="0">
                <a:solidFill>
                  <a:schemeClr val="tx2"/>
                </a:solidFill>
              </a:rPr>
              <a:t>Filtering used: filter order 15</a:t>
            </a:r>
          </a:p>
          <a:p>
            <a:pPr lvl="1"/>
            <a:r>
              <a:rPr lang="el-GR" sz="1800" dirty="0">
                <a:solidFill>
                  <a:schemeClr val="tx2"/>
                </a:solidFill>
              </a:rPr>
              <a:t>τ</a:t>
            </a:r>
            <a:r>
              <a:rPr lang="en-US" sz="1800" dirty="0">
                <a:solidFill>
                  <a:schemeClr val="tx2"/>
                </a:solidFill>
              </a:rPr>
              <a:t> calculated for each index within the window</a:t>
            </a:r>
          </a:p>
          <a:p>
            <a:pPr lvl="1"/>
            <a:r>
              <a:rPr lang="en-US" sz="1800" dirty="0">
                <a:solidFill>
                  <a:schemeClr val="tx2"/>
                </a:solidFill>
              </a:rPr>
              <a:t>Least squares solution used to assign the value obtained from the </a:t>
            </a:r>
            <a:r>
              <a:rPr lang="el-GR" sz="1800" dirty="0">
                <a:solidFill>
                  <a:schemeClr val="tx2"/>
                </a:solidFill>
              </a:rPr>
              <a:t>β</a:t>
            </a:r>
            <a:r>
              <a:rPr lang="en-US" sz="1800" dirty="0">
                <a:solidFill>
                  <a:schemeClr val="tx2"/>
                </a:solidFill>
              </a:rPr>
              <a:t> equation</a:t>
            </a:r>
          </a:p>
          <a:p>
            <a:pPr lvl="1"/>
            <a:r>
              <a:rPr lang="en-US" sz="1800" dirty="0">
                <a:solidFill>
                  <a:schemeClr val="tx2"/>
                </a:solidFill>
              </a:rPr>
              <a:t>This value is assigned to center most index in the window</a:t>
            </a:r>
          </a:p>
          <a:p>
            <a:pPr lvl="1"/>
            <a:r>
              <a:rPr lang="en-US" sz="1800" dirty="0">
                <a:solidFill>
                  <a:schemeClr val="tx2"/>
                </a:solidFill>
              </a:rPr>
              <a:t>Window slides by one index</a:t>
            </a:r>
          </a:p>
          <a:p>
            <a:pPr lvl="1"/>
            <a:r>
              <a:rPr lang="en-US" sz="1800" dirty="0">
                <a:solidFill>
                  <a:schemeClr val="tx2"/>
                </a:solidFill>
              </a:rPr>
              <a:t>To account for indexes which cannot be mid-points for any window (left and right extreme indexes), Values interpolated to nearest non-zero value (</a:t>
            </a:r>
            <a:r>
              <a:rPr lang="en-US" sz="1800" dirty="0" err="1">
                <a:solidFill>
                  <a:schemeClr val="tx2"/>
                </a:solidFill>
              </a:rPr>
              <a:t>i.e</a:t>
            </a:r>
            <a:r>
              <a:rPr lang="en-US" sz="1800" dirty="0">
                <a:solidFill>
                  <a:schemeClr val="tx2"/>
                </a:solidFill>
              </a:rPr>
              <a:t>, first non-zero and last non-zero values respectively) </a:t>
            </a:r>
          </a:p>
          <a:p>
            <a:pPr lvl="1"/>
            <a:endParaRPr lang="en-US" sz="1800" dirty="0">
              <a:solidFill>
                <a:schemeClr val="tx2"/>
              </a:solidFill>
            </a:endParaRPr>
          </a:p>
        </p:txBody>
      </p:sp>
      <p:pic>
        <p:nvPicPr>
          <p:cNvPr id="5" name="Picture 4">
            <a:extLst>
              <a:ext uri="{FF2B5EF4-FFF2-40B4-BE49-F238E27FC236}">
                <a16:creationId xmlns:a16="http://schemas.microsoft.com/office/drawing/2014/main" id="{02ADDA42-4035-4E52-8F1E-47C877B6D17A}"/>
              </a:ext>
            </a:extLst>
          </p:cNvPr>
          <p:cNvPicPr>
            <a:picLocks noChangeAspect="1"/>
          </p:cNvPicPr>
          <p:nvPr/>
        </p:nvPicPr>
        <p:blipFill>
          <a:blip r:embed="rId2"/>
          <a:stretch>
            <a:fillRect/>
          </a:stretch>
        </p:blipFill>
        <p:spPr>
          <a:xfrm>
            <a:off x="5523936" y="1615571"/>
            <a:ext cx="2370025" cy="853514"/>
          </a:xfrm>
          <a:prstGeom prst="rect">
            <a:avLst/>
          </a:prstGeom>
        </p:spPr>
      </p:pic>
      <p:pic>
        <p:nvPicPr>
          <p:cNvPr id="7" name="Picture 6">
            <a:extLst>
              <a:ext uri="{FF2B5EF4-FFF2-40B4-BE49-F238E27FC236}">
                <a16:creationId xmlns:a16="http://schemas.microsoft.com/office/drawing/2014/main" id="{514E960E-0C29-4844-80BA-DAF59434C4C7}"/>
              </a:ext>
            </a:extLst>
          </p:cNvPr>
          <p:cNvPicPr>
            <a:picLocks noChangeAspect="1"/>
          </p:cNvPicPr>
          <p:nvPr/>
        </p:nvPicPr>
        <p:blipFill>
          <a:blip r:embed="rId3"/>
          <a:stretch>
            <a:fillRect/>
          </a:stretch>
        </p:blipFill>
        <p:spPr>
          <a:xfrm>
            <a:off x="8514744" y="2000938"/>
            <a:ext cx="1432684" cy="1310754"/>
          </a:xfrm>
          <a:prstGeom prst="rect">
            <a:avLst/>
          </a:prstGeom>
        </p:spPr>
      </p:pic>
      <p:sp>
        <p:nvSpPr>
          <p:cNvPr id="24" name="TextBox 23">
            <a:extLst>
              <a:ext uri="{FF2B5EF4-FFF2-40B4-BE49-F238E27FC236}">
                <a16:creationId xmlns:a16="http://schemas.microsoft.com/office/drawing/2014/main" id="{56073273-C402-47BE-9AE3-6F020C76393E}"/>
              </a:ext>
            </a:extLst>
          </p:cNvPr>
          <p:cNvSpPr txBox="1"/>
          <p:nvPr/>
        </p:nvSpPr>
        <p:spPr>
          <a:xfrm>
            <a:off x="179997" y="4582055"/>
            <a:ext cx="471915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Calibration: C2 and least square ‘</a:t>
            </a:r>
            <a:r>
              <a:rPr lang="el-GR" sz="2400" dirty="0">
                <a:solidFill>
                  <a:schemeClr val="tx2"/>
                </a:solidFill>
              </a:rPr>
              <a:t>ϒ</a:t>
            </a:r>
            <a:r>
              <a:rPr lang="en-US" sz="2400" dirty="0">
                <a:solidFill>
                  <a:schemeClr val="tx2"/>
                </a:solidFill>
              </a:rPr>
              <a:t>’ calibration</a:t>
            </a:r>
            <a:endParaRPr lang="en-US" sz="2000" dirty="0">
              <a:solidFill>
                <a:schemeClr val="tx2"/>
              </a:solidFill>
            </a:endParaRPr>
          </a:p>
        </p:txBody>
      </p:sp>
      <p:pic>
        <p:nvPicPr>
          <p:cNvPr id="27" name="Picture 26">
            <a:extLst>
              <a:ext uri="{FF2B5EF4-FFF2-40B4-BE49-F238E27FC236}">
                <a16:creationId xmlns:a16="http://schemas.microsoft.com/office/drawing/2014/main" id="{45852E71-857F-49D9-BA6E-2558F0F15683}"/>
              </a:ext>
            </a:extLst>
          </p:cNvPr>
          <p:cNvPicPr>
            <a:picLocks noChangeAspect="1"/>
          </p:cNvPicPr>
          <p:nvPr/>
        </p:nvPicPr>
        <p:blipFill>
          <a:blip r:embed="rId4"/>
          <a:stretch>
            <a:fillRect/>
          </a:stretch>
        </p:blipFill>
        <p:spPr>
          <a:xfrm>
            <a:off x="4899153" y="3968104"/>
            <a:ext cx="6262931" cy="2889895"/>
          </a:xfrm>
          <a:prstGeom prst="rect">
            <a:avLst/>
          </a:prstGeom>
        </p:spPr>
      </p:pic>
    </p:spTree>
    <p:extLst>
      <p:ext uri="{BB962C8B-B14F-4D97-AF65-F5344CB8AC3E}">
        <p14:creationId xmlns:p14="http://schemas.microsoft.com/office/powerpoint/2010/main" val="53550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6154A97-5FE9-413D-B1AD-DB42F28851E0}"/>
              </a:ext>
            </a:extLst>
          </p:cNvPr>
          <p:cNvSpPr txBox="1"/>
          <p:nvPr/>
        </p:nvSpPr>
        <p:spPr>
          <a:xfrm>
            <a:off x="206941" y="234096"/>
            <a:ext cx="7661709" cy="461665"/>
          </a:xfrm>
          <a:prstGeom prst="rect">
            <a:avLst/>
          </a:prstGeom>
          <a:solidFill>
            <a:schemeClr val="tx2"/>
          </a:solidFill>
        </p:spPr>
        <p:txBody>
          <a:bodyPr wrap="square" lIns="91440" tIns="45720" rIns="91440" bIns="45720" rtlCol="0" anchor="t">
            <a:spAutoFit/>
          </a:bodyPr>
          <a:lstStyle/>
          <a:p>
            <a:r>
              <a:rPr lang="en-US" sz="2400" b="1" dirty="0">
                <a:solidFill>
                  <a:schemeClr val="bg1"/>
                </a:solidFill>
              </a:rPr>
              <a:t> Estimated CO with two other subjects</a:t>
            </a:r>
            <a:endParaRPr lang="en-US" sz="2400" b="1" dirty="0">
              <a:solidFill>
                <a:schemeClr val="bg1"/>
              </a:solidFill>
              <a:cs typeface="Calibri"/>
            </a:endParaRPr>
          </a:p>
        </p:txBody>
      </p:sp>
      <p:pic>
        <p:nvPicPr>
          <p:cNvPr id="6" name="图片 5">
            <a:extLst>
              <a:ext uri="{FF2B5EF4-FFF2-40B4-BE49-F238E27FC236}">
                <a16:creationId xmlns:a16="http://schemas.microsoft.com/office/drawing/2014/main" id="{C344C536-839B-4195-AD85-58621D7F2724}"/>
              </a:ext>
            </a:extLst>
          </p:cNvPr>
          <p:cNvPicPr>
            <a:picLocks noChangeAspect="1"/>
          </p:cNvPicPr>
          <p:nvPr/>
        </p:nvPicPr>
        <p:blipFill>
          <a:blip r:embed="rId2"/>
          <a:stretch>
            <a:fillRect/>
          </a:stretch>
        </p:blipFill>
        <p:spPr>
          <a:xfrm>
            <a:off x="1243428" y="1718674"/>
            <a:ext cx="5592279" cy="1113691"/>
          </a:xfrm>
          <a:prstGeom prst="rect">
            <a:avLst/>
          </a:prstGeom>
        </p:spPr>
      </p:pic>
      <p:pic>
        <p:nvPicPr>
          <p:cNvPr id="8" name="图片 7">
            <a:extLst>
              <a:ext uri="{FF2B5EF4-FFF2-40B4-BE49-F238E27FC236}">
                <a16:creationId xmlns:a16="http://schemas.microsoft.com/office/drawing/2014/main" id="{9F83187A-4EC3-45BA-9F7B-E208523AFE3D}"/>
              </a:ext>
            </a:extLst>
          </p:cNvPr>
          <p:cNvPicPr>
            <a:picLocks noChangeAspect="1"/>
          </p:cNvPicPr>
          <p:nvPr/>
        </p:nvPicPr>
        <p:blipFill>
          <a:blip r:embed="rId3"/>
          <a:stretch>
            <a:fillRect/>
          </a:stretch>
        </p:blipFill>
        <p:spPr>
          <a:xfrm>
            <a:off x="1315450" y="3041378"/>
            <a:ext cx="5518486" cy="1133527"/>
          </a:xfrm>
          <a:prstGeom prst="rect">
            <a:avLst/>
          </a:prstGeom>
        </p:spPr>
      </p:pic>
      <p:pic>
        <p:nvPicPr>
          <p:cNvPr id="10" name="图片 9">
            <a:extLst>
              <a:ext uri="{FF2B5EF4-FFF2-40B4-BE49-F238E27FC236}">
                <a16:creationId xmlns:a16="http://schemas.microsoft.com/office/drawing/2014/main" id="{9DA97F16-86BD-4CCA-BE4B-D31330A45E3C}"/>
              </a:ext>
            </a:extLst>
          </p:cNvPr>
          <p:cNvPicPr>
            <a:picLocks noChangeAspect="1"/>
          </p:cNvPicPr>
          <p:nvPr/>
        </p:nvPicPr>
        <p:blipFill>
          <a:blip r:embed="rId4"/>
          <a:stretch>
            <a:fillRect/>
          </a:stretch>
        </p:blipFill>
        <p:spPr>
          <a:xfrm>
            <a:off x="1241657" y="4225032"/>
            <a:ext cx="5592279" cy="1118456"/>
          </a:xfrm>
          <a:prstGeom prst="rect">
            <a:avLst/>
          </a:prstGeom>
        </p:spPr>
      </p:pic>
      <p:pic>
        <p:nvPicPr>
          <p:cNvPr id="12" name="图片 11">
            <a:extLst>
              <a:ext uri="{FF2B5EF4-FFF2-40B4-BE49-F238E27FC236}">
                <a16:creationId xmlns:a16="http://schemas.microsoft.com/office/drawing/2014/main" id="{ADF06305-BB83-4558-8061-DC681966A0AF}"/>
              </a:ext>
            </a:extLst>
          </p:cNvPr>
          <p:cNvPicPr>
            <a:picLocks noChangeAspect="1"/>
          </p:cNvPicPr>
          <p:nvPr/>
        </p:nvPicPr>
        <p:blipFill>
          <a:blip r:embed="rId5"/>
          <a:stretch>
            <a:fillRect/>
          </a:stretch>
        </p:blipFill>
        <p:spPr>
          <a:xfrm>
            <a:off x="6687663" y="1717519"/>
            <a:ext cx="5501294" cy="1118012"/>
          </a:xfrm>
          <a:prstGeom prst="rect">
            <a:avLst/>
          </a:prstGeom>
        </p:spPr>
      </p:pic>
      <p:pic>
        <p:nvPicPr>
          <p:cNvPr id="14" name="图片 13">
            <a:extLst>
              <a:ext uri="{FF2B5EF4-FFF2-40B4-BE49-F238E27FC236}">
                <a16:creationId xmlns:a16="http://schemas.microsoft.com/office/drawing/2014/main" id="{A4E82923-CE45-46A5-8000-AE1A491AEA29}"/>
              </a:ext>
            </a:extLst>
          </p:cNvPr>
          <p:cNvPicPr>
            <a:picLocks noChangeAspect="1"/>
          </p:cNvPicPr>
          <p:nvPr/>
        </p:nvPicPr>
        <p:blipFill>
          <a:blip r:embed="rId6"/>
          <a:stretch>
            <a:fillRect/>
          </a:stretch>
        </p:blipFill>
        <p:spPr>
          <a:xfrm>
            <a:off x="6684887" y="3043527"/>
            <a:ext cx="5404755" cy="1199209"/>
          </a:xfrm>
          <a:prstGeom prst="rect">
            <a:avLst/>
          </a:prstGeom>
        </p:spPr>
      </p:pic>
      <p:pic>
        <p:nvPicPr>
          <p:cNvPr id="18" name="图片 17">
            <a:extLst>
              <a:ext uri="{FF2B5EF4-FFF2-40B4-BE49-F238E27FC236}">
                <a16:creationId xmlns:a16="http://schemas.microsoft.com/office/drawing/2014/main" id="{E792F2EF-02D8-4082-AA83-CB873DF1F64F}"/>
              </a:ext>
            </a:extLst>
          </p:cNvPr>
          <p:cNvPicPr>
            <a:picLocks noChangeAspect="1"/>
          </p:cNvPicPr>
          <p:nvPr/>
        </p:nvPicPr>
        <p:blipFill>
          <a:blip r:embed="rId7"/>
          <a:stretch>
            <a:fillRect/>
          </a:stretch>
        </p:blipFill>
        <p:spPr>
          <a:xfrm>
            <a:off x="6687663" y="4327108"/>
            <a:ext cx="5407533" cy="1107365"/>
          </a:xfrm>
          <a:prstGeom prst="rect">
            <a:avLst/>
          </a:prstGeom>
        </p:spPr>
      </p:pic>
      <p:sp>
        <p:nvSpPr>
          <p:cNvPr id="19" name="文本框 18">
            <a:extLst>
              <a:ext uri="{FF2B5EF4-FFF2-40B4-BE49-F238E27FC236}">
                <a16:creationId xmlns:a16="http://schemas.microsoft.com/office/drawing/2014/main" id="{1045D4E4-3F17-4366-BB6C-CDAD68344B61}"/>
              </a:ext>
            </a:extLst>
          </p:cNvPr>
          <p:cNvSpPr txBox="1"/>
          <p:nvPr/>
        </p:nvSpPr>
        <p:spPr>
          <a:xfrm>
            <a:off x="51330" y="2090512"/>
            <a:ext cx="2133600" cy="369332"/>
          </a:xfrm>
          <a:prstGeom prst="rect">
            <a:avLst/>
          </a:prstGeom>
          <a:noFill/>
        </p:spPr>
        <p:txBody>
          <a:bodyPr wrap="square" rtlCol="0">
            <a:spAutoFit/>
          </a:bodyPr>
          <a:lstStyle/>
          <a:p>
            <a:r>
              <a:rPr lang="en-US" b="1" err="1"/>
              <a:t>Liljestrand</a:t>
            </a:r>
            <a:endParaRPr lang="en-US" b="1"/>
          </a:p>
        </p:txBody>
      </p:sp>
      <p:sp>
        <p:nvSpPr>
          <p:cNvPr id="20" name="文本框 19">
            <a:extLst>
              <a:ext uri="{FF2B5EF4-FFF2-40B4-BE49-F238E27FC236}">
                <a16:creationId xmlns:a16="http://schemas.microsoft.com/office/drawing/2014/main" id="{836E496E-A82A-4EBB-AEE1-CCE6E35A895D}"/>
              </a:ext>
            </a:extLst>
          </p:cNvPr>
          <p:cNvSpPr txBox="1"/>
          <p:nvPr/>
        </p:nvSpPr>
        <p:spPr>
          <a:xfrm>
            <a:off x="51330" y="3178388"/>
            <a:ext cx="1709019" cy="1200329"/>
          </a:xfrm>
          <a:prstGeom prst="rect">
            <a:avLst/>
          </a:prstGeom>
          <a:noFill/>
        </p:spPr>
        <p:txBody>
          <a:bodyPr wrap="square" rtlCol="0">
            <a:spAutoFit/>
          </a:bodyPr>
          <a:lstStyle/>
          <a:p>
            <a:r>
              <a:rPr lang="en-US" b="1" dirty="0"/>
              <a:t>Systolic area with </a:t>
            </a:r>
            <a:r>
              <a:rPr lang="en-US" b="1" dirty="0" err="1"/>
              <a:t>Kouchoukos</a:t>
            </a:r>
            <a:r>
              <a:rPr lang="en-US" b="1" dirty="0"/>
              <a:t> correction</a:t>
            </a:r>
          </a:p>
        </p:txBody>
      </p:sp>
      <p:sp>
        <p:nvSpPr>
          <p:cNvPr id="21" name="文本框 20">
            <a:extLst>
              <a:ext uri="{FF2B5EF4-FFF2-40B4-BE49-F238E27FC236}">
                <a16:creationId xmlns:a16="http://schemas.microsoft.com/office/drawing/2014/main" id="{F74AC6C2-9BB0-43B5-90A2-063EE344D40E}"/>
              </a:ext>
            </a:extLst>
          </p:cNvPr>
          <p:cNvSpPr txBox="1"/>
          <p:nvPr/>
        </p:nvSpPr>
        <p:spPr>
          <a:xfrm>
            <a:off x="51330" y="4756439"/>
            <a:ext cx="2133600" cy="369332"/>
          </a:xfrm>
          <a:prstGeom prst="rect">
            <a:avLst/>
          </a:prstGeom>
          <a:noFill/>
        </p:spPr>
        <p:txBody>
          <a:bodyPr wrap="square" rtlCol="0">
            <a:spAutoFit/>
          </a:bodyPr>
          <a:lstStyle/>
          <a:p>
            <a:r>
              <a:rPr lang="en-US" b="1"/>
              <a:t>Herd </a:t>
            </a:r>
          </a:p>
        </p:txBody>
      </p:sp>
      <p:sp>
        <p:nvSpPr>
          <p:cNvPr id="22" name="文本框 21">
            <a:extLst>
              <a:ext uri="{FF2B5EF4-FFF2-40B4-BE49-F238E27FC236}">
                <a16:creationId xmlns:a16="http://schemas.microsoft.com/office/drawing/2014/main" id="{64973715-ED49-42D4-86CC-2C73F7ABB394}"/>
              </a:ext>
            </a:extLst>
          </p:cNvPr>
          <p:cNvSpPr txBox="1"/>
          <p:nvPr/>
        </p:nvSpPr>
        <p:spPr>
          <a:xfrm>
            <a:off x="3330338" y="1210717"/>
            <a:ext cx="1645920" cy="369332"/>
          </a:xfrm>
          <a:prstGeom prst="rect">
            <a:avLst/>
          </a:prstGeom>
          <a:noFill/>
        </p:spPr>
        <p:txBody>
          <a:bodyPr wrap="square" rtlCol="0">
            <a:spAutoFit/>
          </a:bodyPr>
          <a:lstStyle/>
          <a:p>
            <a:r>
              <a:rPr lang="en-US" b="1"/>
              <a:t>#s00214</a:t>
            </a:r>
          </a:p>
        </p:txBody>
      </p:sp>
      <p:sp>
        <p:nvSpPr>
          <p:cNvPr id="23" name="文本框 22">
            <a:extLst>
              <a:ext uri="{FF2B5EF4-FFF2-40B4-BE49-F238E27FC236}">
                <a16:creationId xmlns:a16="http://schemas.microsoft.com/office/drawing/2014/main" id="{95156D5F-4811-4606-9108-6F5A815ACB0C}"/>
              </a:ext>
            </a:extLst>
          </p:cNvPr>
          <p:cNvSpPr txBox="1"/>
          <p:nvPr/>
        </p:nvSpPr>
        <p:spPr>
          <a:xfrm>
            <a:off x="8867407" y="1210717"/>
            <a:ext cx="1645920" cy="369332"/>
          </a:xfrm>
          <a:prstGeom prst="rect">
            <a:avLst/>
          </a:prstGeom>
          <a:noFill/>
        </p:spPr>
        <p:txBody>
          <a:bodyPr wrap="square" rtlCol="0">
            <a:spAutoFit/>
          </a:bodyPr>
          <a:lstStyle/>
          <a:p>
            <a:r>
              <a:rPr lang="en-US" b="1"/>
              <a:t>#s05114</a:t>
            </a:r>
          </a:p>
        </p:txBody>
      </p:sp>
      <p:pic>
        <p:nvPicPr>
          <p:cNvPr id="2" name="Picture 2" descr="Chart, histogram&#10;&#10;Description automatically generated">
            <a:extLst>
              <a:ext uri="{FF2B5EF4-FFF2-40B4-BE49-F238E27FC236}">
                <a16:creationId xmlns:a16="http://schemas.microsoft.com/office/drawing/2014/main" id="{FED67B47-6030-4CB5-B987-CF5B32006819}"/>
              </a:ext>
            </a:extLst>
          </p:cNvPr>
          <p:cNvPicPr>
            <a:picLocks noChangeAspect="1"/>
          </p:cNvPicPr>
          <p:nvPr/>
        </p:nvPicPr>
        <p:blipFill>
          <a:blip r:embed="rId8"/>
          <a:stretch>
            <a:fillRect/>
          </a:stretch>
        </p:blipFill>
        <p:spPr>
          <a:xfrm>
            <a:off x="1312460" y="5447541"/>
            <a:ext cx="5586484" cy="1228679"/>
          </a:xfrm>
          <a:prstGeom prst="rect">
            <a:avLst/>
          </a:prstGeom>
        </p:spPr>
      </p:pic>
      <p:sp>
        <p:nvSpPr>
          <p:cNvPr id="15" name="文本框 20">
            <a:extLst>
              <a:ext uri="{FF2B5EF4-FFF2-40B4-BE49-F238E27FC236}">
                <a16:creationId xmlns:a16="http://schemas.microsoft.com/office/drawing/2014/main" id="{E6845662-396A-4871-8BCB-9C05765153BC}"/>
              </a:ext>
            </a:extLst>
          </p:cNvPr>
          <p:cNvSpPr txBox="1"/>
          <p:nvPr/>
        </p:nvSpPr>
        <p:spPr>
          <a:xfrm>
            <a:off x="51329" y="5689035"/>
            <a:ext cx="2133600" cy="369332"/>
          </a:xfrm>
          <a:prstGeom prst="rect">
            <a:avLst/>
          </a:prstGeom>
          <a:noFill/>
        </p:spPr>
        <p:txBody>
          <a:bodyPr wrap="square" lIns="91440" tIns="45720" rIns="91440" bIns="45720" rtlCol="0" anchor="t">
            <a:spAutoFit/>
          </a:bodyPr>
          <a:lstStyle/>
          <a:p>
            <a:r>
              <a:rPr lang="en-US" b="1"/>
              <a:t>Parlikar</a:t>
            </a:r>
            <a:endParaRPr lang="en-US"/>
          </a:p>
        </p:txBody>
      </p:sp>
      <p:pic>
        <p:nvPicPr>
          <p:cNvPr id="3" name="Picture 4" descr="Chart, scatter chart&#10;&#10;Description automatically generated">
            <a:extLst>
              <a:ext uri="{FF2B5EF4-FFF2-40B4-BE49-F238E27FC236}">
                <a16:creationId xmlns:a16="http://schemas.microsoft.com/office/drawing/2014/main" id="{F39AEDAD-23AA-4F00-9509-4DDAF84F5285}"/>
              </a:ext>
            </a:extLst>
          </p:cNvPr>
          <p:cNvPicPr>
            <a:picLocks noChangeAspect="1"/>
          </p:cNvPicPr>
          <p:nvPr/>
        </p:nvPicPr>
        <p:blipFill>
          <a:blip r:embed="rId9"/>
          <a:stretch>
            <a:fillRect/>
          </a:stretch>
        </p:blipFill>
        <p:spPr>
          <a:xfrm>
            <a:off x="6771564" y="5440623"/>
            <a:ext cx="5302154" cy="1208395"/>
          </a:xfrm>
          <a:prstGeom prst="rect">
            <a:avLst/>
          </a:prstGeom>
        </p:spPr>
      </p:pic>
    </p:spTree>
    <p:extLst>
      <p:ext uri="{BB962C8B-B14F-4D97-AF65-F5344CB8AC3E}">
        <p14:creationId xmlns:p14="http://schemas.microsoft.com/office/powerpoint/2010/main" val="193730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00240-D1C9-41F9-8A99-F66BB0D52354}"/>
              </a:ext>
            </a:extLst>
          </p:cNvPr>
          <p:cNvSpPr txBox="1"/>
          <p:nvPr/>
        </p:nvSpPr>
        <p:spPr>
          <a:xfrm>
            <a:off x="172769" y="111038"/>
            <a:ext cx="10640754" cy="421933"/>
          </a:xfrm>
          <a:prstGeom prst="rect">
            <a:avLst/>
          </a:prstGeom>
          <a:solidFill>
            <a:schemeClr val="tx2"/>
          </a:solidFill>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pPr>
              <a:lnSpc>
                <a:spcPct val="90000"/>
              </a:lnSpc>
              <a:spcBef>
                <a:spcPct val="0"/>
              </a:spcBef>
              <a:spcAft>
                <a:spcPts val="600"/>
              </a:spcAft>
            </a:pPr>
            <a:r>
              <a:rPr lang="en-US" sz="2800" b="1" kern="1200" dirty="0">
                <a:solidFill>
                  <a:schemeClr val="bg1"/>
                </a:solidFill>
                <a:latin typeface="+mj-lt"/>
                <a:ea typeface="+mj-ea"/>
                <a:cs typeface="+mj-cs"/>
              </a:rPr>
              <a:t>Total peripheral resistance calculated after </a:t>
            </a:r>
            <a:r>
              <a:rPr lang="en-US" sz="2800" b="1" kern="1200" dirty="0" err="1">
                <a:solidFill>
                  <a:schemeClr val="bg1"/>
                </a:solidFill>
                <a:latin typeface="+mj-lt"/>
                <a:ea typeface="+mj-ea"/>
                <a:cs typeface="+mj-cs"/>
              </a:rPr>
              <a:t>Parlikar</a:t>
            </a:r>
            <a:r>
              <a:rPr lang="en-US" sz="2800" b="1" kern="1200" dirty="0">
                <a:solidFill>
                  <a:schemeClr val="bg1"/>
                </a:solidFill>
                <a:latin typeface="+mj-lt"/>
                <a:ea typeface="+mj-ea"/>
                <a:cs typeface="+mj-cs"/>
              </a:rPr>
              <a:t> estimation</a:t>
            </a:r>
            <a:endParaRPr lang="en-US" sz="2800" b="1" kern="1200" dirty="0">
              <a:solidFill>
                <a:schemeClr val="bg1"/>
              </a:solidFill>
              <a:latin typeface="+mj-lt"/>
              <a:ea typeface="+mj-ea"/>
              <a:cs typeface="Calibri Light"/>
            </a:endParaRPr>
          </a:p>
        </p:txBody>
      </p:sp>
      <p:pic>
        <p:nvPicPr>
          <p:cNvPr id="3" name="Picture 2">
            <a:extLst>
              <a:ext uri="{FF2B5EF4-FFF2-40B4-BE49-F238E27FC236}">
                <a16:creationId xmlns:a16="http://schemas.microsoft.com/office/drawing/2014/main" id="{5D7D5068-C582-4067-9386-42838F32A46C}"/>
              </a:ext>
            </a:extLst>
          </p:cNvPr>
          <p:cNvPicPr>
            <a:picLocks noChangeAspect="1"/>
          </p:cNvPicPr>
          <p:nvPr/>
        </p:nvPicPr>
        <p:blipFill>
          <a:blip r:embed="rId2"/>
          <a:stretch>
            <a:fillRect/>
          </a:stretch>
        </p:blipFill>
        <p:spPr>
          <a:xfrm>
            <a:off x="3363234" y="678121"/>
            <a:ext cx="9243958" cy="1604654"/>
          </a:xfrm>
          <a:prstGeom prst="rect">
            <a:avLst/>
          </a:prstGeom>
        </p:spPr>
      </p:pic>
      <p:pic>
        <p:nvPicPr>
          <p:cNvPr id="6" name="Picture 5">
            <a:extLst>
              <a:ext uri="{FF2B5EF4-FFF2-40B4-BE49-F238E27FC236}">
                <a16:creationId xmlns:a16="http://schemas.microsoft.com/office/drawing/2014/main" id="{0A3B8FCE-C5E1-42CD-BD2F-A3DC3DD40C02}"/>
              </a:ext>
            </a:extLst>
          </p:cNvPr>
          <p:cNvPicPr>
            <a:picLocks noChangeAspect="1"/>
          </p:cNvPicPr>
          <p:nvPr/>
        </p:nvPicPr>
        <p:blipFill>
          <a:blip r:embed="rId3"/>
          <a:stretch>
            <a:fillRect/>
          </a:stretch>
        </p:blipFill>
        <p:spPr>
          <a:xfrm>
            <a:off x="3282514" y="4283355"/>
            <a:ext cx="9556122" cy="1794010"/>
          </a:xfrm>
          <a:prstGeom prst="rect">
            <a:avLst/>
          </a:prstGeom>
        </p:spPr>
      </p:pic>
      <p:pic>
        <p:nvPicPr>
          <p:cNvPr id="8" name="Picture 7">
            <a:extLst>
              <a:ext uri="{FF2B5EF4-FFF2-40B4-BE49-F238E27FC236}">
                <a16:creationId xmlns:a16="http://schemas.microsoft.com/office/drawing/2014/main" id="{9590B33F-0AB7-4A44-9DB9-5858338D9CAC}"/>
              </a:ext>
            </a:extLst>
          </p:cNvPr>
          <p:cNvPicPr>
            <a:picLocks noChangeAspect="1"/>
          </p:cNvPicPr>
          <p:nvPr/>
        </p:nvPicPr>
        <p:blipFill>
          <a:blip r:embed="rId4"/>
          <a:stretch>
            <a:fillRect/>
          </a:stretch>
        </p:blipFill>
        <p:spPr>
          <a:xfrm>
            <a:off x="3282514" y="2350795"/>
            <a:ext cx="9405397" cy="1767244"/>
          </a:xfrm>
          <a:prstGeom prst="rect">
            <a:avLst/>
          </a:prstGeom>
        </p:spPr>
      </p:pic>
      <p:pic>
        <p:nvPicPr>
          <p:cNvPr id="5" name="Picture 4">
            <a:extLst>
              <a:ext uri="{FF2B5EF4-FFF2-40B4-BE49-F238E27FC236}">
                <a16:creationId xmlns:a16="http://schemas.microsoft.com/office/drawing/2014/main" id="{95A1EEA8-8959-4D95-A7A4-25C218900F9B}"/>
              </a:ext>
            </a:extLst>
          </p:cNvPr>
          <p:cNvPicPr>
            <a:picLocks noChangeAspect="1"/>
          </p:cNvPicPr>
          <p:nvPr/>
        </p:nvPicPr>
        <p:blipFill>
          <a:blip r:embed="rId5"/>
          <a:stretch>
            <a:fillRect/>
          </a:stretch>
        </p:blipFill>
        <p:spPr>
          <a:xfrm>
            <a:off x="692495" y="1787432"/>
            <a:ext cx="2160945" cy="720315"/>
          </a:xfrm>
          <a:prstGeom prst="rect">
            <a:avLst/>
          </a:prstGeom>
        </p:spPr>
      </p:pic>
      <p:sp>
        <p:nvSpPr>
          <p:cNvPr id="7" name="TextBox 6">
            <a:extLst>
              <a:ext uri="{FF2B5EF4-FFF2-40B4-BE49-F238E27FC236}">
                <a16:creationId xmlns:a16="http://schemas.microsoft.com/office/drawing/2014/main" id="{95052F8D-5B91-4CCB-BDCD-A399914F05BF}"/>
              </a:ext>
            </a:extLst>
          </p:cNvPr>
          <p:cNvSpPr txBox="1"/>
          <p:nvPr/>
        </p:nvSpPr>
        <p:spPr>
          <a:xfrm>
            <a:off x="619431" y="1408268"/>
            <a:ext cx="2998839" cy="369332"/>
          </a:xfrm>
          <a:prstGeom prst="rect">
            <a:avLst/>
          </a:prstGeom>
          <a:noFill/>
        </p:spPr>
        <p:txBody>
          <a:bodyPr wrap="square" rtlCol="0">
            <a:spAutoFit/>
          </a:bodyPr>
          <a:lstStyle/>
          <a:p>
            <a:r>
              <a:rPr lang="en-US" dirty="0"/>
              <a:t>Formula used for TPR:</a:t>
            </a:r>
          </a:p>
        </p:txBody>
      </p:sp>
      <p:sp>
        <p:nvSpPr>
          <p:cNvPr id="10" name="TextBox 9">
            <a:extLst>
              <a:ext uri="{FF2B5EF4-FFF2-40B4-BE49-F238E27FC236}">
                <a16:creationId xmlns:a16="http://schemas.microsoft.com/office/drawing/2014/main" id="{F17A2FB2-557E-4EF1-B37F-8FA49C4B338D}"/>
              </a:ext>
            </a:extLst>
          </p:cNvPr>
          <p:cNvSpPr txBox="1"/>
          <p:nvPr/>
        </p:nvSpPr>
        <p:spPr>
          <a:xfrm>
            <a:off x="619431" y="3129193"/>
            <a:ext cx="317582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Feature matrix extracted from the modified </a:t>
            </a:r>
            <a:r>
              <a:rPr lang="en-US" dirty="0" err="1"/>
              <a:t>estimated_co</a:t>
            </a:r>
            <a:r>
              <a:rPr lang="en-US" dirty="0"/>
              <a:t> code</a:t>
            </a:r>
          </a:p>
          <a:p>
            <a:pPr marL="285750" indent="-285750">
              <a:buFont typeface="Arial" panose="020B0604020202020204" pitchFamily="34" charset="0"/>
              <a:buChar char="•"/>
            </a:pPr>
            <a:r>
              <a:rPr lang="en-US" dirty="0"/>
              <a:t>Calculation performed on variables of this feature matrix</a:t>
            </a:r>
          </a:p>
          <a:p>
            <a:pPr marL="285750" indent="-285750">
              <a:buFont typeface="Arial" panose="020B0604020202020204" pitchFamily="34" charset="0"/>
              <a:buChar char="•"/>
            </a:pPr>
            <a:r>
              <a:rPr lang="en-US" dirty="0"/>
              <a:t>Appropriate conversion applied for TPR units to mmHg/(mL/s)</a:t>
            </a:r>
          </a:p>
        </p:txBody>
      </p:sp>
    </p:spTree>
    <p:extLst>
      <p:ext uri="{BB962C8B-B14F-4D97-AF65-F5344CB8AC3E}">
        <p14:creationId xmlns:p14="http://schemas.microsoft.com/office/powerpoint/2010/main" val="52765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13B1C1-E445-4EE0-8FF0-689AE32436C2}"/>
              </a:ext>
            </a:extLst>
          </p:cNvPr>
          <p:cNvSpPr txBox="1"/>
          <p:nvPr/>
        </p:nvSpPr>
        <p:spPr>
          <a:xfrm>
            <a:off x="209228" y="176782"/>
            <a:ext cx="9833749" cy="1077218"/>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latin typeface="+mj-lt"/>
              </a:rPr>
              <a:t>Bland-Altman Analysis for algorithm comparison based on each paired </a:t>
            </a:r>
            <a:r>
              <a:rPr lang="en-US" sz="3200" b="1" dirty="0" err="1">
                <a:solidFill>
                  <a:schemeClr val="bg1"/>
                </a:solidFill>
                <a:latin typeface="+mj-lt"/>
              </a:rPr>
              <a:t>COtd-estimated_CO</a:t>
            </a:r>
            <a:endParaRPr lang="en-US" sz="3200" b="1" dirty="0">
              <a:solidFill>
                <a:schemeClr val="bg1"/>
              </a:solidFill>
              <a:latin typeface="+mj-lt"/>
              <a:cs typeface="Calibri"/>
            </a:endParaRPr>
          </a:p>
        </p:txBody>
      </p:sp>
      <p:sp>
        <p:nvSpPr>
          <p:cNvPr id="7" name="文本框 20">
            <a:extLst>
              <a:ext uri="{FF2B5EF4-FFF2-40B4-BE49-F238E27FC236}">
                <a16:creationId xmlns:a16="http://schemas.microsoft.com/office/drawing/2014/main" id="{918A14BA-3E6C-4EC5-B71E-6348E5BADEFA}"/>
              </a:ext>
            </a:extLst>
          </p:cNvPr>
          <p:cNvSpPr txBox="1"/>
          <p:nvPr/>
        </p:nvSpPr>
        <p:spPr>
          <a:xfrm>
            <a:off x="375953" y="1594532"/>
            <a:ext cx="5556183"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Error Distributions of each paired CO-from-ABP and </a:t>
            </a:r>
            <a:r>
              <a:rPr lang="en-US" dirty="0" err="1"/>
              <a:t>COtd</a:t>
            </a:r>
            <a:r>
              <a:rPr lang="en-US" dirty="0"/>
              <a:t> for each algorithm</a:t>
            </a:r>
          </a:p>
          <a:p>
            <a:pPr marL="285750" indent="-285750">
              <a:buFont typeface="Arial" panose="020B0604020202020204" pitchFamily="34" charset="0"/>
              <a:buChar char="•"/>
            </a:pPr>
            <a:r>
              <a:rPr lang="en-US" dirty="0"/>
              <a:t>X axis-Mean value: (Estimated CO + </a:t>
            </a:r>
            <a:r>
              <a:rPr lang="en-US" dirty="0" err="1"/>
              <a:t>Cotd</a:t>
            </a:r>
            <a:r>
              <a:rPr lang="en-US" dirty="0"/>
              <a:t>)/2</a:t>
            </a:r>
          </a:p>
          <a:p>
            <a:pPr marL="285750" indent="-285750">
              <a:buFont typeface="Arial" panose="020B0604020202020204" pitchFamily="34" charset="0"/>
              <a:buChar char="•"/>
            </a:pPr>
            <a:r>
              <a:rPr lang="en-US" dirty="0"/>
              <a:t>Y axis-Difference: Estimated CO – </a:t>
            </a:r>
            <a:r>
              <a:rPr lang="en-US" dirty="0" err="1"/>
              <a:t>Cotd</a:t>
            </a:r>
            <a:endParaRPr lang="en-US" dirty="0"/>
          </a:p>
          <a:p>
            <a:pPr marL="285750" indent="-285750">
              <a:buFont typeface="Arial" panose="020B0604020202020204" pitchFamily="34" charset="0"/>
              <a:buChar char="•"/>
            </a:pPr>
            <a:r>
              <a:rPr lang="en-US" dirty="0"/>
              <a:t>Mean Difference: Sum of Y /</a:t>
            </a:r>
            <a:r>
              <a:rPr lang="en-US" dirty="0" err="1"/>
              <a:t>no.Cotd</a:t>
            </a:r>
            <a:endParaRPr lang="en-US" dirty="0"/>
          </a:p>
          <a:p>
            <a:pPr marL="285750" indent="-285750">
              <a:buFont typeface="Arial" panose="020B0604020202020204" pitchFamily="34" charset="0"/>
              <a:buChar char="•"/>
            </a:pPr>
            <a:r>
              <a:rPr lang="en-US" dirty="0"/>
              <a:t>95% limits of agreement: Mean Difference</a:t>
            </a:r>
            <a:r>
              <a:rPr lang="en-US" altLang="zh-CN" dirty="0"/>
              <a:t>±1.96SD</a:t>
            </a:r>
            <a:endParaRPr lang="en-US" dirty="0"/>
          </a:p>
        </p:txBody>
      </p:sp>
      <p:pic>
        <p:nvPicPr>
          <p:cNvPr id="9" name="Picture 6">
            <a:extLst>
              <a:ext uri="{FF2B5EF4-FFF2-40B4-BE49-F238E27FC236}">
                <a16:creationId xmlns:a16="http://schemas.microsoft.com/office/drawing/2014/main" id="{465DCCD6-6E63-4D81-97E7-2F89FC13CA7C}"/>
              </a:ext>
            </a:extLst>
          </p:cNvPr>
          <p:cNvPicPr>
            <a:picLocks noChangeAspect="1"/>
          </p:cNvPicPr>
          <p:nvPr/>
        </p:nvPicPr>
        <p:blipFill>
          <a:blip r:embed="rId2"/>
          <a:stretch>
            <a:fillRect/>
          </a:stretch>
        </p:blipFill>
        <p:spPr>
          <a:xfrm>
            <a:off x="6872499" y="2136415"/>
            <a:ext cx="2743200" cy="670560"/>
          </a:xfrm>
          <a:prstGeom prst="rect">
            <a:avLst/>
          </a:prstGeom>
        </p:spPr>
      </p:pic>
      <p:pic>
        <p:nvPicPr>
          <p:cNvPr id="11" name="Picture 6" descr="Table&#10;&#10;Description automatically generated">
            <a:extLst>
              <a:ext uri="{FF2B5EF4-FFF2-40B4-BE49-F238E27FC236}">
                <a16:creationId xmlns:a16="http://schemas.microsoft.com/office/drawing/2014/main" id="{748524C9-8324-4A5B-A233-CAAEFF4B2256}"/>
              </a:ext>
            </a:extLst>
          </p:cNvPr>
          <p:cNvPicPr>
            <a:picLocks noChangeAspect="1"/>
          </p:cNvPicPr>
          <p:nvPr/>
        </p:nvPicPr>
        <p:blipFill>
          <a:blip r:embed="rId3"/>
          <a:stretch>
            <a:fillRect/>
          </a:stretch>
        </p:blipFill>
        <p:spPr>
          <a:xfrm>
            <a:off x="538179" y="3709952"/>
            <a:ext cx="8566243" cy="2099337"/>
          </a:xfrm>
          <a:prstGeom prst="rect">
            <a:avLst/>
          </a:prstGeom>
        </p:spPr>
      </p:pic>
      <p:sp>
        <p:nvSpPr>
          <p:cNvPr id="13" name="TextBox 12">
            <a:extLst>
              <a:ext uri="{FF2B5EF4-FFF2-40B4-BE49-F238E27FC236}">
                <a16:creationId xmlns:a16="http://schemas.microsoft.com/office/drawing/2014/main" id="{5F8DFDE4-E314-4741-938B-7D7E58877F17}"/>
              </a:ext>
            </a:extLst>
          </p:cNvPr>
          <p:cNvSpPr txBox="1"/>
          <p:nvPr/>
        </p:nvSpPr>
        <p:spPr>
          <a:xfrm>
            <a:off x="538179" y="57851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95% limits of agreement</a:t>
            </a:r>
          </a:p>
        </p:txBody>
      </p:sp>
    </p:spTree>
    <p:extLst>
      <p:ext uri="{BB962C8B-B14F-4D97-AF65-F5344CB8AC3E}">
        <p14:creationId xmlns:p14="http://schemas.microsoft.com/office/powerpoint/2010/main" val="3086451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C45CC5D2E6C943AA205FDD164A83B8" ma:contentTypeVersion="4" ma:contentTypeDescription="Create a new document." ma:contentTypeScope="" ma:versionID="71f53f2158dfe965686294a148aba150">
  <xsd:schema xmlns:xsd="http://www.w3.org/2001/XMLSchema" xmlns:xs="http://www.w3.org/2001/XMLSchema" xmlns:p="http://schemas.microsoft.com/office/2006/metadata/properties" xmlns:ns3="3299f10f-1cc5-4843-86fa-ab3fe19cf394" targetNamespace="http://schemas.microsoft.com/office/2006/metadata/properties" ma:root="true" ma:fieldsID="f4c54f866cedd20469e029c45f07de75" ns3:_="">
    <xsd:import namespace="3299f10f-1cc5-4843-86fa-ab3fe19cf39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99f10f-1cc5-4843-86fa-ab3fe19cf3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4E139A-1D4F-43EF-A6F4-40CA73747DBC}">
  <ds:schemaRefs>
    <ds:schemaRef ds:uri="http://schemas.microsoft.com/office/2006/documentManagement/types"/>
    <ds:schemaRef ds:uri="http://schemas.microsoft.com/office/2006/metadata/properties"/>
    <ds:schemaRef ds:uri="http://www.w3.org/XML/1998/namespace"/>
    <ds:schemaRef ds:uri="http://purl.org/dc/dcmitype/"/>
    <ds:schemaRef ds:uri="3299f10f-1cc5-4843-86fa-ab3fe19cf394"/>
    <ds:schemaRef ds:uri="http://purl.org/dc/terms/"/>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24FB4257-59EE-47AB-9FEA-C9185CF069B3}">
  <ds:schemaRefs>
    <ds:schemaRef ds:uri="http://schemas.microsoft.com/sharepoint/v3/contenttype/forms"/>
  </ds:schemaRefs>
</ds:datastoreItem>
</file>

<file path=customXml/itemProps3.xml><?xml version="1.0" encoding="utf-8"?>
<ds:datastoreItem xmlns:ds="http://schemas.openxmlformats.org/officeDocument/2006/customXml" ds:itemID="{E3E25EE5-82AE-4E37-892B-F9E7770CAE53}">
  <ds:schemaRefs>
    <ds:schemaRef ds:uri="3299f10f-1cc5-4843-86fa-ab3fe19cf3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TotalTime>
  <Words>581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Predicting Cardiac Output from Arterial Blood Pressure</vt:lpstr>
      <vt:lpstr>PowerPoint Presentation</vt:lpstr>
      <vt:lpstr>PowerPoint Presentation</vt:lpstr>
      <vt:lpstr>PowerPoint Presentation</vt:lpstr>
      <vt:lpstr>PowerPoint Presentation</vt:lpstr>
      <vt:lpstr>CO Calibration using Parlikar’s method: </vt:lpstr>
      <vt:lpstr>PowerPoint Presentation</vt:lpstr>
      <vt:lpstr>PowerPoint Presentation</vt:lpstr>
      <vt:lpstr>PowerPoint Presentation</vt:lpstr>
      <vt:lpstr>PowerPoint Presentation</vt:lpstr>
      <vt:lpstr>Difficulties and interesting observations associated with project:</vt:lpstr>
      <vt:lpstr>Individual contribution: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Zixu Han</dc:creator>
  <cp:lastModifiedBy>Sejal Ghate</cp:lastModifiedBy>
  <cp:revision>2</cp:revision>
  <dcterms:created xsi:type="dcterms:W3CDTF">2021-11-13T01:11:19Z</dcterms:created>
  <dcterms:modified xsi:type="dcterms:W3CDTF">2021-11-17T15:54:49Z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0x0101006FC45CC5D2E6C943AA205FDD164A83B8</vt:lpwstr>
  </property>
</Properties>
</file>