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9874A-1944-423D-A8C3-F7756CF350B9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630AA-6EB6-458B-9EB9-AF9DA5AC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0160C-7354-46A8-8418-DD4BE99D20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67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 smtClean="0">
                <a:latin typeface="Times New Roman" pitchFamily="18" charset="0"/>
                <a:cs typeface="Times New Roman" pitchFamily="18" charset="0"/>
              </a:rPr>
              <a:t>Diff:</a:t>
            </a:r>
          </a:p>
          <a:p>
            <a:r>
              <a:rPr lang="en-US" sz="1200" b="0" dirty="0" smtClean="0">
                <a:latin typeface="Times New Roman" pitchFamily="18" charset="0"/>
                <a:cs typeface="Times New Roman" pitchFamily="18" charset="0"/>
              </a:rPr>
              <a:t>While Word2Vec computes a feature vector for every 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sz="1200" b="0" dirty="0" smtClean="0">
                <a:latin typeface="Times New Roman" pitchFamily="18" charset="0"/>
                <a:cs typeface="Times New Roman" pitchFamily="18" charset="0"/>
              </a:rPr>
              <a:t> in the corpus, Doc2Vec computes a feature vector for every 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sz="1200" b="0" dirty="0" smtClean="0">
                <a:latin typeface="Times New Roman" pitchFamily="18" charset="0"/>
                <a:cs typeface="Times New Roman" pitchFamily="18" charset="0"/>
              </a:rPr>
              <a:t> in the corpus.</a:t>
            </a:r>
          </a:p>
          <a:p>
            <a:r>
              <a:rPr lang="en-US" sz="1200" b="0" dirty="0" smtClean="0">
                <a:latin typeface="Times New Roman" pitchFamily="18" charset="0"/>
                <a:cs typeface="Times New Roman" pitchFamily="18" charset="0"/>
              </a:rPr>
              <a:t>While Word2Vec works on the intuition that the word representation should be good enough to predict 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surrounding words</a:t>
            </a:r>
            <a:r>
              <a:rPr lang="en-US" sz="1200" b="0" dirty="0" smtClean="0">
                <a:latin typeface="Times New Roman" pitchFamily="18" charset="0"/>
                <a:cs typeface="Times New Roman" pitchFamily="18" charset="0"/>
              </a:rPr>
              <a:t>, the underlying intuition of Doc2Vec is that the document representation should be good enough to predict 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words in the document</a:t>
            </a:r>
            <a:r>
              <a:rPr lang="en-US" sz="12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0160C-7354-46A8-8418-DD4BE99D203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5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045C-F51E-4D06-A326-728293240FDA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9FF2-DF0D-4BEF-B9FA-A8C1978E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0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045C-F51E-4D06-A326-728293240FDA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9FF2-DF0D-4BEF-B9FA-A8C1978E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045C-F51E-4D06-A326-728293240FDA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9FF2-DF0D-4BEF-B9FA-A8C1978E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1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045C-F51E-4D06-A326-728293240FDA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9FF2-DF0D-4BEF-B9FA-A8C1978E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1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045C-F51E-4D06-A326-728293240FDA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9FF2-DF0D-4BEF-B9FA-A8C1978E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045C-F51E-4D06-A326-728293240FDA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9FF2-DF0D-4BEF-B9FA-A8C1978E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9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045C-F51E-4D06-A326-728293240FDA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9FF2-DF0D-4BEF-B9FA-A8C1978E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7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045C-F51E-4D06-A326-728293240FDA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9FF2-DF0D-4BEF-B9FA-A8C1978E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2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045C-F51E-4D06-A326-728293240FDA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9FF2-DF0D-4BEF-B9FA-A8C1978E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045C-F51E-4D06-A326-728293240FDA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9FF2-DF0D-4BEF-B9FA-A8C1978E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045C-F51E-4D06-A326-728293240FDA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9FF2-DF0D-4BEF-B9FA-A8C1978E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7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1045C-F51E-4D06-A326-728293240FDA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9FF2-DF0D-4BEF-B9FA-A8C1978E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mrehurek.com/gensim/" TargetMode="External"/><Relationship Id="rId2" Type="http://schemas.openxmlformats.org/officeDocument/2006/relationships/hyperlink" Target="https://towardsdatascienc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chinelearningplus.com/" TargetMode="External"/><Relationship Id="rId5" Type="http://schemas.openxmlformats.org/officeDocument/2006/relationships/hyperlink" Target="https://www.wikipedia.org/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ransindiatravels.com/india/best-places-to-visit-in-india/" TargetMode="External"/><Relationship Id="rId4" Type="http://schemas.openxmlformats.org/officeDocument/2006/relationships/hyperlink" Target="https://www.holidify.com/collections/tourist-places-in-indi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8686800" cy="1470025"/>
          </a:xfrm>
        </p:spPr>
        <p:txBody>
          <a:bodyPr/>
          <a:lstStyle/>
          <a:p>
            <a:pPr algn="ctr"/>
            <a:r>
              <a:rPr lang="en-US" sz="3600" spc="-6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Design and development of Travel Guide using Wikipedia text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3962400"/>
            <a:ext cx="2667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Cambria" pitchFamily="18" charset="0"/>
              </a:rPr>
              <a:t>Under the guidance of –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 Mr. </a:t>
            </a:r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Sagar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Patil</a:t>
            </a:r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Mr. </a:t>
            </a:r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Sudhanshu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Trivedi</a:t>
            </a:r>
            <a:endParaRPr lang="en-US" sz="2000" dirty="0" smtClean="0">
              <a:latin typeface="Cambria" pitchFamily="18" charset="0"/>
            </a:endParaRPr>
          </a:p>
          <a:p>
            <a:pPr algn="l"/>
            <a:endParaRPr lang="en-US" sz="2100" dirty="0" smtClean="0">
              <a:latin typeface="Cambria" pitchFamily="18" charset="0"/>
            </a:endParaRPr>
          </a:p>
          <a:p>
            <a:endParaRPr lang="en-US" sz="2100" dirty="0">
              <a:latin typeface="Cambria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172200" y="3962400"/>
            <a:ext cx="3200400" cy="2209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dirty="0" smtClean="0">
                <a:solidFill>
                  <a:schemeClr val="tx1"/>
                </a:solidFill>
                <a:latin typeface="Cambria" pitchFamily="18" charset="0"/>
              </a:rPr>
              <a:t>By-</a:t>
            </a:r>
          </a:p>
          <a:p>
            <a:pPr algn="l"/>
            <a:r>
              <a:rPr lang="en-US" sz="2300" dirty="0" smtClean="0">
                <a:solidFill>
                  <a:schemeClr val="tx1"/>
                </a:solidFill>
                <a:latin typeface="Cambria" pitchFamily="18" charset="0"/>
              </a:rPr>
              <a:t>Mrs. </a:t>
            </a:r>
            <a:r>
              <a:rPr lang="en-US" sz="2300" dirty="0" err="1" smtClean="0">
                <a:solidFill>
                  <a:schemeClr val="tx1"/>
                </a:solidFill>
                <a:latin typeface="Cambria" pitchFamily="18" charset="0"/>
              </a:rPr>
              <a:t>Sejal</a:t>
            </a:r>
            <a:r>
              <a:rPr lang="en-US" sz="23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Cambria" pitchFamily="18" charset="0"/>
              </a:rPr>
              <a:t>Badgujar</a:t>
            </a:r>
            <a:endParaRPr lang="en-US" sz="2300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sz="2100" dirty="0" err="1" smtClean="0">
                <a:solidFill>
                  <a:schemeClr val="tx1"/>
                </a:solidFill>
                <a:latin typeface="Cambria" pitchFamily="18" charset="0"/>
              </a:rPr>
              <a:t>MTech</a:t>
            </a:r>
            <a:r>
              <a:rPr lang="en-US" sz="2100" dirty="0" smtClean="0">
                <a:solidFill>
                  <a:schemeClr val="tx1"/>
                </a:solidFill>
                <a:latin typeface="Cambria" pitchFamily="18" charset="0"/>
              </a:rPr>
              <a:t>, II year ,2018-20</a:t>
            </a:r>
          </a:p>
          <a:p>
            <a:pPr algn="l">
              <a:lnSpc>
                <a:spcPct val="110000"/>
              </a:lnSpc>
            </a:pPr>
            <a:r>
              <a:rPr lang="en-US" sz="2100" dirty="0" smtClean="0">
                <a:solidFill>
                  <a:schemeClr val="tx1"/>
                </a:solidFill>
                <a:latin typeface="Cambria" pitchFamily="18" charset="0"/>
              </a:rPr>
              <a:t>EEE Department</a:t>
            </a:r>
          </a:p>
          <a:p>
            <a:pPr algn="l">
              <a:lnSpc>
                <a:spcPct val="110000"/>
              </a:lnSpc>
            </a:pPr>
            <a:r>
              <a:rPr lang="en-US" sz="2100" dirty="0" smtClean="0">
                <a:solidFill>
                  <a:schemeClr val="tx1"/>
                </a:solidFill>
                <a:latin typeface="Cambria" pitchFamily="18" charset="0"/>
              </a:rPr>
              <a:t>Amrita </a:t>
            </a:r>
            <a:r>
              <a:rPr lang="en-US" sz="2100" dirty="0" err="1" smtClean="0">
                <a:solidFill>
                  <a:schemeClr val="tx1"/>
                </a:solidFill>
                <a:latin typeface="Cambria" pitchFamily="18" charset="0"/>
              </a:rPr>
              <a:t>Vishwa</a:t>
            </a:r>
            <a:r>
              <a:rPr lang="en-US" sz="21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Cambria" pitchFamily="18" charset="0"/>
              </a:rPr>
              <a:t>Vidyapeetham</a:t>
            </a:r>
            <a:r>
              <a:rPr lang="en-US" sz="2100" dirty="0" smtClean="0">
                <a:solidFill>
                  <a:schemeClr val="tx1"/>
                </a:solidFill>
                <a:latin typeface="Cambria" pitchFamily="18" charset="0"/>
              </a:rPr>
              <a:t>,</a:t>
            </a:r>
          </a:p>
          <a:p>
            <a:pPr algn="l">
              <a:lnSpc>
                <a:spcPct val="110000"/>
              </a:lnSpc>
            </a:pPr>
            <a:r>
              <a:rPr lang="en-US" sz="2100" dirty="0" smtClean="0">
                <a:solidFill>
                  <a:schemeClr val="tx1"/>
                </a:solidFill>
                <a:latin typeface="Cambria" pitchFamily="18" charset="0"/>
              </a:rPr>
              <a:t>Coimbatore</a:t>
            </a:r>
          </a:p>
          <a:p>
            <a:pPr algn="l"/>
            <a:endParaRPr lang="en-US" sz="2100" dirty="0" smtClean="0">
              <a:latin typeface="Cambria" pitchFamily="18" charset="0"/>
            </a:endParaRPr>
          </a:p>
          <a:p>
            <a:pPr algn="l"/>
            <a:endParaRPr lang="en-US" sz="2100" dirty="0" smtClean="0">
              <a:latin typeface="Cambria" pitchFamily="18" charset="0"/>
            </a:endParaRPr>
          </a:p>
          <a:p>
            <a:endParaRPr lang="en-US" sz="2100" dirty="0">
              <a:latin typeface="Cambria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971800" y="3962400"/>
            <a:ext cx="3200400" cy="2209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dirty="0" smtClean="0">
                <a:solidFill>
                  <a:schemeClr val="tx1"/>
                </a:solidFill>
                <a:latin typeface="Cambria" pitchFamily="18" charset="0"/>
              </a:rPr>
              <a:t>Internal guide- </a:t>
            </a:r>
          </a:p>
          <a:p>
            <a:pPr algn="l"/>
            <a:r>
              <a:rPr lang="en-US" sz="2300" dirty="0" smtClean="0">
                <a:solidFill>
                  <a:schemeClr val="tx1"/>
                </a:solidFill>
                <a:latin typeface="Cambria" pitchFamily="18" charset="0"/>
              </a:rPr>
              <a:t>Dr</a:t>
            </a:r>
            <a:r>
              <a:rPr lang="en-US" sz="2300" dirty="0">
                <a:solidFill>
                  <a:schemeClr val="tx1"/>
                </a:solidFill>
                <a:latin typeface="Cambria" pitchFamily="18" charset="0"/>
              </a:rPr>
              <a:t>. </a:t>
            </a:r>
            <a:r>
              <a:rPr lang="en-US" sz="2300" dirty="0" err="1">
                <a:solidFill>
                  <a:schemeClr val="tx1"/>
                </a:solidFill>
                <a:latin typeface="Cambria" pitchFamily="18" charset="0"/>
              </a:rPr>
              <a:t>Anju</a:t>
            </a:r>
            <a:r>
              <a:rPr lang="en-US" sz="23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Cambria" pitchFamily="18" charset="0"/>
              </a:rPr>
              <a:t>S.Pillai</a:t>
            </a:r>
            <a:endParaRPr lang="en-US" sz="2300" dirty="0">
              <a:solidFill>
                <a:schemeClr val="tx1"/>
              </a:solidFill>
              <a:latin typeface="Cambria" pitchFamily="18" charset="0"/>
            </a:endParaRPr>
          </a:p>
          <a:p>
            <a:pPr algn="l">
              <a:lnSpc>
                <a:spcPct val="110000"/>
              </a:lnSpc>
            </a:pPr>
            <a:r>
              <a:rPr lang="en-US" sz="2100" dirty="0">
                <a:solidFill>
                  <a:schemeClr val="tx1"/>
                </a:solidFill>
                <a:latin typeface="Cambria" pitchFamily="18" charset="0"/>
              </a:rPr>
              <a:t>Assistant Professor (SG)</a:t>
            </a:r>
          </a:p>
          <a:p>
            <a:pPr algn="l">
              <a:lnSpc>
                <a:spcPct val="110000"/>
              </a:lnSpc>
            </a:pPr>
            <a:r>
              <a:rPr lang="en-US" sz="2100" dirty="0">
                <a:solidFill>
                  <a:schemeClr val="tx1"/>
                </a:solidFill>
                <a:latin typeface="Cambria" pitchFamily="18" charset="0"/>
              </a:rPr>
              <a:t>EEE Department</a:t>
            </a:r>
          </a:p>
          <a:p>
            <a:pPr algn="l">
              <a:lnSpc>
                <a:spcPct val="110000"/>
              </a:lnSpc>
            </a:pPr>
            <a:r>
              <a:rPr lang="en-US" sz="2100" dirty="0">
                <a:solidFill>
                  <a:schemeClr val="tx1"/>
                </a:solidFill>
                <a:latin typeface="Cambria" pitchFamily="18" charset="0"/>
              </a:rPr>
              <a:t>Amrita </a:t>
            </a:r>
            <a:r>
              <a:rPr lang="en-US" sz="2100" dirty="0" err="1">
                <a:solidFill>
                  <a:schemeClr val="tx1"/>
                </a:solidFill>
                <a:latin typeface="Cambria" pitchFamily="18" charset="0"/>
              </a:rPr>
              <a:t>Vishwa</a:t>
            </a:r>
            <a:r>
              <a:rPr lang="en-US" sz="21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ambria" pitchFamily="18" charset="0"/>
              </a:rPr>
              <a:t>Vidyapeetham</a:t>
            </a:r>
            <a:r>
              <a:rPr lang="en-US" sz="2100" dirty="0">
                <a:solidFill>
                  <a:schemeClr val="tx1"/>
                </a:solidFill>
                <a:latin typeface="Cambria" pitchFamily="18" charset="0"/>
              </a:rPr>
              <a:t>, </a:t>
            </a:r>
          </a:p>
          <a:p>
            <a:pPr algn="l">
              <a:lnSpc>
                <a:spcPct val="110000"/>
              </a:lnSpc>
            </a:pPr>
            <a:r>
              <a:rPr lang="en-US" sz="2100" dirty="0">
                <a:solidFill>
                  <a:schemeClr val="tx1"/>
                </a:solidFill>
                <a:latin typeface="Cambria" pitchFamily="18" charset="0"/>
              </a:rPr>
              <a:t>Coimbatore.</a:t>
            </a:r>
          </a:p>
          <a:p>
            <a:pPr algn="l"/>
            <a:endParaRPr lang="en-US" sz="2100" dirty="0" smtClean="0">
              <a:latin typeface="Cambria" pitchFamily="18" charset="0"/>
            </a:endParaRPr>
          </a:p>
          <a:p>
            <a:pPr algn="l"/>
            <a:endParaRPr lang="en-US" sz="2100" dirty="0" smtClean="0">
              <a:latin typeface="Cambria" pitchFamily="18" charset="0"/>
            </a:endParaRPr>
          </a:p>
          <a:p>
            <a:endParaRPr lang="en-US" sz="2100" dirty="0">
              <a:latin typeface="Cambria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1" y="5257800"/>
            <a:ext cx="2513159" cy="81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56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724400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A stop word is a commonly used word that a </a:t>
            </a:r>
            <a:r>
              <a:rPr lang="en-US" sz="2100" b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search engine has been programmed to ignore</a:t>
            </a:r>
            <a:r>
              <a:rPr lang="en-US" sz="21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1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Generally, the most common words used in a text are “the”, “is”, “in”, “for”, “where”, “when”, “to”, “at” etc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100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 err="1" smtClean="0">
                <a:latin typeface="Times New Roman" pitchFamily="18" charset="0"/>
                <a:cs typeface="Times New Roman" pitchFamily="18" charset="0"/>
              </a:rPr>
              <a:t>Stopwords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 are the </a:t>
            </a:r>
            <a:r>
              <a:rPr lang="en-US" sz="21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most common words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in any natural language.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 err="1" smtClean="0">
                <a:latin typeface="Times New Roman" pitchFamily="18" charset="0"/>
                <a:cs typeface="Times New Roman" pitchFamily="18" charset="0"/>
              </a:rPr>
              <a:t>Stopwords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might </a:t>
            </a:r>
            <a:r>
              <a:rPr lang="en-US" sz="2100" b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 add much value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to the meaning of the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document</a:t>
            </a:r>
            <a:endParaRPr lang="en-US" sz="2100" b="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18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" y="65532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63269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sz="21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1426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DATA Processing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2" y="4581525"/>
            <a:ext cx="2643187" cy="1044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5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724400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Extract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bunch of words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in large clusters of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texts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Topic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modeling is an ‘</a:t>
            </a:r>
            <a:r>
              <a:rPr lang="en-US" b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unsupervised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’ machine learning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technique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(one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that doesn’t require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training).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LDA and its use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LDA </a:t>
            </a:r>
            <a:r>
              <a:rPr lang="en-US" b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assumes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documents are produced from a </a:t>
            </a:r>
            <a:r>
              <a:rPr lang="en-US" b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mixture of topics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Those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topics then generate words based on </a:t>
            </a:r>
            <a:r>
              <a:rPr lang="en-US" b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their probability distribution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a dataset of documents, LDA backtracks and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out </a:t>
            </a:r>
            <a:r>
              <a:rPr lang="en-US" b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topics would create those documents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 in the first place.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" y="65532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63269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sz="21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1426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Topic modeling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3: WORD EMEDDING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876800"/>
          </a:xfrm>
        </p:spPr>
        <p:txBody>
          <a:bodyPr>
            <a:noAutofit/>
          </a:bodyPr>
          <a:lstStyle/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Word2vec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hey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100" b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(numeric) representations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of a particular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word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Word2vec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is a two-layer neural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network 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that processes text by “</a:t>
            </a:r>
            <a:r>
              <a:rPr lang="en-US" sz="2100" b="0" dirty="0" err="1">
                <a:latin typeface="Times New Roman" pitchFamily="18" charset="0"/>
                <a:cs typeface="Times New Roman" pitchFamily="18" charset="0"/>
              </a:rPr>
              <a:t>vectorizing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words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They can be implemented in two types</a:t>
            </a:r>
          </a:p>
          <a:p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	Continuous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bag of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words  : Many similar word to predict one word</a:t>
            </a:r>
          </a:p>
          <a:p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	Skip gram : One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word to predict all surrounding words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Doc2vec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oc2vec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 is to create a numeric representation of a </a:t>
            </a:r>
            <a:r>
              <a:rPr lang="en-US" sz="21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ncapsulate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different relations between words, like synonyms, antonyms, or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analogies</a:t>
            </a:r>
          </a:p>
          <a:p>
            <a:endParaRPr lang="en-US" sz="2100" b="0" dirty="0">
              <a:latin typeface="Times New Roman" pitchFamily="18" charset="0"/>
              <a:cs typeface="Times New Roman" pitchFamily="18" charset="0"/>
            </a:endParaRPr>
          </a:p>
          <a:p>
            <a:endParaRPr lang="en-US" sz="21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1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1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1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97967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5410200" cy="4495800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The cosine similarity between two is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a measure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that calculates the </a:t>
            </a:r>
            <a:r>
              <a:rPr lang="en-US" b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cosine of the angle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between them. </a:t>
            </a:r>
          </a:p>
          <a:p>
            <a:pPr algn="just"/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Cosine similarity between every sentence with every other sentence is calculated.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Most similar sentences are extracted for every sentence, by putting </a:t>
            </a:r>
            <a:r>
              <a:rPr lang="en-US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threshold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to get similarity sets.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similarity sets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, summarized data is calculated.</a:t>
            </a:r>
          </a:p>
          <a:p>
            <a:pPr algn="just"/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76987"/>
            <a:ext cx="3429000" cy="4572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3386" y="6550342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74" y="4114800"/>
            <a:ext cx="28289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STEP 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Cosine similarity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59" y="1319212"/>
            <a:ext cx="308975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2557462" cy="75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5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5: CLASSIFICATION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K- means Clustering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Similarity sets are clustered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in k clusters by applying k-means clustering.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Input the k-means clustering is </a:t>
            </a:r>
            <a:r>
              <a:rPr lang="en-US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average of vectors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of similarity sets.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Each clustered text is observed for further studies.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Timeline wise Classification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Timelines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i.e. years present in the text are extracted.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By using vectors, </a:t>
            </a:r>
            <a:r>
              <a:rPr lang="en-US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proximity words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for those years are calculated to get events.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Wordcloud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is plotted year wise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62" y="65532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492875"/>
            <a:ext cx="3429000" cy="283845"/>
          </a:xfrm>
        </p:spPr>
        <p:txBody>
          <a:bodyPr/>
          <a:lstStyle/>
          <a:p>
            <a:r>
              <a:rPr lang="en-US" smtClean="0"/>
              <a:t>Amrita Vishwa Vidyapeetham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 : Text Summarization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Summarized text are calculated from:</a:t>
            </a:r>
          </a:p>
          <a:p>
            <a:pPr marL="457200" indent="-457200">
              <a:buAutoNum type="arabicPeriod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Similarity sets</a:t>
            </a:r>
          </a:p>
          <a:p>
            <a:pPr marL="457200" indent="-457200">
              <a:buAutoNum type="arabicPeriod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K-means clusters</a:t>
            </a:r>
          </a:p>
          <a:p>
            <a:pPr marL="457200" indent="-457200">
              <a:buAutoNum type="arabicPeriod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Events from proximity of timelines</a:t>
            </a:r>
          </a:p>
          <a:p>
            <a:pPr marL="457200" indent="-457200">
              <a:buAutoNum type="arabicPeriod"/>
            </a:pPr>
            <a:endParaRPr lang="en-US" sz="2100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With summarized text:</a:t>
            </a:r>
          </a:p>
          <a:p>
            <a:pPr marL="457200" indent="-457200">
              <a:buAutoNum type="arabicPeriod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Over all meaning of large data can be presented</a:t>
            </a:r>
          </a:p>
          <a:p>
            <a:pPr marL="457200" indent="-457200">
              <a:buAutoNum type="arabicPeriod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Events happened in the year can be detected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70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1371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Tagging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Name entity recognition classify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 named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entity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 in text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into pre-defined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categories such as the </a:t>
            </a:r>
          </a:p>
          <a:p>
            <a:pPr marL="800100" lvl="1" indent="-342900"/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names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of persons, </a:t>
            </a:r>
            <a:endParaRPr lang="en-US" sz="2100" b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organizations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100" b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locations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100" b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expressions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of times, </a:t>
            </a:r>
            <a:endParaRPr lang="en-US" sz="2100" b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quantities, </a:t>
            </a:r>
          </a:p>
          <a:p>
            <a:pPr marL="800100" lvl="1" indent="-342900"/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percentages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, etc. </a:t>
            </a:r>
            <a:endParaRPr lang="en-US" sz="2100" b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endParaRPr lang="en-US" sz="21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NER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is used in many fields in 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Natural language processing (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NLP), and it can help answering many real-world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questions.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70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492875"/>
            <a:ext cx="3429000" cy="283845"/>
          </a:xfrm>
        </p:spPr>
        <p:txBody>
          <a:bodyPr/>
          <a:lstStyle/>
          <a:p>
            <a:r>
              <a:rPr lang="en-US" smtClean="0"/>
              <a:t>Amrita Vishwa Vidyapeetham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34200" cy="1371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Overall Work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DONE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70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629400"/>
            <a:ext cx="3429000" cy="283845"/>
          </a:xfrm>
        </p:spPr>
        <p:txBody>
          <a:bodyPr/>
          <a:lstStyle/>
          <a:p>
            <a:r>
              <a:rPr lang="en-US" smtClean="0"/>
              <a:t>Amrita Vishwa Vidyapeetham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85780"/>
            <a:ext cx="7253288" cy="545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5888792"/>
            <a:ext cx="542925" cy="53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888791"/>
            <a:ext cx="542925" cy="53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3" y="3424305"/>
            <a:ext cx="542925" cy="53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4876800"/>
            <a:ext cx="542925" cy="53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7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" y="65532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63269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sz="21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76200" y="-33925"/>
            <a:ext cx="9220200" cy="11426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RESULTS : Similarity sets and summarized text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8915401" cy="212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31299"/>
            <a:ext cx="5276850" cy="85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4" y="2579797"/>
            <a:ext cx="6143626" cy="1306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2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0000" y="6492875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6200" y="-33925"/>
            <a:ext cx="9220200" cy="1142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RESULTS : Topic modeling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" y="1676400"/>
            <a:ext cx="876929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371600"/>
          </a:xfrm>
        </p:spPr>
        <p:txBody>
          <a:bodyPr>
            <a:normAutofit/>
          </a:bodyPr>
          <a:lstStyle/>
          <a:p>
            <a:pPr lvl="0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System Overview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done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3429000" cy="304800"/>
          </a:xfrm>
        </p:spPr>
        <p:txBody>
          <a:bodyPr/>
          <a:lstStyle/>
          <a:p>
            <a:fld id="{EAEE1E98-279B-434D-9A4D-4FA1BEBA06BD}" type="datetime1">
              <a:rPr lang="en-US" smtClean="0"/>
              <a:pPr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548755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337" y="65532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574155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6200" y="-33925"/>
            <a:ext cx="9220200" cy="1142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RESULTS : CLUSTERING K-means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71800"/>
            <a:ext cx="5715000" cy="364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5486400" cy="119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5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912" y="6519862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329" y="4196208"/>
            <a:ext cx="7589671" cy="235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3429000" cy="2821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-76200" y="-33925"/>
            <a:ext cx="9220200" cy="1142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RESULTS : Timeline wise classification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47800"/>
            <a:ext cx="4503738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2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53200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7647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-76200" y="-33925"/>
            <a:ext cx="9220200" cy="1142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RESULTS : Tagging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724400"/>
          </a:xfrm>
        </p:spPr>
        <p:txBody>
          <a:bodyPr>
            <a:no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fetching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done for sample site as </a:t>
            </a:r>
            <a:r>
              <a:rPr lang="en-US" sz="2100" b="0" dirty="0" err="1">
                <a:latin typeface="Times New Roman" pitchFamily="18" charset="0"/>
                <a:cs typeface="Times New Roman" pitchFamily="18" charset="0"/>
              </a:rPr>
              <a:t>Sinhagad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 fort.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Data filtering is done by removing stop words.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Topic modeling is done by LDA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Word embedding is done using word2vec and doc2vec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Text is summarized to be used in travel guide formation by cosine similarity sets, k-means clustering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Year wise events are fetched by timeline wise classification.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Tagging is done for name entity recognition.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1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these modules will be further used in the final construction of the project.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1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100" b="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1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100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" y="65532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63269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sz="21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1426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909536"/>
              </p:ext>
            </p:extLst>
          </p:nvPr>
        </p:nvGraphicFramePr>
        <p:xfrm>
          <a:off x="381000" y="1524000"/>
          <a:ext cx="8534401" cy="403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730"/>
                <a:gridCol w="1307071"/>
                <a:gridCol w="1422400"/>
                <a:gridCol w="1422400"/>
                <a:gridCol w="1422400"/>
                <a:gridCol w="1422400"/>
              </a:tblGrid>
              <a:tr h="4535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Month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March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April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May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June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July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86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Data Acquisition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86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Data Pre-processing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86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Word Embedding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566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Clustering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86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Preparing</a:t>
                      </a:r>
                      <a:r>
                        <a:rPr lang="en-US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travel book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" y="65532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63269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sz="21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1426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TimeLine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724400"/>
          </a:xfrm>
        </p:spPr>
        <p:txBody>
          <a:bodyPr>
            <a:noAutofit/>
          </a:bodyPr>
          <a:lstStyle/>
          <a:p>
            <a:pPr algn="just"/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[1] George 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Forman, Evan Kirshenbaum “Extremely Fast Text Feature Extraction for Classification and Indexing”, HP Laboratories, 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HPL-2008</a:t>
            </a:r>
            <a:endParaRPr lang="en-US" sz="18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[2] Hong 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Liang, Xiao Sun, </a:t>
            </a:r>
            <a:r>
              <a:rPr lang="en-US" sz="1800" b="0" dirty="0" err="1">
                <a:latin typeface="Times New Roman" pitchFamily="18" charset="0"/>
                <a:cs typeface="Times New Roman" pitchFamily="18" charset="0"/>
              </a:rPr>
              <a:t>Yunlei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 Sun and Yuan </a:t>
            </a:r>
            <a:r>
              <a:rPr lang="en-US" sz="1800" b="0" dirty="0" err="1">
                <a:latin typeface="Times New Roman" pitchFamily="18" charset="0"/>
                <a:cs typeface="Times New Roman" pitchFamily="18" charset="0"/>
              </a:rPr>
              <a:t>Gao</a:t>
            </a:r>
            <a:r>
              <a:rPr lang="en-US" sz="1800" b="0" dirty="0">
                <a:latin typeface="Times New Roman" pitchFamily="18" charset="0"/>
                <a:cs typeface="Times New Roman" pitchFamily="18" charset="0"/>
              </a:rPr>
              <a:t>,” Text feature extraction based on deep learning: a review”, Liang et al. EURASIP Journal on Wireless Communications and Networking, </a:t>
            </a:r>
            <a:r>
              <a:rPr lang="en-US" sz="1800" b="0" dirty="0" smtClean="0">
                <a:latin typeface="Times New Roman" pitchFamily="18" charset="0"/>
                <a:cs typeface="Times New Roman" pitchFamily="18" charset="0"/>
              </a:rPr>
              <a:t>2017</a:t>
            </a:r>
          </a:p>
          <a:p>
            <a:endParaRPr lang="en-US" sz="1800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hlinkClick r:id="rId2"/>
              </a:rPr>
              <a:t>https://towardsdatascience.com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https://radimrehurek.com/gensim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4"/>
              </a:rPr>
              <a:t>https://github.com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5"/>
              </a:rPr>
              <a:t>https://www.wikipedia.org</a:t>
            </a:r>
            <a:r>
              <a:rPr lang="en-US" sz="1800" dirty="0" smtClean="0">
                <a:hlinkClick r:id="rId5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6"/>
              </a:rPr>
              <a:t>https://www.machinelearningplus.com/</a:t>
            </a:r>
            <a:endParaRPr lang="en-US" sz="1800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b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" y="65532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63269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sz="21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1426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43800" cy="1371600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1091"/>
            <a:ext cx="3429000" cy="283845"/>
          </a:xfrm>
        </p:spPr>
        <p:txBody>
          <a:bodyPr/>
          <a:lstStyle/>
          <a:p>
            <a:r>
              <a:rPr lang="en-US" smtClean="0"/>
              <a:t>Amrita Vishwa Vidyapeetham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4029" y="6611004"/>
            <a:ext cx="1430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Source: Google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5410200"/>
            <a:ext cx="8229600" cy="946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It is tedious to go to different sites and read all the information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Wikipedia contains most of the details of each and every place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6" y="1447800"/>
            <a:ext cx="466421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23" y="1358116"/>
            <a:ext cx="3428984" cy="3608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81025" y="4904601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  <a:hlinkClick r:id="rId4"/>
              </a:rPr>
              <a:t>https://www.holidify.com/collections/tourist-places-in-india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9547" y="4948535"/>
            <a:ext cx="3201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  <a:hlinkClick r:id="rId5"/>
              </a:rPr>
              <a:t>http://www.transindiatravels.com/india/best-places-to-visit-in-india/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53400" cy="990282"/>
          </a:xfrm>
        </p:spPr>
        <p:txBody>
          <a:bodyPr>
            <a:normAutofit/>
          </a:bodyPr>
          <a:lstStyle/>
          <a:p>
            <a:pPr lvl="0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0" dirty="0">
                <a:latin typeface="Times New Roman" pitchFamily="18" charset="0"/>
                <a:cs typeface="Times New Roman" pitchFamily="18" charset="0"/>
              </a:rPr>
              <a:t>To design and develop a Travel Guide with the help of Wikipedia data using topic modeling and 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word embedding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7800"/>
            <a:ext cx="3429000" cy="304800"/>
          </a:xfrm>
        </p:spPr>
        <p:txBody>
          <a:bodyPr/>
          <a:lstStyle/>
          <a:p>
            <a:fld id="{DBBF8A5D-28D5-41C3-88EB-AC00A3CD0FF9}" type="datetime1">
              <a:rPr lang="en-US" smtClean="0"/>
              <a:pPr/>
              <a:t>07-May-20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548755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OVERVIEW of Project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9" y="6531429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574155"/>
            <a:ext cx="3429000" cy="283845"/>
          </a:xfrm>
        </p:spPr>
        <p:txBody>
          <a:bodyPr/>
          <a:lstStyle/>
          <a:p>
            <a:r>
              <a:rPr lang="en-US" smtClean="0"/>
              <a:t>Amrita Vishwa Vidyapeetham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153400" cy="340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86200"/>
            <a:ext cx="1981200" cy="225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28" y="4343400"/>
            <a:ext cx="3447466" cy="180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4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493"/>
            <a:ext cx="8153400" cy="8378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3429000" cy="304800"/>
          </a:xfrm>
        </p:spPr>
        <p:txBody>
          <a:bodyPr/>
          <a:lstStyle/>
          <a:p>
            <a:fld id="{752AF10D-00B0-45EA-A8F0-499ACDCB676D}" type="datetime1">
              <a:rPr lang="en-US" smtClean="0"/>
              <a:pPr/>
              <a:t>07-May-20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634341" y="6602730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993" y="995362"/>
            <a:ext cx="194758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668" y="4491131"/>
            <a:ext cx="1981200" cy="160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581400"/>
            <a:ext cx="26289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113" y="2374106"/>
            <a:ext cx="3065287" cy="202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1" y="1302545"/>
            <a:ext cx="3005029" cy="200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94695"/>
            <a:ext cx="1919052" cy="133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1143000"/>
            <a:ext cx="238791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94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334000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acquisition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- Data is fetched from Wikipedia and stored in text file for a sample Wikipedia page (e.g. </a:t>
            </a:r>
            <a:r>
              <a:rPr lang="en-US" sz="2100" b="0" dirty="0" err="1">
                <a:latin typeface="Times New Roman" pitchFamily="18" charset="0"/>
                <a:cs typeface="Times New Roman" pitchFamily="18" charset="0"/>
              </a:rPr>
              <a:t>Sinhagad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100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1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filtering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Stop words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are removed.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Topic modeling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 Done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using Latent </a:t>
            </a:r>
            <a:r>
              <a:rPr lang="en-US" sz="2100" b="0" dirty="0" err="1">
                <a:latin typeface="Times New Roman" pitchFamily="18" charset="0"/>
                <a:cs typeface="Times New Roman" pitchFamily="18" charset="0"/>
              </a:rPr>
              <a:t>Dirichlet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 Allocation (LDA)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Word embedding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- Word vectors and document vectors are formed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Cosine similarity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– Similarity between each two vectors is calculated using word vector and average vector.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Similarity set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are formed for each sentence by applying threshold to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Cosine similarity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and fetching most similar sentences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Clustering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Similarity s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ets are clustered to get summarize the text.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1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imelines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in terms of year are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taken out from data, using vectors proximity words are calculated to get </a:t>
            </a:r>
            <a:r>
              <a:rPr lang="en-US" sz="21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event happened in the year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Tagging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 – Name entity recognition, every word is tagged with Person, Date etc.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" y="65532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63269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sz="21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7616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Work Done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724400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IDLE</a:t>
            </a:r>
          </a:p>
          <a:p>
            <a:pPr marL="800100" lvl="1" indent="-342900"/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US" sz="2100" b="0" dirty="0" err="1" smtClean="0">
                <a:latin typeface="Times New Roman" pitchFamily="18" charset="0"/>
                <a:cs typeface="Times New Roman" pitchFamily="18" charset="0"/>
              </a:rPr>
              <a:t>Nltk</a:t>
            </a:r>
            <a:endParaRPr lang="en-US" sz="2100" b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Gensim</a:t>
            </a:r>
            <a:endParaRPr lang="en-US" sz="2100" b="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Pandas</a:t>
            </a:r>
          </a:p>
          <a:p>
            <a:pPr marL="800100" lvl="1" indent="-342900"/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Spacy</a:t>
            </a:r>
          </a:p>
          <a:p>
            <a:pPr marL="800100" lvl="1" indent="-342900"/>
            <a:endParaRPr lang="en-US" sz="2100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 err="1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 notebook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" y="65532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63269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sz="21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1426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SOFTWARE REQUIREMENT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724400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API used:</a:t>
            </a:r>
          </a:p>
          <a:p>
            <a:pPr lvl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Wikipedia – to get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wikipedia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data</a:t>
            </a:r>
          </a:p>
          <a:p>
            <a:pPr lvl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Beautiful Soup - HTML and XML files parser</a:t>
            </a:r>
          </a:p>
          <a:p>
            <a:pPr lvl="1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NLTK- Natural language toolkit</a:t>
            </a:r>
          </a:p>
          <a:p>
            <a:endParaRPr lang="en-US" sz="2100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Wikipedia data is fetched and parse as html stored in a text file.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" y="6553200"/>
            <a:ext cx="3429000" cy="304800"/>
          </a:xfrm>
        </p:spPr>
        <p:txBody>
          <a:bodyPr/>
          <a:lstStyle/>
          <a:p>
            <a:fld id="{A96526DB-1C28-4C3E-AC64-B37EB445B400}" type="datetime1">
              <a:rPr lang="en-US" smtClean="0"/>
              <a:pPr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63269"/>
            <a:ext cx="3429000" cy="283845"/>
          </a:xfrm>
        </p:spPr>
        <p:txBody>
          <a:bodyPr/>
          <a:lstStyle/>
          <a:p>
            <a:r>
              <a:rPr lang="en-US" dirty="0" smtClean="0"/>
              <a:t>Amrita </a:t>
            </a:r>
            <a:r>
              <a:rPr lang="en-US" dirty="0" err="1" smtClean="0"/>
              <a:t>Vishwa</a:t>
            </a:r>
            <a:r>
              <a:rPr lang="en-US" dirty="0" smtClean="0"/>
              <a:t> </a:t>
            </a:r>
            <a:r>
              <a:rPr lang="en-US" dirty="0" err="1" smtClean="0"/>
              <a:t>Vidyapeetham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sz="21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1426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STEP 1: DATA ACQUISITION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962</Words>
  <Application>Microsoft Office PowerPoint</Application>
  <PresentationFormat>On-screen Show (4:3)</PresentationFormat>
  <Paragraphs>251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Design and development of Travel Guide using Wikipedia text</vt:lpstr>
      <vt:lpstr>Overview </vt:lpstr>
      <vt:lpstr>Introduction </vt:lpstr>
      <vt:lpstr>Objective</vt:lpstr>
      <vt:lpstr>OVERVIEW of Project  </vt:lpstr>
      <vt:lpstr>Methodology</vt:lpstr>
      <vt:lpstr>Work Done</vt:lpstr>
      <vt:lpstr>SOFTWARE REQUIREMENT</vt:lpstr>
      <vt:lpstr>STEP 1: DATA ACQUISITION</vt:lpstr>
      <vt:lpstr>STEP 2: DATA Processing</vt:lpstr>
      <vt:lpstr>Topic modeling</vt:lpstr>
      <vt:lpstr>STEP 3: WORD EMEDDING </vt:lpstr>
      <vt:lpstr>STEP 4: Cosine similarity </vt:lpstr>
      <vt:lpstr>STEP 5: CLASSIFICATION </vt:lpstr>
      <vt:lpstr>STEP 5 : Text Summarization  </vt:lpstr>
      <vt:lpstr>Tagging </vt:lpstr>
      <vt:lpstr>Overall Work DONE </vt:lpstr>
      <vt:lpstr>RESULTS : Similarity sets and summarized text</vt:lpstr>
      <vt:lpstr>PowerPoint Presentation</vt:lpstr>
      <vt:lpstr>PowerPoint Presentation</vt:lpstr>
      <vt:lpstr>PowerPoint Presentation</vt:lpstr>
      <vt:lpstr>PowerPoint Presentation</vt:lpstr>
      <vt:lpstr>CONCLUSION</vt:lpstr>
      <vt:lpstr>TimeLine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Travel Guide using Wikipedia text</dc:title>
  <dc:creator>swami</dc:creator>
  <cp:lastModifiedBy>swami</cp:lastModifiedBy>
  <cp:revision>1</cp:revision>
  <dcterms:created xsi:type="dcterms:W3CDTF">2020-05-07T11:33:31Z</dcterms:created>
  <dcterms:modified xsi:type="dcterms:W3CDTF">2020-05-07T11:36:39Z</dcterms:modified>
</cp:coreProperties>
</file>