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6" r:id="rId5"/>
    <p:sldId id="267" r:id="rId6"/>
    <p:sldId id="275" r:id="rId7"/>
    <p:sldId id="268" r:id="rId8"/>
    <p:sldId id="276" r:id="rId9"/>
    <p:sldId id="271" r:id="rId10"/>
    <p:sldId id="272" r:id="rId11"/>
    <p:sldId id="273" r:id="rId12"/>
    <p:sldId id="27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A4D12-6F87-487B-98CC-A5DC65E354AF}" v="93" dt="2024-08-30T14:32:10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.NOTEBOOK_ULTRA\Desktop\Project%201%20(June%20and%206%20month%20expenses%20&amp;%20PPT)\Expense%20details%20for%206%20months%20(Solved)(Project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.NOTEBOOK_ULTRA\Desktop\Project%201%20(June%20and%206%20month%20expenses%20&amp;%20PPT)\Expense%20details%20for%206%20months%20(Solved)(Project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.NOTEBOOK_ULTRA\Desktop\Project%201%20(June%20and%206%20month%20expenses%20&amp;%20PPT)\Expense%20details%20for%206%20months%20(Solved)(Project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.NOTEBOOK_ULTRA\Desktop\Project%201%20(June%20and%206%20month%20expenses%20&amp;%20PPT)\Expense%20details%20for%206%20months%20(Solved)(Project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.NOTEBOOK_ULTRA\Desktop\Project%201%20(June%20and%206%20month%20expenses%20&amp;%20PPT)\Expense%20details%20for%206%20months%20(Solved)(Project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6-4D18-96EA-BD023D17CD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E6-4D18-96EA-BD023D17CD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E6-4D18-96EA-BD023D17C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214399"/>
        <c:axId val="1714214879"/>
      </c:barChart>
      <c:catAx>
        <c:axId val="17142143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14214879"/>
        <c:crosses val="autoZero"/>
        <c:auto val="1"/>
        <c:lblAlgn val="ctr"/>
        <c:lblOffset val="100"/>
        <c:noMultiLvlLbl val="0"/>
      </c:catAx>
      <c:valAx>
        <c:axId val="171421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1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28-4160-B75C-EF37D52E7BE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28-4160-B75C-EF37D52E7BE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28-4160-B75C-EF37D52E7BE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28-4160-B75C-EF37D52E7B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45-4DAE-93A3-3B1E40151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[Expense details for 6 months (Solved)(Project).xlsx]Q.1!PivotTable1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expense </a:t>
            </a:r>
            <a:r>
              <a:rPr lang="en-US" dirty="0" err="1"/>
              <a:t>persentage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Q.1!$B$3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Q.1!$A$4:$A$10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Q.1!$B$4:$B$10</c:f>
              <c:numCache>
                <c:formatCode>0.00%</c:formatCode>
                <c:ptCount val="6"/>
                <c:pt idx="0">
                  <c:v>0.16471145870363788</c:v>
                </c:pt>
                <c:pt idx="1">
                  <c:v>0.18509302050005924</c:v>
                </c:pt>
                <c:pt idx="2">
                  <c:v>0.15570565232847494</c:v>
                </c:pt>
                <c:pt idx="3">
                  <c:v>0.17537622941106767</c:v>
                </c:pt>
                <c:pt idx="4">
                  <c:v>0.15843109373148478</c:v>
                </c:pt>
                <c:pt idx="5">
                  <c:v>0.16068254532527551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E-4E71-9659-36B5AB3CC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73792"/>
        <c:axId val="171471872"/>
      </c:barChart>
      <c:catAx>
        <c:axId val="17147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71872"/>
        <c:crosses val="autoZero"/>
        <c:auto val="1"/>
        <c:lblAlgn val="ctr"/>
        <c:lblOffset val="100"/>
        <c:noMultiLvlLbl val="0"/>
      </c:catAx>
      <c:valAx>
        <c:axId val="17147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7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 (Solved)(Project).xlsx]Q.1!PivotTable1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Trend Of expenses for 6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Q.1!$B$3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Q.1!$A$4:$A$10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Q.1!$B$4:$B$10</c:f>
              <c:numCache>
                <c:formatCode>0.00%</c:formatCode>
                <c:ptCount val="6"/>
                <c:pt idx="0">
                  <c:v>0.16471145870363788</c:v>
                </c:pt>
                <c:pt idx="1">
                  <c:v>0.18509302050005924</c:v>
                </c:pt>
                <c:pt idx="2">
                  <c:v>0.15570565232847494</c:v>
                </c:pt>
                <c:pt idx="3">
                  <c:v>0.17537622941106767</c:v>
                </c:pt>
                <c:pt idx="4">
                  <c:v>0.15843109373148478</c:v>
                </c:pt>
                <c:pt idx="5">
                  <c:v>0.16068254532527551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89-4F8D-8EE3-3EB733A62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8419728"/>
        <c:axId val="1998417808"/>
      </c:lineChart>
      <c:catAx>
        <c:axId val="199841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417808"/>
        <c:crosses val="autoZero"/>
        <c:auto val="1"/>
        <c:lblAlgn val="ctr"/>
        <c:lblOffset val="100"/>
        <c:noMultiLvlLbl val="0"/>
      </c:catAx>
      <c:valAx>
        <c:axId val="19984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4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 (Solved)(Project).xlsx]Q.3!PivotTable3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Q.3!$B$3:$B$4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Q.3!$A$5:$A$12</c:f>
              <c:strCache>
                <c:ptCount val="7"/>
                <c:pt idx="0">
                  <c:v>Grocery</c:v>
                </c:pt>
                <c:pt idx="1">
                  <c:v>Ticket and Bills</c:v>
                </c:pt>
                <c:pt idx="2">
                  <c:v>Shopping</c:v>
                </c:pt>
                <c:pt idx="3">
                  <c:v>Food</c:v>
                </c:pt>
                <c:pt idx="4">
                  <c:v>Doctor and Medicine</c:v>
                </c:pt>
                <c:pt idx="5">
                  <c:v>Miscellaneous</c:v>
                </c:pt>
                <c:pt idx="6">
                  <c:v>Entertainment</c:v>
                </c:pt>
              </c:strCache>
            </c:strRef>
          </c:cat>
          <c:val>
            <c:numRef>
              <c:f>Q.3!$B$5:$B$12</c:f>
              <c:numCache>
                <c:formatCode>General</c:formatCode>
                <c:ptCount val="7"/>
                <c:pt idx="0">
                  <c:v>4500</c:v>
                </c:pt>
                <c:pt idx="1">
                  <c:v>2650</c:v>
                </c:pt>
                <c:pt idx="2">
                  <c:v>2000</c:v>
                </c:pt>
                <c:pt idx="3">
                  <c:v>1900</c:v>
                </c:pt>
                <c:pt idx="4">
                  <c:v>1750</c:v>
                </c:pt>
                <c:pt idx="5">
                  <c:v>850</c:v>
                </c:pt>
                <c:pt idx="6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A-41B6-B121-8E7CDE89A231}"/>
            </c:ext>
          </c:extLst>
        </c:ser>
        <c:ser>
          <c:idx val="1"/>
          <c:order val="1"/>
          <c:tx>
            <c:strRef>
              <c:f>Q.3!$C$3:$C$4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Q.3!$A$5:$A$12</c:f>
              <c:strCache>
                <c:ptCount val="7"/>
                <c:pt idx="0">
                  <c:v>Grocery</c:v>
                </c:pt>
                <c:pt idx="1">
                  <c:v>Ticket and Bills</c:v>
                </c:pt>
                <c:pt idx="2">
                  <c:v>Shopping</c:v>
                </c:pt>
                <c:pt idx="3">
                  <c:v>Food</c:v>
                </c:pt>
                <c:pt idx="4">
                  <c:v>Doctor and Medicine</c:v>
                </c:pt>
                <c:pt idx="5">
                  <c:v>Miscellaneous</c:v>
                </c:pt>
                <c:pt idx="6">
                  <c:v>Entertainment</c:v>
                </c:pt>
              </c:strCache>
            </c:strRef>
          </c:cat>
          <c:val>
            <c:numRef>
              <c:f>Q.3!$C$5:$C$12</c:f>
              <c:numCache>
                <c:formatCode>General</c:formatCode>
                <c:ptCount val="7"/>
                <c:pt idx="0">
                  <c:v>4300</c:v>
                </c:pt>
                <c:pt idx="1">
                  <c:v>2650</c:v>
                </c:pt>
                <c:pt idx="4">
                  <c:v>450</c:v>
                </c:pt>
                <c:pt idx="5">
                  <c:v>720</c:v>
                </c:pt>
                <c:pt idx="6">
                  <c:v>7500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A-41B6-B121-8E7CDE89A231}"/>
            </c:ext>
          </c:extLst>
        </c:ser>
        <c:ser>
          <c:idx val="2"/>
          <c:order val="2"/>
          <c:tx>
            <c:strRef>
              <c:f>Q.3!$D$3:$D$4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Q.3!$A$5:$A$12</c:f>
              <c:strCache>
                <c:ptCount val="7"/>
                <c:pt idx="0">
                  <c:v>Grocery</c:v>
                </c:pt>
                <c:pt idx="1">
                  <c:v>Ticket and Bills</c:v>
                </c:pt>
                <c:pt idx="2">
                  <c:v>Shopping</c:v>
                </c:pt>
                <c:pt idx="3">
                  <c:v>Food</c:v>
                </c:pt>
                <c:pt idx="4">
                  <c:v>Doctor and Medicine</c:v>
                </c:pt>
                <c:pt idx="5">
                  <c:v>Miscellaneous</c:v>
                </c:pt>
                <c:pt idx="6">
                  <c:v>Entertainment</c:v>
                </c:pt>
              </c:strCache>
            </c:strRef>
          </c:cat>
          <c:val>
            <c:numRef>
              <c:f>Q.3!$D$5:$D$12</c:f>
              <c:numCache>
                <c:formatCode>General</c:formatCode>
                <c:ptCount val="7"/>
                <c:pt idx="0">
                  <c:v>6090</c:v>
                </c:pt>
                <c:pt idx="1">
                  <c:v>2750</c:v>
                </c:pt>
                <c:pt idx="2">
                  <c:v>1700</c:v>
                </c:pt>
                <c:pt idx="3">
                  <c:v>800</c:v>
                </c:pt>
                <c:pt idx="4">
                  <c:v>450</c:v>
                </c:pt>
                <c:pt idx="5">
                  <c:v>850</c:v>
                </c:pt>
                <c:pt idx="6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A-41B6-B121-8E7CDE89A231}"/>
            </c:ext>
          </c:extLst>
        </c:ser>
        <c:ser>
          <c:idx val="3"/>
          <c:order val="3"/>
          <c:tx>
            <c:strRef>
              <c:f>Q.3!$E$3:$E$4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Q.3!$A$5:$A$12</c:f>
              <c:strCache>
                <c:ptCount val="7"/>
                <c:pt idx="0">
                  <c:v>Grocery</c:v>
                </c:pt>
                <c:pt idx="1">
                  <c:v>Ticket and Bills</c:v>
                </c:pt>
                <c:pt idx="2">
                  <c:v>Shopping</c:v>
                </c:pt>
                <c:pt idx="3">
                  <c:v>Food</c:v>
                </c:pt>
                <c:pt idx="4">
                  <c:v>Doctor and Medicine</c:v>
                </c:pt>
                <c:pt idx="5">
                  <c:v>Miscellaneous</c:v>
                </c:pt>
                <c:pt idx="6">
                  <c:v>Entertainment</c:v>
                </c:pt>
              </c:strCache>
            </c:strRef>
          </c:cat>
          <c:val>
            <c:numRef>
              <c:f>Q.3!$E$5:$E$12</c:f>
              <c:numCache>
                <c:formatCode>General</c:formatCode>
                <c:ptCount val="7"/>
                <c:pt idx="0">
                  <c:v>5460</c:v>
                </c:pt>
                <c:pt idx="1">
                  <c:v>2750</c:v>
                </c:pt>
                <c:pt idx="3">
                  <c:v>1390</c:v>
                </c:pt>
                <c:pt idx="4">
                  <c:v>450</c:v>
                </c:pt>
                <c:pt idx="5">
                  <c:v>3500</c:v>
                </c:pt>
                <c:pt idx="6">
                  <c:v>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0A-41B6-B121-8E7CDE89A231}"/>
            </c:ext>
          </c:extLst>
        </c:ser>
        <c:ser>
          <c:idx val="4"/>
          <c:order val="4"/>
          <c:tx>
            <c:strRef>
              <c:f>Q.3!$F$3:$F$4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Q.3!$A$5:$A$12</c:f>
              <c:strCache>
                <c:ptCount val="7"/>
                <c:pt idx="0">
                  <c:v>Grocery</c:v>
                </c:pt>
                <c:pt idx="1">
                  <c:v>Ticket and Bills</c:v>
                </c:pt>
                <c:pt idx="2">
                  <c:v>Shopping</c:v>
                </c:pt>
                <c:pt idx="3">
                  <c:v>Food</c:v>
                </c:pt>
                <c:pt idx="4">
                  <c:v>Doctor and Medicine</c:v>
                </c:pt>
                <c:pt idx="5">
                  <c:v>Miscellaneous</c:v>
                </c:pt>
                <c:pt idx="6">
                  <c:v>Entertainment</c:v>
                </c:pt>
              </c:strCache>
            </c:strRef>
          </c:cat>
          <c:val>
            <c:numRef>
              <c:f>Q.3!$F$5:$F$12</c:f>
              <c:numCache>
                <c:formatCode>General</c:formatCode>
                <c:ptCount val="7"/>
                <c:pt idx="0">
                  <c:v>5950</c:v>
                </c:pt>
                <c:pt idx="1">
                  <c:v>2670</c:v>
                </c:pt>
                <c:pt idx="2">
                  <c:v>1500</c:v>
                </c:pt>
                <c:pt idx="4">
                  <c:v>450</c:v>
                </c:pt>
                <c:pt idx="5">
                  <c:v>1300</c:v>
                </c:pt>
                <c:pt idx="6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0A-41B6-B121-8E7CDE89A231}"/>
            </c:ext>
          </c:extLst>
        </c:ser>
        <c:ser>
          <c:idx val="5"/>
          <c:order val="5"/>
          <c:tx>
            <c:strRef>
              <c:f>Q.3!$G$3:$G$4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Q.3!$A$5:$A$12</c:f>
              <c:strCache>
                <c:ptCount val="7"/>
                <c:pt idx="0">
                  <c:v>Grocery</c:v>
                </c:pt>
                <c:pt idx="1">
                  <c:v>Ticket and Bills</c:v>
                </c:pt>
                <c:pt idx="2">
                  <c:v>Shopping</c:v>
                </c:pt>
                <c:pt idx="3">
                  <c:v>Food</c:v>
                </c:pt>
                <c:pt idx="4">
                  <c:v>Doctor and Medicine</c:v>
                </c:pt>
                <c:pt idx="5">
                  <c:v>Miscellaneous</c:v>
                </c:pt>
                <c:pt idx="6">
                  <c:v>Entertainment</c:v>
                </c:pt>
              </c:strCache>
            </c:strRef>
          </c:cat>
          <c:val>
            <c:numRef>
              <c:f>Q.3!$G$5:$G$12</c:f>
              <c:numCache>
                <c:formatCode>General</c:formatCode>
                <c:ptCount val="7"/>
                <c:pt idx="0">
                  <c:v>4690</c:v>
                </c:pt>
                <c:pt idx="1">
                  <c:v>2570</c:v>
                </c:pt>
                <c:pt idx="2">
                  <c:v>3500</c:v>
                </c:pt>
                <c:pt idx="3">
                  <c:v>850</c:v>
                </c:pt>
                <c:pt idx="4">
                  <c:v>450</c:v>
                </c:pt>
                <c:pt idx="5">
                  <c:v>500</c:v>
                </c:pt>
                <c:pt idx="6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0A-41B6-B121-8E7CDE89A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652928"/>
        <c:axId val="524650528"/>
      </c:barChart>
      <c:catAx>
        <c:axId val="52465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50528"/>
        <c:crosses val="autoZero"/>
        <c:auto val="1"/>
        <c:lblAlgn val="ctr"/>
        <c:lblOffset val="100"/>
        <c:noMultiLvlLbl val="0"/>
      </c:catAx>
      <c:valAx>
        <c:axId val="5246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5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 (Solved)(Project).xlsx]Q.2!PivotTable2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Q.2!$B$3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6D-476A-9D28-BB77A76518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6D-476A-9D28-BB77A76518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6D-476A-9D28-BB77A76518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6D-476A-9D28-BB77A76518B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B6D-476A-9D28-BB77A76518B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B6D-476A-9D28-BB77A76518B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B6D-476A-9D28-BB77A76518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Q.2!$A$4:$A$11</c:f>
              <c:strCache>
                <c:ptCount val="7"/>
                <c:pt idx="0">
                  <c:v>Grocery</c:v>
                </c:pt>
                <c:pt idx="1">
                  <c:v>Ticket and Bills</c:v>
                </c:pt>
                <c:pt idx="2">
                  <c:v>Entertainment</c:v>
                </c:pt>
                <c:pt idx="3">
                  <c:v>Shopping</c:v>
                </c:pt>
                <c:pt idx="4">
                  <c:v>Miscellaneous</c:v>
                </c:pt>
                <c:pt idx="5">
                  <c:v>Food</c:v>
                </c:pt>
                <c:pt idx="6">
                  <c:v>Doctor and Medicine</c:v>
                </c:pt>
              </c:strCache>
            </c:strRef>
          </c:cat>
          <c:val>
            <c:numRef>
              <c:f>Q.2!$B$4:$B$11</c:f>
              <c:numCache>
                <c:formatCode>0.00%</c:formatCode>
                <c:ptCount val="7"/>
                <c:pt idx="0">
                  <c:v>0.36722360469249909</c:v>
                </c:pt>
                <c:pt idx="1">
                  <c:v>0.19006991349685981</c:v>
                </c:pt>
                <c:pt idx="2">
                  <c:v>0.14219694276573053</c:v>
                </c:pt>
                <c:pt idx="3">
                  <c:v>0.10309278350515463</c:v>
                </c:pt>
                <c:pt idx="4">
                  <c:v>9.1480033179286643E-2</c:v>
                </c:pt>
                <c:pt idx="5">
                  <c:v>5.8537741438559068E-2</c:v>
                </c:pt>
                <c:pt idx="6">
                  <c:v>4.739898092191018E-2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B6D-476A-9D28-BB77A76518B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 (Solved)(Project).xlsx]Q.2!PivotTable2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Q.2!$B$3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Q.2!$A$4:$A$11</c:f>
              <c:strCache>
                <c:ptCount val="7"/>
                <c:pt idx="0">
                  <c:v>Grocery</c:v>
                </c:pt>
                <c:pt idx="1">
                  <c:v>Ticket and Bills</c:v>
                </c:pt>
                <c:pt idx="2">
                  <c:v>Entertainment</c:v>
                </c:pt>
                <c:pt idx="3">
                  <c:v>Shopping</c:v>
                </c:pt>
                <c:pt idx="4">
                  <c:v>Miscellaneous</c:v>
                </c:pt>
                <c:pt idx="5">
                  <c:v>Food</c:v>
                </c:pt>
                <c:pt idx="6">
                  <c:v>Doctor and Medicine</c:v>
                </c:pt>
              </c:strCache>
            </c:strRef>
          </c:cat>
          <c:val>
            <c:numRef>
              <c:f>Q.2!$B$4:$B$11</c:f>
              <c:numCache>
                <c:formatCode>0.00%</c:formatCode>
                <c:ptCount val="7"/>
                <c:pt idx="0">
                  <c:v>0.36722360469249909</c:v>
                </c:pt>
                <c:pt idx="1">
                  <c:v>0.19006991349685981</c:v>
                </c:pt>
                <c:pt idx="2">
                  <c:v>0.14219694276573053</c:v>
                </c:pt>
                <c:pt idx="3">
                  <c:v>0.10309278350515463</c:v>
                </c:pt>
                <c:pt idx="4">
                  <c:v>9.1480033179286643E-2</c:v>
                </c:pt>
                <c:pt idx="5">
                  <c:v>5.8537741438559068E-2</c:v>
                </c:pt>
                <c:pt idx="6">
                  <c:v>4.739898092191018E-2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6-4154-ADD2-66B972C700C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65044400"/>
        <c:axId val="365032400"/>
      </c:barChart>
      <c:catAx>
        <c:axId val="36504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32400"/>
        <c:crosses val="autoZero"/>
        <c:auto val="1"/>
        <c:lblAlgn val="ctr"/>
        <c:lblOffset val="100"/>
        <c:noMultiLvlLbl val="0"/>
      </c:catAx>
      <c:valAx>
        <c:axId val="36503240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6504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statistics-in-research-data-analysi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 anchor="ctr">
            <a:normAutofit/>
          </a:bodyPr>
          <a:lstStyle/>
          <a:p>
            <a:r>
              <a:rPr lang="en-GB" sz="2400" b="1" i="0" dirty="0">
                <a:solidFill>
                  <a:schemeClr val="bg1"/>
                </a:solidFill>
                <a:effectLst/>
                <a:latin typeface="Aptos Display" panose="020B0004020202020204" pitchFamily="34" charset="0"/>
                <a:cs typeface="Times New Roman" panose="02020603050405020304" pitchFamily="18" charset="0"/>
              </a:rPr>
              <a:t>Expense Analysis for 6 months and Savings Plan </a:t>
            </a:r>
            <a:endParaRPr lang="en-US" sz="8800" b="1" dirty="0">
              <a:solidFill>
                <a:schemeClr val="bg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rgbClr val="FFFFFF"/>
                </a:solidFill>
              </a:rPr>
              <a:t>BY – Sejal Thakur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50FE8-79E3-3760-0C49-1A80A4FB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75" y="34918"/>
            <a:ext cx="7677922" cy="3480658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05D4D3B-953B-C353-2836-D27BFA25D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642822"/>
              </p:ext>
            </p:extLst>
          </p:nvPr>
        </p:nvGraphicFramePr>
        <p:xfrm>
          <a:off x="625813" y="3804718"/>
          <a:ext cx="4290072" cy="274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7AE9246-B8A6-EE7B-E00E-CE7BCE641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264090"/>
              </p:ext>
            </p:extLst>
          </p:nvPr>
        </p:nvGraphicFramePr>
        <p:xfrm>
          <a:off x="8073957" y="651179"/>
          <a:ext cx="3808379" cy="289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8D614-D285-AA5A-8A74-24F43FCBC1C3}"/>
              </a:ext>
            </a:extLst>
          </p:cNvPr>
          <p:cNvSpPr txBox="1"/>
          <p:nvPr/>
        </p:nvSpPr>
        <p:spPr>
          <a:xfrm>
            <a:off x="3490822" y="2887494"/>
            <a:ext cx="605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9214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C0E38-0A55-F252-E259-234B9403E8FC}"/>
              </a:ext>
            </a:extLst>
          </p:cNvPr>
          <p:cNvSpPr txBox="1"/>
          <p:nvPr/>
        </p:nvSpPr>
        <p:spPr>
          <a:xfrm>
            <a:off x="4648912" y="222191"/>
            <a:ext cx="41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111111"/>
                </a:solidFill>
                <a:effectLst/>
                <a:latin typeface="-apple-system"/>
              </a:rPr>
              <a:t>Overview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23F846-9799-6053-A93A-D5B132A3F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750295"/>
              </p:ext>
            </p:extLst>
          </p:nvPr>
        </p:nvGraphicFramePr>
        <p:xfrm>
          <a:off x="6580755" y="3828516"/>
          <a:ext cx="5506901" cy="280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8188D5-1495-43FA-6381-FCEE72DEA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480016"/>
              </p:ext>
            </p:extLst>
          </p:nvPr>
        </p:nvGraphicFramePr>
        <p:xfrm>
          <a:off x="6541852" y="868522"/>
          <a:ext cx="5302619" cy="2959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AA4B35-FC8E-8603-6B42-FF5132D0C899}"/>
              </a:ext>
            </a:extLst>
          </p:cNvPr>
          <p:cNvSpPr txBox="1"/>
          <p:nvPr/>
        </p:nvSpPr>
        <p:spPr>
          <a:xfrm>
            <a:off x="1434830" y="5184842"/>
            <a:ext cx="3623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Nitin has spend the most in the month of February.</a:t>
            </a:r>
            <a:endParaRPr lang="en-IN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0A4739-6FE1-D0A3-8B80-FED87D98C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4437"/>
              </p:ext>
            </p:extLst>
          </p:nvPr>
        </p:nvGraphicFramePr>
        <p:xfrm>
          <a:off x="822266" y="965272"/>
          <a:ext cx="5078802" cy="371305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68236">
                  <a:extLst>
                    <a:ext uri="{9D8B030D-6E8A-4147-A177-3AD203B41FA5}">
                      <a16:colId xmlns:a16="http://schemas.microsoft.com/office/drawing/2014/main" val="2609887244"/>
                    </a:ext>
                  </a:extLst>
                </a:gridCol>
                <a:gridCol w="2080247">
                  <a:extLst>
                    <a:ext uri="{9D8B030D-6E8A-4147-A177-3AD203B41FA5}">
                      <a16:colId xmlns:a16="http://schemas.microsoft.com/office/drawing/2014/main" val="3063040240"/>
                    </a:ext>
                  </a:extLst>
                </a:gridCol>
                <a:gridCol w="1930319">
                  <a:extLst>
                    <a:ext uri="{9D8B030D-6E8A-4147-A177-3AD203B41FA5}">
                      <a16:colId xmlns:a16="http://schemas.microsoft.com/office/drawing/2014/main" val="537433186"/>
                    </a:ext>
                  </a:extLst>
                </a:gridCol>
              </a:tblGrid>
              <a:tr h="4641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Months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Percentage of Expense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Sum of Expense (INR)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06078"/>
                  </a:ext>
                </a:extLst>
              </a:tr>
              <a:tr h="4641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16.47%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13900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0772689"/>
                  </a:ext>
                </a:extLst>
              </a:tr>
              <a:tr h="4641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February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18.51%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15620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560298"/>
                  </a:ext>
                </a:extLst>
              </a:tr>
              <a:tr h="4641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15.57%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49238409"/>
                  </a:ext>
                </a:extLst>
              </a:tr>
              <a:tr h="4641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17.54%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53567354"/>
                  </a:ext>
                </a:extLst>
              </a:tr>
              <a:tr h="4641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15.84%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13370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75093585"/>
                  </a:ext>
                </a:extLst>
              </a:tr>
              <a:tr h="4641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16.07%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13560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69534574"/>
                  </a:ext>
                </a:extLst>
              </a:tr>
              <a:tr h="4641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100.00%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84390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02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99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36FF73-501F-4EC9-9EA5-D94B05A0E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221792"/>
              </p:ext>
            </p:extLst>
          </p:nvPr>
        </p:nvGraphicFramePr>
        <p:xfrm>
          <a:off x="1916349" y="1111833"/>
          <a:ext cx="7971817" cy="510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0F1D04-8407-ED19-B993-687C6E6C76C3}"/>
              </a:ext>
            </a:extLst>
          </p:cNvPr>
          <p:cNvSpPr txBox="1"/>
          <p:nvPr/>
        </p:nvSpPr>
        <p:spPr>
          <a:xfrm>
            <a:off x="2996118" y="209145"/>
            <a:ext cx="510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Cluster chart on the analysis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0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2F736-3998-3893-554C-F6244A8EA86E}"/>
              </a:ext>
            </a:extLst>
          </p:cNvPr>
          <p:cNvSpPr txBox="1"/>
          <p:nvPr/>
        </p:nvSpPr>
        <p:spPr>
          <a:xfrm>
            <a:off x="4134928" y="74763"/>
            <a:ext cx="4940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N" sz="3200" b="1" i="0" dirty="0">
                <a:solidFill>
                  <a:srgbClr val="111111"/>
                </a:solidFill>
                <a:effectLst/>
                <a:latin typeface="-apple-system"/>
              </a:rPr>
              <a:t>High Expense Categories</a:t>
            </a:r>
          </a:p>
          <a:p>
            <a:endParaRPr lang="en-IN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E92D11-E9E0-09EB-97A2-821A07AB3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180740"/>
              </p:ext>
            </p:extLst>
          </p:nvPr>
        </p:nvGraphicFramePr>
        <p:xfrm>
          <a:off x="1064538" y="1573619"/>
          <a:ext cx="5178724" cy="3198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D173C-89F7-B13E-ECC2-AA7569BED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66233"/>
              </p:ext>
            </p:extLst>
          </p:nvPr>
        </p:nvGraphicFramePr>
        <p:xfrm>
          <a:off x="6604958" y="1634246"/>
          <a:ext cx="4940060" cy="393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442">
                  <a:extLst>
                    <a:ext uri="{9D8B030D-6E8A-4147-A177-3AD203B41FA5}">
                      <a16:colId xmlns:a16="http://schemas.microsoft.com/office/drawing/2014/main" val="2824302980"/>
                    </a:ext>
                  </a:extLst>
                </a:gridCol>
                <a:gridCol w="1276030">
                  <a:extLst>
                    <a:ext uri="{9D8B030D-6E8A-4147-A177-3AD203B41FA5}">
                      <a16:colId xmlns:a16="http://schemas.microsoft.com/office/drawing/2014/main" val="443947054"/>
                    </a:ext>
                  </a:extLst>
                </a:gridCol>
                <a:gridCol w="1877588">
                  <a:extLst>
                    <a:ext uri="{9D8B030D-6E8A-4147-A177-3AD203B41FA5}">
                      <a16:colId xmlns:a16="http://schemas.microsoft.com/office/drawing/2014/main" val="82157860"/>
                    </a:ext>
                  </a:extLst>
                </a:gridCol>
              </a:tblGrid>
              <a:tr h="537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Category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 Expense percentage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Sum of Expense (INR)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28310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Grocery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36.72%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30990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36587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Ticket and Bills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19.01%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16040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48220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Entertainment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14.22%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12000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63112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Shopping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10.31%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8700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2707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Miscellaneous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9.15%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7720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1448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Food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5.85%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4940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60934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Doctor and Medicine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4.74%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9472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 Total</a:t>
                      </a:r>
                    </a:p>
                  </a:txBody>
                  <a:tcPr marL="4763" marR="4763" marT="476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4763" marR="4763" marT="476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84390</a:t>
                      </a:r>
                    </a:p>
                  </a:txBody>
                  <a:tcPr marL="4763" marR="4763" marT="476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1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7048-5084-1AB1-0AEF-648C3504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145" y="651754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Total categories of expenses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66F60E-DFFF-093F-F9A8-63AB79BF6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331328"/>
              </p:ext>
            </p:extLst>
          </p:nvPr>
        </p:nvGraphicFramePr>
        <p:xfrm>
          <a:off x="2052536" y="2597286"/>
          <a:ext cx="7645940" cy="417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63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936C55-DDAA-F047-4836-2C63DCD533BB}"/>
              </a:ext>
            </a:extLst>
          </p:cNvPr>
          <p:cNvSpPr txBox="1"/>
          <p:nvPr/>
        </p:nvSpPr>
        <p:spPr>
          <a:xfrm>
            <a:off x="1400783" y="1386192"/>
            <a:ext cx="919750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High Spending Areas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Grocery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dirty="0">
                <a:solidFill>
                  <a:srgbClr val="7030A0"/>
                </a:solidFill>
              </a:rPr>
              <a:t>Nitin's largest expense category is groceries, accounting for 36.72% of his total expenses (₹30,990). While groceries are essential, there could be opportunities to save through better planning, discount shopping, or bulk purchasing for frequently used items.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Tickets and Bills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dirty="0">
                <a:solidFill>
                  <a:srgbClr val="7030A0"/>
                </a:solidFill>
              </a:rPr>
              <a:t>This category accounts for 19.01% of his expenses (₹16,040). Review utility bills, phone plans, and transportation costs to see if switching to lower-cost plans or reducing usage can lower this category.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Entertainment: </a:t>
            </a:r>
            <a:r>
              <a:rPr lang="en-GB" dirty="0">
                <a:solidFill>
                  <a:srgbClr val="7030A0"/>
                </a:solidFill>
              </a:rPr>
              <a:t>At 14.22% (₹12,000), entertainment is a discretionary expense. Cutting back on entertainment or substituting expensive activities with more affordable or free options can help free up savings.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Shopping: </a:t>
            </a:r>
            <a:r>
              <a:rPr lang="en-GB" dirty="0">
                <a:solidFill>
                  <a:srgbClr val="7030A0"/>
                </a:solidFill>
              </a:rPr>
              <a:t>With 10.31% of expenses going to shopping (₹8,700), this category might involve non-essential purchases. A conscious effort to differentiate between needs and wants could lead to significant savings here.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1B573-0B51-2EC0-C361-AC387E2E562B}"/>
              </a:ext>
            </a:extLst>
          </p:cNvPr>
          <p:cNvSpPr txBox="1"/>
          <p:nvPr/>
        </p:nvSpPr>
        <p:spPr>
          <a:xfrm>
            <a:off x="2613804" y="208829"/>
            <a:ext cx="69643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Savings Strategies and Actionable </a:t>
            </a:r>
            <a:r>
              <a:rPr lang="en-IN" sz="3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insites</a:t>
            </a:r>
            <a:r>
              <a:rPr lang="en-IN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81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6430A-4CF6-F718-F439-460D3B0A3651}"/>
              </a:ext>
            </a:extLst>
          </p:cNvPr>
          <p:cNvSpPr txBox="1"/>
          <p:nvPr/>
        </p:nvSpPr>
        <p:spPr>
          <a:xfrm>
            <a:off x="982493" y="166172"/>
            <a:ext cx="10622603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2. Reducing Non-Essential Expenses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Entertainment and Shopping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GB" dirty="0">
                <a:solidFill>
                  <a:srgbClr val="7030A0"/>
                </a:solidFill>
              </a:rPr>
              <a:t>These two categories combined account for 24.53% of total expenses. Cutting back by 30-40% in these areas could result in ₹5,000–₹7,000 of savings each month. This can be achieved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Limiting unnecessary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Avoiding impulse buying.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Reducing the frequency of dining out or online shopping.</a:t>
            </a:r>
          </a:p>
          <a:p>
            <a:pPr lvl="1"/>
            <a:endParaRPr lang="en-GB" dirty="0"/>
          </a:p>
          <a:p>
            <a:r>
              <a:rPr lang="en-GB" sz="2000" b="1" dirty="0">
                <a:solidFill>
                  <a:srgbClr val="0070C0"/>
                </a:solidFill>
              </a:rPr>
              <a:t>3. Food and Eating Out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Food Expenses</a:t>
            </a:r>
            <a:r>
              <a:rPr lang="en-GB" dirty="0">
                <a:solidFill>
                  <a:srgbClr val="7030A0"/>
                </a:solidFill>
              </a:rPr>
              <a:t>: Nitin spends ₹4,940 on food outside of home, which is 5.85% of total expenses. Cooking more at home rather than eating out, meal prepping, and reducing food delivery services can help reduce this expense by at least 20-30%, leading to savings of around ₹1,000–₹1,500 monthly.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7030A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4. Optimize Utility Bills and Recurring Costs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Tickets and Bills: </a:t>
            </a:r>
            <a:r>
              <a:rPr lang="en-GB" dirty="0">
                <a:solidFill>
                  <a:srgbClr val="7030A0"/>
                </a:solidFill>
              </a:rPr>
              <a:t>Since 19.01% of his expenses are for tickets and bills, it would be beneficial for Nitin to reassess his recurring expenses like mobile, internet, and utility bills. He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Switch to more affordable data or mobile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Conserve energy to reduce electricity bills.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Avoid unnecessary travel expenses by combining errands or using more affordable transport options.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75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3ED7C0-1ACD-25AB-9DD8-1C2E707B25D6}"/>
              </a:ext>
            </a:extLst>
          </p:cNvPr>
          <p:cNvSpPr txBox="1"/>
          <p:nvPr/>
        </p:nvSpPr>
        <p:spPr>
          <a:xfrm>
            <a:off x="1152728" y="705255"/>
            <a:ext cx="103307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</a:rPr>
              <a:t>5. Miscellaneous and Untracked Expenses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Miscellaneous Expenses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These account for 9.15% (₹7,720). Miscellaneous expenses often include untracked, impulsive purchases. Nitin can track these expenses more closely to identify potential areas for cost-cutting and aim to reduce this category by 20-30%, leading to around ₹1,500–₹2,000 in monthly savings.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>
                <a:solidFill>
                  <a:srgbClr val="7030A0"/>
                </a:solidFill>
              </a:rPr>
              <a:t>6. Medical Expenses</a:t>
            </a:r>
          </a:p>
          <a:p>
            <a:endParaRPr lang="en-GB" b="1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Doctor and Medicine: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₹4,000 (4.74%) is spent on medical bills, which may not be easy to cut, but reviewing medical insurance options or investing in preventive care could help reduce future medical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>
                <a:solidFill>
                  <a:srgbClr val="7030A0"/>
                </a:solidFill>
              </a:rPr>
              <a:t>7. Set Monthly Budget Limits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Nitin should establish specific budget caps for each discretionary category (entertainment, shopping, and food) and track his progress monthly. This can prevent overspending and build better financial habits.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13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56782-078F-EA01-6D98-64C921B1D52B}"/>
              </a:ext>
            </a:extLst>
          </p:cNvPr>
          <p:cNvSpPr txBox="1"/>
          <p:nvPr/>
        </p:nvSpPr>
        <p:spPr>
          <a:xfrm>
            <a:off x="1429965" y="272374"/>
            <a:ext cx="913427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8. Emergency Fund and Automation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Nitin should automate his savings by setting aside a fixed percentage of his income directly into a savings account or investment plan each month. Building an emergency fund can reduce reliance on credit during unforeseen circumstances, leading to long-term savings</a:t>
            </a:r>
            <a:r>
              <a:rPr lang="en-GB" dirty="0">
                <a:solidFill>
                  <a:srgbClr val="FF66FF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9. Expense Tracking and Regular Reviews</a:t>
            </a:r>
          </a:p>
          <a:p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Regularly reviewing expenses every month can help Nitin keep track of his spending trends and make adjustments as needed. He could use expense tracking apps to stay organized.</a:t>
            </a:r>
          </a:p>
        </p:txBody>
      </p:sp>
    </p:spTree>
    <p:extLst>
      <p:ext uri="{BB962C8B-B14F-4D97-AF65-F5344CB8AC3E}">
        <p14:creationId xmlns:p14="http://schemas.microsoft.com/office/powerpoint/2010/main" val="4474446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192</TotalTime>
  <Words>745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 Display</vt:lpstr>
      <vt:lpstr>Arial</vt:lpstr>
      <vt:lpstr>Calibri</vt:lpstr>
      <vt:lpstr>Franklin Gothic Book</vt:lpstr>
      <vt:lpstr>Times New Roman</vt:lpstr>
      <vt:lpstr>Crop</vt:lpstr>
      <vt:lpstr>Expense Analysis for 6 months and Savings Plan </vt:lpstr>
      <vt:lpstr>PowerPoint Presentation</vt:lpstr>
      <vt:lpstr>PowerPoint Presentation</vt:lpstr>
      <vt:lpstr>PowerPoint Presentation</vt:lpstr>
      <vt:lpstr>Total categories of expenses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Sejal Thakur</dc:creator>
  <cp:lastModifiedBy>Sejal Thakur</cp:lastModifiedBy>
  <cp:revision>18</cp:revision>
  <dcterms:created xsi:type="dcterms:W3CDTF">2024-08-30T13:59:01Z</dcterms:created>
  <dcterms:modified xsi:type="dcterms:W3CDTF">2024-09-06T12:36:50Z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