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9" r:id="rId6"/>
    <p:sldId id="260" r:id="rId7"/>
    <p:sldId id="261" r:id="rId8"/>
    <p:sldId id="265" r:id="rId9"/>
    <p:sldId id="266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.NOTEBOOK_ULTRA\Desktop\Expense%20details%20for%20Ju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.NOTEBOOK_ULTRA\Desktop\Expense%20details%20for%20Ju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[Expense details for June.xlsx]Q1!PivotTable1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08095040751485"/>
          <c:y val="0.23910921248911332"/>
          <c:w val="0.81141266058847905"/>
          <c:h val="0.416467901717706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'Q1'!$B$3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'Q1'!$A$4:$A$11</c:f>
              <c:strCache>
                <c:ptCount val="7"/>
                <c:pt idx="0">
                  <c:v>Grocery</c:v>
                </c:pt>
                <c:pt idx="1">
                  <c:v>Shopping</c:v>
                </c:pt>
                <c:pt idx="2">
                  <c:v>Ticket and Bills</c:v>
                </c:pt>
                <c:pt idx="3">
                  <c:v>Entertainment</c:v>
                </c:pt>
                <c:pt idx="4">
                  <c:v>Food</c:v>
                </c:pt>
                <c:pt idx="5">
                  <c:v>Miscellaneous</c:v>
                </c:pt>
                <c:pt idx="6">
                  <c:v>Doctor and Medicine</c:v>
                </c:pt>
              </c:strCache>
            </c:strRef>
          </c:cat>
          <c:val>
            <c:numRef>
              <c:f>'Q1'!$B$4:$B$11</c:f>
              <c:numCache>
                <c:formatCode>General</c:formatCode>
                <c:ptCount val="7"/>
                <c:pt idx="0">
                  <c:v>4690</c:v>
                </c:pt>
                <c:pt idx="1">
                  <c:v>3500</c:v>
                </c:pt>
                <c:pt idx="2">
                  <c:v>2570</c:v>
                </c:pt>
                <c:pt idx="3">
                  <c:v>1000</c:v>
                </c:pt>
                <c:pt idx="4">
                  <c:v>850</c:v>
                </c:pt>
                <c:pt idx="5">
                  <c:v>500</c:v>
                </c:pt>
                <c:pt idx="6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8A-4734-ABA8-485DEFCB78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26461360"/>
        <c:axId val="326451168"/>
      </c:barChart>
      <c:catAx>
        <c:axId val="32646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51168"/>
        <c:crosses val="autoZero"/>
        <c:auto val="1"/>
        <c:lblAlgn val="ctr"/>
        <c:lblOffset val="100"/>
        <c:noMultiLvlLbl val="0"/>
      </c:catAx>
      <c:valAx>
        <c:axId val="326451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646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[Expense details for June.xlsx]Q1!PivotTable1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Category vise Expense Persentage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'Q1'!$B$3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4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FC-48B8-94FA-D89B3165C3E3}"/>
              </c:ext>
            </c:extLst>
          </c:dPt>
          <c:dPt>
            <c:idx val="1"/>
            <c:bubble3D val="0"/>
            <c:spPr>
              <a:solidFill>
                <a:schemeClr val="accent3">
                  <a:shade val="6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FC-48B8-94FA-D89B3165C3E3}"/>
              </c:ext>
            </c:extLst>
          </c:dPt>
          <c:dPt>
            <c:idx val="2"/>
            <c:bubble3D val="0"/>
            <c:spPr>
              <a:solidFill>
                <a:schemeClr val="accent3">
                  <a:shade val="82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FC-48B8-94FA-D89B3165C3E3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FC-48B8-94FA-D89B3165C3E3}"/>
              </c:ext>
            </c:extLst>
          </c:dPt>
          <c:dPt>
            <c:idx val="4"/>
            <c:bubble3D val="0"/>
            <c:spPr>
              <a:solidFill>
                <a:schemeClr val="accent3">
                  <a:tint val="8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4FC-48B8-94FA-D89B3165C3E3}"/>
              </c:ext>
            </c:extLst>
          </c:dPt>
          <c:dPt>
            <c:idx val="5"/>
            <c:bubble3D val="0"/>
            <c:spPr>
              <a:solidFill>
                <a:schemeClr val="accent3">
                  <a:tint val="6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4FC-48B8-94FA-D89B3165C3E3}"/>
              </c:ext>
            </c:extLst>
          </c:dPt>
          <c:dPt>
            <c:idx val="6"/>
            <c:bubble3D val="0"/>
            <c:spPr>
              <a:solidFill>
                <a:schemeClr val="accent3">
                  <a:tint val="4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4FC-48B8-94FA-D89B3165C3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'Q1'!$A$4:$A$11</c:f>
              <c:strCache>
                <c:ptCount val="7"/>
                <c:pt idx="0">
                  <c:v>Grocery</c:v>
                </c:pt>
                <c:pt idx="1">
                  <c:v>Shopping</c:v>
                </c:pt>
                <c:pt idx="2">
                  <c:v>Ticket and Bills</c:v>
                </c:pt>
                <c:pt idx="3">
                  <c:v>Entertainment</c:v>
                </c:pt>
                <c:pt idx="4">
                  <c:v>Food</c:v>
                </c:pt>
                <c:pt idx="5">
                  <c:v>Miscellaneous</c:v>
                </c:pt>
                <c:pt idx="6">
                  <c:v>Doctor and Medicine</c:v>
                </c:pt>
              </c:strCache>
            </c:strRef>
          </c:cat>
          <c:val>
            <c:numRef>
              <c:f>'Q1'!$B$4:$B$11</c:f>
              <c:numCache>
                <c:formatCode>General</c:formatCode>
                <c:ptCount val="7"/>
                <c:pt idx="0">
                  <c:v>4690</c:v>
                </c:pt>
                <c:pt idx="1">
                  <c:v>3500</c:v>
                </c:pt>
                <c:pt idx="2">
                  <c:v>2570</c:v>
                </c:pt>
                <c:pt idx="3">
                  <c:v>1000</c:v>
                </c:pt>
                <c:pt idx="4">
                  <c:v>850</c:v>
                </c:pt>
                <c:pt idx="5">
                  <c:v>500</c:v>
                </c:pt>
                <c:pt idx="6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FC-48B8-94FA-D89B3165C3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[Expense details for June.xlsx]Q2!PivotTable2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7930436618501826E-2"/>
          <c:y val="0.18184341101309487"/>
          <c:w val="0.84300675448726359"/>
          <c:h val="0.73454389150278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'Q2'!$A$4:$A$7</c:f>
              <c:strCache>
                <c:ptCount val="3"/>
                <c:pt idx="0">
                  <c:v>Shopping</c:v>
                </c:pt>
                <c:pt idx="1">
                  <c:v>Entertainment</c:v>
                </c:pt>
                <c:pt idx="2">
                  <c:v>Food</c:v>
                </c:pt>
              </c:strCache>
            </c:strRef>
          </c:cat>
          <c:val>
            <c:numRef>
              <c:f>'Q2'!$B$4:$B$7</c:f>
              <c:numCache>
                <c:formatCode>General</c:formatCode>
                <c:ptCount val="3"/>
                <c:pt idx="0">
                  <c:v>3500</c:v>
                </c:pt>
                <c:pt idx="1">
                  <c:v>1000</c:v>
                </c:pt>
                <c:pt idx="2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2-410A-AE3D-B3958E3480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41102911"/>
        <c:axId val="36827551"/>
      </c:barChart>
      <c:catAx>
        <c:axId val="2041102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27551"/>
        <c:crosses val="autoZero"/>
        <c:auto val="1"/>
        <c:lblAlgn val="ctr"/>
        <c:lblOffset val="100"/>
        <c:noMultiLvlLbl val="0"/>
      </c:catAx>
      <c:valAx>
        <c:axId val="368275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110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7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72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0582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318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8748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601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8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4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1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9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7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6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l"/>
            <a:r>
              <a:rPr lang="en-IN" sz="7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Expense Analysis for June </a:t>
            </a:r>
            <a:r>
              <a:rPr lang="en-US" sz="73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Nitin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66" y="4288497"/>
            <a:ext cx="6269347" cy="1021498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Actionable Insights and Recommendations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40E3-AEF1-EDAD-FF91-C662234A7862}"/>
              </a:ext>
            </a:extLst>
          </p:cNvPr>
          <p:cNvSpPr txBox="1"/>
          <p:nvPr/>
        </p:nvSpPr>
        <p:spPr>
          <a:xfrm>
            <a:off x="5135592" y="6061494"/>
            <a:ext cx="31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By-  Sejal Thakur</a:t>
            </a:r>
            <a:endParaRPr lang="en-IN" dirty="0"/>
          </a:p>
        </p:txBody>
      </p:sp>
      <p:pic>
        <p:nvPicPr>
          <p:cNvPr id="6" name="Picture 5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93E36602-9EDA-2748-0680-D5F68D3A4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23" y="56220"/>
            <a:ext cx="4501981" cy="66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8115-9146-0273-DEBC-0A3A3C97DED6}"/>
              </a:ext>
            </a:extLst>
          </p:cNvPr>
          <p:cNvSpPr txBox="1">
            <a:spLocks/>
          </p:cNvSpPr>
          <p:nvPr/>
        </p:nvSpPr>
        <p:spPr>
          <a:xfrm>
            <a:off x="1419877" y="572204"/>
            <a:ext cx="10058400" cy="127186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IN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expenses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64D5181-AB66-FF39-F0BA-35A4C3CA0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032576"/>
              </p:ext>
            </p:extLst>
          </p:nvPr>
        </p:nvGraphicFramePr>
        <p:xfrm>
          <a:off x="4421220" y="2271409"/>
          <a:ext cx="5883612" cy="343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7989A-4751-F74F-3A3E-ADF834E9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59404"/>
              </p:ext>
            </p:extLst>
          </p:nvPr>
        </p:nvGraphicFramePr>
        <p:xfrm>
          <a:off x="248057" y="2368684"/>
          <a:ext cx="3842424" cy="296693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873420">
                  <a:extLst>
                    <a:ext uri="{9D8B030D-6E8A-4147-A177-3AD203B41FA5}">
                      <a16:colId xmlns:a16="http://schemas.microsoft.com/office/drawing/2014/main" val="89044644"/>
                    </a:ext>
                  </a:extLst>
                </a:gridCol>
                <a:gridCol w="1969004">
                  <a:extLst>
                    <a:ext uri="{9D8B030D-6E8A-4147-A177-3AD203B41FA5}">
                      <a16:colId xmlns:a16="http://schemas.microsoft.com/office/drawing/2014/main" val="1309411494"/>
                    </a:ext>
                  </a:extLst>
                </a:gridCol>
              </a:tblGrid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</a:t>
                      </a:r>
                      <a:r>
                        <a:rPr lang="en-IN" sz="1400" b="1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xpense</a:t>
                      </a:r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Categories </a:t>
                      </a:r>
                      <a:endParaRPr lang="en-IN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Sum of Expense (INR)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16389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Grocery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4690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84497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Shopping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47847897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2570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7734305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73532017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428387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Miscellaneous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11179853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3609360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13560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70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00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D8CC8-FA6F-578B-31C1-B582ED2AE39E}"/>
              </a:ext>
            </a:extLst>
          </p:cNvPr>
          <p:cNvSpPr txBox="1"/>
          <p:nvPr/>
        </p:nvSpPr>
        <p:spPr>
          <a:xfrm>
            <a:off x="3681920" y="238327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Expense Breakdown by Category</a:t>
            </a:r>
          </a:p>
          <a:p>
            <a:pPr algn="ctr"/>
            <a:endParaRPr lang="en-IN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676825-D817-693C-E8BA-66ECFCCCA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868740"/>
              </p:ext>
            </p:extLst>
          </p:nvPr>
        </p:nvGraphicFramePr>
        <p:xfrm>
          <a:off x="6096000" y="2056726"/>
          <a:ext cx="5402094" cy="3721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FD770A-E6BA-1E16-86A9-8364A6DD0B8E}"/>
              </a:ext>
            </a:extLst>
          </p:cNvPr>
          <p:cNvSpPr txBox="1"/>
          <p:nvPr/>
        </p:nvSpPr>
        <p:spPr>
          <a:xfrm>
            <a:off x="868514" y="1444649"/>
            <a:ext cx="457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111111"/>
                </a:solidFill>
                <a:effectLst/>
                <a:latin typeface="-apple-system"/>
              </a:rPr>
              <a:t>Key Insight: </a:t>
            </a:r>
          </a:p>
          <a:p>
            <a:endParaRPr lang="en-IN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0" dirty="0">
                <a:solidFill>
                  <a:srgbClr val="111111"/>
                </a:solidFill>
                <a:effectLst/>
                <a:latin typeface="-apple-system"/>
              </a:rPr>
              <a:t>Shopping has a expense percentage of 26 % which could be reduced as per the category of needs and impulse </a:t>
            </a:r>
            <a:r>
              <a:rPr lang="en-IN" i="0" dirty="0" err="1">
                <a:solidFill>
                  <a:srgbClr val="111111"/>
                </a:solidFill>
                <a:effectLst/>
                <a:latin typeface="-apple-system"/>
              </a:rPr>
              <a:t>shoppings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. That money of the impulse buying could be saved.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111111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Nitin has watch movies 4 times.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Entertainment is 6% which could be reduces to a certain degree as well.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111111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Tickets and Bills could be classified and </a:t>
            </a:r>
            <a:r>
              <a:rPr lang="en-IN" dirty="0" err="1">
                <a:solidFill>
                  <a:srgbClr val="111111"/>
                </a:solidFill>
                <a:latin typeface="-apple-system"/>
              </a:rPr>
              <a:t>defferenciated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 into 2 types also in which is needed and which is extra expenses. They are a total of 19 % of the expense.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6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0CE2E8-561D-5F11-54E6-987DA3BD1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9556"/>
              </p:ext>
            </p:extLst>
          </p:nvPr>
        </p:nvGraphicFramePr>
        <p:xfrm>
          <a:off x="530983" y="1340580"/>
          <a:ext cx="5524485" cy="4374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7264F7-6FD9-9A69-D607-0DB745BC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61777"/>
              </p:ext>
            </p:extLst>
          </p:nvPr>
        </p:nvGraphicFramePr>
        <p:xfrm>
          <a:off x="6737452" y="1600199"/>
          <a:ext cx="3374450" cy="283561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41887">
                  <a:extLst>
                    <a:ext uri="{9D8B030D-6E8A-4147-A177-3AD203B41FA5}">
                      <a16:colId xmlns:a16="http://schemas.microsoft.com/office/drawing/2014/main" val="547861935"/>
                    </a:ext>
                  </a:extLst>
                </a:gridCol>
                <a:gridCol w="2032563">
                  <a:extLst>
                    <a:ext uri="{9D8B030D-6E8A-4147-A177-3AD203B41FA5}">
                      <a16:colId xmlns:a16="http://schemas.microsoft.com/office/drawing/2014/main" val="3418516968"/>
                    </a:ext>
                  </a:extLst>
                </a:gridCol>
              </a:tblGrid>
              <a:tr h="5671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Row Labels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Sum of Expense (INR)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24325800"/>
                  </a:ext>
                </a:extLst>
              </a:tr>
              <a:tr h="5671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Shopping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1381252"/>
                  </a:ext>
                </a:extLst>
              </a:tr>
              <a:tr h="5671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47715170"/>
                  </a:ext>
                </a:extLst>
              </a:tr>
              <a:tr h="5671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47985887"/>
                  </a:ext>
                </a:extLst>
              </a:tr>
              <a:tr h="5671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Grand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5350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01352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FE70C0-D18D-591D-4570-B682ACF163F9}"/>
              </a:ext>
            </a:extLst>
          </p:cNvPr>
          <p:cNvSpPr txBox="1"/>
          <p:nvPr/>
        </p:nvSpPr>
        <p:spPr>
          <a:xfrm>
            <a:off x="2221553" y="277398"/>
            <a:ext cx="6256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Actionable</a:t>
            </a:r>
            <a:r>
              <a:rPr lang="en-IN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 Insight </a:t>
            </a:r>
          </a:p>
        </p:txBody>
      </p:sp>
    </p:spTree>
    <p:extLst>
      <p:ext uri="{BB962C8B-B14F-4D97-AF65-F5344CB8AC3E}">
        <p14:creationId xmlns:p14="http://schemas.microsoft.com/office/powerpoint/2010/main" val="338204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AFF03-C39B-469F-4303-58B11D957C74}"/>
              </a:ext>
            </a:extLst>
          </p:cNvPr>
          <p:cNvSpPr txBox="1"/>
          <p:nvPr/>
        </p:nvSpPr>
        <p:spPr>
          <a:xfrm>
            <a:off x="442610" y="732606"/>
            <a:ext cx="9032132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</a:rPr>
              <a:t>1. Grocery (₹4,690, 34.6%)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Insight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GB" dirty="0">
                <a:solidFill>
                  <a:srgbClr val="0070C0"/>
                </a:solidFill>
              </a:rPr>
              <a:t>Groceries make up a significant portion of Nitin's expenses. While essential, better planning can help reduce this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Actionable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Plan Purchases: </a:t>
            </a:r>
            <a:r>
              <a:rPr lang="en-GB" dirty="0">
                <a:solidFill>
                  <a:srgbClr val="0070C0"/>
                </a:solidFill>
              </a:rPr>
              <a:t>Create a weekly meal plan and grocery list to avoid buying unnecessary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Buy in Bulk: </a:t>
            </a:r>
            <a:r>
              <a:rPr lang="en-GB" dirty="0">
                <a:solidFill>
                  <a:srgbClr val="0070C0"/>
                </a:solidFill>
              </a:rPr>
              <a:t>For non-perishable items, consider buying in bulk to take advantage of discounts.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Avoid Impulse Buys: </a:t>
            </a:r>
            <a:r>
              <a:rPr lang="en-GB" dirty="0">
                <a:solidFill>
                  <a:srgbClr val="0070C0"/>
                </a:solidFill>
              </a:rPr>
              <a:t>Stick strictly to the grocery list and avoid impulse purchases at stores.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7030A0"/>
                </a:solidFill>
              </a:rPr>
              <a:t>2. Shopping (₹3,500, 25.8%)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Insight: </a:t>
            </a:r>
            <a:r>
              <a:rPr lang="en-GB" dirty="0">
                <a:solidFill>
                  <a:srgbClr val="0070C0"/>
                </a:solidFill>
              </a:rPr>
              <a:t>A major part of this expense (71.4%) was spent on buying a T-shirt and jeans (₹2,500), which suggests discretionary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Actionable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Reduce Impulse Purchases: </a:t>
            </a:r>
            <a:r>
              <a:rPr lang="en-GB" dirty="0">
                <a:solidFill>
                  <a:srgbClr val="0070C0"/>
                </a:solidFill>
              </a:rPr>
              <a:t>Implement a “wait 30 days” rule for non-essential purchases to avoid impulse buys.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Set a Shopping Budget: </a:t>
            </a:r>
            <a:r>
              <a:rPr lang="en-GB" dirty="0">
                <a:solidFill>
                  <a:srgbClr val="0070C0"/>
                </a:solidFill>
              </a:rPr>
              <a:t>Set a monthly limit for clothing and other non-essential shopping expenses to avoid overspending.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Buy Only When Necessary: </a:t>
            </a:r>
            <a:r>
              <a:rPr lang="en-GB" dirty="0">
                <a:solidFill>
                  <a:srgbClr val="0070C0"/>
                </a:solidFill>
              </a:rPr>
              <a:t>Focus on essential clothing or wait for discounts and sales to minimize this category.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A24A0-707F-A870-EAE1-EC5CC0B5AC95}"/>
              </a:ext>
            </a:extLst>
          </p:cNvPr>
          <p:cNvSpPr txBox="1"/>
          <p:nvPr/>
        </p:nvSpPr>
        <p:spPr>
          <a:xfrm>
            <a:off x="2883035" y="112028"/>
            <a:ext cx="6096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Actionable</a:t>
            </a:r>
            <a:r>
              <a:rPr lang="en-IN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 Insight </a:t>
            </a:r>
          </a:p>
        </p:txBody>
      </p:sp>
    </p:spTree>
    <p:extLst>
      <p:ext uri="{BB962C8B-B14F-4D97-AF65-F5344CB8AC3E}">
        <p14:creationId xmlns:p14="http://schemas.microsoft.com/office/powerpoint/2010/main" val="242535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AD229-C5FD-9545-D972-5E2D9C1FAFAB}"/>
              </a:ext>
            </a:extLst>
          </p:cNvPr>
          <p:cNvSpPr txBox="1"/>
          <p:nvPr/>
        </p:nvSpPr>
        <p:spPr>
          <a:xfrm>
            <a:off x="690663" y="443567"/>
            <a:ext cx="8448472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3. Ticket and Bills (₹2,570, 19%)</a:t>
            </a:r>
          </a:p>
          <a:p>
            <a:endParaRPr lang="en-GB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Insight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dirty="0">
                <a:solidFill>
                  <a:srgbClr val="7030A0"/>
                </a:solidFill>
              </a:rPr>
              <a:t>Utility bills, transportation (railway ticket), and house help costs made up a sizeable chunk of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Actionable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Monitor Utility Usage: </a:t>
            </a:r>
            <a:r>
              <a:rPr lang="en-GB" dirty="0">
                <a:solidFill>
                  <a:srgbClr val="7030A0"/>
                </a:solidFill>
              </a:rPr>
              <a:t>Nitin can reduce electricity and gas consumption by switching off appliances when not in use and using energy-efficient alternatives.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Reevaluate Subscriptions: </a:t>
            </a:r>
            <a:r>
              <a:rPr lang="en-GB" dirty="0">
                <a:solidFill>
                  <a:srgbClr val="7030A0"/>
                </a:solidFill>
              </a:rPr>
              <a:t>Review any unnecessary recurring payments (such as tickets or house help costs) to see if there are opportunities to reduce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4. Entertainment (₹1,000, 7.4%)</a:t>
            </a:r>
          </a:p>
          <a:p>
            <a:endParaRPr lang="en-GB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Insight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dirty="0">
                <a:solidFill>
                  <a:srgbClr val="7030A0"/>
                </a:solidFill>
              </a:rPr>
              <a:t>Entertainment expenses, primarily on movies, account for a smaller percentage but could still be optimized.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Actionable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Set a Monthly Entertainment Budget: </a:t>
            </a:r>
            <a:r>
              <a:rPr lang="en-GB" dirty="0">
                <a:solidFill>
                  <a:srgbClr val="7030A0"/>
                </a:solidFill>
              </a:rPr>
              <a:t>Limit spending on movies and other activities to a specific monthly amount.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Consider Alternatives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Opt</a:t>
            </a:r>
            <a:r>
              <a:rPr lang="en-GB" dirty="0">
                <a:solidFill>
                  <a:srgbClr val="7030A0"/>
                </a:solidFill>
              </a:rPr>
              <a:t> for cheaper or free entertainment options such as streaming services, library books, or outdoor activities.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14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95F80-5581-D350-EC89-B62AB47C06DD}"/>
              </a:ext>
            </a:extLst>
          </p:cNvPr>
          <p:cNvSpPr txBox="1"/>
          <p:nvPr/>
        </p:nvSpPr>
        <p:spPr>
          <a:xfrm>
            <a:off x="466928" y="287210"/>
            <a:ext cx="929477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5. Food (₹850, 6.3%)</a:t>
            </a:r>
          </a:p>
          <a:p>
            <a:endParaRPr lang="en-GB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Insight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>
                <a:solidFill>
                  <a:srgbClr val="7030A0"/>
                </a:solidFill>
              </a:rPr>
              <a:t>Online food orders are a recurring expense that could be minimized.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Actionable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Reduce Eating Out: </a:t>
            </a:r>
            <a:r>
              <a:rPr lang="en-GB" dirty="0">
                <a:solidFill>
                  <a:srgbClr val="7030A0"/>
                </a:solidFill>
              </a:rPr>
              <a:t>Instead of ordering food online, try meal prepping or cooking at home to reduce food delivery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Limit Snacks: Small purchases </a:t>
            </a:r>
            <a:r>
              <a:rPr lang="en-GB" dirty="0">
                <a:solidFill>
                  <a:srgbClr val="7030A0"/>
                </a:solidFill>
              </a:rPr>
              <a:t>like chips and fries can add up. Reducing these snack purchases could lead to minor savings over time.</a:t>
            </a:r>
          </a:p>
          <a:p>
            <a:endParaRPr lang="en-GB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6. General Recommendations</a:t>
            </a:r>
          </a:p>
          <a:p>
            <a:endParaRPr lang="en-GB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Create a Budget and Stick to It: </a:t>
            </a:r>
            <a:r>
              <a:rPr lang="en-GB" dirty="0">
                <a:solidFill>
                  <a:srgbClr val="7030A0"/>
                </a:solidFill>
              </a:rPr>
              <a:t>By planning his monthly expenses (groceries, shopping, entertainment), Nitin can better allocate his income and avoid overspending in discretionary categories.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Track Expenses: </a:t>
            </a:r>
            <a:r>
              <a:rPr lang="en-GB" dirty="0">
                <a:solidFill>
                  <a:srgbClr val="7030A0"/>
                </a:solidFill>
              </a:rPr>
              <a:t>Use an app or spreadsheet to track daily spending, which will help identify unnecessary expenses and keep Nitin accountable.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Set Savings Goals</a:t>
            </a:r>
            <a:r>
              <a:rPr lang="en-GB" dirty="0">
                <a:solidFill>
                  <a:srgbClr val="7030A0"/>
                </a:solidFill>
              </a:rPr>
              <a:t>: Automate a portion of income to go directly into savings at the beginning of each month, ensuring that savings come before discretionary spending.</a:t>
            </a:r>
          </a:p>
          <a:p>
            <a:endParaRPr lang="en-GB" dirty="0">
              <a:solidFill>
                <a:srgbClr val="111111"/>
              </a:solidFill>
              <a:latin typeface="-apple-system"/>
            </a:endParaRPr>
          </a:p>
          <a:p>
            <a:endParaRPr lang="en-GB" dirty="0">
              <a:solidFill>
                <a:srgbClr val="111111"/>
              </a:solidFill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59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F12E9-609F-2636-AC1D-91D756ED95FD}"/>
              </a:ext>
            </a:extLst>
          </p:cNvPr>
          <p:cNvSpPr txBox="1"/>
          <p:nvPr/>
        </p:nvSpPr>
        <p:spPr>
          <a:xfrm>
            <a:off x="1266309" y="2322065"/>
            <a:ext cx="545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111111"/>
                </a:solidFill>
                <a:effectLst/>
                <a:latin typeface="-apple-system"/>
              </a:rPr>
              <a:t>Implement the recommendations and monitor expenses for the next month.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D7676-E042-27A1-0AE1-23AA23907229}"/>
              </a:ext>
            </a:extLst>
          </p:cNvPr>
          <p:cNvSpPr txBox="1"/>
          <p:nvPr/>
        </p:nvSpPr>
        <p:spPr>
          <a:xfrm>
            <a:off x="4980317" y="615582"/>
            <a:ext cx="282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GB" sz="3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1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AC372-EAE1-37CA-44C2-A22F9CF2C54C}"/>
              </a:ext>
            </a:extLst>
          </p:cNvPr>
          <p:cNvSpPr txBox="1"/>
          <p:nvPr/>
        </p:nvSpPr>
        <p:spPr>
          <a:xfrm>
            <a:off x="3105509" y="869822"/>
            <a:ext cx="588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01219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696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Expense Analysis for June for Nitin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Sejal Thakur</dc:creator>
  <cp:lastModifiedBy>Sejal Thakur</cp:lastModifiedBy>
  <cp:revision>28</cp:revision>
  <dcterms:created xsi:type="dcterms:W3CDTF">2024-08-30T13:18:06Z</dcterms:created>
  <dcterms:modified xsi:type="dcterms:W3CDTF">2024-09-06T12:36:45Z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