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8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  <p:embeddedFont>
      <p:font typeface="Ubuntu" panose="020B050403060203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451d39a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5b451d39a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451d39a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5b451d3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451d39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5b451d39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451d39a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5b451d39a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451d39a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5b451d39a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451d39a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5b451d39a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451d39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5b451d39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451d39a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5b451d39a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451d39a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5b451d39a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451d39a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g5b451d39a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451d39a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5b451d39a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451d39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5b451d39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451d39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5b451d39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265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451d39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5b451d39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b451d39ab_0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5b451d39a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451d39a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5b451d39a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451d39a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g5b451d39a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b451d39a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5b451d39a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451d39a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5b451d39a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451d39a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g5b451d39a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a88ac09d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41a88ac0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451d39a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g5b451d39a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b451d39a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5b451d39a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451d39a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g5b451d39a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451d39a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5b451d39a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b451d39a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g5b451d39a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b451d39a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g5b451d39a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451d39a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g5b451d39a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b451d39a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g5b451d39a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b451d39a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g5b451d39a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b451d39a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" name="Google Shape;309;g5b451d39a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b451d39ab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5b451d39ab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451d39a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5b451d39a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451d39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5b451d39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451d39a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5b451d39a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451d39a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g5b451d39a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1" y="1467775"/>
            <a:ext cx="6353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ctrTitle"/>
          </p:nvPr>
        </p:nvSpPr>
        <p:spPr>
          <a:xfrm>
            <a:off x="457201" y="1467775"/>
            <a:ext cx="6353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467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57200" y="1836420"/>
            <a:ext cx="40401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4531360" y="1200150"/>
            <a:ext cx="41556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20467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1836420"/>
            <a:ext cx="40401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6" y="120467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6" y="1836420"/>
            <a:ext cx="40416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792288" y="3448050"/>
            <a:ext cx="54864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1792288" y="3071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792288" y="3735943"/>
            <a:ext cx="54864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3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0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 l="6757" t="14096" r="6721" b="17339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3948887" cy="5143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7200" y="4647949"/>
            <a:ext cx="1369923" cy="3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585054" y="4647957"/>
            <a:ext cx="76309" cy="7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322188" y="4815509"/>
            <a:ext cx="26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5171524" y="4815509"/>
            <a:ext cx="31128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s9DNe0l0Q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P1hzHfaEH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Introduction and HTTP</a:t>
            </a:r>
            <a:endParaRPr sz="3600"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3230U - Web Application Development</a:t>
            </a:r>
            <a:endParaRPr sz="1400" dirty="0">
              <a:solidFill>
                <a:srgbClr val="0737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Walid M. Ibrahim</a:t>
            </a:r>
            <a:endParaRPr sz="1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41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rgbClr val="073763"/>
                </a:solidFill>
              </a:rPr>
              <a:t>Walid.Ibrahim@ontariotechu.net</a:t>
            </a:r>
            <a:endParaRPr dirty="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An additional layer is used for data storage</a:t>
            </a:r>
            <a:endParaRPr sz="20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SQL-based storage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NoSQL (HTTP-based) storage</a:t>
            </a:r>
            <a:endParaRPr sz="1800">
              <a:solidFill>
                <a:srgbClr val="003C7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The server accesses this data over the network</a:t>
            </a:r>
            <a:endParaRPr sz="2000">
              <a:solidFill>
                <a:srgbClr val="003C7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Three-tiered</a:t>
            </a:r>
            <a:endParaRPr sz="3600">
              <a:solidFill>
                <a:srgbClr val="BE2D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25" y="2663171"/>
            <a:ext cx="4072000" cy="1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Hypertext Transfer Protocol (HTTP)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Courier New"/>
              <a:buChar char="●"/>
            </a:pPr>
            <a:r>
              <a:rPr lang="en-US" sz="20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https://twitter.com:80/i/notifications</a:t>
            </a:r>
            <a:endParaRPr sz="20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-US" sz="1800" dirty="0">
                <a:solidFill>
                  <a:srgbClr val="003C71"/>
                </a:solidFill>
              </a:rPr>
              <a:t> 			- Protocol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twitter.com</a:t>
            </a:r>
            <a:r>
              <a:rPr lang="en-US" sz="1800" dirty="0">
                <a:solidFill>
                  <a:srgbClr val="003C71"/>
                </a:solidFill>
              </a:rPr>
              <a:t> 		- Hostname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1800" dirty="0">
                <a:solidFill>
                  <a:srgbClr val="003C71"/>
                </a:solidFill>
              </a:rPr>
              <a:t>			- Port number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800" dirty="0" err="1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/notifications</a:t>
            </a:r>
            <a:r>
              <a:rPr lang="en-US" sz="1800" dirty="0">
                <a:solidFill>
                  <a:srgbClr val="003C71"/>
                </a:solidFill>
              </a:rPr>
              <a:t> 	- Uniform resource indicator</a:t>
            </a:r>
          </a:p>
          <a:p>
            <a:pPr marL="4284663" lvl="4" indent="-225425">
              <a:buClr>
                <a:srgbClr val="003C71"/>
              </a:buClr>
              <a:buSzPts val="1600"/>
              <a:buChar char="■"/>
            </a:pPr>
            <a:r>
              <a:rPr lang="en-US" sz="1600" dirty="0">
                <a:solidFill>
                  <a:srgbClr val="003C71"/>
                </a:solidFill>
              </a:rPr>
              <a:t>i.e. path and filename</a:t>
            </a:r>
          </a:p>
        </p:txBody>
      </p:sp>
      <p:sp>
        <p:nvSpPr>
          <p:cNvPr id="139" name="Google Shape;139;p24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Uniform Resource Locators (URLs)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Common commands:</a:t>
            </a:r>
            <a:endParaRPr sz="200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GET</a:t>
            </a:r>
            <a:endParaRPr sz="180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POST</a:t>
            </a:r>
            <a:endParaRPr sz="180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PUT</a:t>
            </a:r>
            <a:endParaRPr sz="180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DELETE</a:t>
            </a:r>
            <a:endParaRPr sz="180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HEAD</a:t>
            </a:r>
            <a:endParaRPr sz="1800">
              <a:solidFill>
                <a:srgbClr val="003C71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When HTTP was designed, these were the meanings:</a:t>
            </a:r>
            <a:endParaRPr sz="20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GET		download a file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POST		append to a file, download resulting file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PUT		upload a file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DELETE		delete a file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HEAD		download meta-data (headers) for a file</a:t>
            </a:r>
            <a:endParaRPr sz="1800" dirty="0">
              <a:solidFill>
                <a:srgbClr val="003C7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- Original Meanings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Currently, these are the meanings:</a:t>
            </a:r>
            <a:endParaRPr sz="20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GET		download/read data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POST		modify data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PUT		insert new data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DELETE		delete data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HEAD		download meta-data (headers) for a file</a:t>
            </a:r>
            <a:endParaRPr sz="1800" dirty="0">
              <a:solidFill>
                <a:srgbClr val="003C71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- Modern Meanings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A request is issued by the client (a web browser)</a:t>
            </a:r>
            <a:endParaRPr sz="2000">
              <a:solidFill>
                <a:srgbClr val="003C7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The command is the most important part of the request</a:t>
            </a:r>
            <a:endParaRPr sz="2000">
              <a:solidFill>
                <a:srgbClr val="003C7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Request headers contain meta-data about the request and browser</a:t>
            </a:r>
            <a:endParaRPr sz="20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Browser (name and version) sending the request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Time/date when the request was issued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Formats that the browser can handle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Site being visited</a:t>
            </a:r>
            <a:endParaRPr sz="180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3C71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Requests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An example HTTP command:</a:t>
            </a:r>
            <a:endParaRPr sz="200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GET /folder/file.html HTTP/1.1</a:t>
            </a:r>
            <a:endParaRPr sz="18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Requests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An example HTTP request:</a:t>
            </a:r>
            <a:endParaRPr sz="200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</a:t>
            </a: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Host: www.google.ca</a:t>
            </a: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Proxy-Connection: keep-alive</a:t>
            </a: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Mozilla/5.0</a:t>
            </a: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Accept: text/html</a:t>
            </a: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en-US,en</a:t>
            </a: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Accept-Charset: ISO-8859-1,utf-8</a:t>
            </a: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0</a:t>
            </a: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Requests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To capture an HTTP request:</a:t>
            </a:r>
            <a:endParaRPr sz="2000" dirty="0">
              <a:solidFill>
                <a:srgbClr val="003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Issue the following command to start a passive listener</a:t>
            </a:r>
            <a:endParaRPr sz="1800" dirty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nc</a:t>
            </a:r>
            <a:r>
              <a:rPr lang="en-US" sz="20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-l 8080</a:t>
            </a:r>
            <a:endParaRPr sz="20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3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Go to </a:t>
            </a:r>
            <a:r>
              <a:rPr lang="en-US" sz="18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http://localhost:8080</a:t>
            </a:r>
            <a:r>
              <a:rPr lang="en-US" sz="1800" dirty="0">
                <a:solidFill>
                  <a:srgbClr val="003C71"/>
                </a:solidFill>
              </a:rPr>
              <a:t> to issue the request from the browser</a:t>
            </a:r>
            <a:endParaRPr sz="1800" dirty="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Requests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6705720" y="4686390"/>
            <a:ext cx="19047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Aside - Browser Usage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09475" y="1257399"/>
            <a:ext cx="82293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800"/>
              <a:buChar char="●"/>
            </a:pPr>
            <a:r>
              <a:rPr lang="en-US" sz="1850" u="sng" dirty="0">
                <a:solidFill>
                  <a:schemeClr val="hlink"/>
                </a:solidFill>
                <a:hlinkClick r:id="rId3"/>
              </a:rPr>
              <a:t>https://www.youtube.com/watch?v=es9DNe0l0Qo</a:t>
            </a:r>
            <a:endParaRPr lang="en-US" sz="1850" u="sng" dirty="0">
              <a:solidFill>
                <a:schemeClr val="hlink"/>
              </a:solidFill>
            </a:endParaRPr>
          </a:p>
          <a:p>
            <a:pPr marL="457200" lvl="0" indent="-406400">
              <a:buClr>
                <a:srgbClr val="003C71"/>
              </a:buClr>
              <a:buSzPts val="2800"/>
              <a:buChar char="●"/>
            </a:pPr>
            <a:r>
              <a:rPr lang="en-US" sz="1850" u="sng" dirty="0">
                <a:solidFill>
                  <a:schemeClr val="hlin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https://www.youtube.com/watch?v=JP1hzHfaEHw</a:t>
            </a:r>
            <a:r>
              <a:rPr lang="en-US" sz="1850" u="sng" dirty="0">
                <a:solidFill>
                  <a:schemeClr val="hlink"/>
                </a:solidFill>
              </a:rPr>
              <a:t> </a:t>
            </a:r>
            <a:endParaRPr sz="185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A response is issued by the web server in response to a request</a:t>
            </a:r>
            <a:endParaRPr sz="2000">
              <a:solidFill>
                <a:srgbClr val="003C7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The requested file is often the most important part of the response</a:t>
            </a:r>
            <a:endParaRPr sz="2000">
              <a:solidFill>
                <a:srgbClr val="003C7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Response headers contain meta-data about the response and web server</a:t>
            </a:r>
            <a:endParaRPr sz="20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Server (name and version) sending the response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Time/date when the response was issued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Amount of data being transmitted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Data type of the data included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Cookies being transmitted</a:t>
            </a:r>
            <a:endParaRPr sz="180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3C71"/>
              </a:solidFill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Responses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HTTP responses contain three parts:</a:t>
            </a:r>
            <a:endParaRPr sz="2000" dirty="0">
              <a:solidFill>
                <a:srgbClr val="003C71"/>
              </a:solidFill>
            </a:endParaRPr>
          </a:p>
          <a:p>
            <a:pPr marL="914400" lvl="1" indent="-342900"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Response code (https://www.restapitutorial.com/httpstatuscodes.html)</a:t>
            </a:r>
            <a:endParaRPr sz="1800" dirty="0">
              <a:solidFill>
                <a:srgbClr val="003C71"/>
              </a:solidFill>
            </a:endParaRPr>
          </a:p>
          <a:p>
            <a:pPr marL="1371600" lvl="2" indent="-330200">
              <a:lnSpc>
                <a:spcPct val="115000"/>
              </a:lnSpc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3C71"/>
                </a:solidFill>
              </a:rPr>
              <a:t>1xx Informational</a:t>
            </a:r>
          </a:p>
          <a:p>
            <a:pPr marL="1041400" lvl="6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003C71"/>
                </a:solidFill>
              </a:rPr>
              <a:t>	</a:t>
            </a:r>
            <a:r>
              <a:rPr lang="en-US" dirty="0"/>
              <a:t>100 Continue</a:t>
            </a:r>
            <a:endParaRPr lang="en-US" sz="1600" dirty="0">
              <a:solidFill>
                <a:srgbClr val="003C71"/>
              </a:solidFill>
            </a:endParaRPr>
          </a:p>
          <a:p>
            <a:pPr marL="1371600" lvl="2" indent="-330200">
              <a:lnSpc>
                <a:spcPct val="115000"/>
              </a:lnSpc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3C71"/>
                </a:solidFill>
              </a:rPr>
              <a:t>2xx Success</a:t>
            </a:r>
          </a:p>
          <a:p>
            <a:pPr marL="1041400" lvl="3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003C71"/>
                </a:solidFill>
              </a:rPr>
              <a:t>	</a:t>
            </a:r>
            <a:r>
              <a:rPr lang="en-US" dirty="0"/>
              <a:t>200 Successful  	201 Created	204 No Content</a:t>
            </a:r>
          </a:p>
          <a:p>
            <a:pPr marL="1371600" lvl="2" indent="-330200">
              <a:lnSpc>
                <a:spcPct val="115000"/>
              </a:lnSpc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3C71"/>
                </a:solidFill>
              </a:rPr>
              <a:t>3xx Redirection</a:t>
            </a:r>
          </a:p>
          <a:p>
            <a:pPr marL="1041400" lvl="2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dirty="0"/>
              <a:t>	302 Redirect</a:t>
            </a:r>
          </a:p>
          <a:p>
            <a:pPr marL="1371600" lvl="2" indent="-330200">
              <a:lnSpc>
                <a:spcPct val="115000"/>
              </a:lnSpc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3C71"/>
                </a:solidFill>
              </a:rPr>
              <a:t>4xx Client Error</a:t>
            </a:r>
          </a:p>
          <a:p>
            <a:pPr marL="1041400" lvl="2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dirty="0"/>
              <a:t>	401 Unauthorized 	403 Forbidden 	404 File Not Found</a:t>
            </a:r>
          </a:p>
          <a:p>
            <a:pPr marL="1041400" lvl="2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dirty="0"/>
              <a:t>	(must login) 	(invalid permissions) 	(bad URI)</a:t>
            </a:r>
          </a:p>
          <a:p>
            <a:pPr marL="1371600" lvl="2" indent="-330200">
              <a:lnSpc>
                <a:spcPct val="115000"/>
              </a:lnSpc>
              <a:buClr>
                <a:schemeClr val="dk1"/>
              </a:buClr>
              <a:buSzPts val="1600"/>
              <a:buFont typeface="Arial"/>
              <a:buChar char="●"/>
            </a:pPr>
            <a:endParaRPr lang="en-US" sz="1600" dirty="0">
              <a:solidFill>
                <a:srgbClr val="003C71"/>
              </a:solidFill>
            </a:endParaRPr>
          </a:p>
          <a:p>
            <a:pPr marL="1371600" lvl="2" indent="-330200">
              <a:lnSpc>
                <a:spcPct val="115000"/>
              </a:lnSpc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3C71"/>
                </a:solidFill>
              </a:rPr>
              <a:t>5xx Server Error</a:t>
            </a:r>
            <a:endParaRPr sz="1600" dirty="0">
              <a:solidFill>
                <a:srgbClr val="003C7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rgbClr val="003C71"/>
                </a:solidFill>
              </a:rPr>
              <a:t>500 - server-side error</a:t>
            </a:r>
            <a:endParaRPr sz="1600" dirty="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Response headers</a:t>
            </a:r>
            <a:endParaRPr sz="1800" dirty="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Data (optional; GET and POST)</a:t>
            </a:r>
            <a:endParaRPr sz="1800" dirty="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3C71"/>
              </a:solidFill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Responses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457200" y="1200150"/>
            <a:ext cx="86868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Response code status categories:</a:t>
            </a:r>
            <a:endParaRPr sz="2000" dirty="0">
              <a:solidFill>
                <a:srgbClr val="003C71"/>
              </a:solidFill>
            </a:endParaRPr>
          </a:p>
          <a:p>
            <a:pPr marL="914400" lvl="1" indent="-342900">
              <a:buClr>
                <a:srgbClr val="003C71"/>
              </a:buClr>
              <a:buSzPts val="1800"/>
              <a:buFont typeface="Arial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1xx Informational</a:t>
            </a:r>
          </a:p>
          <a:p>
            <a:pPr marL="1041400" lvl="6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dirty="0"/>
              <a:t>100 Continue</a:t>
            </a:r>
            <a:endParaRPr lang="en-US" sz="1600" dirty="0">
              <a:solidFill>
                <a:srgbClr val="003C71"/>
              </a:solidFill>
            </a:endParaRPr>
          </a:p>
          <a:p>
            <a:pPr marL="914400" lvl="1" indent="-342900">
              <a:buClr>
                <a:srgbClr val="003C71"/>
              </a:buClr>
              <a:buSzPts val="1800"/>
              <a:buFont typeface="Arial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2xx Success</a:t>
            </a:r>
          </a:p>
          <a:p>
            <a:pPr marL="1041400" lvl="3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dirty="0"/>
              <a:t>200 Successful  		201 Created		204 No Content</a:t>
            </a:r>
          </a:p>
          <a:p>
            <a:pPr marL="914400" lvl="1" indent="-342900">
              <a:buClr>
                <a:srgbClr val="003C71"/>
              </a:buClr>
              <a:buSzPts val="1800"/>
              <a:buFont typeface="Arial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3xx Redirection</a:t>
            </a:r>
          </a:p>
          <a:p>
            <a:pPr marL="1041400" lvl="2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dirty="0"/>
              <a:t>302 Redirect</a:t>
            </a:r>
          </a:p>
          <a:p>
            <a:pPr marL="914400" lvl="1" indent="-342900">
              <a:buClr>
                <a:srgbClr val="003C71"/>
              </a:buClr>
              <a:buSzPts val="1800"/>
              <a:buFont typeface="Arial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4xx Client Error</a:t>
            </a:r>
          </a:p>
          <a:p>
            <a:pPr marL="1041400" lvl="2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dirty="0"/>
              <a:t>401 Unauthorized </a:t>
            </a:r>
            <a:r>
              <a:rPr lang="en-US" sz="1100" dirty="0"/>
              <a:t>(must login)</a:t>
            </a:r>
            <a:r>
              <a:rPr lang="en-US" dirty="0"/>
              <a:t> 	403 Forbidden </a:t>
            </a:r>
            <a:r>
              <a:rPr lang="en-US" sz="1100" dirty="0"/>
              <a:t>(invalid permissions)	</a:t>
            </a:r>
            <a:r>
              <a:rPr lang="en-US" dirty="0"/>
              <a:t>404 File not found </a:t>
            </a:r>
            <a:r>
              <a:rPr lang="en-US" sz="1100" dirty="0"/>
              <a:t>(bad URI)</a:t>
            </a:r>
            <a:endParaRPr lang="en-US" sz="1600" dirty="0">
              <a:solidFill>
                <a:srgbClr val="003C71"/>
              </a:solidFill>
            </a:endParaRPr>
          </a:p>
          <a:p>
            <a:pPr marL="914400" lvl="1" indent="-342900">
              <a:buClr>
                <a:srgbClr val="003C71"/>
              </a:buClr>
              <a:buSzPts val="1800"/>
              <a:buFont typeface="Arial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5xx Server Error</a:t>
            </a:r>
            <a:endParaRPr sz="1800" dirty="0">
              <a:solidFill>
                <a:srgbClr val="003C71"/>
              </a:solidFill>
            </a:endParaRPr>
          </a:p>
          <a:p>
            <a:pPr marL="104140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500 - server-side error</a:t>
            </a:r>
          </a:p>
        </p:txBody>
      </p:sp>
      <p:sp>
        <p:nvSpPr>
          <p:cNvPr id="193" name="Google Shape;193;p33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Responses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285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1800" dirty="0">
                <a:solidFill>
                  <a:srgbClr val="003C71"/>
                </a:solidFill>
              </a:rPr>
              <a:t>An example HTTP response:</a:t>
            </a:r>
            <a:endParaRPr sz="1800" dirty="0">
              <a:solidFill>
                <a:srgbClr val="003C7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3C7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charset=UTF-8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2020 18:42:48 GMT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154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	&lt;title&gt;Sample Response&lt;/title&gt;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	&lt;h1&gt;Sample response&lt;/h1&gt;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	&lt;div&gt;The response is here.&lt;/div&gt;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3C7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300" dirty="0">
              <a:solidFill>
                <a:srgbClr val="003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3C71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HTTP Responses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Transport-layer Security (TLS)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The secure HTTP protocol is implemented by: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TLS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SSL</a:t>
            </a:r>
            <a:endParaRPr sz="2000">
              <a:solidFill>
                <a:srgbClr val="003C71"/>
              </a:solidFill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Secure HTTP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3C71"/>
                </a:solidFill>
              </a:rPr>
              <a:t>Outline of the TLS handshake:</a:t>
            </a:r>
            <a:endParaRPr sz="200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AutoNum type="arabicPeriod"/>
            </a:pPr>
            <a:r>
              <a:rPr lang="en-US" sz="1800">
                <a:solidFill>
                  <a:srgbClr val="003C71"/>
                </a:solidFill>
              </a:rPr>
              <a:t>Exchange information about cipher capability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AutoNum type="arabicPeriod"/>
            </a:pPr>
            <a:r>
              <a:rPr lang="en-US" sz="1800">
                <a:solidFill>
                  <a:srgbClr val="003C71"/>
                </a:solidFill>
              </a:rPr>
              <a:t>Exchange certificates (or public keys)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AutoNum type="arabicPeriod"/>
            </a:pPr>
            <a:r>
              <a:rPr lang="en-US" sz="1800">
                <a:solidFill>
                  <a:srgbClr val="003C71"/>
                </a:solidFill>
              </a:rPr>
              <a:t>Generate and share secret key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AutoNum type="arabicPeriod"/>
            </a:pPr>
            <a:r>
              <a:rPr lang="en-US" sz="1800">
                <a:solidFill>
                  <a:srgbClr val="003C71"/>
                </a:solidFill>
              </a:rPr>
              <a:t>Confirm secret key</a:t>
            </a:r>
            <a:endParaRPr sz="1800">
              <a:solidFill>
                <a:srgbClr val="003C7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3C71"/>
              </a:solidFill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525" y="1238200"/>
            <a:ext cx="7383075" cy="2305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925" y="1238200"/>
            <a:ext cx="7358673" cy="269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600" y="1238200"/>
            <a:ext cx="7352999" cy="268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6705720" y="4686390"/>
            <a:ext cx="19047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09475" y="1257399"/>
            <a:ext cx="8229300" cy="3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Course overview</a:t>
            </a:r>
            <a:endParaRPr sz="2000" dirty="0">
              <a:solidFill>
                <a:srgbClr val="003C7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Network application architectures</a:t>
            </a:r>
            <a:endParaRPr sz="2000" dirty="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Client-server</a:t>
            </a:r>
            <a:endParaRPr sz="1800" dirty="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Three-tiered</a:t>
            </a:r>
            <a:endParaRPr sz="1800" dirty="0">
              <a:solidFill>
                <a:srgbClr val="003C7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Hypertext transfer protocol (HTTP)</a:t>
            </a:r>
            <a:endParaRPr sz="2000" dirty="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URLs</a:t>
            </a:r>
            <a:endParaRPr sz="1800" dirty="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Requests</a:t>
            </a:r>
            <a:endParaRPr sz="1800" dirty="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 dirty="0">
                <a:solidFill>
                  <a:srgbClr val="003C71"/>
                </a:solidFill>
              </a:rPr>
              <a:t>Responses</a:t>
            </a:r>
            <a:endParaRPr sz="1800" dirty="0">
              <a:solidFill>
                <a:srgbClr val="003C7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 dirty="0">
                <a:solidFill>
                  <a:srgbClr val="003C71"/>
                </a:solidFill>
              </a:rPr>
              <a:t>Transport-layer Security (TLS)</a:t>
            </a:r>
            <a:endParaRPr sz="2000" dirty="0">
              <a:solidFill>
                <a:srgbClr val="003C7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125" y="1238200"/>
            <a:ext cx="7340474" cy="3077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925" y="1238200"/>
            <a:ext cx="7332676" cy="307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925" y="1238200"/>
            <a:ext cx="7332676" cy="312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38199"/>
            <a:ext cx="7162374" cy="33865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38190"/>
            <a:ext cx="7129949" cy="37529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38190"/>
            <a:ext cx="7129949" cy="37529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38190"/>
            <a:ext cx="7129949" cy="37529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38190"/>
            <a:ext cx="7129949" cy="37529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TLS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38200"/>
            <a:ext cx="7098051" cy="375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/>
          <p:nvPr/>
        </p:nvSpPr>
        <p:spPr>
          <a:xfrm>
            <a:off x="457200" y="1200150"/>
            <a:ext cx="8228100" cy="29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Secret keys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Both sender and receiver use the same key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Used by encryption algorithm to encrypt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Used by decryption algorithm to decrypt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Must be kept confidential, once shared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Public and private keys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Public: Shared with everyone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Private: Kept confidential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Same algorithm, different keys to encrypt/decrypt</a:t>
            </a:r>
            <a:endParaRPr sz="2000">
              <a:solidFill>
                <a:srgbClr val="003C71"/>
              </a:solidFill>
            </a:endParaRPr>
          </a:p>
        </p:txBody>
      </p:sp>
      <p:sp>
        <p:nvSpPr>
          <p:cNvPr id="306" name="Google Shape;306;p52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Keys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Course Overview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/>
          <p:nvPr/>
        </p:nvSpPr>
        <p:spPr>
          <a:xfrm>
            <a:off x="457200" y="1200150"/>
            <a:ext cx="8228100" cy="29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Certificate authorities (CA)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Trusted third party responsible for generating certificates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Their public key is widely known (installed in browsers)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A certificate is basically an encrypted public key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Self-signed: A public key encrypted with its matching private key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CA-authorized: A public key encrypted with the private key of a certificate authority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TLS and SSL use X.509 format certificates</a:t>
            </a:r>
            <a:endParaRPr sz="2000">
              <a:solidFill>
                <a:srgbClr val="003C71"/>
              </a:solidFill>
            </a:endParaRPr>
          </a:p>
        </p:txBody>
      </p:sp>
      <p:sp>
        <p:nvSpPr>
          <p:cNvPr id="312" name="Google Shape;312;p53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Certificates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/>
          <p:nvPr/>
        </p:nvSpPr>
        <p:spPr>
          <a:xfrm>
            <a:off x="457200" y="1200150"/>
            <a:ext cx="8228100" cy="29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>
                <a:solidFill>
                  <a:srgbClr val="003C71"/>
                </a:solidFill>
              </a:rPr>
              <a:t>Course overview</a:t>
            </a:r>
            <a:endParaRPr sz="200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>
                <a:solidFill>
                  <a:srgbClr val="003C71"/>
                </a:solidFill>
              </a:rPr>
              <a:t>Network application architectures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Client-server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Three-tiered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>
                <a:solidFill>
                  <a:srgbClr val="003C71"/>
                </a:solidFill>
              </a:rPr>
              <a:t>Hypertext transfer protocol (HTTP)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URLs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Requests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Responses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</a:pPr>
            <a:r>
              <a:rPr lang="en-US" sz="2000">
                <a:solidFill>
                  <a:srgbClr val="003C71"/>
                </a:solidFill>
              </a:rPr>
              <a:t>Transport-layer Security (TLS)</a:t>
            </a:r>
            <a:endParaRPr sz="2000">
              <a:solidFill>
                <a:srgbClr val="003C71"/>
              </a:solidFill>
            </a:endParaRPr>
          </a:p>
        </p:txBody>
      </p:sp>
      <p:sp>
        <p:nvSpPr>
          <p:cNvPr id="318" name="Google Shape;318;p54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38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rgbClr val="003C71"/>
                </a:solidFill>
              </a:rPr>
              <a:t>Front-end development</a:t>
            </a:r>
            <a:endParaRPr sz="1900">
              <a:solidFill>
                <a:srgbClr val="003C71"/>
              </a:solidFill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700"/>
              <a:buChar char="○"/>
            </a:pPr>
            <a:r>
              <a:rPr lang="en-US" sz="1700">
                <a:solidFill>
                  <a:srgbClr val="003C71"/>
                </a:solidFill>
              </a:rPr>
              <a:t>HTML</a:t>
            </a:r>
            <a:endParaRPr sz="1700">
              <a:solidFill>
                <a:srgbClr val="003C71"/>
              </a:solidFill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700"/>
              <a:buChar char="○"/>
            </a:pPr>
            <a:r>
              <a:rPr lang="en-US" sz="1700">
                <a:solidFill>
                  <a:srgbClr val="003C71"/>
                </a:solidFill>
              </a:rPr>
              <a:t>CSS (and CSS frameworks)</a:t>
            </a:r>
            <a:endParaRPr sz="1700">
              <a:solidFill>
                <a:srgbClr val="003C71"/>
              </a:solidFill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700"/>
              <a:buChar char="○"/>
            </a:pPr>
            <a:r>
              <a:rPr lang="en-US" sz="1700">
                <a:solidFill>
                  <a:srgbClr val="003C71"/>
                </a:solidFill>
              </a:rPr>
              <a:t>JavaScript (and JS libraries)</a:t>
            </a:r>
            <a:endParaRPr sz="1700">
              <a:solidFill>
                <a:srgbClr val="003C71"/>
              </a:solidFill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700"/>
              <a:buChar char="○"/>
            </a:pPr>
            <a:r>
              <a:rPr lang="en-US" sz="1700">
                <a:solidFill>
                  <a:srgbClr val="003C71"/>
                </a:solidFill>
              </a:rPr>
              <a:t>Client-side frameworks (Vue.js)</a:t>
            </a:r>
            <a:endParaRPr sz="1700">
              <a:solidFill>
                <a:srgbClr val="003C71"/>
              </a:solidFill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700"/>
              <a:buChar char="○"/>
            </a:pPr>
            <a:r>
              <a:rPr lang="en-US" sz="1700">
                <a:solidFill>
                  <a:srgbClr val="003C71"/>
                </a:solidFill>
              </a:rPr>
              <a:t>Asynchronous requests and web services</a:t>
            </a:r>
            <a:endParaRPr sz="1700">
              <a:solidFill>
                <a:srgbClr val="003C7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900"/>
              <a:buChar char="●"/>
            </a:pPr>
            <a:r>
              <a:rPr lang="en-US" sz="1900">
                <a:solidFill>
                  <a:srgbClr val="003C71"/>
                </a:solidFill>
              </a:rPr>
              <a:t>Back-end development</a:t>
            </a:r>
            <a:endParaRPr sz="1900">
              <a:solidFill>
                <a:srgbClr val="003C71"/>
              </a:solidFill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700"/>
              <a:buChar char="○"/>
            </a:pPr>
            <a:r>
              <a:rPr lang="en-US" sz="1700">
                <a:solidFill>
                  <a:srgbClr val="003C71"/>
                </a:solidFill>
              </a:rPr>
              <a:t>Server-side frameworks (Node.js)</a:t>
            </a:r>
            <a:endParaRPr sz="1700">
              <a:solidFill>
                <a:srgbClr val="003C71"/>
              </a:solidFill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700"/>
              <a:buChar char="○"/>
            </a:pPr>
            <a:r>
              <a:rPr lang="en-US" sz="1700">
                <a:solidFill>
                  <a:srgbClr val="003C71"/>
                </a:solidFill>
              </a:rPr>
              <a:t>Database access (MongoDB/Mongoose, SQLite/sqlite3)</a:t>
            </a:r>
            <a:endParaRPr sz="1700">
              <a:solidFill>
                <a:srgbClr val="003C71"/>
              </a:solidFill>
            </a:endParaRPr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700"/>
              <a:buChar char="○"/>
            </a:pPr>
            <a:r>
              <a:rPr lang="en-US" sz="1700">
                <a:solidFill>
                  <a:srgbClr val="003C71"/>
                </a:solidFill>
              </a:rPr>
              <a:t>Socket.io</a:t>
            </a:r>
            <a:endParaRPr sz="1700">
              <a:solidFill>
                <a:srgbClr val="003C7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900"/>
              <a:buChar char="●"/>
            </a:pPr>
            <a:r>
              <a:rPr lang="en-US" sz="1900">
                <a:solidFill>
                  <a:srgbClr val="003C71"/>
                </a:solidFill>
              </a:rPr>
              <a:t>Web application security</a:t>
            </a:r>
            <a:endParaRPr sz="1900">
              <a:solidFill>
                <a:srgbClr val="003C7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Course Overview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US" sz="3600"/>
              <a:t>Network Application Architectures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8638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003C71"/>
                </a:solidFill>
              </a:rPr>
              <a:t>Common architectures</a:t>
            </a:r>
            <a:endParaRPr sz="200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003C71"/>
                </a:solidFill>
              </a:rPr>
              <a:t>Client-server</a:t>
            </a:r>
            <a:endParaRPr sz="1800">
              <a:solidFill>
                <a:srgbClr val="003C71"/>
              </a:solidFill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■"/>
            </a:pPr>
            <a:r>
              <a:rPr lang="en-US" sz="1600">
                <a:solidFill>
                  <a:srgbClr val="003C71"/>
                </a:solidFill>
              </a:rPr>
              <a:t>Applications without a database</a:t>
            </a:r>
            <a:endParaRPr sz="1600">
              <a:solidFill>
                <a:srgbClr val="003C71"/>
              </a:solidFill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■"/>
            </a:pPr>
            <a:r>
              <a:rPr lang="en-US" sz="1600">
                <a:solidFill>
                  <a:srgbClr val="003C71"/>
                </a:solidFill>
              </a:rPr>
              <a:t>Single-page applications (database is the server)</a:t>
            </a:r>
            <a:endParaRPr sz="1600">
              <a:solidFill>
                <a:srgbClr val="003C7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Three-tiered</a:t>
            </a:r>
            <a:endParaRPr sz="1800">
              <a:solidFill>
                <a:srgbClr val="003C71"/>
              </a:solidFill>
            </a:endParaRPr>
          </a:p>
          <a:p>
            <a: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600"/>
              <a:buChar char="■"/>
            </a:pPr>
            <a:r>
              <a:rPr lang="en-US" sz="1600">
                <a:solidFill>
                  <a:srgbClr val="003C71"/>
                </a:solidFill>
              </a:rPr>
              <a:t>Server and database are separated</a:t>
            </a:r>
            <a:endParaRPr sz="1600">
              <a:solidFill>
                <a:srgbClr val="003C7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Network Application Architectures</a:t>
            </a:r>
            <a:endParaRPr sz="3600">
              <a:solidFill>
                <a:srgbClr val="BE2D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Server</a:t>
            </a:r>
            <a:endParaRPr sz="20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Listens for connections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Responds to client requests</a:t>
            </a:r>
            <a:endParaRPr sz="1800">
              <a:solidFill>
                <a:srgbClr val="003C7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Client</a:t>
            </a:r>
            <a:endParaRPr sz="20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Initiates the connection with the server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Issues a request to that server</a:t>
            </a:r>
            <a:endParaRPr sz="1800">
              <a:solidFill>
                <a:srgbClr val="003C71"/>
              </a:solidFill>
            </a:endParaRPr>
          </a:p>
          <a:p>
            <a:pPr marL="91440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1800">
                <a:solidFill>
                  <a:srgbClr val="003C71"/>
                </a:solidFill>
              </a:rPr>
              <a:t>Processes the server's response</a:t>
            </a:r>
            <a:endParaRPr sz="1800">
              <a:solidFill>
                <a:srgbClr val="003C7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Client-Server</a:t>
            </a:r>
            <a:endParaRPr sz="3600">
              <a:solidFill>
                <a:srgbClr val="BE2D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438" y="3456546"/>
            <a:ext cx="3974176" cy="1369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457200" y="1200150"/>
            <a:ext cx="82281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rgbClr val="003C71"/>
                </a:solidFill>
              </a:rPr>
              <a:t>Client-server was popular for applications that did not need a separate database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These are not too common today</a:t>
            </a:r>
            <a:endParaRPr sz="1800">
              <a:solidFill>
                <a:srgbClr val="003C71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Char char="●"/>
            </a:pPr>
            <a:r>
              <a:rPr lang="en-US" sz="2000">
                <a:solidFill>
                  <a:srgbClr val="003C71"/>
                </a:solidFill>
              </a:rPr>
              <a:t>Client-server is making a comeback, though, due to single-page applications (SPAs)</a:t>
            </a:r>
            <a:endParaRPr sz="20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All of the functionality is on the client (browser), except for the database (e.g. Firebase)</a:t>
            </a:r>
            <a:endParaRPr sz="1800">
              <a:solidFill>
                <a:srgbClr val="003C71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800"/>
              <a:buChar char="○"/>
            </a:pPr>
            <a:r>
              <a:rPr lang="en-US" sz="1800">
                <a:solidFill>
                  <a:srgbClr val="003C71"/>
                </a:solidFill>
              </a:rPr>
              <a:t>Maybe client-database, instead of client-server</a:t>
            </a:r>
            <a:endParaRPr sz="1800">
              <a:solidFill>
                <a:srgbClr val="003C7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09480" y="228690"/>
            <a:ext cx="7772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Client-Server</a:t>
            </a:r>
            <a:endParaRPr sz="3600">
              <a:solidFill>
                <a:srgbClr val="BE2D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1093</Words>
  <Application>Microsoft Office PowerPoint</Application>
  <PresentationFormat>On-screen Show (16:9)</PresentationFormat>
  <Paragraphs>225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Ubuntu</vt:lpstr>
      <vt:lpstr>Tahoma</vt:lpstr>
      <vt:lpstr>Arial</vt:lpstr>
      <vt:lpstr>Calibri</vt:lpstr>
      <vt:lpstr>Courier New</vt:lpstr>
      <vt:lpstr>8_Custom Design</vt:lpstr>
      <vt:lpstr>3_Custom Design</vt:lpstr>
      <vt:lpstr>Introduction and HTTP</vt:lpstr>
      <vt:lpstr>PowerPoint Presentation</vt:lpstr>
      <vt:lpstr>PowerPoint Presentation</vt:lpstr>
      <vt:lpstr>Course Overview</vt:lpstr>
      <vt:lpstr>PowerPoint Presentation</vt:lpstr>
      <vt:lpstr>Network Application Architectures</vt:lpstr>
      <vt:lpstr>PowerPoint Presentation</vt:lpstr>
      <vt:lpstr>PowerPoint Presentation</vt:lpstr>
      <vt:lpstr>PowerPoint Presentation</vt:lpstr>
      <vt:lpstr>PowerPoint Presentation</vt:lpstr>
      <vt:lpstr>Hypertext Transfer Protocol (HTTP)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Transport-layer Security (TLS)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HTTP</dc:title>
  <cp:lastModifiedBy>Walid Ibrahim</cp:lastModifiedBy>
  <cp:revision>9</cp:revision>
  <dcterms:modified xsi:type="dcterms:W3CDTF">2022-01-18T11:48:36Z</dcterms:modified>
</cp:coreProperties>
</file>