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35"/>
    <p:sldId id="257" r:id="rId36"/>
    <p:sldId id="258" r:id="rId37"/>
    <p:sldId id="259" r:id="rId38"/>
    <p:sldId id="260" r:id="rId39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Open Sans Extra Bold" charset="1" panose="020B0906030804020204"/>
      <p:regular r:id="rId10"/>
    </p:embeddedFont>
    <p:embeddedFont>
      <p:font typeface="Open Sans Extra Bold Italics" charset="1" panose="020B0906030804020204"/>
      <p:regular r:id="rId11"/>
    </p:embeddedFont>
    <p:embeddedFont>
      <p:font typeface="Maharlika" charset="1" panose="00000000000000000000"/>
      <p:regular r:id="rId12"/>
    </p:embeddedFont>
    <p:embeddedFont>
      <p:font typeface="Canva Sans" charset="1" panose="020B0503030501040103"/>
      <p:regular r:id="rId13"/>
    </p:embeddedFont>
    <p:embeddedFont>
      <p:font typeface="Canva Sans Bold" charset="1" panose="020B0803030501040103"/>
      <p:regular r:id="rId14"/>
    </p:embeddedFont>
    <p:embeddedFont>
      <p:font typeface="Canva Sans Italics" charset="1" panose="020B0503030501040103"/>
      <p:regular r:id="rId15"/>
    </p:embeddedFont>
    <p:embeddedFont>
      <p:font typeface="Canva Sans Bold Italics" charset="1" panose="020B0803030501040103"/>
      <p:regular r:id="rId16"/>
    </p:embeddedFont>
    <p:embeddedFont>
      <p:font typeface="Canva Sans Medium" charset="1" panose="020B0603030501040103"/>
      <p:regular r:id="rId17"/>
    </p:embeddedFont>
    <p:embeddedFont>
      <p:font typeface="Canva Sans Medium Italics" charset="1" panose="020B0603030501040103"/>
      <p:regular r:id="rId18"/>
    </p:embeddedFont>
    <p:embeddedFont>
      <p:font typeface="Clear Sans" charset="1" panose="020B0503030202020304"/>
      <p:regular r:id="rId19"/>
    </p:embeddedFont>
    <p:embeddedFont>
      <p:font typeface="Clear Sans Bold" charset="1" panose="020B0803030202020304"/>
      <p:regular r:id="rId20"/>
    </p:embeddedFont>
    <p:embeddedFont>
      <p:font typeface="Clear Sans Italics" charset="1" panose="020B0503030202090304"/>
      <p:regular r:id="rId21"/>
    </p:embeddedFont>
    <p:embeddedFont>
      <p:font typeface="Clear Sans Bold Italics" charset="1" panose="020B0803030202090304"/>
      <p:regular r:id="rId22"/>
    </p:embeddedFont>
    <p:embeddedFont>
      <p:font typeface="Clear Sans Thin" charset="1" panose="020B0203030202020304"/>
      <p:regular r:id="rId23"/>
    </p:embeddedFont>
    <p:embeddedFont>
      <p:font typeface="Clear Sans Light" charset="1" panose="020B0303030202020304"/>
      <p:regular r:id="rId24"/>
    </p:embeddedFont>
    <p:embeddedFont>
      <p:font typeface="Clear Sans Medium" charset="1" panose="020B0603030202020304"/>
      <p:regular r:id="rId25"/>
    </p:embeddedFont>
    <p:embeddedFont>
      <p:font typeface="Clear Sans Medium Italics" charset="1" panose="020B0603030202090304"/>
      <p:regular r:id="rId26"/>
    </p:embeddedFont>
    <p:embeddedFont>
      <p:font typeface="Open Sans" charset="1" panose="020B0606030504020204"/>
      <p:regular r:id="rId27"/>
    </p:embeddedFont>
    <p:embeddedFont>
      <p:font typeface="Open Sans Bold" charset="1" panose="020B0806030504020204"/>
      <p:regular r:id="rId28"/>
    </p:embeddedFont>
    <p:embeddedFont>
      <p:font typeface="Open Sans Italics" charset="1" panose="020B0606030504020204"/>
      <p:regular r:id="rId29"/>
    </p:embeddedFont>
    <p:embeddedFont>
      <p:font typeface="Open Sans Bold Italics" charset="1" panose="020B0806030504020204"/>
      <p:regular r:id="rId30"/>
    </p:embeddedFont>
    <p:embeddedFont>
      <p:font typeface="Open Sans Light" charset="1" panose="020B0306030504020204"/>
      <p:regular r:id="rId31"/>
    </p:embeddedFont>
    <p:embeddedFont>
      <p:font typeface="Open Sans Light Italics" charset="1" panose="020B0306030504020204"/>
      <p:regular r:id="rId32"/>
    </p:embeddedFont>
    <p:embeddedFont>
      <p:font typeface="Open Sans Ultra-Bold" charset="1" panose="00000000000000000000"/>
      <p:regular r:id="rId33"/>
    </p:embeddedFont>
    <p:embeddedFont>
      <p:font typeface="Open Sans Ultra-Bold Italics" charset="1" panose="00000000000000000000"/>
      <p:regular r:id="rId3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33" Target="fonts/font33.fntdata" Type="http://schemas.openxmlformats.org/officeDocument/2006/relationships/font"/><Relationship Id="rId34" Target="fonts/font34.fntdata" Type="http://schemas.openxmlformats.org/officeDocument/2006/relationships/font"/><Relationship Id="rId35" Target="slides/slide1.xml" Type="http://schemas.openxmlformats.org/officeDocument/2006/relationships/slide"/><Relationship Id="rId36" Target="slides/slide2.xml" Type="http://schemas.openxmlformats.org/officeDocument/2006/relationships/slide"/><Relationship Id="rId37" Target="slides/slide3.xml" Type="http://schemas.openxmlformats.org/officeDocument/2006/relationships/slide"/><Relationship Id="rId38" Target="slides/slide4.xml" Type="http://schemas.openxmlformats.org/officeDocument/2006/relationships/slide"/><Relationship Id="rId39" Target="slides/slide5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jpe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4000"/>
            </a:blip>
            <a:stretch>
              <a:fillRect l="0" t="-145" r="0" b="-1763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799999">
            <a:off x="0" y="8214643"/>
            <a:ext cx="4710902" cy="2355451"/>
          </a:xfrm>
          <a:custGeom>
            <a:avLst/>
            <a:gdLst/>
            <a:ahLst/>
            <a:cxnLst/>
            <a:rect r="r" b="b" t="t" l="l"/>
            <a:pathLst>
              <a:path h="2355451" w="4710902">
                <a:moveTo>
                  <a:pt x="0" y="0"/>
                </a:moveTo>
                <a:lnTo>
                  <a:pt x="4710902" y="0"/>
                </a:lnTo>
                <a:lnTo>
                  <a:pt x="4710902" y="2355451"/>
                </a:lnTo>
                <a:lnTo>
                  <a:pt x="0" y="235545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-10799999">
            <a:off x="4710902" y="-254556"/>
            <a:ext cx="3426594" cy="1713297"/>
          </a:xfrm>
          <a:custGeom>
            <a:avLst/>
            <a:gdLst/>
            <a:ahLst/>
            <a:cxnLst/>
            <a:rect r="r" b="b" t="t" l="l"/>
            <a:pathLst>
              <a:path h="1713297" w="3426594">
                <a:moveTo>
                  <a:pt x="3426594" y="1713297"/>
                </a:moveTo>
                <a:lnTo>
                  <a:pt x="0" y="1713297"/>
                </a:lnTo>
                <a:lnTo>
                  <a:pt x="0" y="0"/>
                </a:lnTo>
                <a:lnTo>
                  <a:pt x="3426594" y="0"/>
                </a:lnTo>
                <a:lnTo>
                  <a:pt x="3426594" y="1713297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0" y="2817612"/>
            <a:ext cx="9440789" cy="3612885"/>
            <a:chOff x="0" y="0"/>
            <a:chExt cx="2486463" cy="95154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486463" cy="951542"/>
            </a:xfrm>
            <a:custGeom>
              <a:avLst/>
              <a:gdLst/>
              <a:ahLst/>
              <a:cxnLst/>
              <a:rect r="r" b="b" t="t" l="l"/>
              <a:pathLst>
                <a:path h="951542" w="2486463">
                  <a:moveTo>
                    <a:pt x="0" y="0"/>
                  </a:moveTo>
                  <a:lnTo>
                    <a:pt x="2486463" y="0"/>
                  </a:lnTo>
                  <a:lnTo>
                    <a:pt x="2486463" y="951542"/>
                  </a:lnTo>
                  <a:lnTo>
                    <a:pt x="0" y="951542"/>
                  </a:lnTo>
                  <a:close/>
                </a:path>
              </a:pathLst>
            </a:custGeom>
            <a:solidFill>
              <a:srgbClr val="064663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562777" y="2009968"/>
            <a:ext cx="608364" cy="731444"/>
          </a:xfrm>
          <a:custGeom>
            <a:avLst/>
            <a:gdLst/>
            <a:ahLst/>
            <a:cxnLst/>
            <a:rect r="r" b="b" t="t" l="l"/>
            <a:pathLst>
              <a:path h="731444" w="608364">
                <a:moveTo>
                  <a:pt x="0" y="0"/>
                </a:moveTo>
                <a:lnTo>
                  <a:pt x="608364" y="0"/>
                </a:lnTo>
                <a:lnTo>
                  <a:pt x="608364" y="731444"/>
                </a:lnTo>
                <a:lnTo>
                  <a:pt x="0" y="73144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9745589" y="157259"/>
            <a:ext cx="12921673" cy="9972482"/>
          </a:xfrm>
          <a:custGeom>
            <a:avLst/>
            <a:gdLst/>
            <a:ahLst/>
            <a:cxnLst/>
            <a:rect r="r" b="b" t="t" l="l"/>
            <a:pathLst>
              <a:path h="9972482" w="12921673">
                <a:moveTo>
                  <a:pt x="0" y="0"/>
                </a:moveTo>
                <a:lnTo>
                  <a:pt x="12921672" y="0"/>
                </a:lnTo>
                <a:lnTo>
                  <a:pt x="12921672" y="9972482"/>
                </a:lnTo>
                <a:lnTo>
                  <a:pt x="0" y="997248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-2552" r="-21674" b="-2552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866959" y="6582897"/>
            <a:ext cx="3540837" cy="5562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601"/>
              </a:lnSpc>
            </a:pPr>
            <a:r>
              <a:rPr lang="en-US" sz="3287">
                <a:solidFill>
                  <a:srgbClr val="000000"/>
                </a:solidFill>
                <a:latin typeface="Clear Sans Medium"/>
              </a:rPr>
              <a:t>INNOVATION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82230" y="3188257"/>
            <a:ext cx="7651131" cy="2375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40"/>
              </a:lnSpc>
            </a:pPr>
            <a:r>
              <a:rPr lang="en-US" sz="6600">
                <a:solidFill>
                  <a:srgbClr val="FFFFFF"/>
                </a:solidFill>
                <a:latin typeface="Maharlika"/>
              </a:rPr>
              <a:t>Noise pollution  monitoring system 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799999">
            <a:off x="-706930" y="8726557"/>
            <a:ext cx="4710902" cy="2355451"/>
          </a:xfrm>
          <a:custGeom>
            <a:avLst/>
            <a:gdLst/>
            <a:ahLst/>
            <a:cxnLst/>
            <a:rect r="r" b="b" t="t" l="l"/>
            <a:pathLst>
              <a:path h="2355451" w="4710902">
                <a:moveTo>
                  <a:pt x="0" y="0"/>
                </a:moveTo>
                <a:lnTo>
                  <a:pt x="4710902" y="0"/>
                </a:lnTo>
                <a:lnTo>
                  <a:pt x="4710902" y="2355451"/>
                </a:lnTo>
                <a:lnTo>
                  <a:pt x="0" y="23554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134210" y="-1633537"/>
            <a:ext cx="4715092" cy="4874625"/>
          </a:xfrm>
          <a:custGeom>
            <a:avLst/>
            <a:gdLst/>
            <a:ahLst/>
            <a:cxnLst/>
            <a:rect r="r" b="b" t="t" l="l"/>
            <a:pathLst>
              <a:path h="4874625" w="4715092">
                <a:moveTo>
                  <a:pt x="0" y="0"/>
                </a:moveTo>
                <a:lnTo>
                  <a:pt x="4715093" y="0"/>
                </a:lnTo>
                <a:lnTo>
                  <a:pt x="4715093" y="4874625"/>
                </a:lnTo>
                <a:lnTo>
                  <a:pt x="0" y="48746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>
            <a:off x="3562610" y="9885233"/>
            <a:ext cx="17413663" cy="0"/>
          </a:xfrm>
          <a:prstGeom prst="line">
            <a:avLst/>
          </a:prstGeom>
          <a:ln cap="flat" w="38100">
            <a:solidFill>
              <a:srgbClr val="064663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5" id="5"/>
          <p:cNvGrpSpPr/>
          <p:nvPr/>
        </p:nvGrpSpPr>
        <p:grpSpPr>
          <a:xfrm rot="-5400000">
            <a:off x="16842984" y="551318"/>
            <a:ext cx="2525432" cy="1306587"/>
            <a:chOff x="0" y="0"/>
            <a:chExt cx="665134" cy="34412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65134" cy="344122"/>
            </a:xfrm>
            <a:custGeom>
              <a:avLst/>
              <a:gdLst/>
              <a:ahLst/>
              <a:cxnLst/>
              <a:rect r="r" b="b" t="t" l="l"/>
              <a:pathLst>
                <a:path h="344122" w="665134">
                  <a:moveTo>
                    <a:pt x="0" y="0"/>
                  </a:moveTo>
                  <a:lnTo>
                    <a:pt x="665134" y="0"/>
                  </a:lnTo>
                  <a:lnTo>
                    <a:pt x="665134" y="344122"/>
                  </a:lnTo>
                  <a:lnTo>
                    <a:pt x="0" y="344122"/>
                  </a:lnTo>
                  <a:close/>
                </a:path>
              </a:pathLst>
            </a:custGeom>
            <a:solidFill>
              <a:srgbClr val="064663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528230" y="2467327"/>
            <a:ext cx="3086100" cy="2314575"/>
            <a:chOff x="0" y="0"/>
            <a:chExt cx="812800" cy="6096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609600"/>
            </a:xfrm>
            <a:custGeom>
              <a:avLst/>
              <a:gdLst/>
              <a:ahLst/>
              <a:cxnLst/>
              <a:rect r="r" b="b" t="t" l="l"/>
              <a:pathLst>
                <a:path h="609600" w="812800">
                  <a:moveTo>
                    <a:pt x="609600" y="0"/>
                  </a:moveTo>
                  <a:lnTo>
                    <a:pt x="0" y="0"/>
                  </a:lnTo>
                  <a:lnTo>
                    <a:pt x="203200" y="609600"/>
                  </a:lnTo>
                  <a:lnTo>
                    <a:pt x="8128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064663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101600" y="-38100"/>
              <a:ext cx="609600" cy="647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6976635" y="2467327"/>
            <a:ext cx="3086100" cy="2314575"/>
            <a:chOff x="0" y="0"/>
            <a:chExt cx="812800" cy="6096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609600"/>
            </a:xfrm>
            <a:custGeom>
              <a:avLst/>
              <a:gdLst/>
              <a:ahLst/>
              <a:cxnLst/>
              <a:rect r="r" b="b" t="t" l="l"/>
              <a:pathLst>
                <a:path h="609600" w="812800">
                  <a:moveTo>
                    <a:pt x="609600" y="0"/>
                  </a:moveTo>
                  <a:lnTo>
                    <a:pt x="0" y="0"/>
                  </a:lnTo>
                  <a:lnTo>
                    <a:pt x="203200" y="609600"/>
                  </a:lnTo>
                  <a:lnTo>
                    <a:pt x="8128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064663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101600" y="-38100"/>
              <a:ext cx="609600" cy="647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4528230" y="5143500"/>
            <a:ext cx="3086100" cy="2314575"/>
            <a:chOff x="0" y="0"/>
            <a:chExt cx="812800" cy="6096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609600"/>
            </a:xfrm>
            <a:custGeom>
              <a:avLst/>
              <a:gdLst/>
              <a:ahLst/>
              <a:cxnLst/>
              <a:rect r="r" b="b" t="t" l="l"/>
              <a:pathLst>
                <a:path h="609600" w="812800">
                  <a:moveTo>
                    <a:pt x="203200" y="0"/>
                  </a:moveTo>
                  <a:lnTo>
                    <a:pt x="812800" y="0"/>
                  </a:lnTo>
                  <a:lnTo>
                    <a:pt x="6096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64663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101600" y="-38100"/>
              <a:ext cx="609600" cy="647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6976635" y="5143500"/>
            <a:ext cx="3086100" cy="2314575"/>
            <a:chOff x="0" y="0"/>
            <a:chExt cx="812800" cy="6096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609600"/>
            </a:xfrm>
            <a:custGeom>
              <a:avLst/>
              <a:gdLst/>
              <a:ahLst/>
              <a:cxnLst/>
              <a:rect r="r" b="b" t="t" l="l"/>
              <a:pathLst>
                <a:path h="609600" w="812800">
                  <a:moveTo>
                    <a:pt x="203200" y="0"/>
                  </a:moveTo>
                  <a:lnTo>
                    <a:pt x="812800" y="0"/>
                  </a:lnTo>
                  <a:lnTo>
                    <a:pt x="6096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64663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101600" y="-38100"/>
              <a:ext cx="609600" cy="647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9515880" y="5143500"/>
            <a:ext cx="3086100" cy="2314575"/>
            <a:chOff x="0" y="0"/>
            <a:chExt cx="812800" cy="6096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609600"/>
            </a:xfrm>
            <a:custGeom>
              <a:avLst/>
              <a:gdLst/>
              <a:ahLst/>
              <a:cxnLst/>
              <a:rect r="r" b="b" t="t" l="l"/>
              <a:pathLst>
                <a:path h="609600" w="812800">
                  <a:moveTo>
                    <a:pt x="203200" y="0"/>
                  </a:moveTo>
                  <a:lnTo>
                    <a:pt x="812800" y="0"/>
                  </a:lnTo>
                  <a:lnTo>
                    <a:pt x="6096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64663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101600" y="-38100"/>
              <a:ext cx="609600" cy="647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9515880" y="2467327"/>
            <a:ext cx="3086100" cy="2314575"/>
            <a:chOff x="0" y="0"/>
            <a:chExt cx="812800" cy="6096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609600"/>
            </a:xfrm>
            <a:custGeom>
              <a:avLst/>
              <a:gdLst/>
              <a:ahLst/>
              <a:cxnLst/>
              <a:rect r="r" b="b" t="t" l="l"/>
              <a:pathLst>
                <a:path h="609600" w="812800">
                  <a:moveTo>
                    <a:pt x="609600" y="0"/>
                  </a:moveTo>
                  <a:lnTo>
                    <a:pt x="0" y="0"/>
                  </a:lnTo>
                  <a:lnTo>
                    <a:pt x="203200" y="609600"/>
                  </a:lnTo>
                  <a:lnTo>
                    <a:pt x="8128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064663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101600" y="-38100"/>
              <a:ext cx="609600" cy="647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12269441" y="2467327"/>
            <a:ext cx="3086100" cy="4990748"/>
            <a:chOff x="0" y="0"/>
            <a:chExt cx="812800" cy="1314436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1314436"/>
            </a:xfrm>
            <a:custGeom>
              <a:avLst/>
              <a:gdLst/>
              <a:ahLst/>
              <a:cxnLst/>
              <a:rect r="r" b="b" t="t" l="l"/>
              <a:pathLst>
                <a:path h="1314436" w="812800">
                  <a:moveTo>
                    <a:pt x="0" y="0"/>
                  </a:moveTo>
                  <a:lnTo>
                    <a:pt x="609600" y="0"/>
                  </a:lnTo>
                  <a:lnTo>
                    <a:pt x="812800" y="657218"/>
                  </a:lnTo>
                  <a:lnTo>
                    <a:pt x="609600" y="1314436"/>
                  </a:lnTo>
                  <a:lnTo>
                    <a:pt x="0" y="1314436"/>
                  </a:lnTo>
                  <a:lnTo>
                    <a:pt x="203200" y="6572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64663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177800" y="-38100"/>
              <a:ext cx="558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9" id="29"/>
          <p:cNvSpPr txBox="true"/>
          <p:nvPr/>
        </p:nvSpPr>
        <p:spPr>
          <a:xfrm rot="0">
            <a:off x="10367579" y="2953454"/>
            <a:ext cx="1382701" cy="1228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Maharlika"/>
              </a:rPr>
              <a:t>Power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Maharlika"/>
              </a:rPr>
              <a:t>supply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7851184" y="2953454"/>
            <a:ext cx="1337002" cy="1228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Maharlika"/>
              </a:rPr>
              <a:t>Sound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Maharlika"/>
              </a:rPr>
              <a:t>sensor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5737580" y="3253474"/>
            <a:ext cx="915205" cy="627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Maharlika"/>
              </a:rPr>
              <a:t>LED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3338054" y="4339131"/>
            <a:ext cx="1661071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</a:rPr>
              <a:t>Arduino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Maharlika"/>
              </a:rPr>
              <a:t>UNO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9792285" y="5629592"/>
            <a:ext cx="2477157" cy="12280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Maharlika"/>
              </a:rPr>
              <a:t>Micro controller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7614330" y="5929630"/>
            <a:ext cx="1944291" cy="6280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Maharlika"/>
              </a:rPr>
              <a:t>amplifier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5311140" y="5629592"/>
            <a:ext cx="1520279" cy="12280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Maharlika"/>
              </a:rPr>
              <a:t>LCD 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Maharlika"/>
              </a:rPr>
              <a:t>display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799999">
            <a:off x="-706930" y="8726557"/>
            <a:ext cx="4710902" cy="2355451"/>
          </a:xfrm>
          <a:custGeom>
            <a:avLst/>
            <a:gdLst/>
            <a:ahLst/>
            <a:cxnLst/>
            <a:rect r="r" b="b" t="t" l="l"/>
            <a:pathLst>
              <a:path h="2355451" w="4710902">
                <a:moveTo>
                  <a:pt x="0" y="0"/>
                </a:moveTo>
                <a:lnTo>
                  <a:pt x="4710902" y="0"/>
                </a:lnTo>
                <a:lnTo>
                  <a:pt x="4710902" y="2355451"/>
                </a:lnTo>
                <a:lnTo>
                  <a:pt x="0" y="23554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134210" y="-1633537"/>
            <a:ext cx="4715092" cy="4874625"/>
          </a:xfrm>
          <a:custGeom>
            <a:avLst/>
            <a:gdLst/>
            <a:ahLst/>
            <a:cxnLst/>
            <a:rect r="r" b="b" t="t" l="l"/>
            <a:pathLst>
              <a:path h="4874625" w="4715092">
                <a:moveTo>
                  <a:pt x="0" y="0"/>
                </a:moveTo>
                <a:lnTo>
                  <a:pt x="4715093" y="0"/>
                </a:lnTo>
                <a:lnTo>
                  <a:pt x="4715093" y="4874625"/>
                </a:lnTo>
                <a:lnTo>
                  <a:pt x="0" y="48746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>
            <a:off x="3562610" y="9885233"/>
            <a:ext cx="17413663" cy="0"/>
          </a:xfrm>
          <a:prstGeom prst="line">
            <a:avLst/>
          </a:prstGeom>
          <a:ln cap="flat" w="38100">
            <a:solidFill>
              <a:srgbClr val="064663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5" id="5"/>
          <p:cNvGrpSpPr/>
          <p:nvPr/>
        </p:nvGrpSpPr>
        <p:grpSpPr>
          <a:xfrm rot="-5400000">
            <a:off x="16842984" y="551318"/>
            <a:ext cx="2525432" cy="1306587"/>
            <a:chOff x="0" y="0"/>
            <a:chExt cx="665134" cy="34412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65134" cy="344122"/>
            </a:xfrm>
            <a:custGeom>
              <a:avLst/>
              <a:gdLst/>
              <a:ahLst/>
              <a:cxnLst/>
              <a:rect r="r" b="b" t="t" l="l"/>
              <a:pathLst>
                <a:path h="344122" w="665134">
                  <a:moveTo>
                    <a:pt x="0" y="0"/>
                  </a:moveTo>
                  <a:lnTo>
                    <a:pt x="665134" y="0"/>
                  </a:lnTo>
                  <a:lnTo>
                    <a:pt x="665134" y="344122"/>
                  </a:lnTo>
                  <a:lnTo>
                    <a:pt x="0" y="344122"/>
                  </a:lnTo>
                  <a:close/>
                </a:path>
              </a:pathLst>
            </a:custGeom>
            <a:solidFill>
              <a:srgbClr val="064663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4003972" y="1023636"/>
            <a:ext cx="5840734" cy="11026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522"/>
              </a:lnSpc>
            </a:pPr>
            <a:r>
              <a:rPr lang="en-US" sz="6087">
                <a:solidFill>
                  <a:srgbClr val="000000"/>
                </a:solidFill>
                <a:latin typeface="Maharlika"/>
              </a:rPr>
              <a:t>COMPONENTS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417551" y="3107738"/>
            <a:ext cx="4366799" cy="45280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953"/>
              </a:lnSpc>
            </a:pPr>
            <a:r>
              <a:rPr lang="en-US" sz="4252">
                <a:solidFill>
                  <a:srgbClr val="000000"/>
                </a:solidFill>
                <a:latin typeface="Maharlika"/>
              </a:rPr>
              <a:t>Arduino UNO</a:t>
            </a:r>
          </a:p>
          <a:p>
            <a:pPr algn="just">
              <a:lnSpc>
                <a:spcPts val="5953"/>
              </a:lnSpc>
            </a:pPr>
            <a:r>
              <a:rPr lang="en-US" sz="4252">
                <a:solidFill>
                  <a:srgbClr val="000000"/>
                </a:solidFill>
                <a:latin typeface="Maharlika"/>
              </a:rPr>
              <a:t>LED</a:t>
            </a:r>
          </a:p>
          <a:p>
            <a:pPr algn="just">
              <a:lnSpc>
                <a:spcPts val="5953"/>
              </a:lnSpc>
            </a:pPr>
            <a:r>
              <a:rPr lang="en-US" sz="4252">
                <a:solidFill>
                  <a:srgbClr val="000000"/>
                </a:solidFill>
                <a:latin typeface="Maharlika"/>
              </a:rPr>
              <a:t>Sound sensor</a:t>
            </a:r>
          </a:p>
          <a:p>
            <a:pPr algn="just">
              <a:lnSpc>
                <a:spcPts val="5953"/>
              </a:lnSpc>
            </a:pPr>
            <a:r>
              <a:rPr lang="en-US" sz="4252">
                <a:solidFill>
                  <a:srgbClr val="000000"/>
                </a:solidFill>
                <a:latin typeface="Maharlika"/>
              </a:rPr>
              <a:t>LCD display </a:t>
            </a:r>
          </a:p>
          <a:p>
            <a:pPr algn="just">
              <a:lnSpc>
                <a:spcPts val="5953"/>
              </a:lnSpc>
            </a:pPr>
            <a:r>
              <a:rPr lang="en-US" sz="4252">
                <a:solidFill>
                  <a:srgbClr val="000000"/>
                </a:solidFill>
                <a:latin typeface="Maharlika"/>
              </a:rPr>
              <a:t>Amplifier</a:t>
            </a:r>
          </a:p>
          <a:p>
            <a:pPr algn="just">
              <a:lnSpc>
                <a:spcPts val="5953"/>
              </a:lnSpc>
            </a:pPr>
            <a:r>
              <a:rPr lang="en-US" sz="4252">
                <a:solidFill>
                  <a:srgbClr val="000000"/>
                </a:solidFill>
                <a:latin typeface="Maharlika"/>
              </a:rPr>
              <a:t> Microcontroller 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799999">
            <a:off x="-706930" y="8726557"/>
            <a:ext cx="4710902" cy="2355451"/>
          </a:xfrm>
          <a:custGeom>
            <a:avLst/>
            <a:gdLst/>
            <a:ahLst/>
            <a:cxnLst/>
            <a:rect r="r" b="b" t="t" l="l"/>
            <a:pathLst>
              <a:path h="2355451" w="4710902">
                <a:moveTo>
                  <a:pt x="0" y="0"/>
                </a:moveTo>
                <a:lnTo>
                  <a:pt x="4710902" y="0"/>
                </a:lnTo>
                <a:lnTo>
                  <a:pt x="4710902" y="2355451"/>
                </a:lnTo>
                <a:lnTo>
                  <a:pt x="0" y="23554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134210" y="-1633537"/>
            <a:ext cx="4715092" cy="4874625"/>
          </a:xfrm>
          <a:custGeom>
            <a:avLst/>
            <a:gdLst/>
            <a:ahLst/>
            <a:cxnLst/>
            <a:rect r="r" b="b" t="t" l="l"/>
            <a:pathLst>
              <a:path h="4874625" w="4715092">
                <a:moveTo>
                  <a:pt x="0" y="0"/>
                </a:moveTo>
                <a:lnTo>
                  <a:pt x="4715093" y="0"/>
                </a:lnTo>
                <a:lnTo>
                  <a:pt x="4715093" y="4874625"/>
                </a:lnTo>
                <a:lnTo>
                  <a:pt x="0" y="48746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>
            <a:off x="3562610" y="9885233"/>
            <a:ext cx="17413663" cy="0"/>
          </a:xfrm>
          <a:prstGeom prst="line">
            <a:avLst/>
          </a:prstGeom>
          <a:ln cap="flat" w="38100">
            <a:solidFill>
              <a:srgbClr val="064663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5" id="5"/>
          <p:cNvGrpSpPr/>
          <p:nvPr/>
        </p:nvGrpSpPr>
        <p:grpSpPr>
          <a:xfrm rot="-5400000">
            <a:off x="16842984" y="551318"/>
            <a:ext cx="2525432" cy="1306587"/>
            <a:chOff x="0" y="0"/>
            <a:chExt cx="665134" cy="34412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65134" cy="344122"/>
            </a:xfrm>
            <a:custGeom>
              <a:avLst/>
              <a:gdLst/>
              <a:ahLst/>
              <a:cxnLst/>
              <a:rect r="r" b="b" t="t" l="l"/>
              <a:pathLst>
                <a:path h="344122" w="665134">
                  <a:moveTo>
                    <a:pt x="0" y="0"/>
                  </a:moveTo>
                  <a:lnTo>
                    <a:pt x="665134" y="0"/>
                  </a:lnTo>
                  <a:lnTo>
                    <a:pt x="665134" y="344122"/>
                  </a:lnTo>
                  <a:lnTo>
                    <a:pt x="0" y="344122"/>
                  </a:lnTo>
                  <a:close/>
                </a:path>
              </a:pathLst>
            </a:custGeom>
            <a:solidFill>
              <a:srgbClr val="064663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648521" y="3173861"/>
            <a:ext cx="648134" cy="648134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81280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812800" y="406400"/>
                  </a:lnTo>
                  <a:close/>
                </a:path>
              </a:pathLst>
            </a:custGeom>
            <a:solidFill>
              <a:srgbClr val="295E7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165100"/>
              <a:ext cx="7112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648521" y="4015199"/>
            <a:ext cx="671607" cy="671607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81280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812800" y="406400"/>
                  </a:lnTo>
                  <a:close/>
                </a:path>
              </a:pathLst>
            </a:custGeom>
            <a:solidFill>
              <a:srgbClr val="295E7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165100"/>
              <a:ext cx="7112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597312" y="5019755"/>
            <a:ext cx="699343" cy="699343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81280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812800" y="406400"/>
                  </a:lnTo>
                  <a:close/>
                </a:path>
              </a:pathLst>
            </a:custGeom>
            <a:solidFill>
              <a:srgbClr val="295E7C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165100"/>
              <a:ext cx="7112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2584401" y="3126788"/>
            <a:ext cx="14715530" cy="6280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Maharlika"/>
              </a:rPr>
              <a:t>Arduino Uno plays a crucial role in noise pollution monitoring systems 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2388933" y="4058791"/>
            <a:ext cx="10320004" cy="627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Maharlika"/>
              </a:rPr>
              <a:t>sensor also plays a vital role to monitore the noise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584401" y="4905455"/>
            <a:ext cx="13352605" cy="12280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Maharlika"/>
              </a:rPr>
              <a:t>LEDs can be programmed to provide visual alerts when noise levels exceed predefined thresholds or regulatory limits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1620785" y="6357010"/>
            <a:ext cx="699343" cy="699343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81280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812800" y="406400"/>
                  </a:lnTo>
                  <a:close/>
                </a:path>
              </a:pathLst>
            </a:custGeom>
            <a:solidFill>
              <a:srgbClr val="295E7C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165100"/>
              <a:ext cx="7112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2584401" y="6352620"/>
            <a:ext cx="9139360" cy="627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Maharlika"/>
              </a:rPr>
              <a:t>LCD display is used to motior the noise level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799999">
            <a:off x="-706930" y="8726557"/>
            <a:ext cx="4710902" cy="2355451"/>
          </a:xfrm>
          <a:custGeom>
            <a:avLst/>
            <a:gdLst/>
            <a:ahLst/>
            <a:cxnLst/>
            <a:rect r="r" b="b" t="t" l="l"/>
            <a:pathLst>
              <a:path h="2355451" w="4710902">
                <a:moveTo>
                  <a:pt x="0" y="0"/>
                </a:moveTo>
                <a:lnTo>
                  <a:pt x="4710902" y="0"/>
                </a:lnTo>
                <a:lnTo>
                  <a:pt x="4710902" y="2355451"/>
                </a:lnTo>
                <a:lnTo>
                  <a:pt x="0" y="23554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134210" y="-1633537"/>
            <a:ext cx="4715092" cy="4874625"/>
          </a:xfrm>
          <a:custGeom>
            <a:avLst/>
            <a:gdLst/>
            <a:ahLst/>
            <a:cxnLst/>
            <a:rect r="r" b="b" t="t" l="l"/>
            <a:pathLst>
              <a:path h="4874625" w="4715092">
                <a:moveTo>
                  <a:pt x="0" y="0"/>
                </a:moveTo>
                <a:lnTo>
                  <a:pt x="4715093" y="0"/>
                </a:lnTo>
                <a:lnTo>
                  <a:pt x="4715093" y="4874625"/>
                </a:lnTo>
                <a:lnTo>
                  <a:pt x="0" y="48746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>
            <a:off x="1648521" y="9885233"/>
            <a:ext cx="17413663" cy="0"/>
          </a:xfrm>
          <a:prstGeom prst="line">
            <a:avLst/>
          </a:prstGeom>
          <a:ln cap="flat" w="38100">
            <a:solidFill>
              <a:srgbClr val="064663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5" id="5"/>
          <p:cNvGrpSpPr/>
          <p:nvPr/>
        </p:nvGrpSpPr>
        <p:grpSpPr>
          <a:xfrm rot="-5400000">
            <a:off x="16842984" y="551318"/>
            <a:ext cx="2525432" cy="1306587"/>
            <a:chOff x="0" y="0"/>
            <a:chExt cx="665134" cy="34412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65134" cy="344122"/>
            </a:xfrm>
            <a:custGeom>
              <a:avLst/>
              <a:gdLst/>
              <a:ahLst/>
              <a:cxnLst/>
              <a:rect r="r" b="b" t="t" l="l"/>
              <a:pathLst>
                <a:path h="344122" w="665134">
                  <a:moveTo>
                    <a:pt x="0" y="0"/>
                  </a:moveTo>
                  <a:lnTo>
                    <a:pt x="665134" y="0"/>
                  </a:lnTo>
                  <a:lnTo>
                    <a:pt x="665134" y="344122"/>
                  </a:lnTo>
                  <a:lnTo>
                    <a:pt x="0" y="344122"/>
                  </a:lnTo>
                  <a:close/>
                </a:path>
              </a:pathLst>
            </a:custGeom>
            <a:solidFill>
              <a:srgbClr val="064663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829488" y="3241088"/>
            <a:ext cx="556860" cy="556860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81280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812800" y="406400"/>
                  </a:lnTo>
                  <a:close/>
                </a:path>
              </a:pathLst>
            </a:custGeom>
            <a:solidFill>
              <a:srgbClr val="295E7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165100"/>
              <a:ext cx="7112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2624528" y="3126788"/>
            <a:ext cx="13157878" cy="1228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Maharlika"/>
              </a:rPr>
              <a:t>Microcontroller can be equipped with noise sensor to continuously measure the ambient noise level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643701" y="4772360"/>
            <a:ext cx="12287249" cy="627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Maharlika"/>
              </a:rPr>
              <a:t>Amplifier are not typically used to compact noise pollution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624528" y="5819440"/>
            <a:ext cx="13157878" cy="2575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Maharlika"/>
              </a:rPr>
              <a:t>Noise pollution is more often addressed through the sound barriers , zoning regulations, noise reducing technology and other measures to reduce or control unwanted noise in the environment 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1829488" y="4843480"/>
            <a:ext cx="556860" cy="556860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81280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812800" y="406400"/>
                  </a:lnTo>
                  <a:close/>
                </a:path>
              </a:pathLst>
            </a:custGeom>
            <a:solidFill>
              <a:srgbClr val="295E7C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165100"/>
              <a:ext cx="7112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829488" y="5933740"/>
            <a:ext cx="556860" cy="556860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81280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812800" y="406400"/>
                  </a:lnTo>
                  <a:close/>
                </a:path>
              </a:pathLst>
            </a:custGeom>
            <a:solidFill>
              <a:srgbClr val="295E7C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165100"/>
              <a:ext cx="7112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DAFw3xUi2bk</dc:identifier>
  <dcterms:modified xsi:type="dcterms:W3CDTF">2011-08-01T06:04:30Z</dcterms:modified>
  <cp:revision>1</cp:revision>
  <dc:title>Noise pollution monitoring system</dc:title>
</cp:coreProperties>
</file>