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43EC2-B8DE-49EA-94C3-71D20325C7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0EF73-428C-4FBA-A339-EE80B4E52D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D06C5-1812-40F2-A10C-5AE887EF78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EAEAEE-0041-4EF0-9564-27C8BB31E8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1806C1-1FDD-47E0-AE16-875A2A4FC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EFA8D5-C102-453F-AEEA-EF2A5ECABD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F021C7-65D2-4455-9597-52EE7CB936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B79827-480D-40CF-91BB-EF550ED59A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35DDA-D452-4730-BDDF-D9F429CD2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766840" y="3732840"/>
            <a:ext cx="6754320" cy="643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F6B2FF-140E-4D14-BBCC-8B282EF502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D4476F-169B-4B67-8DCF-1E33F9E41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E864E3-691F-4468-B7E5-06205E8C85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1A966B-DD60-4123-A9B2-BD35877E36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775ED6-B27D-404C-9911-2D224859A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B7F26-DC00-4B86-B351-D76B927CDA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601697-C837-446D-A200-49983B655A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DA0E43-7305-49A4-862A-DB11D908C0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4E5B2A-24A6-42E1-A3FE-26CD2E35E3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CAFDEA-D29A-449A-AA37-7279DB6AC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7023D4-4B65-4FBF-922C-DB1728BB0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867909-3EA2-49BE-B4A8-EBAE29B32E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8CD125-CD57-42F2-8B92-FEF374336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637F7-1E46-4C37-BA15-6781AD67F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766840" y="3732840"/>
            <a:ext cx="6754320" cy="643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CFF222-F120-44E8-8AA1-E78E9F3611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AC80AD-FA46-425E-977A-A5136F57BC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809134-1679-488E-B5DB-3BBD56D928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650C1-1228-4CB1-A548-F084B395F3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33734D-D419-4C09-9EDA-DD445D60B1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89DE07-93B1-4D98-A015-81FC043475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93E2F4-53FC-446E-A70A-78163DE6E8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F6601-F88F-40B1-BB0E-A327201CCB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F2676-623C-44CB-BDFB-DA08A44F80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6840" y="3732840"/>
            <a:ext cx="6754320" cy="643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5D4CF-FC67-4060-A538-A72BF7C2D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FCFD4-2911-45BF-9B2A-E0F7C3FDA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9825F-7F45-472D-BC6A-D10B69F5A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18F647-CE98-4470-9745-F3076033E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89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8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22DC90-0F5B-4DB3-92FC-C70316E78144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3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89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8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15920" y="2852280"/>
            <a:ext cx="1625580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BCC8A40-2BF5-472B-8EA5-017DD219C041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0414FD-EA63-4C4F-87FA-09C39AC589B2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27" name="object 3"/>
          <p:cNvSpPr/>
          <p:nvPr/>
        </p:nvSpPr>
        <p:spPr>
          <a:xfrm>
            <a:off x="1602360" y="6931800"/>
            <a:ext cx="9448920" cy="360"/>
          </a:xfrm>
          <a:custGeom>
            <a:avLst/>
            <a:gdLst>
              <a:gd name="textAreaLeft" fmla="*/ 0 w 9448920"/>
              <a:gd name="textAreaRight" fmla="*/ 9449280 w 94489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9449435" h="0">
                <a:moveTo>
                  <a:pt x="0" y="0"/>
                </a:moveTo>
                <a:lnTo>
                  <a:pt x="9448902" y="0"/>
                </a:lnTo>
              </a:path>
            </a:pathLst>
          </a:custGeom>
          <a:noFill/>
          <a:ln w="76199">
            <a:solidFill>
              <a:srgbClr val="f5f5f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51600" y="3330360"/>
            <a:ext cx="15610320" cy="3539520"/>
          </a:xfrm>
          <a:prstGeom prst="rect">
            <a:avLst/>
          </a:prstGeom>
          <a:noFill/>
          <a:ln w="0">
            <a:noFill/>
          </a:ln>
        </p:spPr>
        <p:txBody>
          <a:bodyPr lIns="0" rIns="0" tIns="186120" bIns="0" anchor="t">
            <a:noAutofit/>
          </a:bodyPr>
          <a:p>
            <a:pPr marL="12600" indent="0">
              <a:lnSpc>
                <a:spcPts val="13201"/>
              </a:lnSpc>
              <a:spcBef>
                <a:spcPts val="1466"/>
              </a:spcBef>
              <a:buNone/>
            </a:pPr>
            <a:r>
              <a:rPr b="0" lang="en-IN" sz="12050" spc="338" strike="noStrike">
                <a:solidFill>
                  <a:srgbClr val="ffffff"/>
                </a:solidFill>
                <a:latin typeface="Verdana"/>
              </a:rPr>
              <a:t>NOISE</a:t>
            </a:r>
            <a:r>
              <a:rPr b="0" lang="en-IN" sz="12050" spc="133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12050" spc="653" strike="noStrike">
                <a:solidFill>
                  <a:srgbClr val="ffffff"/>
                </a:solidFill>
                <a:latin typeface="Verdana"/>
              </a:rPr>
              <a:t>POLLUTION </a:t>
            </a:r>
            <a:r>
              <a:rPr b="0" lang="en-IN" sz="12050" spc="-422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12050" spc="582" strike="noStrike">
                <a:solidFill>
                  <a:srgbClr val="ffffff"/>
                </a:solidFill>
                <a:latin typeface="Verdana"/>
              </a:rPr>
              <a:t>MONITORING</a:t>
            </a:r>
            <a:endParaRPr b="0" lang="en-IN" sz="120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15920" y="984240"/>
            <a:ext cx="822528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9500" spc="63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IN" sz="9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1605960" y="3078360"/>
            <a:ext cx="1575828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7000"/>
              </a:lnSpc>
              <a:spcBef>
                <a:spcPts val="96"/>
              </a:spcBef>
            </a:pPr>
            <a:r>
              <a:rPr b="0" lang="en-IN" sz="3500" spc="52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3500" spc="-1" strike="noStrike">
                <a:solidFill>
                  <a:srgbClr val="ffffff"/>
                </a:solidFill>
                <a:latin typeface="Lucida Sans Unicode"/>
              </a:rPr>
              <a:t>Noise </a:t>
            </a:r>
            <a:r>
              <a:rPr b="0" lang="en-IN" sz="3500" spc="38" strike="noStrike">
                <a:solidFill>
                  <a:srgbClr val="ffffff"/>
                </a:solidFill>
                <a:latin typeface="Lucida Sans Unicode"/>
              </a:rPr>
              <a:t>Pollution </a:t>
            </a:r>
            <a:r>
              <a:rPr b="0" lang="en-IN" sz="3500" spc="-15" strike="noStrike">
                <a:solidFill>
                  <a:srgbClr val="ffffff"/>
                </a:solidFill>
                <a:latin typeface="Lucida Sans Unicode"/>
              </a:rPr>
              <a:t>Monitoring </a:t>
            </a:r>
            <a:r>
              <a:rPr b="0" lang="en-IN" sz="3500" spc="77" strike="noStrike">
                <a:solidFill>
                  <a:srgbClr val="ffffff"/>
                </a:solidFill>
                <a:latin typeface="Lucida Sans Unicode"/>
              </a:rPr>
              <a:t>System </a:t>
            </a:r>
            <a:r>
              <a:rPr b="0" lang="en-IN" sz="3500" spc="24" strike="noStrike">
                <a:solidFill>
                  <a:srgbClr val="ffffff"/>
                </a:solidFill>
                <a:latin typeface="Lucida Sans Unicode"/>
              </a:rPr>
              <a:t>represents 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a </a:t>
            </a:r>
            <a:r>
              <a:rPr b="0" lang="en-IN" sz="3500" spc="29" strike="noStrike">
                <a:solidFill>
                  <a:srgbClr val="ffffff"/>
                </a:solidFill>
                <a:latin typeface="Lucida Sans Unicode"/>
              </a:rPr>
              <a:t>crucial </a:t>
            </a:r>
            <a:r>
              <a:rPr b="0" lang="en-IN" sz="3500" spc="38" strike="noStrike">
                <a:solidFill>
                  <a:srgbClr val="ffffff"/>
                </a:solidFill>
                <a:latin typeface="Lucida Sans Unicode"/>
              </a:rPr>
              <a:t>step toward </a:t>
            </a:r>
            <a:r>
              <a:rPr b="0" lang="en-IN" sz="3500" spc="4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32" strike="noStrike">
                <a:solidFill>
                  <a:srgbClr val="ffffff"/>
                </a:solidFill>
                <a:latin typeface="Lucida Sans Unicode"/>
              </a:rPr>
              <a:t>improving</a:t>
            </a:r>
            <a:r>
              <a:rPr b="0" lang="en-IN" sz="3500" spc="-24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urban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41" strike="noStrike">
                <a:solidFill>
                  <a:srgbClr val="ffffff"/>
                </a:solidFill>
                <a:latin typeface="Lucida Sans Unicode"/>
              </a:rPr>
              <a:t>living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conditions.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267" strike="noStrike">
                <a:solidFill>
                  <a:srgbClr val="ffffff"/>
                </a:solidFill>
                <a:latin typeface="Lucida Sans Unicode"/>
              </a:rPr>
              <a:t>By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32" strike="noStrike">
                <a:solidFill>
                  <a:srgbClr val="ffffff"/>
                </a:solidFill>
                <a:latin typeface="Lucida Sans Unicode"/>
              </a:rPr>
              <a:t>leveraging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46" strike="noStrike">
                <a:solidFill>
                  <a:srgbClr val="ffffff"/>
                </a:solidFill>
                <a:latin typeface="Lucida Sans Unicode"/>
              </a:rPr>
              <a:t>IoT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18" strike="noStrike">
                <a:solidFill>
                  <a:srgbClr val="ffffff"/>
                </a:solidFill>
                <a:latin typeface="Lucida Sans Unicode"/>
              </a:rPr>
              <a:t>technology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3500" spc="-24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106" strike="noStrike">
                <a:solidFill>
                  <a:srgbClr val="ffffff"/>
                </a:solidFill>
                <a:latin typeface="Lucida Sans Unicode"/>
              </a:rPr>
              <a:t>data- </a:t>
            </a:r>
            <a:r>
              <a:rPr b="0" lang="en-IN" sz="3500" spc="-10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38" strike="noStrike">
                <a:solidFill>
                  <a:srgbClr val="ffffff"/>
                </a:solidFill>
                <a:latin typeface="Lucida Sans Unicode"/>
              </a:rPr>
              <a:t>d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r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180" strike="noStrike">
                <a:solidFill>
                  <a:srgbClr val="ffffff"/>
                </a:solidFill>
                <a:latin typeface="Lucida Sans Unicode"/>
              </a:rPr>
              <a:t>v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-7" strike="noStrike">
                <a:solidFill>
                  <a:srgbClr val="ffffff"/>
                </a:solidFill>
                <a:latin typeface="Lucida Sans Unicode"/>
              </a:rPr>
              <a:t>n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n</a:t>
            </a:r>
            <a:r>
              <a:rPr b="0" lang="en-IN" sz="3500" spc="-52" strike="noStrike">
                <a:solidFill>
                  <a:srgbClr val="ffffff"/>
                </a:solidFill>
                <a:latin typeface="Lucida Sans Unicode"/>
              </a:rPr>
              <a:t>s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-262" strike="noStrike">
                <a:solidFill>
                  <a:srgbClr val="ffffff"/>
                </a:solidFill>
                <a:latin typeface="Lucida Sans Unicode"/>
              </a:rPr>
              <a:t>g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h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52" strike="noStrike">
                <a:solidFill>
                  <a:srgbClr val="ffffff"/>
                </a:solidFill>
                <a:latin typeface="Lucida Sans Unicode"/>
              </a:rPr>
              <a:t>s</a:t>
            </a:r>
            <a:r>
              <a:rPr b="0" lang="en-IN" sz="3500" spc="-182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123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-60" strike="noStrike">
                <a:solidFill>
                  <a:srgbClr val="ffffff"/>
                </a:solidFill>
                <a:latin typeface="Lucida Sans Unicode"/>
              </a:rPr>
              <a:t>m</a:t>
            </a:r>
            <a:r>
              <a:rPr b="0" lang="en-IN" sz="3500" spc="38" strike="noStrike">
                <a:solidFill>
                  <a:srgbClr val="ffffff"/>
                </a:solidFill>
                <a:latin typeface="Lucida Sans Unicode"/>
              </a:rPr>
              <a:t>p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o</a:t>
            </a:r>
            <a:r>
              <a:rPr b="0" lang="en-IN" sz="3500" spc="43" strike="noStrike">
                <a:solidFill>
                  <a:srgbClr val="ffffff"/>
                </a:solidFill>
                <a:latin typeface="Lucida Sans Unicode"/>
              </a:rPr>
              <a:t>w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r</a:t>
            </a:r>
            <a:r>
              <a:rPr b="0" lang="en-IN" sz="3500" spc="-46" strike="noStrike">
                <a:solidFill>
                  <a:srgbClr val="ffffff"/>
                </a:solidFill>
                <a:latin typeface="Lucida Sans Unicode"/>
              </a:rPr>
              <a:t>s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143" strike="noStrike">
                <a:solidFill>
                  <a:srgbClr val="ffffff"/>
                </a:solidFill>
                <a:latin typeface="Lucida Sans Unicode"/>
              </a:rPr>
              <a:t>c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o</a:t>
            </a:r>
            <a:r>
              <a:rPr b="0" lang="en-IN" sz="3500" spc="-60" strike="noStrike">
                <a:solidFill>
                  <a:srgbClr val="ffffff"/>
                </a:solidFill>
                <a:latin typeface="Lucida Sans Unicode"/>
              </a:rPr>
              <a:t>mm</a:t>
            </a:r>
            <a:r>
              <a:rPr b="0" lang="en-IN" sz="3500" spc="-41" strike="noStrike">
                <a:solidFill>
                  <a:srgbClr val="ffffff"/>
                </a:solidFill>
                <a:latin typeface="Lucida Sans Unicode"/>
              </a:rPr>
              <a:t>u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n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-46" strike="noStrike">
                <a:solidFill>
                  <a:srgbClr val="ffffff"/>
                </a:solidFill>
                <a:latin typeface="Lucida Sans Unicode"/>
              </a:rPr>
              <a:t>s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n</a:t>
            </a:r>
            <a:r>
              <a:rPr b="0" lang="en-IN" sz="3500" spc="43" strike="noStrike">
                <a:solidFill>
                  <a:srgbClr val="ffffff"/>
                </a:solidFill>
                <a:latin typeface="Lucida Sans Unicode"/>
              </a:rPr>
              <a:t>d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3500" spc="-41" strike="noStrike">
                <a:solidFill>
                  <a:srgbClr val="ffffff"/>
                </a:solidFill>
                <a:latin typeface="Lucida Sans Unicode"/>
              </a:rPr>
              <a:t>u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h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o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r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-46" strike="noStrike">
                <a:solidFill>
                  <a:srgbClr val="ffffff"/>
                </a:solidFill>
                <a:latin typeface="Lucida Sans Unicode"/>
              </a:rPr>
              <a:t>s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o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38" strike="noStrike">
                <a:solidFill>
                  <a:srgbClr val="ffffff"/>
                </a:solidFill>
                <a:latin typeface="Lucida Sans Unicode"/>
              </a:rPr>
              <a:t>p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r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o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3500" spc="143" strike="noStrike">
                <a:solidFill>
                  <a:srgbClr val="ffffff"/>
                </a:solidFill>
                <a:latin typeface="Lucida Sans Unicode"/>
              </a:rPr>
              <a:t>c</a:t>
            </a:r>
            <a:r>
              <a:rPr b="0" lang="en-IN" sz="3500" spc="117" strike="noStrike">
                <a:solidFill>
                  <a:srgbClr val="ffffff"/>
                </a:solidFill>
                <a:latin typeface="Lucida Sans Unicode"/>
              </a:rPr>
              <a:t>t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i</a:t>
            </a:r>
            <a:r>
              <a:rPr b="0" lang="en-IN" sz="3500" spc="180" strike="noStrike">
                <a:solidFill>
                  <a:srgbClr val="ffffff"/>
                </a:solidFill>
                <a:latin typeface="Lucida Sans Unicode"/>
              </a:rPr>
              <a:t>v</a:t>
            </a:r>
            <a:r>
              <a:rPr b="0" lang="en-IN" sz="3500" spc="49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l</a:t>
            </a:r>
            <a:r>
              <a:rPr b="0" lang="en-IN" sz="3500" spc="111" strike="noStrike">
                <a:solidFill>
                  <a:srgbClr val="ffffff"/>
                </a:solidFill>
                <a:latin typeface="Lucida Sans Unicode"/>
              </a:rPr>
              <a:t>y  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address </a:t>
            </a:r>
            <a:r>
              <a:rPr b="0" lang="en-IN" sz="3500" spc="52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3500" spc="-7" strike="noStrike">
                <a:solidFill>
                  <a:srgbClr val="ffffff"/>
                </a:solidFill>
                <a:latin typeface="Lucida Sans Unicode"/>
              </a:rPr>
              <a:t>challenges </a:t>
            </a:r>
            <a:r>
              <a:rPr b="0" lang="en-IN" sz="3500" spc="18" strike="noStrike">
                <a:solidFill>
                  <a:srgbClr val="ffffff"/>
                </a:solidFill>
                <a:latin typeface="Lucida Sans Unicode"/>
              </a:rPr>
              <a:t>posed </a:t>
            </a:r>
            <a:r>
              <a:rPr b="0" lang="en-IN" sz="3500" spc="97" strike="noStrike">
                <a:solidFill>
                  <a:srgbClr val="ffffff"/>
                </a:solidFill>
                <a:latin typeface="Lucida Sans Unicode"/>
              </a:rPr>
              <a:t>by </a:t>
            </a:r>
            <a:r>
              <a:rPr b="0" lang="en-IN" sz="3500" spc="-15" strike="noStrike">
                <a:solidFill>
                  <a:srgbClr val="ffffff"/>
                </a:solidFill>
                <a:latin typeface="Lucida Sans Unicode"/>
              </a:rPr>
              <a:t>noise pollution, fostering </a:t>
            </a:r>
            <a:r>
              <a:rPr b="0" lang="en-IN" sz="3500" spc="24" strike="noStrike">
                <a:solidFill>
                  <a:srgbClr val="ffffff"/>
                </a:solidFill>
                <a:latin typeface="Lucida Sans Unicode"/>
              </a:rPr>
              <a:t>quieter 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3500" spc="18" strike="noStrike">
                <a:solidFill>
                  <a:srgbClr val="ffffff"/>
                </a:solidFill>
                <a:latin typeface="Lucida Sans Unicode"/>
              </a:rPr>
              <a:t> healthier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4" strike="noStrike">
                <a:solidFill>
                  <a:srgbClr val="ffffff"/>
                </a:solidFill>
                <a:latin typeface="Lucida Sans Unicode"/>
              </a:rPr>
              <a:t>urban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12" strike="noStrike">
                <a:solidFill>
                  <a:srgbClr val="ffffff"/>
                </a:solidFill>
                <a:latin typeface="Lucida Sans Unicode"/>
              </a:rPr>
              <a:t>environments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24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3500" spc="-24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5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86" strike="noStrike">
                <a:solidFill>
                  <a:srgbClr val="ffffff"/>
                </a:solidFill>
                <a:latin typeface="Lucida Sans Unicode"/>
              </a:rPr>
              <a:t>well-being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29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3500" spc="-24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9" strike="noStrike">
                <a:solidFill>
                  <a:srgbClr val="ffffff"/>
                </a:solidFill>
                <a:latin typeface="Lucida Sans Unicode"/>
              </a:rPr>
              <a:t>all</a:t>
            </a:r>
            <a:r>
              <a:rPr b="0" lang="en-IN" sz="3500" spc="-25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3500" spc="-12" strike="noStrike">
                <a:solidFill>
                  <a:srgbClr val="ffffff"/>
                </a:solidFill>
                <a:latin typeface="Lucida Sans Unicode"/>
              </a:rPr>
              <a:t>residents.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766840" y="3732840"/>
            <a:ext cx="6754320" cy="173520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</a:pPr>
            <a:r>
              <a:rPr b="1" lang="en-IN" sz="8900" spc="-786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1" lang="en-IN" sz="8900" spc="-420" strike="noStrike">
                <a:solidFill>
                  <a:srgbClr val="ffffff"/>
                </a:solidFill>
                <a:latin typeface="Verdana"/>
              </a:rPr>
              <a:t>H</a:t>
            </a:r>
            <a:r>
              <a:rPr b="1" lang="en-IN" sz="8900" spc="-701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1" lang="en-IN" sz="8900" spc="-551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1" lang="en-IN" sz="8900" spc="-970" strike="noStrike">
                <a:solidFill>
                  <a:srgbClr val="ffffff"/>
                </a:solidFill>
                <a:latin typeface="Verdana"/>
              </a:rPr>
              <a:t>K</a:t>
            </a:r>
            <a:r>
              <a:rPr b="1" lang="en-IN" sz="8900" spc="-936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8900" spc="-837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1" lang="en-IN" sz="8900" spc="-622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1" lang="en-IN" sz="8900" spc="-466" strike="noStrike">
                <a:solidFill>
                  <a:srgbClr val="ffffff"/>
                </a:solidFill>
                <a:latin typeface="Verdana"/>
              </a:rPr>
              <a:t>U</a:t>
            </a:r>
            <a:endParaRPr b="0" lang="en-IN" sz="8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9000" y="673920"/>
            <a:ext cx="130647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9200" spc="-21" strike="noStrike">
                <a:solidFill>
                  <a:srgbClr val="ffffff"/>
                </a:solidFill>
                <a:latin typeface="Tahoma"/>
              </a:rPr>
              <a:t>PROBLEM</a:t>
            </a:r>
            <a:r>
              <a:rPr b="1" lang="en-IN" sz="9200" spc="-59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9200" spc="-41" strike="noStrike">
                <a:solidFill>
                  <a:srgbClr val="ffffff"/>
                </a:solidFill>
                <a:latin typeface="Tahoma"/>
              </a:rPr>
              <a:t>STATEMENT</a:t>
            </a:r>
            <a:endParaRPr b="0" lang="en-IN" sz="9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015920" y="2852280"/>
            <a:ext cx="16255800" cy="5888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16000"/>
              </a:lnSpc>
              <a:spcBef>
                <a:spcPts val="96"/>
              </a:spcBef>
              <a:buNone/>
            </a:pPr>
            <a:r>
              <a:rPr b="1" lang="en-IN" sz="3500" spc="-296" strike="noStrike">
                <a:solidFill>
                  <a:srgbClr val="f5f5f5"/>
                </a:solidFill>
                <a:latin typeface="Tahoma"/>
              </a:rPr>
              <a:t>In</a:t>
            </a:r>
            <a:r>
              <a:rPr b="1" lang="en-IN" sz="3500" spc="-290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the </a:t>
            </a:r>
            <a:r>
              <a:rPr b="1" lang="en-IN" sz="3500" spc="-185" strike="noStrike">
                <a:solidFill>
                  <a:srgbClr val="f5f5f5"/>
                </a:solidFill>
                <a:latin typeface="Tahoma"/>
              </a:rPr>
              <a:t>wake</a:t>
            </a:r>
            <a:r>
              <a:rPr b="1" lang="en-IN" sz="3500" spc="-18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8" strike="noStrike">
                <a:solidFill>
                  <a:srgbClr val="f5f5f5"/>
                </a:solidFill>
                <a:latin typeface="Tahoma"/>
              </a:rPr>
              <a:t>of </a:t>
            </a:r>
            <a:r>
              <a:rPr b="1" lang="en-IN" sz="3500" spc="-41" strike="noStrike">
                <a:solidFill>
                  <a:srgbClr val="f5f5f5"/>
                </a:solidFill>
                <a:latin typeface="Tahoma"/>
              </a:rPr>
              <a:t>accelerating </a:t>
            </a:r>
            <a:r>
              <a:rPr b="1" lang="en-IN" sz="3500" spc="-55" strike="noStrike">
                <a:solidFill>
                  <a:srgbClr val="f5f5f5"/>
                </a:solidFill>
                <a:latin typeface="Tahoma"/>
              </a:rPr>
              <a:t>urbanization,</a:t>
            </a:r>
            <a:r>
              <a:rPr b="1" lang="en-IN" sz="3500" spc="-5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the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pervasive </a:t>
            </a:r>
            <a:r>
              <a:rPr b="1" lang="en-IN" sz="3500" spc="-60" strike="noStrike">
                <a:solidFill>
                  <a:srgbClr val="f5f5f5"/>
                </a:solidFill>
                <a:latin typeface="Tahoma"/>
              </a:rPr>
              <a:t>issue</a:t>
            </a:r>
            <a:r>
              <a:rPr b="1" lang="en-IN" sz="3500" spc="-55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8" strike="noStrike">
                <a:solidFill>
                  <a:srgbClr val="f5f5f5"/>
                </a:solidFill>
                <a:latin typeface="Tahoma"/>
              </a:rPr>
              <a:t>of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noise </a:t>
            </a:r>
            <a:r>
              <a:rPr b="1" lang="en-IN" sz="3500" spc="-3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1" strike="noStrike">
                <a:solidFill>
                  <a:srgbClr val="f5f5f5"/>
                </a:solidFill>
                <a:latin typeface="Tahoma"/>
              </a:rPr>
              <a:t>pollution </a:t>
            </a:r>
            <a:r>
              <a:rPr b="1" lang="en-IN" sz="3500" spc="-75" strike="noStrike">
                <a:solidFill>
                  <a:srgbClr val="f5f5f5"/>
                </a:solidFill>
                <a:latin typeface="Tahoma"/>
              </a:rPr>
              <a:t>has </a:t>
            </a:r>
            <a:r>
              <a:rPr b="1" lang="en-IN" sz="3500" spc="-1" strike="noStrike">
                <a:solidFill>
                  <a:srgbClr val="f5f5f5"/>
                </a:solidFill>
                <a:latin typeface="Tahoma"/>
              </a:rPr>
              <a:t>become </a:t>
            </a:r>
            <a:r>
              <a:rPr b="1" lang="en-IN" sz="3500" spc="-111" strike="noStrike">
                <a:solidFill>
                  <a:srgbClr val="f5f5f5"/>
                </a:solidFill>
                <a:latin typeface="Tahoma"/>
              </a:rPr>
              <a:t>a </a:t>
            </a:r>
            <a:r>
              <a:rPr b="1" lang="en-IN" sz="3500" spc="-52" strike="noStrike">
                <a:solidFill>
                  <a:srgbClr val="f5f5f5"/>
                </a:solidFill>
                <a:latin typeface="Tahoma"/>
              </a:rPr>
              <a:t>significant </a:t>
            </a:r>
            <a:r>
              <a:rPr b="1" lang="en-IN" sz="3500" spc="-12" strike="noStrike">
                <a:solidFill>
                  <a:srgbClr val="f5f5f5"/>
                </a:solidFill>
                <a:latin typeface="Tahoma"/>
              </a:rPr>
              <a:t>concern, </a:t>
            </a:r>
            <a:r>
              <a:rPr b="1" lang="en-IN" sz="3500" spc="-21" strike="noStrike">
                <a:solidFill>
                  <a:srgbClr val="f5f5f5"/>
                </a:solidFill>
                <a:latin typeface="Tahoma"/>
              </a:rPr>
              <a:t>attributed </a:t>
            </a:r>
            <a:r>
              <a:rPr b="1" lang="en-IN" sz="3500" spc="12" strike="noStrike">
                <a:solidFill>
                  <a:srgbClr val="f5f5f5"/>
                </a:solidFill>
                <a:latin typeface="Tahoma"/>
              </a:rPr>
              <a:t>to </a:t>
            </a:r>
            <a:r>
              <a:rPr b="1" lang="en-IN" sz="3500" spc="-15" strike="noStrike">
                <a:solidFill>
                  <a:srgbClr val="f5f5f5"/>
                </a:solidFill>
                <a:latin typeface="Tahoma"/>
              </a:rPr>
              <a:t>factors </a:t>
            </a:r>
            <a:r>
              <a:rPr b="1" lang="en-IN" sz="3500" spc="-21" strike="noStrike">
                <a:solidFill>
                  <a:srgbClr val="f5f5f5"/>
                </a:solidFill>
                <a:latin typeface="Tahoma"/>
              </a:rPr>
              <a:t>such </a:t>
            </a:r>
            <a:r>
              <a:rPr b="1" lang="en-IN" sz="3500" spc="-92" strike="noStrike">
                <a:solidFill>
                  <a:srgbClr val="f5f5f5"/>
                </a:solidFill>
                <a:latin typeface="Tahoma"/>
              </a:rPr>
              <a:t>as </a:t>
            </a:r>
            <a:r>
              <a:rPr b="1" lang="en-IN" sz="3500" spc="-8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12" strike="noStrike">
                <a:solidFill>
                  <a:srgbClr val="f5f5f5"/>
                </a:solidFill>
                <a:latin typeface="Tahoma"/>
              </a:rPr>
              <a:t>population</a:t>
            </a:r>
            <a:r>
              <a:rPr b="1" lang="en-IN" sz="3500" spc="-7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114" strike="noStrike">
                <a:solidFill>
                  <a:srgbClr val="f5f5f5"/>
                </a:solidFill>
                <a:latin typeface="Tahoma"/>
              </a:rPr>
              <a:t>growth,</a:t>
            </a:r>
            <a:r>
              <a:rPr b="1" lang="en-IN" sz="3500" spc="-111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52" strike="noStrike">
                <a:solidFill>
                  <a:srgbClr val="f5f5f5"/>
                </a:solidFill>
                <a:latin typeface="Tahoma"/>
              </a:rPr>
              <a:t>expanded</a:t>
            </a:r>
            <a:r>
              <a:rPr b="1" lang="en-IN" sz="3500" spc="-4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32" strike="noStrike">
                <a:solidFill>
                  <a:srgbClr val="f5f5f5"/>
                </a:solidFill>
                <a:latin typeface="Tahoma"/>
              </a:rPr>
              <a:t>transportation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100" strike="noStrike">
                <a:solidFill>
                  <a:srgbClr val="f5f5f5"/>
                </a:solidFill>
                <a:latin typeface="Tahoma"/>
              </a:rPr>
              <a:t>networks,</a:t>
            </a:r>
            <a:r>
              <a:rPr b="1" lang="en-IN" sz="3500" spc="-97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and</a:t>
            </a:r>
            <a:r>
              <a:rPr b="1" lang="en-IN" sz="3500" spc="-32" strike="noStrike">
                <a:solidFill>
                  <a:srgbClr val="f5f5f5"/>
                </a:solidFill>
                <a:latin typeface="Tahoma"/>
              </a:rPr>
              <a:t> increased 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industrial activities. </a:t>
            </a:r>
            <a:r>
              <a:rPr b="1" lang="en-IN" sz="3500" spc="-21" strike="noStrike">
                <a:solidFill>
                  <a:srgbClr val="f5f5f5"/>
                </a:solidFill>
                <a:latin typeface="Tahoma"/>
              </a:rPr>
              <a:t>Noise </a:t>
            </a:r>
            <a:r>
              <a:rPr b="1" lang="en-IN" sz="3500" spc="-1" strike="noStrike">
                <a:solidFill>
                  <a:srgbClr val="f5f5f5"/>
                </a:solidFill>
                <a:latin typeface="Tahoma"/>
              </a:rPr>
              <a:t>pollution 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adversely </a:t>
            </a:r>
            <a:r>
              <a:rPr b="1" lang="en-IN" sz="3500" spc="-15" strike="noStrike">
                <a:solidFill>
                  <a:srgbClr val="f5f5f5"/>
                </a:solidFill>
                <a:latin typeface="Tahoma"/>
              </a:rPr>
              <a:t>affects 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the </a:t>
            </a:r>
            <a:r>
              <a:rPr b="1" lang="en-IN" sz="3500" spc="-21" strike="noStrike">
                <a:solidFill>
                  <a:srgbClr val="f5f5f5"/>
                </a:solidFill>
                <a:latin typeface="Tahoma"/>
              </a:rPr>
              <a:t>quality </a:t>
            </a:r>
            <a:r>
              <a:rPr b="1" lang="en-IN" sz="3500" spc="18" strike="noStrike">
                <a:solidFill>
                  <a:srgbClr val="f5f5f5"/>
                </a:solidFill>
                <a:latin typeface="Tahoma"/>
              </a:rPr>
              <a:t>of </a:t>
            </a:r>
            <a:r>
              <a:rPr b="1" lang="en-IN" sz="3500" spc="-12" strike="noStrike">
                <a:solidFill>
                  <a:srgbClr val="f5f5f5"/>
                </a:solidFill>
                <a:latin typeface="Tahoma"/>
              </a:rPr>
              <a:t>life </a:t>
            </a:r>
            <a:r>
              <a:rPr b="1" lang="en-IN" sz="3500" spc="-41" strike="noStrike">
                <a:solidFill>
                  <a:srgbClr val="f5f5f5"/>
                </a:solidFill>
                <a:latin typeface="Tahoma"/>
              </a:rPr>
              <a:t>in </a:t>
            </a:r>
            <a:r>
              <a:rPr b="1" lang="en-IN" sz="3500" spc="-101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46" strike="noStrike">
                <a:solidFill>
                  <a:srgbClr val="f5f5f5"/>
                </a:solidFill>
                <a:latin typeface="Tahoma"/>
              </a:rPr>
              <a:t>urban </a:t>
            </a:r>
            <a:r>
              <a:rPr b="1" lang="en-IN" sz="3500" spc="-86" strike="noStrike">
                <a:solidFill>
                  <a:srgbClr val="f5f5f5"/>
                </a:solidFill>
                <a:latin typeface="Tahoma"/>
              </a:rPr>
              <a:t>areas, </a:t>
            </a:r>
            <a:r>
              <a:rPr b="1" lang="en-IN" sz="3500" spc="-12" strike="noStrike">
                <a:solidFill>
                  <a:srgbClr val="f5f5f5"/>
                </a:solidFill>
                <a:latin typeface="Tahoma"/>
              </a:rPr>
              <a:t>potentially </a:t>
            </a:r>
            <a:r>
              <a:rPr b="1" lang="en-IN" sz="3500" spc="-60" strike="noStrike">
                <a:solidFill>
                  <a:srgbClr val="f5f5f5"/>
                </a:solidFill>
                <a:latin typeface="Tahoma"/>
              </a:rPr>
              <a:t>leading </a:t>
            </a:r>
            <a:r>
              <a:rPr b="1" lang="en-IN" sz="3500" spc="12" strike="noStrike">
                <a:solidFill>
                  <a:srgbClr val="f5f5f5"/>
                </a:solidFill>
                <a:latin typeface="Tahoma"/>
              </a:rPr>
              <a:t>to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health </a:t>
            </a:r>
            <a:r>
              <a:rPr b="1" lang="en-IN" sz="3500" spc="-15" strike="noStrike">
                <a:solidFill>
                  <a:srgbClr val="f5f5f5"/>
                </a:solidFill>
                <a:latin typeface="Tahoma"/>
              </a:rPr>
              <a:t>problems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and </a:t>
            </a:r>
            <a:r>
              <a:rPr b="1" lang="en-IN" sz="3500" spc="-46" strike="noStrike">
                <a:solidFill>
                  <a:srgbClr val="f5f5f5"/>
                </a:solidFill>
                <a:latin typeface="Tahoma"/>
              </a:rPr>
              <a:t>disrupting </a:t>
            </a:r>
            <a:r>
              <a:rPr b="1" lang="en-IN" sz="3500" spc="-21" strike="noStrike">
                <a:solidFill>
                  <a:srgbClr val="f5f5f5"/>
                </a:solidFill>
                <a:latin typeface="Tahoma"/>
              </a:rPr>
              <a:t>daily </a:t>
            </a:r>
            <a:r>
              <a:rPr b="1" lang="en-IN" sz="3500" spc="-15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-35" strike="noStrike">
                <a:solidFill>
                  <a:srgbClr val="f5f5f5"/>
                </a:solidFill>
                <a:latin typeface="Tahoma"/>
              </a:rPr>
              <a:t>activities.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1015920" y="2439720"/>
            <a:ext cx="16223760" cy="43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16000"/>
              </a:lnSpc>
              <a:spcBef>
                <a:spcPts val="96"/>
              </a:spcBef>
            </a:pPr>
            <a:r>
              <a:rPr b="1" lang="en-IN" sz="3500" spc="117" strike="noStrike">
                <a:solidFill>
                  <a:srgbClr val="f5f5f5"/>
                </a:solidFill>
                <a:latin typeface="Tahoma"/>
              </a:rPr>
              <a:t>The </a:t>
            </a:r>
            <a:r>
              <a:rPr b="1" lang="en-IN" sz="3500" spc="174" strike="noStrike">
                <a:solidFill>
                  <a:srgbClr val="f5f5f5"/>
                </a:solidFill>
                <a:latin typeface="Tahoma"/>
              </a:rPr>
              <a:t>primary </a:t>
            </a:r>
            <a:r>
              <a:rPr b="1" lang="en-IN" sz="3500" spc="109" strike="noStrike">
                <a:solidFill>
                  <a:srgbClr val="f5f5f5"/>
                </a:solidFill>
                <a:latin typeface="Tahoma"/>
              </a:rPr>
              <a:t>goal </a:t>
            </a:r>
            <a:r>
              <a:rPr b="1" lang="en-IN" sz="3500" spc="69" strike="noStrike">
                <a:solidFill>
                  <a:srgbClr val="f5f5f5"/>
                </a:solidFill>
                <a:latin typeface="Tahoma"/>
              </a:rPr>
              <a:t>is </a:t>
            </a:r>
            <a:r>
              <a:rPr b="1" lang="en-IN" sz="3500" spc="143" strike="noStrike">
                <a:solidFill>
                  <a:srgbClr val="f5f5f5"/>
                </a:solidFill>
                <a:latin typeface="Tahoma"/>
              </a:rPr>
              <a:t>to </a:t>
            </a:r>
            <a:r>
              <a:rPr b="1" lang="en-IN" sz="3500" spc="228" strike="noStrike">
                <a:solidFill>
                  <a:srgbClr val="f5f5f5"/>
                </a:solidFill>
                <a:latin typeface="Tahoma"/>
              </a:rPr>
              <a:t>conceive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and </a:t>
            </a:r>
            <a:r>
              <a:rPr b="1" lang="en-IN" sz="3500" spc="228" strike="noStrike">
                <a:solidFill>
                  <a:srgbClr val="f5f5f5"/>
                </a:solidFill>
                <a:latin typeface="Tahoma"/>
              </a:rPr>
              <a:t>develop </a:t>
            </a:r>
            <a:r>
              <a:rPr b="1" lang="en-IN" sz="3500" spc="49" strike="noStrike">
                <a:solidFill>
                  <a:srgbClr val="f5f5f5"/>
                </a:solidFill>
                <a:latin typeface="Tahoma"/>
              </a:rPr>
              <a:t>an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innovative </a:t>
            </a:r>
            <a:r>
              <a:rPr b="1" lang="en-IN" sz="3500" spc="168" strike="noStrike">
                <a:solidFill>
                  <a:srgbClr val="f5f5f5"/>
                </a:solidFill>
                <a:latin typeface="Tahoma"/>
              </a:rPr>
              <a:t>noise </a:t>
            </a:r>
            <a:r>
              <a:rPr b="1" lang="en-IN" sz="3500" spc="174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80" strike="noStrike">
                <a:solidFill>
                  <a:srgbClr val="f5f5f5"/>
                </a:solidFill>
                <a:latin typeface="Tahoma"/>
              </a:rPr>
              <a:t>monitoring </a:t>
            </a:r>
            <a:r>
              <a:rPr b="1" lang="en-IN" sz="3500" spc="202" strike="noStrike">
                <a:solidFill>
                  <a:srgbClr val="f5f5f5"/>
                </a:solidFill>
                <a:latin typeface="Tahoma"/>
              </a:rPr>
              <a:t>solution </a:t>
            </a:r>
            <a:r>
              <a:rPr b="1" lang="en-IN" sz="3500" spc="154" strike="noStrike">
                <a:solidFill>
                  <a:srgbClr val="f5f5f5"/>
                </a:solidFill>
                <a:latin typeface="Tahoma"/>
              </a:rPr>
              <a:t>that </a:t>
            </a:r>
            <a:r>
              <a:rPr b="1" lang="en-IN" sz="3500" spc="162" strike="noStrike">
                <a:solidFill>
                  <a:srgbClr val="f5f5f5"/>
                </a:solidFill>
                <a:latin typeface="Tahoma"/>
              </a:rPr>
              <a:t>leverages </a:t>
            </a:r>
            <a:r>
              <a:rPr b="1" lang="en-IN" sz="3500" spc="-32" strike="noStrike">
                <a:solidFill>
                  <a:srgbClr val="f5f5f5"/>
                </a:solidFill>
                <a:latin typeface="Tahoma"/>
              </a:rPr>
              <a:t>IoT</a:t>
            </a:r>
            <a:r>
              <a:rPr b="1" lang="en-IN" sz="3500" spc="-26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technology, </a:t>
            </a:r>
            <a:r>
              <a:rPr b="1" lang="en-IN" sz="3500" spc="214" strike="noStrike">
                <a:solidFill>
                  <a:srgbClr val="f5f5f5"/>
                </a:solidFill>
                <a:latin typeface="Tahoma"/>
              </a:rPr>
              <a:t>cloud-based </a:t>
            </a:r>
            <a:r>
              <a:rPr b="1" lang="en-IN" sz="3500" spc="219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infrastructure,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and</a:t>
            </a:r>
            <a:r>
              <a:rPr b="1" lang="en-IN" sz="3500" spc="137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user-friendly </a:t>
            </a:r>
            <a:r>
              <a:rPr b="1" lang="en-IN" sz="3500" spc="194" strike="noStrike">
                <a:solidFill>
                  <a:srgbClr val="f5f5f5"/>
                </a:solidFill>
                <a:latin typeface="Tahoma"/>
              </a:rPr>
              <a:t>interfaces.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This  </a:t>
            </a:r>
            <a:r>
              <a:rPr b="1" lang="en-IN" sz="3500" spc="168" strike="noStrike">
                <a:solidFill>
                  <a:srgbClr val="f5f5f5"/>
                </a:solidFill>
                <a:latin typeface="Tahoma"/>
              </a:rPr>
              <a:t>system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should </a:t>
            </a:r>
            <a:r>
              <a:rPr b="1" lang="en-IN" sz="3500" spc="20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28" strike="noStrike">
                <a:solidFill>
                  <a:srgbClr val="f5f5f5"/>
                </a:solidFill>
                <a:latin typeface="Tahoma"/>
              </a:rPr>
              <a:t>be </a:t>
            </a:r>
            <a:r>
              <a:rPr b="1" lang="en-IN" sz="3500" spc="219" strike="noStrike">
                <a:solidFill>
                  <a:srgbClr val="f5f5f5"/>
                </a:solidFill>
                <a:latin typeface="Tahoma"/>
              </a:rPr>
              <a:t>cost-effective,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adaptable </a:t>
            </a:r>
            <a:r>
              <a:rPr b="1" lang="en-IN" sz="3500" spc="143" strike="noStrike">
                <a:solidFill>
                  <a:srgbClr val="f5f5f5"/>
                </a:solidFill>
                <a:latin typeface="Tahoma"/>
              </a:rPr>
              <a:t>to </a:t>
            </a:r>
            <a:r>
              <a:rPr b="1" lang="en-IN" sz="3500" spc="168" strike="noStrike">
                <a:solidFill>
                  <a:srgbClr val="f5f5f5"/>
                </a:solidFill>
                <a:latin typeface="Tahoma"/>
              </a:rPr>
              <a:t>various </a:t>
            </a:r>
            <a:r>
              <a:rPr b="1" lang="en-IN" sz="3500" spc="157" strike="noStrike">
                <a:solidFill>
                  <a:srgbClr val="f5f5f5"/>
                </a:solidFill>
                <a:latin typeface="Tahoma"/>
              </a:rPr>
              <a:t>urban </a:t>
            </a:r>
            <a:r>
              <a:rPr b="1" lang="en-IN" sz="3500" spc="174" strike="noStrike">
                <a:solidFill>
                  <a:srgbClr val="f5f5f5"/>
                </a:solidFill>
                <a:latin typeface="Tahoma"/>
              </a:rPr>
              <a:t>contexts,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and </a:t>
            </a:r>
            <a:r>
              <a:rPr b="1" lang="en-IN" sz="3500" spc="162" strike="noStrike">
                <a:solidFill>
                  <a:srgbClr val="f5f5f5"/>
                </a:solidFill>
                <a:latin typeface="Tahoma"/>
              </a:rPr>
              <a:t>serve </a:t>
            </a:r>
            <a:r>
              <a:rPr b="1" lang="en-IN" sz="3500" spc="168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32" strike="noStrike">
                <a:solidFill>
                  <a:srgbClr val="f5f5f5"/>
                </a:solidFill>
                <a:latin typeface="Tahoma"/>
              </a:rPr>
              <a:t>as </a:t>
            </a:r>
            <a:r>
              <a:rPr b="1" lang="en-IN" sz="3500" spc="49" strike="noStrike">
                <a:solidFill>
                  <a:srgbClr val="f5f5f5"/>
                </a:solidFill>
                <a:latin typeface="Tahoma"/>
              </a:rPr>
              <a:t>an </a:t>
            </a:r>
            <a:r>
              <a:rPr b="1" lang="en-IN" sz="3500" spc="208" strike="noStrike">
                <a:solidFill>
                  <a:srgbClr val="f5f5f5"/>
                </a:solidFill>
                <a:latin typeface="Tahoma"/>
              </a:rPr>
              <a:t>indispensable tool </a:t>
            </a:r>
            <a:r>
              <a:rPr b="1" lang="en-IN" sz="3500" spc="83" strike="noStrike">
                <a:solidFill>
                  <a:srgbClr val="f5f5f5"/>
                </a:solidFill>
                <a:latin typeface="Tahoma"/>
              </a:rPr>
              <a:t>in </a:t>
            </a:r>
            <a:r>
              <a:rPr b="1" lang="en-IN" sz="3500" spc="143" strike="noStrike">
                <a:solidFill>
                  <a:srgbClr val="f5f5f5"/>
                </a:solidFill>
                <a:latin typeface="Tahoma"/>
              </a:rPr>
              <a:t>the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ongoing </a:t>
            </a:r>
            <a:r>
              <a:rPr b="1" lang="en-IN" sz="3500" spc="180" strike="noStrike">
                <a:solidFill>
                  <a:srgbClr val="f5f5f5"/>
                </a:solidFill>
                <a:latin typeface="Tahoma"/>
              </a:rPr>
              <a:t>quest </a:t>
            </a:r>
            <a:r>
              <a:rPr b="1" lang="en-IN" sz="3500" spc="143" strike="noStrike">
                <a:solidFill>
                  <a:srgbClr val="f5f5f5"/>
                </a:solidFill>
                <a:latin typeface="Tahoma"/>
              </a:rPr>
              <a:t>to </a:t>
            </a:r>
            <a:r>
              <a:rPr b="1" lang="en-IN" sz="3500" spc="202" strike="noStrike">
                <a:solidFill>
                  <a:srgbClr val="f5f5f5"/>
                </a:solidFill>
                <a:latin typeface="Tahoma"/>
              </a:rPr>
              <a:t>combat </a:t>
            </a:r>
            <a:r>
              <a:rPr b="1" lang="en-IN" sz="3500" spc="168" strike="noStrike">
                <a:solidFill>
                  <a:srgbClr val="f5f5f5"/>
                </a:solidFill>
                <a:latin typeface="Tahoma"/>
              </a:rPr>
              <a:t>noise </a:t>
            </a:r>
            <a:r>
              <a:rPr b="1" lang="en-IN" sz="3500" spc="174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222" strike="noStrike">
                <a:solidFill>
                  <a:srgbClr val="f5f5f5"/>
                </a:solidFill>
                <a:latin typeface="Tahoma"/>
              </a:rPr>
              <a:t>pollution </a:t>
            </a:r>
            <a:r>
              <a:rPr b="1" lang="en-IN" sz="3500" spc="134" strike="noStrike">
                <a:solidFill>
                  <a:srgbClr val="f5f5f5"/>
                </a:solidFill>
                <a:latin typeface="Tahoma"/>
              </a:rPr>
              <a:t>and</a:t>
            </a:r>
            <a:r>
              <a:rPr b="1" lang="en-IN" sz="3500" spc="137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88" strike="noStrike">
                <a:solidFill>
                  <a:srgbClr val="f5f5f5"/>
                </a:solidFill>
                <a:latin typeface="Tahoma"/>
              </a:rPr>
              <a:t>enhance</a:t>
            </a:r>
            <a:r>
              <a:rPr b="1" lang="en-IN" sz="3500" spc="194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43" strike="noStrike">
                <a:solidFill>
                  <a:srgbClr val="f5f5f5"/>
                </a:solidFill>
                <a:latin typeface="Tahoma"/>
              </a:rPr>
              <a:t>the</a:t>
            </a:r>
            <a:r>
              <a:rPr b="1" lang="en-IN" sz="3500" spc="148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208" strike="noStrike">
                <a:solidFill>
                  <a:srgbClr val="f5f5f5"/>
                </a:solidFill>
                <a:latin typeface="Tahoma"/>
              </a:rPr>
              <a:t>acoustic </a:t>
            </a:r>
            <a:r>
              <a:rPr b="1" lang="en-IN" sz="3500" spc="199" strike="noStrike">
                <a:solidFill>
                  <a:srgbClr val="f5f5f5"/>
                </a:solidFill>
                <a:latin typeface="Tahoma"/>
              </a:rPr>
              <a:t>environment</a:t>
            </a:r>
            <a:r>
              <a:rPr b="1" lang="en-IN" sz="3500" spc="20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23" strike="noStrike">
                <a:solidFill>
                  <a:srgbClr val="f5f5f5"/>
                </a:solidFill>
                <a:latin typeface="Tahoma"/>
              </a:rPr>
              <a:t>within</a:t>
            </a:r>
            <a:r>
              <a:rPr b="1" lang="en-IN" sz="3500" spc="128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57" strike="noStrike">
                <a:solidFill>
                  <a:srgbClr val="f5f5f5"/>
                </a:solidFill>
                <a:latin typeface="Tahoma"/>
              </a:rPr>
              <a:t>urban </a:t>
            </a:r>
            <a:r>
              <a:rPr b="1" lang="en-IN" sz="3500" spc="162" strike="noStrike">
                <a:solidFill>
                  <a:srgbClr val="f5f5f5"/>
                </a:solidFill>
                <a:latin typeface="Tahoma"/>
              </a:rPr>
              <a:t> </a:t>
            </a:r>
            <a:r>
              <a:rPr b="1" lang="en-IN" sz="3500" spc="123" strike="noStrike">
                <a:solidFill>
                  <a:srgbClr val="f5f5f5"/>
                </a:solidFill>
                <a:latin typeface="Tahoma"/>
              </a:rPr>
              <a:t>areas.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0240" y="300240"/>
            <a:ext cx="93423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9200" spc="18" strike="noStrike">
                <a:solidFill>
                  <a:srgbClr val="ffffff"/>
                </a:solidFill>
                <a:latin typeface="Tahoma"/>
              </a:rPr>
              <a:t>METHODOLOGY</a:t>
            </a:r>
            <a:endParaRPr b="0" lang="en-IN" sz="9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3"/>
          <p:cNvSpPr/>
          <p:nvPr/>
        </p:nvSpPr>
        <p:spPr>
          <a:xfrm>
            <a:off x="1005120" y="2051640"/>
            <a:ext cx="16266600" cy="70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1160" indent="-252000">
              <a:lnSpc>
                <a:spcPct val="116000"/>
              </a:lnSpc>
              <a:spcBef>
                <a:spcPts val="96"/>
              </a:spcBef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Sensor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Deployment: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0" strike="noStrike">
                <a:solidFill>
                  <a:srgbClr val="ffffff"/>
                </a:solidFill>
                <a:latin typeface="Tahoma"/>
              </a:rPr>
              <a:t>Install</a:t>
            </a:r>
            <a:r>
              <a:rPr b="1" lang="en-IN" sz="2200" spc="117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sensors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at</a:t>
            </a:r>
            <a:r>
              <a:rPr b="1" lang="en-IN" sz="2200" spc="117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strategically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chosen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locations</a:t>
            </a:r>
            <a:r>
              <a:rPr b="1" lang="en-IN" sz="2200" spc="117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within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the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41" strike="noStrike">
                <a:solidFill>
                  <a:srgbClr val="ffffff"/>
                </a:solidFill>
                <a:latin typeface="Tahoma"/>
              </a:rPr>
              <a:t>target</a:t>
            </a:r>
            <a:r>
              <a:rPr b="1" lang="en-IN" sz="2200" spc="117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urban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46" strike="noStrike">
                <a:solidFill>
                  <a:srgbClr val="ffffff"/>
                </a:solidFill>
                <a:latin typeface="Tahoma"/>
              </a:rPr>
              <a:t>area,</a:t>
            </a:r>
            <a:r>
              <a:rPr b="1" lang="en-IN" sz="2200" spc="11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41" strike="noStrike">
                <a:solidFill>
                  <a:srgbClr val="ffffff"/>
                </a:solidFill>
                <a:latin typeface="Tahoma"/>
              </a:rPr>
              <a:t>ensuring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representative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coverage.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5668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Collection: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Continuously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24" strike="noStrike">
                <a:solidFill>
                  <a:srgbClr val="ffffff"/>
                </a:solidFill>
                <a:latin typeface="Tahoma"/>
              </a:rPr>
              <a:t>collect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sound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level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using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the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8" strike="noStrike">
                <a:solidFill>
                  <a:srgbClr val="ffffff"/>
                </a:solidFill>
                <a:latin typeface="Tahoma"/>
              </a:rPr>
              <a:t>deployed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sensors,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capturing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variations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over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time.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6532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0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41" strike="noStrike">
                <a:solidFill>
                  <a:srgbClr val="ffffff"/>
                </a:solidFill>
                <a:latin typeface="Tahoma"/>
              </a:rPr>
              <a:t>Transmission: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Use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IoT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technology</a:t>
            </a:r>
            <a:r>
              <a:rPr b="1" lang="en-IN" sz="2200" spc="-10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transmit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the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24" strike="noStrike">
                <a:solidFill>
                  <a:srgbClr val="ffffff"/>
                </a:solidFill>
                <a:latin typeface="Tahoma"/>
              </a:rPr>
              <a:t>collected</a:t>
            </a:r>
            <a:r>
              <a:rPr b="1" lang="en-IN" sz="2200" spc="-10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6" strike="noStrike">
                <a:solidFill>
                  <a:srgbClr val="ffffff"/>
                </a:solidFill>
                <a:latin typeface="Tahoma"/>
              </a:rPr>
              <a:t>a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centralized</a:t>
            </a:r>
            <a:r>
              <a:rPr b="1" lang="en-IN" sz="2200" spc="-10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cloud-based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platform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in</a:t>
            </a:r>
            <a:r>
              <a:rPr b="1" lang="en-IN" sz="2200" spc="-10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5" strike="noStrike">
                <a:solidFill>
                  <a:srgbClr val="ffffff"/>
                </a:solidFill>
                <a:latin typeface="Tahoma"/>
              </a:rPr>
              <a:t>real-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time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for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further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analysis.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7252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  <a:tab algn="l" pos="1249200"/>
                <a:tab algn="l" pos="2606040"/>
                <a:tab algn="l" pos="3783240"/>
                <a:tab algn="l" pos="4538520"/>
                <a:tab algn="l" pos="5915520"/>
                <a:tab algn="l" pos="7587000"/>
                <a:tab algn="l" pos="8017560"/>
                <a:tab algn="l" pos="9228960"/>
                <a:tab algn="l" pos="9884520"/>
                <a:tab algn="l" pos="11066760"/>
                <a:tab algn="l" pos="11662560"/>
                <a:tab algn="l" pos="12538080"/>
                <a:tab algn="l" pos="13371120"/>
                <a:tab algn="l" pos="14999400"/>
              </a:tabLst>
            </a:pP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5" strike="noStrike">
                <a:solidFill>
                  <a:srgbClr val="ffffff"/>
                </a:solidFill>
                <a:latin typeface="Tahoma"/>
              </a:rPr>
              <a:t>Analysis: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9" strike="noStrike">
                <a:solidFill>
                  <a:srgbClr val="ffffff"/>
                </a:solidFill>
                <a:latin typeface="Tahoma"/>
              </a:rPr>
              <a:t>Employ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analyt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ics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techniques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process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analyze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the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data,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identifying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patterns,  sources,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trends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in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pollution.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6856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  <a:tab algn="l" pos="1299240"/>
                <a:tab algn="l" pos="3077280"/>
                <a:tab algn="l" pos="4739760"/>
                <a:tab algn="l" pos="6370200"/>
                <a:tab algn="l" pos="6818760"/>
                <a:tab algn="l" pos="8197200"/>
                <a:tab algn="l" pos="9138240"/>
                <a:tab algn="l" pos="10033560"/>
                <a:tab algn="l" pos="10927080"/>
                <a:tab algn="l" pos="11886480"/>
                <a:tab algn="l" pos="13017960"/>
                <a:tab algn="l" pos="14696280"/>
              </a:tabLst>
            </a:pP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Alert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Generation: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46" strike="noStrike">
                <a:solidFill>
                  <a:srgbClr val="ffffff"/>
                </a:solidFill>
                <a:latin typeface="Tahoma"/>
              </a:rPr>
              <a:t>Implement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algorithms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35" strike="noStrike">
                <a:solidFill>
                  <a:srgbClr val="ffffff"/>
                </a:solidFill>
                <a:latin typeface="Tahoma"/>
              </a:rPr>
              <a:t>generate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alerts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66" strike="noStrike">
                <a:solidFill>
                  <a:srgbClr val="ffffff"/>
                </a:solidFill>
                <a:latin typeface="Tahoma"/>
              </a:rPr>
              <a:t>when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no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ise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levels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exceed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predefined</a:t>
            </a: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thresholds,  </a:t>
            </a:r>
            <a:r>
              <a:rPr b="1" lang="en-IN" sz="2200" spc="-41" strike="noStrike">
                <a:solidFill>
                  <a:srgbClr val="ffffff"/>
                </a:solidFill>
                <a:latin typeface="Tahoma"/>
              </a:rPr>
              <a:t>ensuring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timely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response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8" strike="noStrike">
                <a:solidFill>
                  <a:srgbClr val="ffffff"/>
                </a:solidFill>
                <a:latin typeface="Tahoma"/>
              </a:rPr>
              <a:t>by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relevant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authorities.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8332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32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5" strike="noStrike">
                <a:solidFill>
                  <a:srgbClr val="ffffff"/>
                </a:solidFill>
                <a:latin typeface="Tahoma"/>
              </a:rPr>
              <a:t>Storage: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Store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the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</a:t>
            </a:r>
            <a:r>
              <a:rPr b="1" lang="en-IN" sz="2200" spc="32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securely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in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6" strike="noStrike">
                <a:solidFill>
                  <a:srgbClr val="ffffff"/>
                </a:solidFill>
                <a:latin typeface="Tahoma"/>
              </a:rPr>
              <a:t>a</a:t>
            </a:r>
            <a:r>
              <a:rPr b="1" lang="en-IN" sz="2200" spc="32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24" strike="noStrike">
                <a:solidFill>
                  <a:srgbClr val="ffffff"/>
                </a:solidFill>
                <a:latin typeface="Tahoma"/>
              </a:rPr>
              <a:t>cloud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database,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allowing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for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long-term</a:t>
            </a:r>
            <a:r>
              <a:rPr b="1" lang="en-IN" sz="2200" spc="32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5" strike="noStrike">
                <a:solidFill>
                  <a:srgbClr val="ffffff"/>
                </a:solidFill>
                <a:latin typeface="Tahoma"/>
              </a:rPr>
              <a:t>storage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easy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retrieval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for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research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reporting.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4084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35" strike="noStrike">
                <a:solidFill>
                  <a:srgbClr val="ffffff"/>
                </a:solidFill>
                <a:latin typeface="Tahoma"/>
              </a:rPr>
              <a:t>Visualization: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Create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user-friendly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dashboards</a:t>
            </a:r>
            <a:r>
              <a:rPr b="1" lang="en-IN" sz="2200" spc="34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visualization</a:t>
            </a:r>
            <a:r>
              <a:rPr b="1" lang="en-IN" sz="2200" spc="34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9" strike="noStrike">
                <a:solidFill>
                  <a:srgbClr val="ffffff"/>
                </a:solidFill>
                <a:latin typeface="Tahoma"/>
              </a:rPr>
              <a:t>tools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for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real-time</a:t>
            </a:r>
            <a:r>
              <a:rPr b="1" lang="en-IN" sz="2200" spc="34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monitoring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3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public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engagement.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72520">
              <a:lnSpc>
                <a:spcPct val="100000"/>
              </a:lnSpc>
              <a:spcBef>
                <a:spcPts val="431"/>
              </a:spcBef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Maintenance: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41" strike="noStrike">
                <a:solidFill>
                  <a:srgbClr val="ffffff"/>
                </a:solidFill>
                <a:latin typeface="Tahoma"/>
              </a:rPr>
              <a:t>Regularly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maintain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calibrate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sensors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ensure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data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accuracy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14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system</a:t>
            </a:r>
            <a:r>
              <a:rPr b="1" lang="en-IN" sz="2200" spc="-12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reliability.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28332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Community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0" strike="noStrike">
                <a:solidFill>
                  <a:srgbClr val="ffffff"/>
                </a:solidFill>
                <a:latin typeface="Tahoma"/>
              </a:rPr>
              <a:t>Engagement: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6" strike="noStrike">
                <a:solidFill>
                  <a:srgbClr val="ffffff"/>
                </a:solidFill>
                <a:latin typeface="Tahoma"/>
              </a:rPr>
              <a:t>Engage</a:t>
            </a:r>
            <a:r>
              <a:rPr b="1" lang="en-IN" sz="2200" spc="43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0" strike="noStrike">
                <a:solidFill>
                  <a:srgbClr val="ffffff"/>
                </a:solidFill>
                <a:latin typeface="Tahoma"/>
              </a:rPr>
              <a:t>with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local</a:t>
            </a:r>
            <a:r>
              <a:rPr b="1" lang="en-IN" sz="2200" spc="43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communities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authorities</a:t>
            </a:r>
            <a:r>
              <a:rPr b="1" lang="en-IN" sz="2200" spc="43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32" strike="noStrike">
                <a:solidFill>
                  <a:srgbClr val="ffffff"/>
                </a:solidFill>
                <a:latin typeface="Tahoma"/>
              </a:rPr>
              <a:t>raise</a:t>
            </a:r>
            <a:r>
              <a:rPr b="1" lang="en-IN" sz="2200" spc="43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5" strike="noStrike">
                <a:solidFill>
                  <a:srgbClr val="ffffff"/>
                </a:solidFill>
                <a:latin typeface="Tahoma"/>
              </a:rPr>
              <a:t>awareness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about</a:t>
            </a:r>
            <a:r>
              <a:rPr b="1" lang="en-IN" sz="2200" spc="38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</a:t>
            </a:r>
            <a:r>
              <a:rPr b="1" lang="en-IN" sz="2200" spc="43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pollution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encourage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participation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in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reduction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efforts.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1160" indent="-448920">
              <a:lnSpc>
                <a:spcPct val="116000"/>
              </a:lnSpc>
              <a:buClr>
                <a:srgbClr val="ffffff"/>
              </a:buClr>
              <a:buFont typeface="Verdana"/>
              <a:buAutoNum type="arabicPeriod"/>
              <a:tabLst>
                <a:tab algn="l" pos="461520"/>
              </a:tabLst>
            </a:pPr>
            <a:r>
              <a:rPr b="1" lang="en-IN" sz="2200" spc="-1" strike="noStrike">
                <a:solidFill>
                  <a:srgbClr val="ffffff"/>
                </a:solidFill>
                <a:latin typeface="Tahoma"/>
              </a:rPr>
              <a:t>Continuous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Improvement: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9" strike="noStrike">
                <a:solidFill>
                  <a:srgbClr val="ffffff"/>
                </a:solidFill>
                <a:latin typeface="Tahoma"/>
              </a:rPr>
              <a:t>Monitor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1" strike="noStrike">
                <a:solidFill>
                  <a:srgbClr val="ffffff"/>
                </a:solidFill>
                <a:latin typeface="Tahoma"/>
              </a:rPr>
              <a:t>system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performance,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52" strike="noStrike">
                <a:solidFill>
                  <a:srgbClr val="ffffff"/>
                </a:solidFill>
                <a:latin typeface="Tahoma"/>
              </a:rPr>
              <a:t>seek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feedback,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60" strike="noStrike">
                <a:solidFill>
                  <a:srgbClr val="ffffff"/>
                </a:solidFill>
                <a:latin typeface="Tahoma"/>
              </a:rPr>
              <a:t>make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enhancements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12" strike="noStrike">
                <a:solidFill>
                  <a:srgbClr val="ffffff"/>
                </a:solidFill>
                <a:latin typeface="Tahoma"/>
              </a:rPr>
              <a:t>to</a:t>
            </a:r>
            <a:r>
              <a:rPr b="1" lang="en-IN" sz="2200" spc="-75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7" strike="noStrike">
                <a:solidFill>
                  <a:srgbClr val="ffffff"/>
                </a:solidFill>
                <a:latin typeface="Tahoma"/>
              </a:rPr>
              <a:t>improve</a:t>
            </a:r>
            <a:r>
              <a:rPr b="1" lang="en-IN" sz="2200" spc="-8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5" strike="noStrike">
                <a:solidFill>
                  <a:srgbClr val="ffffff"/>
                </a:solidFill>
                <a:latin typeface="Tahoma"/>
              </a:rPr>
              <a:t>noise </a:t>
            </a:r>
            <a:r>
              <a:rPr b="1" lang="en-IN" sz="2200" spc="-630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pollution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26" strike="noStrike">
                <a:solidFill>
                  <a:srgbClr val="ffffff"/>
                </a:solidFill>
                <a:latin typeface="Tahoma"/>
              </a:rPr>
              <a:t>monitoring</a:t>
            </a:r>
            <a:r>
              <a:rPr b="1" lang="en-IN" sz="2200" spc="-13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-12" strike="noStrike">
                <a:solidFill>
                  <a:srgbClr val="ffffff"/>
                </a:solidFill>
                <a:latin typeface="Tahoma"/>
              </a:rPr>
              <a:t>and</a:t>
            </a:r>
            <a:r>
              <a:rPr b="1" lang="en-IN" sz="2200" spc="-12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2200" spc="4" strike="noStrike">
                <a:solidFill>
                  <a:srgbClr val="ffffff"/>
                </a:solidFill>
                <a:latin typeface="Tahoma"/>
              </a:rPr>
              <a:t>control.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object 2" descr=""/>
          <p:cNvPicPr/>
          <p:nvPr/>
        </p:nvPicPr>
        <p:blipFill>
          <a:blip r:embed="rId1"/>
          <a:stretch/>
        </p:blipFill>
        <p:spPr>
          <a:xfrm>
            <a:off x="559800" y="1807200"/>
            <a:ext cx="17448480" cy="6187320"/>
          </a:xfrm>
          <a:prstGeom prst="rect">
            <a:avLst/>
          </a:prstGeom>
          <a:ln w="0">
            <a:noFill/>
          </a:ln>
        </p:spPr>
      </p:pic>
      <p:sp>
        <p:nvSpPr>
          <p:cNvPr id="135" name="object 3"/>
          <p:cNvSpPr/>
          <p:nvPr/>
        </p:nvSpPr>
        <p:spPr>
          <a:xfrm>
            <a:off x="7410600" y="3501720"/>
            <a:ext cx="3746880" cy="23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763920">
              <a:lnSpc>
                <a:spcPct val="116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6700" spc="-75" strike="noStrike">
                <a:solidFill>
                  <a:srgbClr val="000000"/>
                </a:solidFill>
                <a:latin typeface="Verdana"/>
              </a:rPr>
              <a:t>noise </a:t>
            </a:r>
            <a:r>
              <a:rPr b="0" lang="en-IN" sz="67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6700" spc="123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6700" spc="6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6700" spc="117" strike="noStrike">
                <a:solidFill>
                  <a:srgbClr val="000000"/>
                </a:solidFill>
                <a:latin typeface="Verdana"/>
              </a:rPr>
              <a:t>ll</a:t>
            </a:r>
            <a:r>
              <a:rPr b="0" lang="en-IN" sz="6700" spc="-15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6700" spc="9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6700" spc="-52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6700" spc="6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6700" spc="-92" strike="noStrike">
                <a:solidFill>
                  <a:srgbClr val="000000"/>
                </a:solidFill>
                <a:latin typeface="Verdana"/>
              </a:rPr>
              <a:t>n</a:t>
            </a:r>
            <a:endParaRPr b="0" lang="en-IN" sz="6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4"/>
          <p:cNvSpPr/>
          <p:nvPr/>
        </p:nvSpPr>
        <p:spPr>
          <a:xfrm>
            <a:off x="6001920" y="355320"/>
            <a:ext cx="6246000" cy="961560"/>
          </a:xfrm>
          <a:custGeom>
            <a:avLst/>
            <a:gdLst>
              <a:gd name="textAreaLeft" fmla="*/ 0 w 6246000"/>
              <a:gd name="textAreaRight" fmla="*/ 6246360 w 6246000"/>
              <a:gd name="textAreaTop" fmla="*/ 0 h 961560"/>
              <a:gd name="textAreaBottom" fmla="*/ 961920 h 961560"/>
            </a:gdLst>
            <a:ahLst/>
            <a:rect l="textAreaLeft" t="textAreaTop" r="textAreaRight" b="textAreaBottom"/>
            <a:pathLst>
              <a:path w="6246495" h="962025">
                <a:moveTo>
                  <a:pt x="5864526" y="961972"/>
                </a:moveTo>
                <a:lnTo>
                  <a:pt x="381678" y="961972"/>
                </a:lnTo>
                <a:lnTo>
                  <a:pt x="343371" y="959157"/>
                </a:lnTo>
                <a:lnTo>
                  <a:pt x="305526" y="952614"/>
                </a:lnTo>
                <a:lnTo>
                  <a:pt x="268507" y="942406"/>
                </a:lnTo>
                <a:lnTo>
                  <a:pt x="232670" y="928633"/>
                </a:lnTo>
                <a:lnTo>
                  <a:pt x="198361" y="911427"/>
                </a:lnTo>
                <a:lnTo>
                  <a:pt x="165910" y="890954"/>
                </a:lnTo>
                <a:lnTo>
                  <a:pt x="135629" y="867409"/>
                </a:lnTo>
                <a:lnTo>
                  <a:pt x="107811" y="841022"/>
                </a:lnTo>
                <a:lnTo>
                  <a:pt x="82722" y="812044"/>
                </a:lnTo>
                <a:lnTo>
                  <a:pt x="60605" y="780756"/>
                </a:lnTo>
                <a:lnTo>
                  <a:pt x="41673" y="747458"/>
                </a:lnTo>
                <a:lnTo>
                  <a:pt x="26107" y="712473"/>
                </a:lnTo>
                <a:lnTo>
                  <a:pt x="14059" y="676136"/>
                </a:lnTo>
                <a:lnTo>
                  <a:pt x="5643" y="638797"/>
                </a:lnTo>
                <a:lnTo>
                  <a:pt x="942" y="600816"/>
                </a:lnTo>
                <a:lnTo>
                  <a:pt x="0" y="581705"/>
                </a:lnTo>
                <a:lnTo>
                  <a:pt x="0" y="380384"/>
                </a:lnTo>
                <a:lnTo>
                  <a:pt x="2825" y="342219"/>
                </a:lnTo>
                <a:lnTo>
                  <a:pt x="9392" y="304514"/>
                </a:lnTo>
                <a:lnTo>
                  <a:pt x="19637" y="267631"/>
                </a:lnTo>
                <a:lnTo>
                  <a:pt x="33461" y="231927"/>
                </a:lnTo>
                <a:lnTo>
                  <a:pt x="50732" y="197745"/>
                </a:lnTo>
                <a:lnTo>
                  <a:pt x="71281" y="165414"/>
                </a:lnTo>
                <a:lnTo>
                  <a:pt x="94913" y="135245"/>
                </a:lnTo>
                <a:lnTo>
                  <a:pt x="121399" y="107529"/>
                </a:lnTo>
                <a:lnTo>
                  <a:pt x="150484" y="82533"/>
                </a:lnTo>
                <a:lnTo>
                  <a:pt x="181888" y="60498"/>
                </a:lnTo>
                <a:lnTo>
                  <a:pt x="215309" y="41636"/>
                </a:lnTo>
                <a:lnTo>
                  <a:pt x="250424" y="26128"/>
                </a:lnTo>
                <a:lnTo>
                  <a:pt x="286896" y="14125"/>
                </a:lnTo>
                <a:lnTo>
                  <a:pt x="324374" y="5740"/>
                </a:lnTo>
                <a:lnTo>
                  <a:pt x="362496" y="1056"/>
                </a:lnTo>
                <a:lnTo>
                  <a:pt x="391286" y="0"/>
                </a:lnTo>
                <a:lnTo>
                  <a:pt x="5864526" y="117"/>
                </a:lnTo>
                <a:lnTo>
                  <a:pt x="5902833" y="2932"/>
                </a:lnTo>
                <a:lnTo>
                  <a:pt x="5940677" y="9475"/>
                </a:lnTo>
                <a:lnTo>
                  <a:pt x="5977696" y="19682"/>
                </a:lnTo>
                <a:lnTo>
                  <a:pt x="6013533" y="33455"/>
                </a:lnTo>
                <a:lnTo>
                  <a:pt x="6047843" y="50661"/>
                </a:lnTo>
                <a:lnTo>
                  <a:pt x="6080293" y="71135"/>
                </a:lnTo>
                <a:lnTo>
                  <a:pt x="6110575" y="94679"/>
                </a:lnTo>
                <a:lnTo>
                  <a:pt x="6138393" y="121067"/>
                </a:lnTo>
                <a:lnTo>
                  <a:pt x="6163482" y="150045"/>
                </a:lnTo>
                <a:lnTo>
                  <a:pt x="6185598" y="181333"/>
                </a:lnTo>
                <a:lnTo>
                  <a:pt x="6204531" y="214630"/>
                </a:lnTo>
                <a:lnTo>
                  <a:pt x="6220096" y="249615"/>
                </a:lnTo>
                <a:lnTo>
                  <a:pt x="6232145" y="285953"/>
                </a:lnTo>
                <a:lnTo>
                  <a:pt x="6240560" y="323292"/>
                </a:lnTo>
                <a:lnTo>
                  <a:pt x="6245262" y="361273"/>
                </a:lnTo>
                <a:lnTo>
                  <a:pt x="6246205" y="380384"/>
                </a:lnTo>
                <a:lnTo>
                  <a:pt x="6246205" y="581705"/>
                </a:lnTo>
                <a:lnTo>
                  <a:pt x="6243378" y="619870"/>
                </a:lnTo>
                <a:lnTo>
                  <a:pt x="6236811" y="657575"/>
                </a:lnTo>
                <a:lnTo>
                  <a:pt x="6226567" y="694457"/>
                </a:lnTo>
                <a:lnTo>
                  <a:pt x="6212743" y="730161"/>
                </a:lnTo>
                <a:lnTo>
                  <a:pt x="6195473" y="764344"/>
                </a:lnTo>
                <a:lnTo>
                  <a:pt x="6174923" y="796675"/>
                </a:lnTo>
                <a:lnTo>
                  <a:pt x="6151291" y="826844"/>
                </a:lnTo>
                <a:lnTo>
                  <a:pt x="6124805" y="854560"/>
                </a:lnTo>
                <a:lnTo>
                  <a:pt x="6095719" y="879556"/>
                </a:lnTo>
                <a:lnTo>
                  <a:pt x="6064315" y="901590"/>
                </a:lnTo>
                <a:lnTo>
                  <a:pt x="6030895" y="920453"/>
                </a:lnTo>
                <a:lnTo>
                  <a:pt x="5995779" y="935961"/>
                </a:lnTo>
                <a:lnTo>
                  <a:pt x="5959307" y="947964"/>
                </a:lnTo>
                <a:lnTo>
                  <a:pt x="5921830" y="956349"/>
                </a:lnTo>
                <a:lnTo>
                  <a:pt x="5883708" y="961033"/>
                </a:lnTo>
                <a:lnTo>
                  <a:pt x="5864526" y="96197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5"/>
          <p:cNvSpPr/>
          <p:nvPr/>
        </p:nvSpPr>
        <p:spPr>
          <a:xfrm>
            <a:off x="6397560" y="8297640"/>
            <a:ext cx="6208200" cy="961560"/>
          </a:xfrm>
          <a:custGeom>
            <a:avLst/>
            <a:gdLst>
              <a:gd name="textAreaLeft" fmla="*/ 0 w 6208200"/>
              <a:gd name="textAreaRight" fmla="*/ 6208560 w 6208200"/>
              <a:gd name="textAreaTop" fmla="*/ 0 h 961560"/>
              <a:gd name="textAreaBottom" fmla="*/ 961920 h 961560"/>
            </a:gdLst>
            <a:ahLst/>
            <a:rect l="textAreaLeft" t="textAreaTop" r="textAreaRight" b="textAreaBottom"/>
            <a:pathLst>
              <a:path w="6208395" h="962025">
                <a:moveTo>
                  <a:pt x="5828567" y="961972"/>
                </a:moveTo>
                <a:lnTo>
                  <a:pt x="379338" y="961972"/>
                </a:lnTo>
                <a:lnTo>
                  <a:pt x="341266" y="959157"/>
                </a:lnTo>
                <a:lnTo>
                  <a:pt x="303653" y="952614"/>
                </a:lnTo>
                <a:lnTo>
                  <a:pt x="266861" y="942406"/>
                </a:lnTo>
                <a:lnTo>
                  <a:pt x="231244" y="928633"/>
                </a:lnTo>
                <a:lnTo>
                  <a:pt x="197145" y="911427"/>
                </a:lnTo>
                <a:lnTo>
                  <a:pt x="164893" y="890954"/>
                </a:lnTo>
                <a:lnTo>
                  <a:pt x="134797" y="867410"/>
                </a:lnTo>
                <a:lnTo>
                  <a:pt x="107149" y="841022"/>
                </a:lnTo>
                <a:lnTo>
                  <a:pt x="82215" y="812044"/>
                </a:lnTo>
                <a:lnTo>
                  <a:pt x="60233" y="780756"/>
                </a:lnTo>
                <a:lnTo>
                  <a:pt x="41417" y="747459"/>
                </a:lnTo>
                <a:lnTo>
                  <a:pt x="25947" y="712473"/>
                </a:lnTo>
                <a:lnTo>
                  <a:pt x="13973" y="676136"/>
                </a:lnTo>
                <a:lnTo>
                  <a:pt x="5609" y="638797"/>
                </a:lnTo>
                <a:lnTo>
                  <a:pt x="936" y="600816"/>
                </a:lnTo>
                <a:lnTo>
                  <a:pt x="0" y="581705"/>
                </a:lnTo>
                <a:lnTo>
                  <a:pt x="0" y="380384"/>
                </a:lnTo>
                <a:lnTo>
                  <a:pt x="2808" y="342219"/>
                </a:lnTo>
                <a:lnTo>
                  <a:pt x="9335" y="304514"/>
                </a:lnTo>
                <a:lnTo>
                  <a:pt x="19517" y="267631"/>
                </a:lnTo>
                <a:lnTo>
                  <a:pt x="33256" y="231927"/>
                </a:lnTo>
                <a:lnTo>
                  <a:pt x="50420" y="197745"/>
                </a:lnTo>
                <a:lnTo>
                  <a:pt x="70844" y="165414"/>
                </a:lnTo>
                <a:lnTo>
                  <a:pt x="94331" y="135245"/>
                </a:lnTo>
                <a:lnTo>
                  <a:pt x="120655" y="107529"/>
                </a:lnTo>
                <a:lnTo>
                  <a:pt x="149561" y="82533"/>
                </a:lnTo>
                <a:lnTo>
                  <a:pt x="180773" y="60498"/>
                </a:lnTo>
                <a:lnTo>
                  <a:pt x="213989" y="41636"/>
                </a:lnTo>
                <a:lnTo>
                  <a:pt x="248889" y="26128"/>
                </a:lnTo>
                <a:lnTo>
                  <a:pt x="285137" y="14125"/>
                </a:lnTo>
                <a:lnTo>
                  <a:pt x="322385" y="5740"/>
                </a:lnTo>
                <a:lnTo>
                  <a:pt x="360273" y="1056"/>
                </a:lnTo>
                <a:lnTo>
                  <a:pt x="388887" y="0"/>
                </a:lnTo>
                <a:lnTo>
                  <a:pt x="5828567" y="117"/>
                </a:lnTo>
                <a:lnTo>
                  <a:pt x="5866639" y="2932"/>
                </a:lnTo>
                <a:lnTo>
                  <a:pt x="5904252" y="9475"/>
                </a:lnTo>
                <a:lnTo>
                  <a:pt x="5941044" y="19682"/>
                </a:lnTo>
                <a:lnTo>
                  <a:pt x="5976660" y="33455"/>
                </a:lnTo>
                <a:lnTo>
                  <a:pt x="6010760" y="50661"/>
                </a:lnTo>
                <a:lnTo>
                  <a:pt x="6043011" y="71135"/>
                </a:lnTo>
                <a:lnTo>
                  <a:pt x="6073107" y="94679"/>
                </a:lnTo>
                <a:lnTo>
                  <a:pt x="6100755" y="121067"/>
                </a:lnTo>
                <a:lnTo>
                  <a:pt x="6125690" y="150045"/>
                </a:lnTo>
                <a:lnTo>
                  <a:pt x="6147671" y="181333"/>
                </a:lnTo>
                <a:lnTo>
                  <a:pt x="6166487" y="214630"/>
                </a:lnTo>
                <a:lnTo>
                  <a:pt x="6181957" y="249615"/>
                </a:lnTo>
                <a:lnTo>
                  <a:pt x="6193932" y="285953"/>
                </a:lnTo>
                <a:lnTo>
                  <a:pt x="6202296" y="323292"/>
                </a:lnTo>
                <a:lnTo>
                  <a:pt x="6206969" y="361273"/>
                </a:lnTo>
                <a:lnTo>
                  <a:pt x="6207905" y="380384"/>
                </a:lnTo>
                <a:lnTo>
                  <a:pt x="6207905" y="581705"/>
                </a:lnTo>
                <a:lnTo>
                  <a:pt x="6205097" y="619870"/>
                </a:lnTo>
                <a:lnTo>
                  <a:pt x="6198570" y="657575"/>
                </a:lnTo>
                <a:lnTo>
                  <a:pt x="6188388" y="694457"/>
                </a:lnTo>
                <a:lnTo>
                  <a:pt x="6174648" y="730161"/>
                </a:lnTo>
                <a:lnTo>
                  <a:pt x="6157484" y="764344"/>
                </a:lnTo>
                <a:lnTo>
                  <a:pt x="6137060" y="796675"/>
                </a:lnTo>
                <a:lnTo>
                  <a:pt x="6113574" y="826844"/>
                </a:lnTo>
                <a:lnTo>
                  <a:pt x="6087250" y="854560"/>
                </a:lnTo>
                <a:lnTo>
                  <a:pt x="6058343" y="879556"/>
                </a:lnTo>
                <a:lnTo>
                  <a:pt x="6027131" y="901590"/>
                </a:lnTo>
                <a:lnTo>
                  <a:pt x="5993916" y="920453"/>
                </a:lnTo>
                <a:lnTo>
                  <a:pt x="5959015" y="935961"/>
                </a:lnTo>
                <a:lnTo>
                  <a:pt x="5922767" y="947965"/>
                </a:lnTo>
                <a:lnTo>
                  <a:pt x="5885520" y="956349"/>
                </a:lnTo>
                <a:lnTo>
                  <a:pt x="5847632" y="961033"/>
                </a:lnTo>
                <a:lnTo>
                  <a:pt x="5828567" y="961972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704360" y="551160"/>
            <a:ext cx="28436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2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7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rr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41" strike="noStrike">
                <a:solidFill>
                  <a:srgbClr val="000000"/>
                </a:solidFill>
                <a:latin typeface="Verdana"/>
              </a:rPr>
              <a:t>r</a:t>
            </a:r>
            <a:endParaRPr b="0" lang="en-IN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7"/>
          <p:cNvSpPr/>
          <p:nvPr/>
        </p:nvSpPr>
        <p:spPr>
          <a:xfrm>
            <a:off x="11942640" y="2000160"/>
            <a:ext cx="465408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316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3400" spc="-7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bl</a:t>
            </a:r>
            <a:r>
              <a:rPr b="0" lang="en-IN" sz="3400" spc="2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3400" spc="10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316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97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3400" spc="2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34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43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object 8"/>
          <p:cNvSpPr/>
          <p:nvPr/>
        </p:nvSpPr>
        <p:spPr>
          <a:xfrm>
            <a:off x="12598560" y="3736080"/>
            <a:ext cx="387000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ld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4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43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2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bject 9"/>
          <p:cNvSpPr/>
          <p:nvPr/>
        </p:nvSpPr>
        <p:spPr>
          <a:xfrm>
            <a:off x="13548960" y="5415480"/>
            <a:ext cx="253764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soundscape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object 10"/>
          <p:cNvSpPr/>
          <p:nvPr/>
        </p:nvSpPr>
        <p:spPr>
          <a:xfrm>
            <a:off x="12143880" y="7192800"/>
            <a:ext cx="477936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10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h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50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4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4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43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92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bject 11"/>
          <p:cNvSpPr/>
          <p:nvPr/>
        </p:nvSpPr>
        <p:spPr>
          <a:xfrm>
            <a:off x="8211600" y="8454240"/>
            <a:ext cx="3848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ld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4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250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object 12"/>
          <p:cNvSpPr/>
          <p:nvPr/>
        </p:nvSpPr>
        <p:spPr>
          <a:xfrm>
            <a:off x="1440000" y="7200000"/>
            <a:ext cx="61200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63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7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pl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nn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245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222" strike="noStrike">
                <a:solidFill>
                  <a:srgbClr val="000000"/>
                </a:solidFill>
                <a:latin typeface="Verdana"/>
              </a:rPr>
              <a:t>&amp;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250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object 13"/>
          <p:cNvSpPr/>
          <p:nvPr/>
        </p:nvSpPr>
        <p:spPr>
          <a:xfrm>
            <a:off x="1610280" y="5465160"/>
            <a:ext cx="405144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q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49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29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63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86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97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10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bject 14"/>
          <p:cNvSpPr/>
          <p:nvPr/>
        </p:nvSpPr>
        <p:spPr>
          <a:xfrm>
            <a:off x="2346120" y="3706920"/>
            <a:ext cx="257976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58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10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43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11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109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2038320" y="2003040"/>
            <a:ext cx="4135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400" spc="43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3400" spc="-4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97" strike="noStrike">
                <a:solidFill>
                  <a:srgbClr val="000000"/>
                </a:solidFill>
                <a:latin typeface="Verdana"/>
              </a:rPr>
              <a:t>ff</a:t>
            </a:r>
            <a:r>
              <a:rPr b="0" lang="en-IN" sz="3400" spc="-26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3400" spc="11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3400" spc="-36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3400" spc="-197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-15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3400" spc="-250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197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3400" spc="-80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3400" spc="-5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3400" spc="49" strike="noStrike">
                <a:solidFill>
                  <a:srgbClr val="000000"/>
                </a:solidFill>
                <a:latin typeface="Verdana"/>
              </a:rPr>
              <a:t>t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object 2" descr=""/>
          <p:cNvPicPr/>
          <p:nvPr/>
        </p:nvPicPr>
        <p:blipFill>
          <a:blip r:embed="rId1"/>
          <a:stretch/>
        </p:blipFill>
        <p:spPr>
          <a:xfrm>
            <a:off x="9144000" y="2968200"/>
            <a:ext cx="8534160" cy="435240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39560" y="300240"/>
            <a:ext cx="1553508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9200" spc="-145" strike="noStrike">
                <a:solidFill>
                  <a:srgbClr val="f5f5f5"/>
                </a:solidFill>
                <a:latin typeface="Arial"/>
              </a:rPr>
              <a:t>HARDWARE</a:t>
            </a:r>
            <a:r>
              <a:rPr b="1" lang="en-IN" sz="9200" spc="-415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9200" spc="32" strike="noStrike">
                <a:solidFill>
                  <a:srgbClr val="f5f5f5"/>
                </a:solidFill>
                <a:latin typeface="Arial"/>
              </a:rPr>
              <a:t>COMPONENTS</a:t>
            </a:r>
            <a:endParaRPr b="0" lang="en-IN" sz="9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4"/>
          <p:cNvSpPr/>
          <p:nvPr/>
        </p:nvSpPr>
        <p:spPr>
          <a:xfrm>
            <a:off x="934200" y="2373840"/>
            <a:ext cx="6702120" cy="53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447120" indent="-387360">
              <a:lnSpc>
                <a:spcPct val="100000"/>
              </a:lnSpc>
              <a:spcBef>
                <a:spcPts val="7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43" strike="noStrike">
                <a:solidFill>
                  <a:srgbClr val="ffffff"/>
                </a:solidFill>
                <a:latin typeface="Arial"/>
              </a:rPr>
              <a:t>Arduino</a:t>
            </a:r>
            <a:r>
              <a:rPr b="1" lang="en-IN" sz="3400" spc="-18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72" strike="noStrike">
                <a:solidFill>
                  <a:srgbClr val="ffffff"/>
                </a:solidFill>
                <a:latin typeface="Arial"/>
              </a:rPr>
              <a:t>Uno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394920">
              <a:lnSpc>
                <a:spcPct val="100000"/>
              </a:lnSpc>
              <a:spcBef>
                <a:spcPts val="6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83" strike="noStrike">
                <a:solidFill>
                  <a:srgbClr val="ffffff"/>
                </a:solidFill>
                <a:latin typeface="Arial"/>
              </a:rPr>
              <a:t>Microphone</a:t>
            </a:r>
            <a:r>
              <a:rPr b="1" lang="en-IN" sz="3400" spc="-16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-21" strike="noStrike">
                <a:solidFill>
                  <a:srgbClr val="ffffff"/>
                </a:solidFill>
                <a:latin typeface="Arial"/>
              </a:rPr>
              <a:t>sensor</a:t>
            </a:r>
            <a:r>
              <a:rPr b="1" lang="en-IN" sz="3400" spc="-1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89" strike="noStrike">
                <a:solidFill>
                  <a:srgbClr val="ffffff"/>
                </a:solidFill>
                <a:latin typeface="Arial"/>
              </a:rPr>
              <a:t>module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408240">
              <a:lnSpc>
                <a:spcPct val="100000"/>
              </a:lnSpc>
              <a:spcBef>
                <a:spcPts val="6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63" strike="noStrike">
                <a:solidFill>
                  <a:srgbClr val="ffffff"/>
                </a:solidFill>
                <a:latin typeface="Arial"/>
              </a:rPr>
              <a:t>Breadboard</a:t>
            </a:r>
            <a:r>
              <a:rPr b="1" lang="en-IN" sz="3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69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1" lang="en-IN" sz="3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83" strike="noStrike">
                <a:solidFill>
                  <a:srgbClr val="ffffff"/>
                </a:solidFill>
                <a:latin typeface="Arial"/>
              </a:rPr>
              <a:t>jumper</a:t>
            </a:r>
            <a:r>
              <a:rPr b="1" lang="en-IN" sz="3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9" strike="noStrike">
                <a:solidFill>
                  <a:srgbClr val="ffffff"/>
                </a:solidFill>
                <a:latin typeface="Arial"/>
              </a:rPr>
              <a:t>wires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419040">
              <a:lnSpc>
                <a:spcPct val="100000"/>
              </a:lnSpc>
              <a:spcBef>
                <a:spcPts val="6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-7" strike="noStrike">
                <a:solidFill>
                  <a:srgbClr val="ffffff"/>
                </a:solidFill>
                <a:latin typeface="Arial"/>
              </a:rPr>
              <a:t>Resistor</a:t>
            </a:r>
            <a:r>
              <a:rPr b="1" lang="en-IN" sz="3400" spc="-1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174" strike="noStrike">
                <a:solidFill>
                  <a:srgbClr val="ffffff"/>
                </a:solidFill>
                <a:latin typeface="Arial"/>
              </a:rPr>
              <a:t>(220-330</a:t>
            </a:r>
            <a:r>
              <a:rPr b="1" lang="en-IN" sz="34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18" strike="noStrike">
                <a:solidFill>
                  <a:srgbClr val="ffffff"/>
                </a:solidFill>
                <a:latin typeface="Arial"/>
              </a:rPr>
              <a:t>ohms)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412920">
              <a:lnSpc>
                <a:spcPct val="100000"/>
              </a:lnSpc>
              <a:spcBef>
                <a:spcPts val="6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-55" strike="noStrike">
                <a:solidFill>
                  <a:srgbClr val="ffffff"/>
                </a:solidFill>
                <a:latin typeface="Arial"/>
              </a:rPr>
              <a:t>USB</a:t>
            </a:r>
            <a:r>
              <a:rPr b="1" lang="en-IN" sz="34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63" strike="noStrike">
                <a:solidFill>
                  <a:srgbClr val="ffffff"/>
                </a:solidFill>
                <a:latin typeface="Arial"/>
              </a:rPr>
              <a:t>cable</a:t>
            </a:r>
            <a:r>
              <a:rPr b="1" lang="en-IN" sz="34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109" strike="noStrike">
                <a:solidFill>
                  <a:srgbClr val="ffffff"/>
                </a:solidFill>
                <a:latin typeface="Arial"/>
              </a:rPr>
              <a:t>for</a:t>
            </a:r>
            <a:r>
              <a:rPr b="1" lang="en-IN" sz="34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43" strike="noStrike">
                <a:solidFill>
                  <a:srgbClr val="ffffff"/>
                </a:solidFill>
                <a:latin typeface="Arial"/>
              </a:rPr>
              <a:t>Arduino</a:t>
            </a:r>
            <a:r>
              <a:rPr b="1" lang="en-IN" sz="3400" spc="-15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72" strike="noStrike">
                <a:solidFill>
                  <a:srgbClr val="ffffff"/>
                </a:solidFill>
                <a:latin typeface="Arial"/>
              </a:rPr>
              <a:t>Uno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434880">
              <a:lnSpc>
                <a:spcPct val="115000"/>
              </a:lnSpc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89" strike="noStrike">
                <a:solidFill>
                  <a:srgbClr val="ffffff"/>
                </a:solidFill>
                <a:latin typeface="Arial"/>
              </a:rPr>
              <a:t>Computer</a:t>
            </a:r>
            <a:r>
              <a:rPr b="1" lang="en-IN" sz="3400" spc="-17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103" strike="noStrike">
                <a:solidFill>
                  <a:srgbClr val="ffffff"/>
                </a:solidFill>
                <a:latin typeface="Arial"/>
              </a:rPr>
              <a:t>with</a:t>
            </a:r>
            <a:r>
              <a:rPr b="1" lang="en-IN" sz="3400" spc="-16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43" strike="noStrike">
                <a:solidFill>
                  <a:srgbClr val="ffffff"/>
                </a:solidFill>
                <a:latin typeface="Arial"/>
              </a:rPr>
              <a:t>Arduino</a:t>
            </a:r>
            <a:r>
              <a:rPr b="1" lang="en-IN" sz="3400" spc="-16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38" strike="noStrike">
                <a:solidFill>
                  <a:srgbClr val="ffffff"/>
                </a:solidFill>
                <a:latin typeface="Arial"/>
              </a:rPr>
              <a:t>IDE </a:t>
            </a:r>
            <a:r>
              <a:rPr b="1" lang="en-IN" sz="3400" spc="-93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69" strike="noStrike">
                <a:solidFill>
                  <a:srgbClr val="ffffff"/>
                </a:solidFill>
                <a:latin typeface="Arial"/>
              </a:rPr>
              <a:t>installed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  <a:p>
            <a:pPr marL="447120" indent="-370800">
              <a:lnSpc>
                <a:spcPct val="100000"/>
              </a:lnSpc>
              <a:spcBef>
                <a:spcPts val="646"/>
              </a:spcBef>
              <a:buClr>
                <a:srgbClr val="ffffff"/>
              </a:buClr>
              <a:buFont typeface="Lucida Sans Unicode"/>
              <a:buAutoNum type="arabicPeriod"/>
              <a:tabLst>
                <a:tab algn="l" pos="447840"/>
              </a:tabLst>
            </a:pPr>
            <a:r>
              <a:rPr b="1" lang="en-IN" sz="3400" spc="-21" strike="noStrike">
                <a:solidFill>
                  <a:srgbClr val="ffffff"/>
                </a:solidFill>
                <a:latin typeface="Arial"/>
              </a:rPr>
              <a:t>LCD</a:t>
            </a:r>
            <a:r>
              <a:rPr b="1" lang="en-IN" sz="3400" spc="-17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400" spc="18" strike="noStrike">
                <a:solidFill>
                  <a:srgbClr val="ffffff"/>
                </a:solidFill>
                <a:latin typeface="Arial"/>
              </a:rPr>
              <a:t>screen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433080" y="2799000"/>
            <a:ext cx="17230320" cy="23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23000"/>
              </a:lnSpc>
              <a:spcBef>
                <a:spcPts val="91"/>
              </a:spcBef>
            </a:pPr>
            <a:r>
              <a:rPr b="1" lang="en-IN" sz="3100" spc="43" strike="noStrike">
                <a:solidFill>
                  <a:srgbClr val="f5f5f5"/>
                </a:solidFill>
                <a:latin typeface="Arial"/>
              </a:rPr>
              <a:t>To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77" strike="noStrike">
                <a:solidFill>
                  <a:srgbClr val="f5f5f5"/>
                </a:solidFill>
                <a:latin typeface="Arial"/>
              </a:rPr>
              <a:t>address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99" strike="noStrike">
                <a:solidFill>
                  <a:srgbClr val="f5f5f5"/>
                </a:solidFill>
                <a:latin typeface="Arial"/>
              </a:rPr>
              <a:t>the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24" strike="noStrike">
                <a:solidFill>
                  <a:srgbClr val="f5f5f5"/>
                </a:solidFill>
                <a:latin typeface="Arial"/>
              </a:rPr>
              <a:t>issue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54" strike="noStrike">
                <a:solidFill>
                  <a:srgbClr val="f5f5f5"/>
                </a:solidFill>
                <a:latin typeface="Arial"/>
              </a:rPr>
              <a:t>of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72" strike="noStrike">
                <a:solidFill>
                  <a:srgbClr val="f5f5f5"/>
                </a:solidFill>
                <a:latin typeface="Arial"/>
              </a:rPr>
              <a:t>noise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57" strike="noStrike">
                <a:solidFill>
                  <a:srgbClr val="f5f5f5"/>
                </a:solidFill>
                <a:latin typeface="Arial"/>
              </a:rPr>
              <a:t>pollution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68" strike="noStrike">
                <a:solidFill>
                  <a:srgbClr val="f5f5f5"/>
                </a:solidFill>
                <a:latin typeface="Arial"/>
              </a:rPr>
              <a:t>effectively,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11" strike="noStrike">
                <a:solidFill>
                  <a:srgbClr val="f5f5f5"/>
                </a:solidFill>
                <a:latin typeface="Arial"/>
              </a:rPr>
              <a:t>we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11" strike="noStrike">
                <a:solidFill>
                  <a:srgbClr val="f5f5f5"/>
                </a:solidFill>
                <a:latin typeface="Arial"/>
              </a:rPr>
              <a:t>propose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99" strike="noStrike">
                <a:solidFill>
                  <a:srgbClr val="f5f5f5"/>
                </a:solidFill>
                <a:latin typeface="Arial"/>
              </a:rPr>
              <a:t>the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80" strike="noStrike">
                <a:solidFill>
                  <a:srgbClr val="f5f5f5"/>
                </a:solidFill>
                <a:latin typeface="Arial"/>
              </a:rPr>
              <a:t>development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28" strike="noStrike">
                <a:solidFill>
                  <a:srgbClr val="f5f5f5"/>
                </a:solidFill>
                <a:latin typeface="Arial"/>
              </a:rPr>
              <a:t>and </a:t>
            </a:r>
            <a:r>
              <a:rPr b="1" lang="en-IN" sz="3100" spc="134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80" strike="noStrike">
                <a:solidFill>
                  <a:srgbClr val="f5f5f5"/>
                </a:solidFill>
                <a:latin typeface="Arial"/>
              </a:rPr>
              <a:t>implementation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54" strike="noStrike">
                <a:solidFill>
                  <a:srgbClr val="f5f5f5"/>
                </a:solidFill>
                <a:latin typeface="Arial"/>
              </a:rPr>
              <a:t>of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97" strike="noStrike">
                <a:solidFill>
                  <a:srgbClr val="f5f5f5"/>
                </a:solidFill>
                <a:latin typeface="Arial"/>
              </a:rPr>
              <a:t>an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34" strike="noStrike">
                <a:solidFill>
                  <a:srgbClr val="f5f5f5"/>
                </a:solidFill>
                <a:latin typeface="Arial"/>
              </a:rPr>
              <a:t>advanced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03" strike="noStrike">
                <a:solidFill>
                  <a:srgbClr val="f5f5f5"/>
                </a:solidFill>
                <a:latin typeface="Arial"/>
              </a:rPr>
              <a:t>Noise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43" strike="noStrike">
                <a:solidFill>
                  <a:srgbClr val="f5f5f5"/>
                </a:solidFill>
                <a:latin typeface="Arial"/>
              </a:rPr>
              <a:t>Pollution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48" strike="noStrike">
                <a:solidFill>
                  <a:srgbClr val="f5f5f5"/>
                </a:solidFill>
                <a:latin typeface="Arial"/>
              </a:rPr>
              <a:t>Monitoring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03" strike="noStrike">
                <a:solidFill>
                  <a:srgbClr val="f5f5f5"/>
                </a:solidFill>
                <a:latin typeface="Arial"/>
              </a:rPr>
              <a:t>System</a:t>
            </a:r>
            <a:r>
              <a:rPr b="1" lang="en-IN" sz="3100" spc="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34" strike="noStrike">
                <a:solidFill>
                  <a:srgbClr val="f5f5f5"/>
                </a:solidFill>
                <a:latin typeface="Arial"/>
              </a:rPr>
              <a:t>(NPMS)</a:t>
            </a:r>
            <a:r>
              <a:rPr b="1" lang="en-IN" sz="3100" spc="12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57" strike="noStrike">
                <a:solidFill>
                  <a:srgbClr val="f5f5f5"/>
                </a:solidFill>
                <a:latin typeface="Arial"/>
              </a:rPr>
              <a:t>equipped </a:t>
            </a:r>
            <a:r>
              <a:rPr b="1" lang="en-IN" sz="3100" spc="-851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57" strike="noStrike">
                <a:solidFill>
                  <a:srgbClr val="f5f5f5"/>
                </a:solidFill>
                <a:latin typeface="Arial"/>
              </a:rPr>
              <a:t>with </a:t>
            </a:r>
            <a:r>
              <a:rPr b="1" lang="en-IN" sz="3100" spc="103" strike="noStrike">
                <a:solidFill>
                  <a:srgbClr val="f5f5f5"/>
                </a:solidFill>
                <a:latin typeface="Arial"/>
              </a:rPr>
              <a:t>IoT </a:t>
            </a:r>
            <a:r>
              <a:rPr b="1" lang="en-IN" sz="3100" spc="128" strike="noStrike">
                <a:solidFill>
                  <a:srgbClr val="f5f5f5"/>
                </a:solidFill>
                <a:latin typeface="Arial"/>
              </a:rPr>
              <a:t>technology and cloud-based </a:t>
            </a:r>
            <a:r>
              <a:rPr b="1" lang="en-IN" sz="3100" spc="174" strike="noStrike">
                <a:solidFill>
                  <a:srgbClr val="f5f5f5"/>
                </a:solidFill>
                <a:latin typeface="Arial"/>
              </a:rPr>
              <a:t>data </a:t>
            </a:r>
            <a:r>
              <a:rPr b="1" lang="en-IN" sz="3100" spc="97" strike="noStrike">
                <a:solidFill>
                  <a:srgbClr val="f5f5f5"/>
                </a:solidFill>
                <a:latin typeface="Arial"/>
              </a:rPr>
              <a:t>storage </a:t>
            </a:r>
            <a:r>
              <a:rPr b="1" lang="en-IN" sz="3100" spc="128" strike="noStrike">
                <a:solidFill>
                  <a:srgbClr val="f5f5f5"/>
                </a:solidFill>
                <a:latin typeface="Arial"/>
              </a:rPr>
              <a:t>and </a:t>
            </a:r>
            <a:r>
              <a:rPr b="1" lang="en-IN" sz="3100" spc="63" strike="noStrike">
                <a:solidFill>
                  <a:srgbClr val="f5f5f5"/>
                </a:solidFill>
                <a:latin typeface="Arial"/>
              </a:rPr>
              <a:t>analysis </a:t>
            </a:r>
            <a:r>
              <a:rPr b="1" lang="en-IN" sz="3100" spc="123" strike="noStrike">
                <a:solidFill>
                  <a:srgbClr val="f5f5f5"/>
                </a:solidFill>
                <a:latin typeface="Arial"/>
              </a:rPr>
              <a:t>capabilities. </a:t>
            </a:r>
            <a:r>
              <a:rPr b="1" lang="en-IN" sz="3100" spc="24" strike="noStrike">
                <a:solidFill>
                  <a:srgbClr val="f5f5f5"/>
                </a:solidFill>
                <a:latin typeface="Arial"/>
              </a:rPr>
              <a:t>This </a:t>
            </a:r>
            <a:r>
              <a:rPr b="1" lang="en-IN" sz="3100" spc="29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148" strike="noStrike">
                <a:solidFill>
                  <a:srgbClr val="f5f5f5"/>
                </a:solidFill>
                <a:latin typeface="Arial"/>
              </a:rPr>
              <a:t>innovative</a:t>
            </a:r>
            <a:r>
              <a:rPr b="1" lang="en-IN" sz="3100" spc="-1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97" strike="noStrike">
                <a:solidFill>
                  <a:srgbClr val="f5f5f5"/>
                </a:solidFill>
                <a:latin typeface="Arial"/>
              </a:rPr>
              <a:t>system</a:t>
            </a:r>
            <a:r>
              <a:rPr b="1" lang="en-IN" sz="3100" spc="4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69" strike="noStrike">
                <a:solidFill>
                  <a:srgbClr val="f5f5f5"/>
                </a:solidFill>
                <a:latin typeface="Arial"/>
              </a:rPr>
              <a:t>aims</a:t>
            </a:r>
            <a:r>
              <a:rPr b="1" lang="en-IN" sz="3100" spc="4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3100" spc="97" strike="noStrike">
                <a:solidFill>
                  <a:srgbClr val="f5f5f5"/>
                </a:solidFill>
                <a:latin typeface="Arial"/>
              </a:rPr>
              <a:t>to: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84120" y="997560"/>
            <a:ext cx="12935880" cy="2817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9200" spc="-126" strike="noStrike">
                <a:solidFill>
                  <a:srgbClr val="f5f5f5"/>
                </a:solidFill>
                <a:latin typeface="Arial"/>
              </a:rPr>
              <a:t>PROBLEM</a:t>
            </a:r>
            <a:r>
              <a:rPr b="1" lang="en-IN" sz="9200" spc="-477" strike="noStrike">
                <a:solidFill>
                  <a:srgbClr val="f5f5f5"/>
                </a:solidFill>
                <a:latin typeface="Arial"/>
              </a:rPr>
              <a:t> </a:t>
            </a:r>
            <a:r>
              <a:rPr b="1" lang="en-IN" sz="9200" spc="38" strike="noStrike">
                <a:solidFill>
                  <a:srgbClr val="f5f5f5"/>
                </a:solidFill>
                <a:latin typeface="Arial"/>
              </a:rPr>
              <a:t>SOLUTION</a:t>
            </a:r>
            <a:endParaRPr b="0" lang="en-IN" sz="9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object 2" descr=""/>
          <p:cNvPicPr/>
          <p:nvPr/>
        </p:nvPicPr>
        <p:blipFill>
          <a:blip r:embed="rId1"/>
          <a:stretch/>
        </p:blipFill>
        <p:spPr>
          <a:xfrm>
            <a:off x="371520" y="2519280"/>
            <a:ext cx="161640" cy="161640"/>
          </a:xfrm>
          <a:prstGeom prst="rect">
            <a:avLst/>
          </a:prstGeom>
          <a:ln w="0">
            <a:noFill/>
          </a:ln>
        </p:spPr>
      </p:pic>
      <p:pic>
        <p:nvPicPr>
          <p:cNvPr id="154" name="object 3" descr=""/>
          <p:cNvPicPr/>
          <p:nvPr/>
        </p:nvPicPr>
        <p:blipFill>
          <a:blip r:embed="rId2"/>
          <a:stretch/>
        </p:blipFill>
        <p:spPr>
          <a:xfrm>
            <a:off x="371520" y="4433760"/>
            <a:ext cx="161640" cy="161640"/>
          </a:xfrm>
          <a:prstGeom prst="rect">
            <a:avLst/>
          </a:prstGeom>
          <a:ln w="0">
            <a:noFill/>
          </a:ln>
        </p:spPr>
      </p:pic>
      <p:pic>
        <p:nvPicPr>
          <p:cNvPr id="155" name="object 4" descr=""/>
          <p:cNvPicPr/>
          <p:nvPr/>
        </p:nvPicPr>
        <p:blipFill>
          <a:blip r:embed="rId3"/>
          <a:stretch/>
        </p:blipFill>
        <p:spPr>
          <a:xfrm>
            <a:off x="371520" y="6348240"/>
            <a:ext cx="161640" cy="161640"/>
          </a:xfrm>
          <a:prstGeom prst="rect">
            <a:avLst/>
          </a:prstGeom>
          <a:ln w="0">
            <a:noFill/>
          </a:ln>
        </p:spPr>
      </p:pic>
      <p:sp>
        <p:nvSpPr>
          <p:cNvPr id="156" name="object 5"/>
          <p:cNvSpPr/>
          <p:nvPr/>
        </p:nvSpPr>
        <p:spPr>
          <a:xfrm>
            <a:off x="741960" y="2195280"/>
            <a:ext cx="17433720" cy="57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9000"/>
              </a:lnSpc>
              <a:spcBef>
                <a:spcPts val="99"/>
              </a:spcBef>
            </a:pP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Continuous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52" strike="noStrike">
                <a:solidFill>
                  <a:srgbClr val="ffffff"/>
                </a:solidFill>
                <a:latin typeface="Arial"/>
              </a:rPr>
              <a:t>Monitoring: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3" strike="noStrike">
                <a:solidFill>
                  <a:srgbClr val="ffffff"/>
                </a:solidFill>
                <a:latin typeface="Arial"/>
              </a:rPr>
              <a:t>NPMS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will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continuously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3" strike="noStrike">
                <a:solidFill>
                  <a:srgbClr val="ffffff"/>
                </a:solidFill>
                <a:latin typeface="Arial"/>
              </a:rPr>
              <a:t>measure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" strike="noStrike">
                <a:solidFill>
                  <a:srgbClr val="ffffff"/>
                </a:solidFill>
                <a:latin typeface="Arial"/>
              </a:rPr>
              <a:t>sound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3" strike="noStrike">
                <a:solidFill>
                  <a:srgbClr val="ffffff"/>
                </a:solidFill>
                <a:latin typeface="Arial"/>
              </a:rPr>
              <a:t>levels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in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8" strike="noStrike">
                <a:solidFill>
                  <a:srgbClr val="ffffff"/>
                </a:solidFill>
                <a:latin typeface="Arial"/>
              </a:rPr>
              <a:t>various </a:t>
            </a:r>
            <a:r>
              <a:rPr b="1" lang="en-IN" sz="3500" spc="-96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urban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environments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-52" strike="noStrike">
                <a:solidFill>
                  <a:srgbClr val="ffffff"/>
                </a:solidFill>
                <a:latin typeface="Arial"/>
              </a:rPr>
              <a:t>using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58" strike="noStrike">
                <a:solidFill>
                  <a:srgbClr val="ffffff"/>
                </a:solidFill>
                <a:latin typeface="Arial"/>
              </a:rPr>
              <a:t>strategically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placed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-41" strike="noStrike">
                <a:solidFill>
                  <a:srgbClr val="ffffff"/>
                </a:solidFill>
                <a:latin typeface="Arial"/>
              </a:rPr>
              <a:t>sensors,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" strike="noStrike">
                <a:solidFill>
                  <a:srgbClr val="ffffff"/>
                </a:solidFill>
                <a:latin typeface="Arial"/>
              </a:rPr>
              <a:t>ensuring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52" strike="noStrike">
                <a:solidFill>
                  <a:srgbClr val="ffffff"/>
                </a:solidFill>
                <a:latin typeface="Arial"/>
              </a:rPr>
              <a:t>comprehensive </a:t>
            </a:r>
            <a:r>
              <a:rPr b="1" lang="en-IN" sz="3500" spc="-96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29" strike="noStrike">
                <a:solidFill>
                  <a:srgbClr val="ffffff"/>
                </a:solidFill>
                <a:latin typeface="Arial"/>
              </a:rPr>
              <a:t>coverage.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6"/>
              </a:spcBef>
            </a:pPr>
            <a:r>
              <a:rPr b="1" lang="en-IN" sz="3500" spc="89" strike="noStrike">
                <a:solidFill>
                  <a:srgbClr val="ffffff"/>
                </a:solidFill>
                <a:latin typeface="Arial"/>
              </a:rPr>
              <a:t>Real-time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23" strike="noStrike">
                <a:solidFill>
                  <a:srgbClr val="ffffff"/>
                </a:solidFill>
                <a:latin typeface="Arial"/>
              </a:rPr>
              <a:t>Data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-32" strike="noStrike">
                <a:solidFill>
                  <a:srgbClr val="ffffff"/>
                </a:solidFill>
                <a:latin typeface="Arial"/>
              </a:rPr>
              <a:t>Transmission: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29" strike="noStrike">
                <a:solidFill>
                  <a:srgbClr val="ffffff"/>
                </a:solidFill>
                <a:latin typeface="Arial"/>
              </a:rPr>
              <a:t>The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29" strike="noStrike">
                <a:solidFill>
                  <a:srgbClr val="ffffff"/>
                </a:solidFill>
                <a:latin typeface="Arial"/>
              </a:rPr>
              <a:t>system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will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7" strike="noStrike">
                <a:solidFill>
                  <a:srgbClr val="ffffff"/>
                </a:solidFill>
                <a:latin typeface="Arial"/>
              </a:rPr>
              <a:t>utilize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IoT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58" strike="noStrike">
                <a:solidFill>
                  <a:srgbClr val="ffffff"/>
                </a:solidFill>
                <a:latin typeface="Arial"/>
              </a:rPr>
              <a:t>technology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68" strike="noStrike">
                <a:solidFill>
                  <a:srgbClr val="ffffff"/>
                </a:solidFill>
                <a:latin typeface="Arial"/>
              </a:rPr>
              <a:t>to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4" strike="noStrike">
                <a:solidFill>
                  <a:srgbClr val="ffffff"/>
                </a:solidFill>
                <a:latin typeface="Arial"/>
              </a:rPr>
              <a:t>transmit </a:t>
            </a:r>
            <a:r>
              <a:rPr b="1" lang="en-IN" sz="3500" spc="-95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" strike="noStrike">
                <a:solidFill>
                  <a:srgbClr val="ffffff"/>
                </a:solidFill>
                <a:latin typeface="Arial"/>
              </a:rPr>
              <a:t>noise </a:t>
            </a:r>
            <a:r>
              <a:rPr b="1" lang="en-IN" sz="3500" spc="117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in </a:t>
            </a:r>
            <a:r>
              <a:rPr b="1" lang="en-IN" sz="3500" spc="123" strike="noStrike">
                <a:solidFill>
                  <a:srgbClr val="ffffff"/>
                </a:solidFill>
                <a:latin typeface="Arial"/>
              </a:rPr>
              <a:t>real-time </a:t>
            </a:r>
            <a:r>
              <a:rPr b="1" lang="en-IN" sz="3500" spc="168" strike="noStrike">
                <a:solidFill>
                  <a:srgbClr val="ffffff"/>
                </a:solidFill>
                <a:latin typeface="Arial"/>
              </a:rPr>
              <a:t>to </a:t>
            </a: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1" lang="en-IN" sz="3500" spc="52" strike="noStrike">
                <a:solidFill>
                  <a:srgbClr val="ffffff"/>
                </a:solidFill>
                <a:latin typeface="Arial"/>
              </a:rPr>
              <a:t>cloud-based </a:t>
            </a:r>
            <a:r>
              <a:rPr b="1" lang="en-IN" sz="3500" spc="128" strike="noStrike">
                <a:solidFill>
                  <a:srgbClr val="ffffff"/>
                </a:solidFill>
                <a:latin typeface="Arial"/>
              </a:rPr>
              <a:t>platform </a:t>
            </a:r>
            <a:r>
              <a:rPr b="1" lang="en-IN" sz="3500" spc="111" strike="noStrike">
                <a:solidFill>
                  <a:srgbClr val="ffffff"/>
                </a:solidFill>
                <a:latin typeface="Arial"/>
              </a:rPr>
              <a:t>for </a:t>
            </a:r>
            <a:r>
              <a:rPr b="1" lang="en-IN" sz="3500" spc="109" strike="noStrike">
                <a:solidFill>
                  <a:srgbClr val="ffffff"/>
                </a:solidFill>
                <a:latin typeface="Arial"/>
              </a:rPr>
              <a:t>immediate </a:t>
            </a:r>
            <a:r>
              <a:rPr b="1" lang="en-IN" sz="3500" spc="-12" strike="noStrike">
                <a:solidFill>
                  <a:srgbClr val="ffffff"/>
                </a:solidFill>
                <a:latin typeface="Arial"/>
              </a:rPr>
              <a:t>analysis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visualization.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9000"/>
              </a:lnSpc>
            </a:pPr>
            <a:r>
              <a:rPr b="1" lang="en-IN" sz="3500" spc="123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1" lang="en-IN" sz="3500" spc="-46" strike="noStrike">
                <a:solidFill>
                  <a:srgbClr val="ffffff"/>
                </a:solidFill>
                <a:latin typeface="Arial"/>
              </a:rPr>
              <a:t>Analysis: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Advanced </a:t>
            </a:r>
            <a:r>
              <a:rPr b="1" lang="en-IN" sz="3500" spc="117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analytics </a:t>
            </a:r>
            <a:r>
              <a:rPr b="1" lang="en-IN" sz="3500" spc="52" strike="noStrike">
                <a:solidFill>
                  <a:srgbClr val="ffffff"/>
                </a:solidFill>
                <a:latin typeface="Arial"/>
              </a:rPr>
              <a:t>tools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will </a:t>
            </a:r>
            <a:r>
              <a:rPr b="1" lang="en-IN" sz="3500" spc="103" strike="noStrike">
                <a:solidFill>
                  <a:srgbClr val="ffffff"/>
                </a:solidFill>
                <a:latin typeface="Arial"/>
              </a:rPr>
              <a:t>be </a:t>
            </a:r>
            <a:r>
              <a:rPr b="1" lang="en-IN" sz="3500" spc="97" strike="noStrike">
                <a:solidFill>
                  <a:srgbClr val="ffffff"/>
                </a:solidFill>
                <a:latin typeface="Arial"/>
              </a:rPr>
              <a:t>employed </a:t>
            </a:r>
            <a:r>
              <a:rPr b="1" lang="en-IN" sz="3500" spc="168" strike="noStrike">
                <a:solidFill>
                  <a:srgbClr val="ffffff"/>
                </a:solidFill>
                <a:latin typeface="Arial"/>
              </a:rPr>
              <a:t>to </a:t>
            </a:r>
            <a:r>
              <a:rPr b="1" lang="en-IN" sz="3500" spc="-12" strike="noStrike">
                <a:solidFill>
                  <a:srgbClr val="ffffff"/>
                </a:solidFill>
                <a:latin typeface="Arial"/>
              </a:rPr>
              <a:t>process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9" strike="noStrike">
                <a:solidFill>
                  <a:srgbClr val="ffffff"/>
                </a:solidFill>
                <a:latin typeface="Arial"/>
              </a:rPr>
              <a:t>analyze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48" strike="noStrike">
                <a:solidFill>
                  <a:srgbClr val="ffffff"/>
                </a:solidFill>
                <a:latin typeface="Arial"/>
              </a:rPr>
              <a:t>the</a:t>
            </a:r>
            <a:r>
              <a:rPr b="1" lang="en-IN" sz="35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4" strike="noStrike">
                <a:solidFill>
                  <a:srgbClr val="ffffff"/>
                </a:solidFill>
                <a:latin typeface="Arial"/>
              </a:rPr>
              <a:t>collected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" strike="noStrike">
                <a:solidFill>
                  <a:srgbClr val="ffffff"/>
                </a:solidFill>
                <a:latin typeface="Arial"/>
              </a:rPr>
              <a:t>noise</a:t>
            </a:r>
            <a:r>
              <a:rPr b="1" lang="en-IN" sz="35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4" strike="noStrike">
                <a:solidFill>
                  <a:srgbClr val="ffffff"/>
                </a:solidFill>
                <a:latin typeface="Arial"/>
              </a:rPr>
              <a:t>data,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identifying</a:t>
            </a:r>
            <a:r>
              <a:rPr b="1" lang="en-IN" sz="35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9" strike="noStrike">
                <a:solidFill>
                  <a:srgbClr val="ffffff"/>
                </a:solidFill>
                <a:latin typeface="Arial"/>
              </a:rPr>
              <a:t>patterns,</a:t>
            </a:r>
            <a:r>
              <a:rPr b="1" lang="en-IN" sz="35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3" strike="noStrike">
                <a:solidFill>
                  <a:srgbClr val="ffffff"/>
                </a:solidFill>
                <a:latin typeface="Arial"/>
              </a:rPr>
              <a:t>trends,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1" lang="en-IN" sz="3500" spc="-13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" strike="noStrike">
                <a:solidFill>
                  <a:srgbClr val="ffffff"/>
                </a:solidFill>
                <a:latin typeface="Arial"/>
              </a:rPr>
              <a:t>noise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-21" strike="noStrike">
                <a:solidFill>
                  <a:srgbClr val="ffffff"/>
                </a:solidFill>
                <a:latin typeface="Arial"/>
              </a:rPr>
              <a:t>sources.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83040" y="1286640"/>
            <a:ext cx="17069760" cy="2487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16000"/>
              </a:lnSpc>
              <a:spcBef>
                <a:spcPts val="96"/>
              </a:spcBef>
              <a:buNone/>
            </a:pPr>
            <a:r>
              <a:rPr b="1" lang="en-IN" sz="3500" spc="-12" strike="noStrike">
                <a:solidFill>
                  <a:srgbClr val="ffffff"/>
                </a:solidFill>
                <a:latin typeface="Arial"/>
              </a:rPr>
              <a:t>By </a:t>
            </a:r>
            <a:r>
              <a:rPr b="1" lang="en-IN" sz="3500" spc="83" strike="noStrike">
                <a:solidFill>
                  <a:srgbClr val="ffffff"/>
                </a:solidFill>
                <a:latin typeface="Arial"/>
              </a:rPr>
              <a:t>implementing </a:t>
            </a:r>
            <a:r>
              <a:rPr b="1" lang="en-IN" sz="3500" spc="148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Noise </a:t>
            </a:r>
            <a:r>
              <a:rPr b="1" lang="en-IN" sz="3500" spc="72" strike="noStrike">
                <a:solidFill>
                  <a:srgbClr val="ffffff"/>
                </a:solidFill>
                <a:latin typeface="Arial"/>
              </a:rPr>
              <a:t>Pollution </a:t>
            </a:r>
            <a:r>
              <a:rPr b="1" lang="en-IN" sz="3500" spc="77" strike="noStrike">
                <a:solidFill>
                  <a:srgbClr val="ffffff"/>
                </a:solidFill>
                <a:latin typeface="Arial"/>
              </a:rPr>
              <a:t>Monitoring </a:t>
            </a:r>
            <a:r>
              <a:rPr b="1" lang="en-IN" sz="3500" spc="24" strike="noStrike">
                <a:solidFill>
                  <a:srgbClr val="ffffff"/>
                </a:solidFill>
                <a:latin typeface="Arial"/>
              </a:rPr>
              <a:t>System,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urban </a:t>
            </a:r>
            <a:r>
              <a:rPr b="1" lang="en-IN" sz="3500" spc="9" strike="noStrike">
                <a:solidFill>
                  <a:srgbClr val="ffffff"/>
                </a:solidFill>
                <a:latin typeface="Arial"/>
              </a:rPr>
              <a:t>areas </a:t>
            </a:r>
            <a:r>
              <a:rPr b="1" lang="en-IN" sz="3500" spc="29" strike="noStrike">
                <a:solidFill>
                  <a:srgbClr val="ffffff"/>
                </a:solidFill>
                <a:latin typeface="Arial"/>
              </a:rPr>
              <a:t>can </a:t>
            </a: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3" strike="noStrike">
                <a:solidFill>
                  <a:srgbClr val="ffffff"/>
                </a:solidFill>
                <a:latin typeface="Arial"/>
              </a:rPr>
              <a:t>proactively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9" strike="noStrike">
                <a:solidFill>
                  <a:srgbClr val="ffffff"/>
                </a:solidFill>
                <a:latin typeface="Arial"/>
              </a:rPr>
              <a:t>monitor,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38" strike="noStrike">
                <a:solidFill>
                  <a:srgbClr val="ffffff"/>
                </a:solidFill>
                <a:latin typeface="Arial"/>
              </a:rPr>
              <a:t>analyze,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29" strike="noStrike">
                <a:solidFill>
                  <a:srgbClr val="ffffff"/>
                </a:solidFill>
                <a:latin typeface="Arial"/>
              </a:rPr>
              <a:t>manage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4" strike="noStrike">
                <a:solidFill>
                  <a:srgbClr val="ffffff"/>
                </a:solidFill>
                <a:latin typeface="Arial"/>
              </a:rPr>
              <a:t>noise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3" strike="noStrike">
                <a:solidFill>
                  <a:srgbClr val="ffffff"/>
                </a:solidFill>
                <a:latin typeface="Arial"/>
              </a:rPr>
              <a:t>pollution,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38" strike="noStrike">
                <a:solidFill>
                  <a:srgbClr val="ffffff"/>
                </a:solidFill>
                <a:latin typeface="Arial"/>
              </a:rPr>
              <a:t>leading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68" strike="noStrike">
                <a:solidFill>
                  <a:srgbClr val="ffffff"/>
                </a:solidFill>
                <a:latin typeface="Arial"/>
              </a:rPr>
              <a:t>to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9" strike="noStrike">
                <a:solidFill>
                  <a:srgbClr val="ffffff"/>
                </a:solidFill>
                <a:latin typeface="Arial"/>
              </a:rPr>
              <a:t>improved </a:t>
            </a:r>
            <a:r>
              <a:rPr b="1" lang="en-IN" sz="3500" spc="-96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7" strike="noStrike">
                <a:solidFill>
                  <a:srgbClr val="ffffff"/>
                </a:solidFill>
                <a:latin typeface="Arial"/>
              </a:rPr>
              <a:t>quality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17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83" strike="noStrike">
                <a:solidFill>
                  <a:srgbClr val="ffffff"/>
                </a:solidFill>
                <a:latin typeface="Arial"/>
              </a:rPr>
              <a:t>life,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77" strike="noStrike">
                <a:solidFill>
                  <a:srgbClr val="ffffff"/>
                </a:solidFill>
                <a:latin typeface="Arial"/>
              </a:rPr>
              <a:t>reduced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109" strike="noStrike">
                <a:solidFill>
                  <a:srgbClr val="ffffff"/>
                </a:solidFill>
                <a:latin typeface="Arial"/>
              </a:rPr>
              <a:t>health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-60" strike="noStrike">
                <a:solidFill>
                  <a:srgbClr val="ffffff"/>
                </a:solidFill>
                <a:latin typeface="Arial"/>
              </a:rPr>
              <a:t>risks,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7" strike="noStrike">
                <a:solidFill>
                  <a:srgbClr val="ffffff"/>
                </a:solidFill>
                <a:latin typeface="Arial"/>
              </a:rPr>
              <a:t>more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32" strike="noStrike">
                <a:solidFill>
                  <a:srgbClr val="ffffff"/>
                </a:solidFill>
                <a:latin typeface="Arial"/>
              </a:rPr>
              <a:t>sustainable</a:t>
            </a:r>
            <a:r>
              <a:rPr b="1" lang="en-IN" sz="35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69" strike="noStrike">
                <a:solidFill>
                  <a:srgbClr val="ffffff"/>
                </a:solidFill>
                <a:latin typeface="Arial"/>
              </a:rPr>
              <a:t>urban</a:t>
            </a:r>
            <a:r>
              <a:rPr b="1" lang="en-IN" sz="3500" spc="-14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3500" spc="97" strike="noStrike">
                <a:solidFill>
                  <a:srgbClr val="ffffff"/>
                </a:solidFill>
                <a:latin typeface="Arial"/>
              </a:rPr>
              <a:t>development.</a:t>
            </a: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2023-09-28T14:04:11Z</dcterms:created>
  <dc:creator>Sahil Michael</dc:creator>
  <dc:description/>
  <cp:keywords>DAFvvHjQ7xI BAFc3bbByIs</cp:keywords>
  <dc:language>en-IN</dc:language>
  <cp:lastModifiedBy/>
  <dcterms:modified xsi:type="dcterms:W3CDTF">2023-09-28T19:28:45Z</dcterms:modified>
  <cp:revision>1</cp:revision>
  <dc:subject/>
  <dc:title>NOISE POLLUTION MONITORING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2023-09-28T00:00:00Z</vt:filetime>
  </property>
  <property fmtid="{D5CDD505-2E9C-101B-9397-08002B2CF9AE}" pid="5" name="PresentationFormat">
    <vt:lpwstr>On-screen Show (4:3)</vt:lpwstr>
  </property>
</Properties>
</file>