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384" y="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06821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8f2ff96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8f2ff96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78f2ff96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78f2ff96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78f2ff96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78f2ff96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78f2ff96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78f2ff9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78f2ff962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78f2ff96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78f2ff962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78f2ff96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78f2ff962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78f2ff9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zero.webappsecurity.com/"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62440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Task 2</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Internship Studio’s Ethical Hacking Internship</a:t>
            </a:r>
            <a:endParaRPr/>
          </a:p>
        </p:txBody>
      </p:sp>
      <p:sp>
        <p:nvSpPr>
          <p:cNvPr id="56" name="Google Shape;56;p13"/>
          <p:cNvSpPr txBox="1"/>
          <p:nvPr/>
        </p:nvSpPr>
        <p:spPr>
          <a:xfrm>
            <a:off x="5463425" y="4038925"/>
            <a:ext cx="3198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t>Name : </a:t>
            </a:r>
            <a:r>
              <a:rPr lang="en-GB" dirty="0" err="1" smtClean="0"/>
              <a:t>sejal</a:t>
            </a:r>
            <a:r>
              <a:rPr lang="en-GB" dirty="0" smtClean="0"/>
              <a:t> </a:t>
            </a:r>
            <a:r>
              <a:rPr lang="en-GB" dirty="0" err="1" smtClean="0"/>
              <a:t>singh</a:t>
            </a:r>
            <a:r>
              <a:rPr lang="en-GB" dirty="0"/>
              <a:t/>
            </a:r>
            <a:br>
              <a:rPr lang="en-GB" dirty="0"/>
            </a:br>
            <a:r>
              <a:rPr lang="en-GB" dirty="0"/>
              <a:t>E-mail</a:t>
            </a:r>
            <a:r>
              <a:rPr lang="en-GB" dirty="0" smtClean="0"/>
              <a:t>: sejalsingh682@gmail.com</a:t>
            </a:r>
            <a:r>
              <a:rPr lang="en-GB" dirty="0"/>
              <a:t/>
            </a:r>
            <a:br>
              <a:rPr lang="en-GB" dirty="0"/>
            </a:br>
            <a:r>
              <a:rPr lang="en-GB" dirty="0"/>
              <a:t>Contact no.: </a:t>
            </a:r>
            <a:r>
              <a:rPr lang="en-GB" dirty="0" smtClean="0"/>
              <a:t>8356866499</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419850" y="2085075"/>
            <a:ext cx="8304300" cy="486600"/>
          </a:xfrm>
          <a:prstGeom prst="rect">
            <a:avLst/>
          </a:prstGeom>
        </p:spPr>
        <p:txBody>
          <a:bodyPr spcFirstLastPara="1" wrap="square" lIns="91425" tIns="91425" rIns="91425" bIns="91425" anchor="t" anchorCtr="0">
            <a:noAutofit/>
          </a:bodyPr>
          <a:lstStyle/>
          <a:p>
            <a:pPr marL="0" lvl="0" indent="0" algn="ctr" rtl="0">
              <a:lnSpc>
                <a:spcPct val="95000"/>
              </a:lnSpc>
              <a:spcBef>
                <a:spcPts val="0"/>
              </a:spcBef>
              <a:spcAft>
                <a:spcPts val="1200"/>
              </a:spcAft>
              <a:buSzPts val="688"/>
              <a:buNone/>
            </a:pPr>
            <a:r>
              <a:rPr lang="en-GB" sz="1725"/>
              <a:t>The ScreenShots of the Netsparker analysis are added in the upcoming slides.</a:t>
            </a:r>
            <a:endParaRPr sz="172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194175" y="215025"/>
            <a:ext cx="8602133" cy="4838700"/>
          </a:xfrm>
          <a:prstGeom prst="rect">
            <a:avLst/>
          </a:prstGeom>
          <a:noFill/>
          <a:ln>
            <a:noFill/>
          </a:ln>
        </p:spPr>
      </p:pic>
      <p:pic>
        <p:nvPicPr>
          <p:cNvPr id="72" name="Google Shape;72;p16"/>
          <p:cNvPicPr preferRelativeResize="0"/>
          <p:nvPr/>
        </p:nvPicPr>
        <p:blipFill>
          <a:blip r:embed="rId4">
            <a:alphaModFix/>
          </a:blip>
          <a:stretch>
            <a:fillRect/>
          </a:stretch>
        </p:blipFill>
        <p:spPr>
          <a:xfrm>
            <a:off x="41775" y="62625"/>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9" name="Google Shape;79;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450175" y="273900"/>
            <a:ext cx="8058300" cy="4220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Report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p:nvPr/>
        </p:nvSpPr>
        <p:spPr>
          <a:xfrm>
            <a:off x="623100" y="64100"/>
            <a:ext cx="7897800" cy="540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t>Cross-Site Scripting Vulnerability Found</a:t>
            </a:r>
            <a:endParaRPr sz="1700" b="1"/>
          </a:p>
          <a:p>
            <a:pPr marL="0" lvl="0" indent="0" algn="l" rtl="0">
              <a:spcBef>
                <a:spcPts val="0"/>
              </a:spcBef>
              <a:spcAft>
                <a:spcPts val="0"/>
              </a:spcAft>
              <a:buNone/>
            </a:pPr>
            <a:endParaRPr sz="1700" b="1"/>
          </a:p>
          <a:p>
            <a:pPr marL="0" lvl="0" indent="0" algn="l" rtl="0">
              <a:spcBef>
                <a:spcPts val="0"/>
              </a:spcBef>
              <a:spcAft>
                <a:spcPts val="0"/>
              </a:spcAft>
              <a:buNone/>
            </a:pPr>
            <a:r>
              <a:rPr lang="en-GB" b="1"/>
              <a:t>Site Name: </a:t>
            </a:r>
            <a:r>
              <a:rPr lang="en-GB"/>
              <a:t>Zero Bank’s Website</a:t>
            </a:r>
            <a:endParaRPr/>
          </a:p>
          <a:p>
            <a:pPr marL="0" lvl="0" indent="0" algn="l" rtl="0">
              <a:spcBef>
                <a:spcPts val="0"/>
              </a:spcBef>
              <a:spcAft>
                <a:spcPts val="0"/>
              </a:spcAft>
              <a:buNone/>
            </a:pPr>
            <a:r>
              <a:rPr lang="en-GB" b="1"/>
              <a:t>URL : </a:t>
            </a:r>
            <a:r>
              <a:rPr lang="en-GB" sz="1100" u="sng">
                <a:solidFill>
                  <a:schemeClr val="hlink"/>
                </a:solidFill>
                <a:hlinkClick r:id="rId3"/>
              </a:rPr>
              <a:t>http://zero.webappsecurity.com/</a:t>
            </a:r>
            <a:endParaRPr/>
          </a:p>
          <a:p>
            <a:pPr marL="0" lvl="0" indent="0" algn="l" rtl="0">
              <a:spcBef>
                <a:spcPts val="0"/>
              </a:spcBef>
              <a:spcAft>
                <a:spcPts val="0"/>
              </a:spcAft>
              <a:buNone/>
            </a:pPr>
            <a:endParaRPr/>
          </a:p>
          <a:p>
            <a:pPr marL="0" lvl="0" indent="0" algn="l" rtl="0">
              <a:spcBef>
                <a:spcPts val="0"/>
              </a:spcBef>
              <a:spcAft>
                <a:spcPts val="0"/>
              </a:spcAft>
              <a:buNone/>
            </a:pPr>
            <a:r>
              <a:rPr lang="en-GB" b="1"/>
              <a:t>Details : </a:t>
            </a:r>
            <a:r>
              <a:rPr lang="en-GB"/>
              <a:t>In the above mentioned site Cross-site Scripting via Remote File Inclusion was found possible, which cannot be ignored as this vulnerability allows a person to make changes to the site using dynamic scripts.</a:t>
            </a:r>
            <a:endParaRPr/>
          </a:p>
          <a:p>
            <a:pPr marL="0" lvl="0" indent="0" algn="l" rtl="0">
              <a:spcBef>
                <a:spcPts val="0"/>
              </a:spcBef>
              <a:spcAft>
                <a:spcPts val="0"/>
              </a:spcAft>
              <a:buNone/>
            </a:pPr>
            <a:r>
              <a:rPr lang="en-GB"/>
              <a:t>	This creates opportunity for many different types of attack few of the possible attacks are a user can change the site’s appearance with help of dynamic scripts, they can create unwanted pop-ups or alerts making site less user friendly, it can leak out cookies from browsers </a:t>
            </a:r>
            <a:endParaRPr/>
          </a:p>
          <a:p>
            <a:pPr marL="0" lvl="0" indent="0" algn="l" rtl="0">
              <a:spcBef>
                <a:spcPts val="0"/>
              </a:spcBef>
              <a:spcAft>
                <a:spcPts val="0"/>
              </a:spcAft>
              <a:buNone/>
            </a:pPr>
            <a:endParaRPr/>
          </a:p>
          <a:p>
            <a:pPr marL="0" lvl="0" indent="0" algn="l" rtl="0">
              <a:spcBef>
                <a:spcPts val="0"/>
              </a:spcBef>
              <a:spcAft>
                <a:spcPts val="0"/>
              </a:spcAft>
              <a:buNone/>
            </a:pPr>
            <a:r>
              <a:rPr lang="en-GB" b="1"/>
              <a:t>Impact: </a:t>
            </a:r>
            <a:r>
              <a:rPr lang="en-GB"/>
              <a:t>An attacker may:</a:t>
            </a:r>
            <a:endParaRPr/>
          </a:p>
          <a:p>
            <a:pPr marL="457200" lvl="0" indent="-317500" algn="l" rtl="0">
              <a:spcBef>
                <a:spcPts val="0"/>
              </a:spcBef>
              <a:spcAft>
                <a:spcPts val="0"/>
              </a:spcAft>
              <a:buSzPts val="1400"/>
              <a:buChar char="●"/>
            </a:pPr>
            <a:r>
              <a:rPr lang="en-GB"/>
              <a:t>Steal session details </a:t>
            </a:r>
            <a:endParaRPr/>
          </a:p>
          <a:p>
            <a:pPr marL="457200" lvl="0" indent="-317500" algn="l" rtl="0">
              <a:spcBef>
                <a:spcPts val="0"/>
              </a:spcBef>
              <a:spcAft>
                <a:spcPts val="0"/>
              </a:spcAft>
              <a:buSzPts val="1400"/>
              <a:buChar char="●"/>
            </a:pPr>
            <a:r>
              <a:rPr lang="en-GB"/>
              <a:t>Change website’s appearance </a:t>
            </a:r>
            <a:endParaRPr/>
          </a:p>
          <a:p>
            <a:pPr marL="457200" lvl="0" indent="-317500" algn="l" rtl="0">
              <a:spcBef>
                <a:spcPts val="0"/>
              </a:spcBef>
              <a:spcAft>
                <a:spcPts val="0"/>
              </a:spcAft>
              <a:buSzPts val="1400"/>
              <a:buChar char="●"/>
            </a:pPr>
            <a:r>
              <a:rPr lang="en-GB"/>
              <a:t>Intercept data flowing from user to the server</a:t>
            </a:r>
            <a:endParaRPr/>
          </a:p>
          <a:p>
            <a:pPr marL="0" lvl="0" indent="0" algn="l" rtl="0">
              <a:spcBef>
                <a:spcPts val="0"/>
              </a:spcBef>
              <a:spcAft>
                <a:spcPts val="0"/>
              </a:spcAft>
              <a:buNone/>
            </a:pPr>
            <a:r>
              <a:rPr lang="en-GB" b="1"/>
              <a:t>Solution: </a:t>
            </a:r>
            <a:endParaRPr b="1"/>
          </a:p>
          <a:p>
            <a:pPr marL="457200" lvl="0" indent="-304800" algn="l" rtl="0">
              <a:lnSpc>
                <a:spcPct val="115000"/>
              </a:lnSpc>
              <a:spcBef>
                <a:spcPts val="0"/>
              </a:spcBef>
              <a:spcAft>
                <a:spcPts val="0"/>
              </a:spcAft>
              <a:buClr>
                <a:srgbClr val="333332"/>
              </a:buClr>
              <a:buSzPts val="1200"/>
              <a:buChar char="●"/>
            </a:pPr>
            <a:r>
              <a:rPr lang="en-GB" sz="1200" b="1">
                <a:solidFill>
                  <a:srgbClr val="333332"/>
                </a:solidFill>
                <a:highlight>
                  <a:srgbClr val="FFFFFF"/>
                </a:highlight>
              </a:rPr>
              <a:t>Filter input on arrival.</a:t>
            </a:r>
            <a:r>
              <a:rPr lang="en-GB" sz="1200">
                <a:solidFill>
                  <a:srgbClr val="333332"/>
                </a:solidFill>
                <a:highlight>
                  <a:srgbClr val="FFFFFF"/>
                </a:highlight>
              </a:rPr>
              <a:t> At the point where user input is received, filter as strictly as possible based on what is expected or valid input.</a:t>
            </a:r>
            <a:endParaRPr sz="1200">
              <a:solidFill>
                <a:srgbClr val="333332"/>
              </a:solidFill>
              <a:highlight>
                <a:srgbClr val="FFFFFF"/>
              </a:highlight>
            </a:endParaRPr>
          </a:p>
          <a:p>
            <a:pPr marL="457200" lvl="0" indent="-304800" algn="l" rtl="0">
              <a:lnSpc>
                <a:spcPct val="115000"/>
              </a:lnSpc>
              <a:spcBef>
                <a:spcPts val="0"/>
              </a:spcBef>
              <a:spcAft>
                <a:spcPts val="0"/>
              </a:spcAft>
              <a:buClr>
                <a:srgbClr val="333332"/>
              </a:buClr>
              <a:buSzPts val="1200"/>
              <a:buChar char="●"/>
            </a:pPr>
            <a:r>
              <a:rPr lang="en-GB" sz="1200" b="1">
                <a:solidFill>
                  <a:srgbClr val="333332"/>
                </a:solidFill>
                <a:highlight>
                  <a:srgbClr val="FFFFFF"/>
                </a:highlight>
              </a:rPr>
              <a:t>Encode data on output.</a:t>
            </a:r>
            <a:r>
              <a:rPr lang="en-GB" sz="1200">
                <a:solidFill>
                  <a:srgbClr val="333332"/>
                </a:solidFill>
                <a:highlight>
                  <a:srgbClr val="FFFFFF"/>
                </a:highlight>
              </a:rPr>
              <a:t> At the point where user-controllable data is output in HTTP responses, encode the output to prevent it from being interpreted as active content. Depending on the output context, this might require applying combinations of HTML, URL, JavaScript, and CSS encoding</a:t>
            </a:r>
            <a:endParaRPr sz="1200">
              <a:solidFill>
                <a:srgbClr val="333332"/>
              </a:solidFill>
              <a:highlight>
                <a:srgbClr val="FFFFFF"/>
              </a:highlight>
            </a:endParaRPr>
          </a:p>
          <a:p>
            <a:pPr marL="914400" lvl="0" indent="0" algn="l" rtl="0">
              <a:spcBef>
                <a:spcPts val="0"/>
              </a:spcBef>
              <a:spcAft>
                <a:spcPts val="0"/>
              </a:spcAft>
              <a:buNone/>
            </a:pPr>
            <a:endParaRPr sz="1200" b="1">
              <a:solidFill>
                <a:srgbClr val="333332"/>
              </a:solidFill>
              <a:highlight>
                <a:srgbClr val="FFFFFF"/>
              </a:highlight>
            </a:endParaRPr>
          </a:p>
          <a:p>
            <a:pPr marL="0" lvl="0" indent="0" algn="l" rtl="0">
              <a:spcBef>
                <a:spcPts val="0"/>
              </a:spcBef>
              <a:spcAft>
                <a:spcPts val="0"/>
              </a:spcAft>
              <a:buNone/>
            </a:pP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450175" y="273900"/>
            <a:ext cx="8058300" cy="4220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Thank You</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Words>
  <Application>Microsoft Office PowerPoint</Application>
  <PresentationFormat>On-screen Show (16:9)</PresentationFormat>
  <Paragraphs>21</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Simple Light</vt:lpstr>
      <vt:lpstr>Task 2</vt:lpstr>
      <vt:lpstr>PowerPoint Presentation</vt:lpstr>
      <vt:lpstr>PowerPoint Presentation</vt:lpstr>
      <vt:lpstr>PowerPoint Presentation</vt:lpstr>
      <vt:lpstr>PowerPoint Presentation</vt:lpstr>
      <vt:lpstr>Report </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dc:title>
  <cp:lastModifiedBy>Windows User</cp:lastModifiedBy>
  <cp:revision>1</cp:revision>
  <dcterms:modified xsi:type="dcterms:W3CDTF">2023-11-02T11:08:28Z</dcterms:modified>
</cp:coreProperties>
</file>