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5" d="100"/>
          <a:sy n="125" d="100"/>
        </p:scale>
        <p:origin x="-384" y="18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05528106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78f2ff962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e78f2ff96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78f2ff962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78f2ff96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e78f2ff962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e78f2ff96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e78f2ff962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e78f2ff96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78f2ff962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78f2ff96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e7864e1ced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e7864e1ce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e78f2ff962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e78f2ff96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e7864e1ce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e7864e1c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e7864e1ced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e7864e1ce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e7864e1ced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e7864e1ce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78f2ff962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78f2ff96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ejalsingh682@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testasp.vulnweb.com/" TargetMode="External"/><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624400"/>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Task 3</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Internship Studio’s Ethical Hacking Internship</a:t>
            </a:r>
            <a:endParaRPr/>
          </a:p>
        </p:txBody>
      </p:sp>
      <p:sp>
        <p:nvSpPr>
          <p:cNvPr id="56" name="Google Shape;56;p13"/>
          <p:cNvSpPr txBox="1"/>
          <p:nvPr/>
        </p:nvSpPr>
        <p:spPr>
          <a:xfrm>
            <a:off x="5463425" y="4038925"/>
            <a:ext cx="3198900" cy="8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t>Name </a:t>
            </a:r>
            <a:r>
              <a:rPr lang="en-GB" dirty="0" smtClean="0"/>
              <a:t>:</a:t>
            </a:r>
            <a:r>
              <a:rPr lang="en-GB" dirty="0" err="1" smtClean="0"/>
              <a:t>sejal</a:t>
            </a:r>
            <a:r>
              <a:rPr lang="en-GB" dirty="0" smtClean="0"/>
              <a:t> </a:t>
            </a:r>
            <a:r>
              <a:rPr lang="en-GB" dirty="0" err="1" smtClean="0"/>
              <a:t>singh</a:t>
            </a:r>
            <a:r>
              <a:rPr lang="en-GB" dirty="0"/>
              <a:t/>
            </a:r>
            <a:br>
              <a:rPr lang="en-GB" dirty="0"/>
            </a:br>
            <a:r>
              <a:rPr lang="en-GB" dirty="0"/>
              <a:t>E-mail: </a:t>
            </a:r>
            <a:r>
              <a:rPr lang="en-GB" dirty="0" smtClean="0">
                <a:hlinkClick r:id="rId3"/>
              </a:rPr>
              <a:t>sejal</a:t>
            </a:r>
            <a:r>
              <a:rPr lang="en-GB" dirty="0" smtClean="0">
                <a:hlinkClick r:id="rId3"/>
              </a:rPr>
              <a:t>singh682@gmail.com</a:t>
            </a:r>
            <a:r>
              <a:rPr lang="en-GB" dirty="0" smtClean="0"/>
              <a:t> </a:t>
            </a:r>
            <a:r>
              <a:rPr lang="en-GB" dirty="0" smtClean="0"/>
              <a:t>Contact </a:t>
            </a:r>
            <a:r>
              <a:rPr lang="en-GB" dirty="0"/>
              <a:t>no.: </a:t>
            </a:r>
            <a:r>
              <a:rPr lang="en-GB" dirty="0" smtClean="0"/>
              <a:t>8356866499</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22"/>
          <p:cNvPicPr preferRelativeResize="0"/>
          <p:nvPr/>
        </p:nvPicPr>
        <p:blipFill>
          <a:blip r:embed="rId3">
            <a:alphaModFix/>
          </a:blip>
          <a:stretch>
            <a:fillRect/>
          </a:stretch>
        </p:blipFill>
        <p:spPr>
          <a:xfrm>
            <a:off x="152400" y="152400"/>
            <a:ext cx="8602133"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23"/>
          <p:cNvPicPr preferRelativeResize="0"/>
          <p:nvPr/>
        </p:nvPicPr>
        <p:blipFill>
          <a:blip r:embed="rId3">
            <a:alphaModFix/>
          </a:blip>
          <a:stretch>
            <a:fillRect/>
          </a:stretch>
        </p:blipFill>
        <p:spPr>
          <a:xfrm>
            <a:off x="152400" y="152400"/>
            <a:ext cx="8602133"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4"/>
          <p:cNvSpPr txBox="1">
            <a:spLocks noGrp="1"/>
          </p:cNvSpPr>
          <p:nvPr>
            <p:ph type="title"/>
          </p:nvPr>
        </p:nvSpPr>
        <p:spPr>
          <a:xfrm>
            <a:off x="450175" y="273900"/>
            <a:ext cx="8058300" cy="4220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50175" y="273900"/>
            <a:ext cx="8058300" cy="4220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Report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p:nvPr/>
        </p:nvSpPr>
        <p:spPr>
          <a:xfrm>
            <a:off x="542475" y="426900"/>
            <a:ext cx="7897800" cy="394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b="1"/>
              <a:t>Insecure Transmission Vulnerability Found</a:t>
            </a:r>
            <a:endParaRPr sz="1700" b="1"/>
          </a:p>
          <a:p>
            <a:pPr marL="0" lvl="0" indent="0" algn="l" rtl="0">
              <a:spcBef>
                <a:spcPts val="0"/>
              </a:spcBef>
              <a:spcAft>
                <a:spcPts val="0"/>
              </a:spcAft>
              <a:buNone/>
            </a:pPr>
            <a:endParaRPr sz="1700" b="1"/>
          </a:p>
          <a:p>
            <a:pPr marL="0" lvl="0" indent="0" algn="l" rtl="0">
              <a:spcBef>
                <a:spcPts val="0"/>
              </a:spcBef>
              <a:spcAft>
                <a:spcPts val="0"/>
              </a:spcAft>
              <a:buNone/>
            </a:pPr>
            <a:r>
              <a:rPr lang="en-GB" b="1"/>
              <a:t>Site Name: </a:t>
            </a:r>
            <a:r>
              <a:rPr lang="en-GB"/>
              <a:t>Acunetix</a:t>
            </a:r>
            <a:endParaRPr/>
          </a:p>
          <a:p>
            <a:pPr marL="0" lvl="0" indent="0" algn="l" rtl="0">
              <a:spcBef>
                <a:spcPts val="0"/>
              </a:spcBef>
              <a:spcAft>
                <a:spcPts val="0"/>
              </a:spcAft>
              <a:buNone/>
            </a:pPr>
            <a:r>
              <a:rPr lang="en-GB" b="1"/>
              <a:t>URL : </a:t>
            </a:r>
            <a:r>
              <a:rPr lang="en-GB" sz="1100" u="sng">
                <a:solidFill>
                  <a:schemeClr val="hlink"/>
                </a:solidFill>
                <a:hlinkClick r:id="rId3"/>
              </a:rPr>
              <a:t>http://testasp.vulnweb.com/</a:t>
            </a:r>
            <a:endParaRPr/>
          </a:p>
          <a:p>
            <a:pPr marL="0" lvl="0" indent="0" algn="l" rtl="0">
              <a:spcBef>
                <a:spcPts val="0"/>
              </a:spcBef>
              <a:spcAft>
                <a:spcPts val="0"/>
              </a:spcAft>
              <a:buNone/>
            </a:pPr>
            <a:endParaRPr/>
          </a:p>
          <a:p>
            <a:pPr marL="0" lvl="0" indent="0" algn="l" rtl="0">
              <a:spcBef>
                <a:spcPts val="0"/>
              </a:spcBef>
              <a:spcAft>
                <a:spcPts val="0"/>
              </a:spcAft>
              <a:buNone/>
            </a:pPr>
            <a:r>
              <a:rPr lang="en-GB" b="1"/>
              <a:t>Details : </a:t>
            </a:r>
            <a:r>
              <a:rPr lang="en-GB"/>
              <a:t>In the above mentioned site transfer of Data is found to be done using HTTP instead of HTTPS which very insecure, the passwords while registering for new account or while logging in are transferred using HTTP which can easily be intercepted and exploited.</a:t>
            </a:r>
            <a:endParaRPr/>
          </a:p>
          <a:p>
            <a:pPr marL="0" lvl="0" indent="0" algn="l" rtl="0">
              <a:spcBef>
                <a:spcPts val="0"/>
              </a:spcBef>
              <a:spcAft>
                <a:spcPts val="0"/>
              </a:spcAft>
              <a:buNone/>
            </a:pPr>
            <a:endParaRPr/>
          </a:p>
          <a:p>
            <a:pPr marL="0" lvl="0" indent="0" algn="l" rtl="0">
              <a:spcBef>
                <a:spcPts val="0"/>
              </a:spcBef>
              <a:spcAft>
                <a:spcPts val="0"/>
              </a:spcAft>
              <a:buNone/>
            </a:pPr>
            <a:r>
              <a:rPr lang="en-GB" b="1"/>
              <a:t>Impact: </a:t>
            </a:r>
            <a:r>
              <a:rPr lang="en-GB"/>
              <a:t>An attacker may:</a:t>
            </a:r>
            <a:endParaRPr/>
          </a:p>
          <a:p>
            <a:pPr marL="457200" lvl="0" indent="-317500" algn="l" rtl="0">
              <a:spcBef>
                <a:spcPts val="0"/>
              </a:spcBef>
              <a:spcAft>
                <a:spcPts val="0"/>
              </a:spcAft>
              <a:buSzPts val="1400"/>
              <a:buChar char="●"/>
            </a:pPr>
            <a:r>
              <a:rPr lang="en-GB"/>
              <a:t>Steal sensitive information like password by intercepting </a:t>
            </a:r>
            <a:endParaRPr/>
          </a:p>
          <a:p>
            <a:pPr marL="0" lvl="0" indent="0" algn="l" rtl="0">
              <a:spcBef>
                <a:spcPts val="0"/>
              </a:spcBef>
              <a:spcAft>
                <a:spcPts val="0"/>
              </a:spcAft>
              <a:buNone/>
            </a:pPr>
            <a:endParaRPr/>
          </a:p>
          <a:p>
            <a:pPr marL="0" lvl="0" indent="0" algn="l" rtl="0">
              <a:spcBef>
                <a:spcPts val="0"/>
              </a:spcBef>
              <a:spcAft>
                <a:spcPts val="0"/>
              </a:spcAft>
              <a:buNone/>
            </a:pPr>
            <a:r>
              <a:rPr lang="en-GB" b="1"/>
              <a:t>Solution: </a:t>
            </a:r>
            <a:endParaRPr b="1"/>
          </a:p>
          <a:p>
            <a:pPr marL="0" lvl="0" indent="0" algn="l" rtl="0">
              <a:spcBef>
                <a:spcPts val="0"/>
              </a:spcBef>
              <a:spcAft>
                <a:spcPts val="0"/>
              </a:spcAft>
              <a:buNone/>
            </a:pPr>
            <a:r>
              <a:rPr lang="en-GB" b="1"/>
              <a:t>	</a:t>
            </a:r>
            <a:r>
              <a:rPr lang="en-GB"/>
              <a:t>Transfer the working of all the forms on this site which carry sensitive information like passwords from HTTP to HTTPS, So even if an attacker intercepts the connection he still won’t be able to get important information like passwords easily.</a:t>
            </a:r>
            <a:endParaRPr/>
          </a:p>
          <a:p>
            <a:pPr marL="0" lvl="0" indent="0" algn="l" rtl="0">
              <a:spcBef>
                <a:spcPts val="0"/>
              </a:spcBef>
              <a:spcAft>
                <a:spcPts val="0"/>
              </a:spcAft>
              <a:buNone/>
            </a:pPr>
            <a:endParaRPr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p:nvPr/>
        </p:nvSpPr>
        <p:spPr>
          <a:xfrm>
            <a:off x="542475" y="426900"/>
            <a:ext cx="7897800" cy="3324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b="1"/>
              <a:t>Steps to reproduce :</a:t>
            </a:r>
            <a:endParaRPr sz="1700" b="1"/>
          </a:p>
          <a:p>
            <a:pPr marL="457200" lvl="0" indent="-336550" algn="l" rtl="0">
              <a:spcBef>
                <a:spcPts val="0"/>
              </a:spcBef>
              <a:spcAft>
                <a:spcPts val="0"/>
              </a:spcAft>
              <a:buSzPts val="1700"/>
              <a:buAutoNum type="arabicPeriod"/>
            </a:pPr>
            <a:r>
              <a:rPr lang="en-GB" sz="1700"/>
              <a:t>Set up BurpSuite to intercept data from browser at it’s manual proxy</a:t>
            </a:r>
            <a:endParaRPr sz="1700"/>
          </a:p>
          <a:p>
            <a:pPr marL="457200" lvl="0" indent="-336550" algn="l" rtl="0">
              <a:spcBef>
                <a:spcPts val="0"/>
              </a:spcBef>
              <a:spcAft>
                <a:spcPts val="0"/>
              </a:spcAft>
              <a:buSzPts val="1700"/>
              <a:buAutoNum type="arabicPeriod"/>
            </a:pPr>
            <a:r>
              <a:rPr lang="en-GB" sz="1700"/>
              <a:t>Visit the site and go to register page (forward all the requests till here in BurpSuite)</a:t>
            </a:r>
            <a:endParaRPr sz="1700"/>
          </a:p>
          <a:p>
            <a:pPr marL="457200" lvl="0" indent="-336550" algn="l" rtl="0">
              <a:spcBef>
                <a:spcPts val="0"/>
              </a:spcBef>
              <a:spcAft>
                <a:spcPts val="0"/>
              </a:spcAft>
              <a:buSzPts val="1700"/>
              <a:buAutoNum type="arabicPeriod"/>
            </a:pPr>
            <a:r>
              <a:rPr lang="en-GB" sz="1700" b="1"/>
              <a:t> </a:t>
            </a:r>
            <a:r>
              <a:rPr lang="en-GB" sz="1700"/>
              <a:t>Now fill the form and submit the form for registration</a:t>
            </a:r>
            <a:endParaRPr sz="1700"/>
          </a:p>
          <a:p>
            <a:pPr marL="457200" lvl="0" indent="-336550" algn="l" rtl="0">
              <a:spcBef>
                <a:spcPts val="0"/>
              </a:spcBef>
              <a:spcAft>
                <a:spcPts val="0"/>
              </a:spcAft>
              <a:buSzPts val="1700"/>
              <a:buAutoNum type="arabicPeriod"/>
            </a:pPr>
            <a:r>
              <a:rPr lang="en-GB" sz="1700"/>
              <a:t>Now intercept the request and search in the raw code, you will find all the details including password</a:t>
            </a:r>
            <a:endParaRPr sz="1700"/>
          </a:p>
          <a:p>
            <a:pPr marL="457200" lvl="0" indent="-336550" algn="l" rtl="0">
              <a:spcBef>
                <a:spcPts val="0"/>
              </a:spcBef>
              <a:spcAft>
                <a:spcPts val="0"/>
              </a:spcAft>
              <a:buSzPts val="1700"/>
              <a:buAutoNum type="arabicPeriod"/>
            </a:pPr>
            <a:r>
              <a:rPr lang="en-GB" sz="1700"/>
              <a:t>Repeat the above steps at login page too.</a:t>
            </a:r>
            <a:endParaRPr sz="1700"/>
          </a:p>
          <a:p>
            <a:pPr marL="457200" lvl="0" indent="0" algn="l" rtl="0">
              <a:spcBef>
                <a:spcPts val="0"/>
              </a:spcBef>
              <a:spcAft>
                <a:spcPts val="0"/>
              </a:spcAft>
              <a:buNone/>
            </a:pPr>
            <a:endParaRPr sz="1700"/>
          </a:p>
          <a:p>
            <a:pPr marL="457200" lvl="0" indent="0" algn="l" rtl="0">
              <a:spcBef>
                <a:spcPts val="0"/>
              </a:spcBef>
              <a:spcAft>
                <a:spcPts val="0"/>
              </a:spcAft>
              <a:buNone/>
            </a:pPr>
            <a:endParaRPr sz="1700"/>
          </a:p>
          <a:p>
            <a:pPr marL="0" lvl="0" indent="0" algn="l" rtl="0">
              <a:spcBef>
                <a:spcPts val="0"/>
              </a:spcBef>
              <a:spcAft>
                <a:spcPts val="0"/>
              </a:spcAft>
              <a:buNone/>
            </a:pPr>
            <a:r>
              <a:rPr lang="en-GB" sz="1700" b="1"/>
              <a:t>Includes snapshots of Registration page</a:t>
            </a:r>
            <a:r>
              <a:rPr lang="en-GB" sz="1700"/>
              <a:t> </a:t>
            </a:r>
            <a:r>
              <a:rPr lang="en-GB" sz="1700" b="1"/>
              <a:t>and Login page with intercepted details in next few slides</a:t>
            </a:r>
            <a:endParaRPr sz="17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6" name="Google Shape;76;p17"/>
          <p:cNvPicPr preferRelativeResize="0"/>
          <p:nvPr/>
        </p:nvPicPr>
        <p:blipFill>
          <a:blip r:embed="rId3">
            <a:alphaModFix/>
          </a:blip>
          <a:stretch>
            <a:fillRect/>
          </a:stretch>
        </p:blipFill>
        <p:spPr>
          <a:xfrm>
            <a:off x="152400" y="152400"/>
            <a:ext cx="8602133"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1" name="Google Shape;81;p18"/>
          <p:cNvPicPr preferRelativeResize="0"/>
          <p:nvPr/>
        </p:nvPicPr>
        <p:blipFill>
          <a:blip r:embed="rId3">
            <a:alphaModFix/>
          </a:blip>
          <a:stretch>
            <a:fillRect/>
          </a:stretch>
        </p:blipFill>
        <p:spPr>
          <a:xfrm>
            <a:off x="147525" y="153175"/>
            <a:ext cx="11584325" cy="6516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9"/>
          <p:cNvPicPr preferRelativeResize="0"/>
          <p:nvPr/>
        </p:nvPicPr>
        <p:blipFill>
          <a:blip r:embed="rId3">
            <a:alphaModFix/>
          </a:blip>
          <a:stretch>
            <a:fillRect/>
          </a:stretch>
        </p:blipFill>
        <p:spPr>
          <a:xfrm>
            <a:off x="152400" y="152400"/>
            <a:ext cx="8602133" cy="483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20"/>
          <p:cNvPicPr preferRelativeResize="0"/>
          <p:nvPr/>
        </p:nvPicPr>
        <p:blipFill>
          <a:blip r:embed="rId3">
            <a:alphaModFix/>
          </a:blip>
          <a:stretch>
            <a:fillRect/>
          </a:stretch>
        </p:blipFill>
        <p:spPr>
          <a:xfrm>
            <a:off x="289073" y="225750"/>
            <a:ext cx="11037226" cy="6208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1"/>
          <p:cNvSpPr txBox="1">
            <a:spLocks noGrp="1"/>
          </p:cNvSpPr>
          <p:nvPr>
            <p:ph type="body" idx="1"/>
          </p:nvPr>
        </p:nvSpPr>
        <p:spPr>
          <a:xfrm>
            <a:off x="419850" y="2085075"/>
            <a:ext cx="8327400" cy="865500"/>
          </a:xfrm>
          <a:prstGeom prst="rect">
            <a:avLst/>
          </a:prstGeom>
        </p:spPr>
        <p:txBody>
          <a:bodyPr spcFirstLastPara="1" wrap="square" lIns="91425" tIns="91425" rIns="91425" bIns="91425" anchor="t" anchorCtr="0">
            <a:noAutofit/>
          </a:bodyPr>
          <a:lstStyle/>
          <a:p>
            <a:pPr marL="0" lvl="0" indent="0" algn="ctr" rtl="0">
              <a:lnSpc>
                <a:spcPct val="95000"/>
              </a:lnSpc>
              <a:spcBef>
                <a:spcPts val="0"/>
              </a:spcBef>
              <a:spcAft>
                <a:spcPts val="1200"/>
              </a:spcAft>
              <a:buSzPts val="688"/>
              <a:buNone/>
            </a:pPr>
            <a:r>
              <a:rPr lang="en-GB" sz="1725"/>
              <a:t>Additional analysis done by automated vulnerability scanner Netsparker </a:t>
            </a:r>
            <a:br>
              <a:rPr lang="en-GB" sz="1725"/>
            </a:br>
            <a:r>
              <a:rPr lang="en-GB" sz="1725"/>
              <a:t>Snapshots of analysis related to this report are added in next few slide</a:t>
            </a:r>
            <a:endParaRPr sz="1725"/>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186</Words>
  <Application>Microsoft Office PowerPoint</Application>
  <PresentationFormat>On-screen Show (16:9)</PresentationFormat>
  <Paragraphs>27</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Simple Light</vt:lpstr>
      <vt:lpstr>Task 3</vt:lpstr>
      <vt:lpstr>Report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3</dc:title>
  <cp:lastModifiedBy>Windows User</cp:lastModifiedBy>
  <cp:revision>1</cp:revision>
  <dcterms:modified xsi:type="dcterms:W3CDTF">2023-11-02T11:10:37Z</dcterms:modified>
</cp:coreProperties>
</file>