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notesSlides/notesSlide31.xml" ContentType="application/vnd.openxmlformats-officedocument.presentationml.notesSlide+xml"/>
  <Override PartName="/ppt/tags/tag49.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464" r:id="rId2"/>
    <p:sldId id="343" r:id="rId3"/>
    <p:sldId id="402" r:id="rId4"/>
    <p:sldId id="404" r:id="rId5"/>
    <p:sldId id="406" r:id="rId6"/>
    <p:sldId id="485" r:id="rId7"/>
    <p:sldId id="399" r:id="rId8"/>
    <p:sldId id="456" r:id="rId9"/>
    <p:sldId id="466" r:id="rId10"/>
    <p:sldId id="458" r:id="rId11"/>
    <p:sldId id="457" r:id="rId12"/>
    <p:sldId id="455" r:id="rId13"/>
    <p:sldId id="459" r:id="rId14"/>
    <p:sldId id="461" r:id="rId15"/>
    <p:sldId id="486" r:id="rId16"/>
    <p:sldId id="462" r:id="rId17"/>
    <p:sldId id="475" r:id="rId18"/>
    <p:sldId id="476" r:id="rId19"/>
    <p:sldId id="468" r:id="rId20"/>
    <p:sldId id="480" r:id="rId21"/>
    <p:sldId id="481" r:id="rId22"/>
    <p:sldId id="277" r:id="rId23"/>
    <p:sldId id="465" r:id="rId24"/>
    <p:sldId id="470" r:id="rId25"/>
    <p:sldId id="471" r:id="rId26"/>
    <p:sldId id="472" r:id="rId27"/>
    <p:sldId id="487" r:id="rId28"/>
    <p:sldId id="477" r:id="rId29"/>
    <p:sldId id="478" r:id="rId30"/>
    <p:sldId id="479" r:id="rId31"/>
    <p:sldId id="482" r:id="rId32"/>
    <p:sldId id="483" r:id="rId33"/>
    <p:sldId id="484" r:id="rId34"/>
  </p:sldIdLst>
  <p:sldSz cx="12188825" cy="6858000"/>
  <p:notesSz cx="6858000" cy="9144000"/>
  <p:custDataLst>
    <p:tags r:id="rId3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p15:clr>
            <a:srgbClr val="A4A3A4"/>
          </p15:clr>
        </p15:guide>
        <p15:guide id="2" orient="horz" pos="4212">
          <p15:clr>
            <a:srgbClr val="A4A3A4"/>
          </p15:clr>
        </p15:guide>
        <p15:guide id="3" orient="horz" pos="3887">
          <p15:clr>
            <a:srgbClr val="A4A3A4"/>
          </p15:clr>
        </p15:guide>
        <p15:guide id="4" pos="5135" userDrawn="1">
          <p15:clr>
            <a:srgbClr val="A4A3A4"/>
          </p15:clr>
        </p15:guide>
        <p15:guide id="5" pos="31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ce Arghiere" initials="BA" lastIdx="16" clrIdx="0">
    <p:extLst>
      <p:ext uri="{19B8F6BF-5375-455C-9EA6-DF929625EA0E}">
        <p15:presenceInfo xmlns:p15="http://schemas.microsoft.com/office/powerpoint/2012/main" userId="S::barghiere@Lenovo.com::763f3481-ea36-4dd6-a4d0-03ae89a069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BEDC"/>
    <a:srgbClr val="C4BEB6"/>
    <a:srgbClr val="13298C"/>
    <a:srgbClr val="3E8DDD"/>
    <a:srgbClr val="6AC346"/>
    <a:srgbClr val="45CE60"/>
    <a:srgbClr val="2ACC9A"/>
    <a:srgbClr val="2CD29F"/>
    <a:srgbClr val="45D8A9"/>
    <a:srgbClr val="A6D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1" autoAdjust="0"/>
    <p:restoredTop sz="84864" autoAdjust="0"/>
  </p:normalViewPr>
  <p:slideViewPr>
    <p:cSldViewPr snapToGrid="0" snapToObjects="1">
      <p:cViewPr varScale="1">
        <p:scale>
          <a:sx n="87" d="100"/>
          <a:sy n="87" d="100"/>
        </p:scale>
        <p:origin x="1200" y="96"/>
      </p:cViewPr>
      <p:guideLst>
        <p:guide orient="horz" pos="463"/>
        <p:guide orient="horz" pos="4212"/>
        <p:guide orient="horz" pos="3887"/>
        <p:guide pos="5135"/>
        <p:guide pos="311"/>
      </p:guideLst>
    </p:cSldViewPr>
  </p:slideViewPr>
  <p:notesTextViewPr>
    <p:cViewPr>
      <p:scale>
        <a:sx n="125" d="100"/>
        <a:sy n="125" d="100"/>
      </p:scale>
      <p:origin x="0" y="0"/>
    </p:cViewPr>
  </p:notesTextViewPr>
  <p:sorterViewPr>
    <p:cViewPr>
      <p:scale>
        <a:sx n="100" d="100"/>
        <a:sy n="100" d="100"/>
      </p:scale>
      <p:origin x="0" y="-1834"/>
    </p:cViewPr>
  </p:sorterViewPr>
  <p:notesViewPr>
    <p:cSldViewPr snapToGrid="0" snapToObjects="1">
      <p:cViewPr varScale="1">
        <p:scale>
          <a:sx n="86" d="100"/>
          <a:sy n="86" d="100"/>
        </p:scale>
        <p:origin x="378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D1045-3E60-47DC-BC25-0E3C61BA6863}" type="doc">
      <dgm:prSet loTypeId="urn:microsoft.com/office/officeart/2005/8/layout/hProcess9" loCatId="process" qsTypeId="urn:microsoft.com/office/officeart/2005/8/quickstyle/simple1" qsCatId="simple" csTypeId="urn:microsoft.com/office/officeart/2005/8/colors/colorful5" csCatId="colorful" phldr="1"/>
      <dgm:spPr/>
    </dgm:pt>
    <dgm:pt modelId="{33E6EEC0-0359-4582-BF04-47CC8747AE6D}">
      <dgm:prSet phldrT="[Text]" custT="1"/>
      <dgm:spPr/>
      <dgm:t>
        <a:bodyPr/>
        <a:lstStyle/>
        <a:p>
          <a:r>
            <a:rPr lang="en-US" sz="1100" dirty="0"/>
            <a:t>Released</a:t>
          </a:r>
        </a:p>
      </dgm:t>
    </dgm:pt>
    <dgm:pt modelId="{15B01621-8249-436C-8FDD-B6FE2CF3B513}" type="parTrans" cxnId="{FE3EA024-C4B5-4E82-AE69-2BEB79609EE5}">
      <dgm:prSet/>
      <dgm:spPr/>
      <dgm:t>
        <a:bodyPr/>
        <a:lstStyle/>
        <a:p>
          <a:endParaRPr lang="en-US"/>
        </a:p>
      </dgm:t>
    </dgm:pt>
    <dgm:pt modelId="{7D003EB6-6DB5-49E1-BDEA-A3A20CDBB191}" type="sibTrans" cxnId="{FE3EA024-C4B5-4E82-AE69-2BEB79609EE5}">
      <dgm:prSet/>
      <dgm:spPr/>
      <dgm:t>
        <a:bodyPr/>
        <a:lstStyle/>
        <a:p>
          <a:endParaRPr lang="en-US"/>
        </a:p>
      </dgm:t>
    </dgm:pt>
    <dgm:pt modelId="{5B1513C7-A60A-42E5-81E4-69B7D6CA1A55}">
      <dgm:prSet phldrT="[Text]"/>
      <dgm:spPr/>
      <dgm:t>
        <a:bodyPr/>
        <a:lstStyle/>
        <a:p>
          <a:r>
            <a:rPr lang="en-US" dirty="0"/>
            <a:t>Accepted</a:t>
          </a:r>
        </a:p>
      </dgm:t>
    </dgm:pt>
    <dgm:pt modelId="{DEB9FF51-1013-4A56-ADEC-00CA2FA95DB4}" type="parTrans" cxnId="{BB7F14A0-943E-4A51-B00F-D2CE502D7D36}">
      <dgm:prSet/>
      <dgm:spPr/>
      <dgm:t>
        <a:bodyPr/>
        <a:lstStyle/>
        <a:p>
          <a:endParaRPr lang="en-US"/>
        </a:p>
      </dgm:t>
    </dgm:pt>
    <dgm:pt modelId="{5505B870-C250-40F2-924A-F1180E295C71}" type="sibTrans" cxnId="{BB7F14A0-943E-4A51-B00F-D2CE502D7D36}">
      <dgm:prSet/>
      <dgm:spPr/>
      <dgm:t>
        <a:bodyPr/>
        <a:lstStyle/>
        <a:p>
          <a:endParaRPr lang="en-US"/>
        </a:p>
      </dgm:t>
    </dgm:pt>
    <dgm:pt modelId="{CA0ED5B6-ED4B-41C9-A9F8-0EFDCA0D098E}">
      <dgm:prSet/>
      <dgm:spPr/>
      <dgm:t>
        <a:bodyPr/>
        <a:lstStyle/>
        <a:p>
          <a:r>
            <a:rPr lang="en-US" dirty="0"/>
            <a:t>Shipped</a:t>
          </a:r>
        </a:p>
      </dgm:t>
    </dgm:pt>
    <dgm:pt modelId="{DC43CD0F-30F9-4AE5-9940-49B859C93D87}" type="parTrans" cxnId="{6E2DAAEE-DD14-42D3-ACC5-0C84392403CB}">
      <dgm:prSet/>
      <dgm:spPr/>
      <dgm:t>
        <a:bodyPr/>
        <a:lstStyle/>
        <a:p>
          <a:endParaRPr lang="en-US"/>
        </a:p>
      </dgm:t>
    </dgm:pt>
    <dgm:pt modelId="{40DC0313-AB45-465D-ABF6-526346E81C0B}" type="sibTrans" cxnId="{6E2DAAEE-DD14-42D3-ACC5-0C84392403CB}">
      <dgm:prSet/>
      <dgm:spPr/>
      <dgm:t>
        <a:bodyPr/>
        <a:lstStyle/>
        <a:p>
          <a:endParaRPr lang="en-US"/>
        </a:p>
      </dgm:t>
    </dgm:pt>
    <dgm:pt modelId="{DB2889B0-946F-4981-AE2B-FB2F382C403B}">
      <dgm:prSet/>
      <dgm:spPr/>
      <dgm:t>
        <a:bodyPr/>
        <a:lstStyle/>
        <a:p>
          <a:r>
            <a:rPr lang="en-US" dirty="0"/>
            <a:t>Delivered</a:t>
          </a:r>
        </a:p>
      </dgm:t>
    </dgm:pt>
    <dgm:pt modelId="{EF4F0B97-D45E-45F4-A00A-DDC959C3A53D}" type="parTrans" cxnId="{C3D6B00D-0734-4C40-88E2-5832B50A2D40}">
      <dgm:prSet/>
      <dgm:spPr/>
      <dgm:t>
        <a:bodyPr/>
        <a:lstStyle/>
        <a:p>
          <a:endParaRPr lang="en-US"/>
        </a:p>
      </dgm:t>
    </dgm:pt>
    <dgm:pt modelId="{3DC0928B-2DFB-4F7D-A565-FF35343A7361}" type="sibTrans" cxnId="{C3D6B00D-0734-4C40-88E2-5832B50A2D40}">
      <dgm:prSet/>
      <dgm:spPr/>
      <dgm:t>
        <a:bodyPr/>
        <a:lstStyle/>
        <a:p>
          <a:endParaRPr lang="en-US"/>
        </a:p>
      </dgm:t>
    </dgm:pt>
    <dgm:pt modelId="{3712355B-E7AA-4416-8718-EFCA214D9E70}">
      <dgm:prSet/>
      <dgm:spPr/>
      <dgm:t>
        <a:bodyPr/>
        <a:lstStyle/>
        <a:p>
          <a:r>
            <a:rPr lang="en-US" dirty="0"/>
            <a:t>Pick-Pack</a:t>
          </a:r>
        </a:p>
      </dgm:t>
    </dgm:pt>
    <dgm:pt modelId="{2031B5E6-0972-4571-A088-010D9D335A14}" type="parTrans" cxnId="{F83BA4DC-6588-486A-B90E-5B67D413E9DA}">
      <dgm:prSet/>
      <dgm:spPr/>
      <dgm:t>
        <a:bodyPr/>
        <a:lstStyle/>
        <a:p>
          <a:endParaRPr lang="en-US"/>
        </a:p>
      </dgm:t>
    </dgm:pt>
    <dgm:pt modelId="{7F08A7AE-9737-4DC1-9E8C-49A00306D213}" type="sibTrans" cxnId="{F83BA4DC-6588-486A-B90E-5B67D413E9DA}">
      <dgm:prSet/>
      <dgm:spPr/>
      <dgm:t>
        <a:bodyPr/>
        <a:lstStyle/>
        <a:p>
          <a:endParaRPr lang="en-US"/>
        </a:p>
      </dgm:t>
    </dgm:pt>
    <dgm:pt modelId="{0477A294-BE72-4618-97A9-0ED03D9C01D8}" type="pres">
      <dgm:prSet presAssocID="{BB3D1045-3E60-47DC-BC25-0E3C61BA6863}" presName="CompostProcess" presStyleCnt="0">
        <dgm:presLayoutVars>
          <dgm:dir/>
          <dgm:resizeHandles val="exact"/>
        </dgm:presLayoutVars>
      </dgm:prSet>
      <dgm:spPr/>
    </dgm:pt>
    <dgm:pt modelId="{2225EC65-913E-4207-AAD0-CEC0A1E1AAD9}" type="pres">
      <dgm:prSet presAssocID="{BB3D1045-3E60-47DC-BC25-0E3C61BA6863}" presName="arrow" presStyleLbl="bgShp" presStyleIdx="0" presStyleCnt="1" custLinFactY="-23002" custLinFactNeighborX="-1311" custLinFactNeighborY="-100000"/>
      <dgm:spPr/>
    </dgm:pt>
    <dgm:pt modelId="{26D61DC4-41B3-46C8-BFCD-761AE37189E3}" type="pres">
      <dgm:prSet presAssocID="{BB3D1045-3E60-47DC-BC25-0E3C61BA6863}" presName="linearProcess" presStyleCnt="0"/>
      <dgm:spPr/>
    </dgm:pt>
    <dgm:pt modelId="{0B6BC39C-C7E5-486F-A7D5-7C74E3592FE7}" type="pres">
      <dgm:prSet presAssocID="{33E6EEC0-0359-4582-BF04-47CC8747AE6D}" presName="textNode" presStyleLbl="node1" presStyleIdx="0" presStyleCnt="5">
        <dgm:presLayoutVars>
          <dgm:bulletEnabled val="1"/>
        </dgm:presLayoutVars>
      </dgm:prSet>
      <dgm:spPr/>
    </dgm:pt>
    <dgm:pt modelId="{85E85046-48FF-47E6-9F80-6863F085DF17}" type="pres">
      <dgm:prSet presAssocID="{7D003EB6-6DB5-49E1-BDEA-A3A20CDBB191}" presName="sibTrans" presStyleCnt="0"/>
      <dgm:spPr/>
    </dgm:pt>
    <dgm:pt modelId="{C077E2B6-3E4E-4740-84CC-F42FE829D93B}" type="pres">
      <dgm:prSet presAssocID="{5B1513C7-A60A-42E5-81E4-69B7D6CA1A55}" presName="textNode" presStyleLbl="node1" presStyleIdx="1" presStyleCnt="5">
        <dgm:presLayoutVars>
          <dgm:bulletEnabled val="1"/>
        </dgm:presLayoutVars>
      </dgm:prSet>
      <dgm:spPr/>
    </dgm:pt>
    <dgm:pt modelId="{A092D328-5B05-4177-9C87-8612E9A166BF}" type="pres">
      <dgm:prSet presAssocID="{5505B870-C250-40F2-924A-F1180E295C71}" presName="sibTrans" presStyleCnt="0"/>
      <dgm:spPr/>
    </dgm:pt>
    <dgm:pt modelId="{DCC3C6DF-FD3B-43EC-A571-315FD88E1587}" type="pres">
      <dgm:prSet presAssocID="{3712355B-E7AA-4416-8718-EFCA214D9E70}" presName="textNode" presStyleLbl="node1" presStyleIdx="2" presStyleCnt="5">
        <dgm:presLayoutVars>
          <dgm:bulletEnabled val="1"/>
        </dgm:presLayoutVars>
      </dgm:prSet>
      <dgm:spPr/>
    </dgm:pt>
    <dgm:pt modelId="{B2DCEB1F-02F4-442B-9CD7-F21EFC06BC29}" type="pres">
      <dgm:prSet presAssocID="{7F08A7AE-9737-4DC1-9E8C-49A00306D213}" presName="sibTrans" presStyleCnt="0"/>
      <dgm:spPr/>
    </dgm:pt>
    <dgm:pt modelId="{0AED9F44-A808-478D-977F-C456A8C2129D}" type="pres">
      <dgm:prSet presAssocID="{CA0ED5B6-ED4B-41C9-A9F8-0EFDCA0D098E}" presName="textNode" presStyleLbl="node1" presStyleIdx="3" presStyleCnt="5">
        <dgm:presLayoutVars>
          <dgm:bulletEnabled val="1"/>
        </dgm:presLayoutVars>
      </dgm:prSet>
      <dgm:spPr/>
    </dgm:pt>
    <dgm:pt modelId="{957670E8-79BF-40F2-938C-C625904B5A5C}" type="pres">
      <dgm:prSet presAssocID="{40DC0313-AB45-465D-ABF6-526346E81C0B}" presName="sibTrans" presStyleCnt="0"/>
      <dgm:spPr/>
    </dgm:pt>
    <dgm:pt modelId="{9AA600FF-FCA9-480A-9FC1-D6553638E806}" type="pres">
      <dgm:prSet presAssocID="{DB2889B0-946F-4981-AE2B-FB2F382C403B}" presName="textNode" presStyleLbl="node1" presStyleIdx="4" presStyleCnt="5">
        <dgm:presLayoutVars>
          <dgm:bulletEnabled val="1"/>
        </dgm:presLayoutVars>
      </dgm:prSet>
      <dgm:spPr/>
    </dgm:pt>
  </dgm:ptLst>
  <dgm:cxnLst>
    <dgm:cxn modelId="{C3D6B00D-0734-4C40-88E2-5832B50A2D40}" srcId="{BB3D1045-3E60-47DC-BC25-0E3C61BA6863}" destId="{DB2889B0-946F-4981-AE2B-FB2F382C403B}" srcOrd="4" destOrd="0" parTransId="{EF4F0B97-D45E-45F4-A00A-DDC959C3A53D}" sibTransId="{3DC0928B-2DFB-4F7D-A565-FF35343A7361}"/>
    <dgm:cxn modelId="{FE3EA024-C4B5-4E82-AE69-2BEB79609EE5}" srcId="{BB3D1045-3E60-47DC-BC25-0E3C61BA6863}" destId="{33E6EEC0-0359-4582-BF04-47CC8747AE6D}" srcOrd="0" destOrd="0" parTransId="{15B01621-8249-436C-8FDD-B6FE2CF3B513}" sibTransId="{7D003EB6-6DB5-49E1-BDEA-A3A20CDBB191}"/>
    <dgm:cxn modelId="{EFF87656-635E-4226-9DAC-666155B86A1C}" type="presOf" srcId="{DB2889B0-946F-4981-AE2B-FB2F382C403B}" destId="{9AA600FF-FCA9-480A-9FC1-D6553638E806}" srcOrd="0" destOrd="0" presId="urn:microsoft.com/office/officeart/2005/8/layout/hProcess9"/>
    <dgm:cxn modelId="{BBF7C69F-0613-4D0B-A068-DE2FA601801F}" type="presOf" srcId="{3712355B-E7AA-4416-8718-EFCA214D9E70}" destId="{DCC3C6DF-FD3B-43EC-A571-315FD88E1587}" srcOrd="0" destOrd="0" presId="urn:microsoft.com/office/officeart/2005/8/layout/hProcess9"/>
    <dgm:cxn modelId="{BB7F14A0-943E-4A51-B00F-D2CE502D7D36}" srcId="{BB3D1045-3E60-47DC-BC25-0E3C61BA6863}" destId="{5B1513C7-A60A-42E5-81E4-69B7D6CA1A55}" srcOrd="1" destOrd="0" parTransId="{DEB9FF51-1013-4A56-ADEC-00CA2FA95DB4}" sibTransId="{5505B870-C250-40F2-924A-F1180E295C71}"/>
    <dgm:cxn modelId="{B4853EA4-8430-47B2-9255-76E12066A8CF}" type="presOf" srcId="{BB3D1045-3E60-47DC-BC25-0E3C61BA6863}" destId="{0477A294-BE72-4618-97A9-0ED03D9C01D8}" srcOrd="0" destOrd="0" presId="urn:microsoft.com/office/officeart/2005/8/layout/hProcess9"/>
    <dgm:cxn modelId="{F83BA4DC-6588-486A-B90E-5B67D413E9DA}" srcId="{BB3D1045-3E60-47DC-BC25-0E3C61BA6863}" destId="{3712355B-E7AA-4416-8718-EFCA214D9E70}" srcOrd="2" destOrd="0" parTransId="{2031B5E6-0972-4571-A088-010D9D335A14}" sibTransId="{7F08A7AE-9737-4DC1-9E8C-49A00306D213}"/>
    <dgm:cxn modelId="{150C3ADE-7DD3-497D-BF3E-2AC586631C93}" type="presOf" srcId="{5B1513C7-A60A-42E5-81E4-69B7D6CA1A55}" destId="{C077E2B6-3E4E-4740-84CC-F42FE829D93B}" srcOrd="0" destOrd="0" presId="urn:microsoft.com/office/officeart/2005/8/layout/hProcess9"/>
    <dgm:cxn modelId="{13EF41E5-504B-4E51-9881-6151166227C3}" type="presOf" srcId="{33E6EEC0-0359-4582-BF04-47CC8747AE6D}" destId="{0B6BC39C-C7E5-486F-A7D5-7C74E3592FE7}" srcOrd="0" destOrd="0" presId="urn:microsoft.com/office/officeart/2005/8/layout/hProcess9"/>
    <dgm:cxn modelId="{DC716FE9-7405-4911-917D-0F2D26E0868E}" type="presOf" srcId="{CA0ED5B6-ED4B-41C9-A9F8-0EFDCA0D098E}" destId="{0AED9F44-A808-478D-977F-C456A8C2129D}" srcOrd="0" destOrd="0" presId="urn:microsoft.com/office/officeart/2005/8/layout/hProcess9"/>
    <dgm:cxn modelId="{6E2DAAEE-DD14-42D3-ACC5-0C84392403CB}" srcId="{BB3D1045-3E60-47DC-BC25-0E3C61BA6863}" destId="{CA0ED5B6-ED4B-41C9-A9F8-0EFDCA0D098E}" srcOrd="3" destOrd="0" parTransId="{DC43CD0F-30F9-4AE5-9940-49B859C93D87}" sibTransId="{40DC0313-AB45-465D-ABF6-526346E81C0B}"/>
    <dgm:cxn modelId="{8AFD6F07-2A6F-42DE-BFCA-3906C01618A0}" type="presParOf" srcId="{0477A294-BE72-4618-97A9-0ED03D9C01D8}" destId="{2225EC65-913E-4207-AAD0-CEC0A1E1AAD9}" srcOrd="0" destOrd="0" presId="urn:microsoft.com/office/officeart/2005/8/layout/hProcess9"/>
    <dgm:cxn modelId="{0BF5F1A8-81F7-43A7-811E-FE7759C71F1F}" type="presParOf" srcId="{0477A294-BE72-4618-97A9-0ED03D9C01D8}" destId="{26D61DC4-41B3-46C8-BFCD-761AE37189E3}" srcOrd="1" destOrd="0" presId="urn:microsoft.com/office/officeart/2005/8/layout/hProcess9"/>
    <dgm:cxn modelId="{36A3BBE4-A62A-4EBB-A72D-94C640086333}" type="presParOf" srcId="{26D61DC4-41B3-46C8-BFCD-761AE37189E3}" destId="{0B6BC39C-C7E5-486F-A7D5-7C74E3592FE7}" srcOrd="0" destOrd="0" presId="urn:microsoft.com/office/officeart/2005/8/layout/hProcess9"/>
    <dgm:cxn modelId="{1C88AF4A-4550-4FFF-B336-2CD95421CD30}" type="presParOf" srcId="{26D61DC4-41B3-46C8-BFCD-761AE37189E3}" destId="{85E85046-48FF-47E6-9F80-6863F085DF17}" srcOrd="1" destOrd="0" presId="urn:microsoft.com/office/officeart/2005/8/layout/hProcess9"/>
    <dgm:cxn modelId="{C5E17B0D-7BEC-4E81-AA4E-6452BC86A5B1}" type="presParOf" srcId="{26D61DC4-41B3-46C8-BFCD-761AE37189E3}" destId="{C077E2B6-3E4E-4740-84CC-F42FE829D93B}" srcOrd="2" destOrd="0" presId="urn:microsoft.com/office/officeart/2005/8/layout/hProcess9"/>
    <dgm:cxn modelId="{2208C49F-5B28-4EBB-A0C6-E3851069E407}" type="presParOf" srcId="{26D61DC4-41B3-46C8-BFCD-761AE37189E3}" destId="{A092D328-5B05-4177-9C87-8612E9A166BF}" srcOrd="3" destOrd="0" presId="urn:microsoft.com/office/officeart/2005/8/layout/hProcess9"/>
    <dgm:cxn modelId="{3A2B26A3-F694-462C-8D81-D63BF5F6E9C9}" type="presParOf" srcId="{26D61DC4-41B3-46C8-BFCD-761AE37189E3}" destId="{DCC3C6DF-FD3B-43EC-A571-315FD88E1587}" srcOrd="4" destOrd="0" presId="urn:microsoft.com/office/officeart/2005/8/layout/hProcess9"/>
    <dgm:cxn modelId="{C333E48D-E7A0-4AA5-859D-E482508B1F1F}" type="presParOf" srcId="{26D61DC4-41B3-46C8-BFCD-761AE37189E3}" destId="{B2DCEB1F-02F4-442B-9CD7-F21EFC06BC29}" srcOrd="5" destOrd="0" presId="urn:microsoft.com/office/officeart/2005/8/layout/hProcess9"/>
    <dgm:cxn modelId="{D89ED847-7B29-4BEC-9A35-D7063C8D8A9B}" type="presParOf" srcId="{26D61DC4-41B3-46C8-BFCD-761AE37189E3}" destId="{0AED9F44-A808-478D-977F-C456A8C2129D}" srcOrd="6" destOrd="0" presId="urn:microsoft.com/office/officeart/2005/8/layout/hProcess9"/>
    <dgm:cxn modelId="{C3CE0B68-6AE1-4435-BE87-5417FFDCC45F}" type="presParOf" srcId="{26D61DC4-41B3-46C8-BFCD-761AE37189E3}" destId="{957670E8-79BF-40F2-938C-C625904B5A5C}" srcOrd="7" destOrd="0" presId="urn:microsoft.com/office/officeart/2005/8/layout/hProcess9"/>
    <dgm:cxn modelId="{AE8EC0B3-391B-4412-AA73-03A89E750114}" type="presParOf" srcId="{26D61DC4-41B3-46C8-BFCD-761AE37189E3}" destId="{9AA600FF-FCA9-480A-9FC1-D6553638E806}"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2FEC8-CA4E-4CB1-BA17-FF84E37338A7}" type="doc">
      <dgm:prSet loTypeId="urn:microsoft.com/office/officeart/2005/8/layout/cycle2" loCatId="cycle" qsTypeId="urn:microsoft.com/office/officeart/2005/8/quickstyle/simple1" qsCatId="simple" csTypeId="urn:microsoft.com/office/officeart/2005/8/colors/accent1_3" csCatId="accent1" phldr="1"/>
      <dgm:spPr/>
      <dgm:t>
        <a:bodyPr/>
        <a:lstStyle/>
        <a:p>
          <a:endParaRPr lang="en-US"/>
        </a:p>
      </dgm:t>
    </dgm:pt>
    <dgm:pt modelId="{D7F36048-FCBC-41BD-BA17-160262933E30}">
      <dgm:prSet/>
      <dgm:spPr/>
      <dgm:t>
        <a:bodyPr/>
        <a:lstStyle/>
        <a:p>
          <a:pPr rtl="0"/>
          <a:r>
            <a:rPr lang="en-US" b="1" u="sng" dirty="0"/>
            <a:t>Work Order status</a:t>
          </a:r>
          <a:endParaRPr lang="en-US" dirty="0"/>
        </a:p>
      </dgm:t>
    </dgm:pt>
    <dgm:pt modelId="{3851B7E0-2CC8-4A75-8007-6D8655E8C47F}" type="parTrans" cxnId="{FB2F5659-0B38-4824-8914-132E14007DE6}">
      <dgm:prSet/>
      <dgm:spPr/>
      <dgm:t>
        <a:bodyPr/>
        <a:lstStyle/>
        <a:p>
          <a:endParaRPr lang="en-US"/>
        </a:p>
      </dgm:t>
    </dgm:pt>
    <dgm:pt modelId="{4E4942E3-EA45-4A32-9EB3-1A6AC0D84A1B}" type="sibTrans" cxnId="{FB2F5659-0B38-4824-8914-132E14007DE6}">
      <dgm:prSet/>
      <dgm:spPr/>
      <dgm:t>
        <a:bodyPr/>
        <a:lstStyle/>
        <a:p>
          <a:endParaRPr lang="en-US"/>
        </a:p>
      </dgm:t>
    </dgm:pt>
    <dgm:pt modelId="{3E3455AD-DF1D-4025-BC0E-81B32A8A67C9}">
      <dgm:prSet/>
      <dgm:spPr/>
      <dgm:t>
        <a:bodyPr/>
        <a:lstStyle/>
        <a:p>
          <a:pPr rtl="0"/>
          <a:r>
            <a:rPr lang="en-US" dirty="0"/>
            <a:t>Order Changed</a:t>
          </a:r>
        </a:p>
      </dgm:t>
    </dgm:pt>
    <dgm:pt modelId="{7488B41E-4B0C-4794-9E62-DBA1E0C397EB}" type="parTrans" cxnId="{D319EED6-3760-4BEB-8B0B-730C86C64A33}">
      <dgm:prSet/>
      <dgm:spPr/>
      <dgm:t>
        <a:bodyPr/>
        <a:lstStyle/>
        <a:p>
          <a:endParaRPr lang="en-US"/>
        </a:p>
      </dgm:t>
    </dgm:pt>
    <dgm:pt modelId="{3E02D362-7A47-4C2F-8324-CE71045FE527}" type="sibTrans" cxnId="{D319EED6-3760-4BEB-8B0B-730C86C64A33}">
      <dgm:prSet/>
      <dgm:spPr/>
      <dgm:t>
        <a:bodyPr/>
        <a:lstStyle/>
        <a:p>
          <a:endParaRPr lang="en-US"/>
        </a:p>
      </dgm:t>
    </dgm:pt>
    <dgm:pt modelId="{0E2FB22F-49C5-4E33-B1CD-51DB0F2465D7}">
      <dgm:prSet/>
      <dgm:spPr/>
      <dgm:t>
        <a:bodyPr/>
        <a:lstStyle/>
        <a:p>
          <a:pPr rtl="0"/>
          <a:r>
            <a:rPr lang="en-US" dirty="0"/>
            <a:t>Parts on Hold</a:t>
          </a:r>
        </a:p>
      </dgm:t>
    </dgm:pt>
    <dgm:pt modelId="{E4C970FB-8573-44C8-A2A1-EBEBB1443F0C}" type="parTrans" cxnId="{FB846AC4-1F73-49AA-9166-D32F53E049B4}">
      <dgm:prSet/>
      <dgm:spPr/>
      <dgm:t>
        <a:bodyPr/>
        <a:lstStyle/>
        <a:p>
          <a:endParaRPr lang="en-US"/>
        </a:p>
      </dgm:t>
    </dgm:pt>
    <dgm:pt modelId="{FF389D3A-ED0D-498F-9D67-E960D9CF5EE6}" type="sibTrans" cxnId="{FB846AC4-1F73-49AA-9166-D32F53E049B4}">
      <dgm:prSet/>
      <dgm:spPr/>
      <dgm:t>
        <a:bodyPr/>
        <a:lstStyle/>
        <a:p>
          <a:endParaRPr lang="en-US"/>
        </a:p>
      </dgm:t>
    </dgm:pt>
    <dgm:pt modelId="{F8263CAC-DF0D-4B9A-A287-BC6EFBB44823}">
      <dgm:prSet/>
      <dgm:spPr/>
      <dgm:t>
        <a:bodyPr/>
        <a:lstStyle/>
        <a:p>
          <a:pPr rtl="0"/>
          <a:r>
            <a:rPr lang="en-US" dirty="0"/>
            <a:t>Legal Hold – cannot do business with customer - </a:t>
          </a:r>
          <a:r>
            <a:rPr lang="en-US" b="1" dirty="0"/>
            <a:t>no action for agent</a:t>
          </a:r>
          <a:endParaRPr lang="en-US" dirty="0"/>
        </a:p>
      </dgm:t>
    </dgm:pt>
    <dgm:pt modelId="{CAE81A57-6A59-4079-B8F0-D6AAAAD80BC2}" type="parTrans" cxnId="{2E095830-03A8-403C-A286-49A4E4E9F3F8}">
      <dgm:prSet/>
      <dgm:spPr/>
      <dgm:t>
        <a:bodyPr/>
        <a:lstStyle/>
        <a:p>
          <a:endParaRPr lang="en-US"/>
        </a:p>
      </dgm:t>
    </dgm:pt>
    <dgm:pt modelId="{707B8660-AC45-426E-9106-0029AAB27A3A}" type="sibTrans" cxnId="{2E095830-03A8-403C-A286-49A4E4E9F3F8}">
      <dgm:prSet/>
      <dgm:spPr/>
      <dgm:t>
        <a:bodyPr/>
        <a:lstStyle/>
        <a:p>
          <a:endParaRPr lang="en-US"/>
        </a:p>
      </dgm:t>
    </dgm:pt>
    <dgm:pt modelId="{35A54E35-8C81-43A8-BD04-600F52424F9F}">
      <dgm:prSet/>
      <dgm:spPr/>
      <dgm:t>
        <a:bodyPr/>
        <a:lstStyle/>
        <a:p>
          <a:pPr rtl="0"/>
          <a:r>
            <a:rPr lang="en-US" dirty="0"/>
            <a:t>Shipment On Hold – </a:t>
          </a:r>
          <a:r>
            <a:rPr lang="en-US" b="1" dirty="0"/>
            <a:t>no action for agent </a:t>
          </a:r>
        </a:p>
      </dgm:t>
    </dgm:pt>
    <dgm:pt modelId="{14BF2AD1-0157-46A0-B8E2-EB128AD20FB3}" type="parTrans" cxnId="{13B01E18-D36B-4282-A299-CF364D81B90D}">
      <dgm:prSet/>
      <dgm:spPr/>
      <dgm:t>
        <a:bodyPr/>
        <a:lstStyle/>
        <a:p>
          <a:endParaRPr lang="en-US"/>
        </a:p>
      </dgm:t>
    </dgm:pt>
    <dgm:pt modelId="{6F550052-4DF4-441B-968F-F152580DBA33}" type="sibTrans" cxnId="{13B01E18-D36B-4282-A299-CF364D81B90D}">
      <dgm:prSet/>
      <dgm:spPr/>
      <dgm:t>
        <a:bodyPr/>
        <a:lstStyle/>
        <a:p>
          <a:endParaRPr lang="en-US"/>
        </a:p>
      </dgm:t>
    </dgm:pt>
    <dgm:pt modelId="{C634A81C-3843-41EA-8AA9-E021D2F1D9AB}" type="pres">
      <dgm:prSet presAssocID="{86E2FEC8-CA4E-4CB1-BA17-FF84E37338A7}" presName="cycle" presStyleCnt="0">
        <dgm:presLayoutVars>
          <dgm:dir/>
          <dgm:resizeHandles val="exact"/>
        </dgm:presLayoutVars>
      </dgm:prSet>
      <dgm:spPr/>
    </dgm:pt>
    <dgm:pt modelId="{C013DE1A-5120-4BDA-AD7E-2ABBA94EAA76}" type="pres">
      <dgm:prSet presAssocID="{D7F36048-FCBC-41BD-BA17-160262933E30}" presName="node" presStyleLbl="node1" presStyleIdx="0" presStyleCnt="1">
        <dgm:presLayoutVars>
          <dgm:bulletEnabled val="1"/>
        </dgm:presLayoutVars>
      </dgm:prSet>
      <dgm:spPr/>
    </dgm:pt>
  </dgm:ptLst>
  <dgm:cxnLst>
    <dgm:cxn modelId="{13B01E18-D36B-4282-A299-CF364D81B90D}" srcId="{D7F36048-FCBC-41BD-BA17-160262933E30}" destId="{35A54E35-8C81-43A8-BD04-600F52424F9F}" srcOrd="3" destOrd="0" parTransId="{14BF2AD1-0157-46A0-B8E2-EB128AD20FB3}" sibTransId="{6F550052-4DF4-441B-968F-F152580DBA33}"/>
    <dgm:cxn modelId="{2E095830-03A8-403C-A286-49A4E4E9F3F8}" srcId="{D7F36048-FCBC-41BD-BA17-160262933E30}" destId="{F8263CAC-DF0D-4B9A-A287-BC6EFBB44823}" srcOrd="2" destOrd="0" parTransId="{CAE81A57-6A59-4079-B8F0-D6AAAAD80BC2}" sibTransId="{707B8660-AC45-426E-9106-0029AAB27A3A}"/>
    <dgm:cxn modelId="{24C6A93A-D56E-4924-9C58-16835F4BBCF5}" type="presOf" srcId="{35A54E35-8C81-43A8-BD04-600F52424F9F}" destId="{C013DE1A-5120-4BDA-AD7E-2ABBA94EAA76}" srcOrd="0" destOrd="4" presId="urn:microsoft.com/office/officeart/2005/8/layout/cycle2"/>
    <dgm:cxn modelId="{7D50C052-422E-4971-99A7-87CC8988513C}" type="presOf" srcId="{86E2FEC8-CA4E-4CB1-BA17-FF84E37338A7}" destId="{C634A81C-3843-41EA-8AA9-E021D2F1D9AB}" srcOrd="0" destOrd="0" presId="urn:microsoft.com/office/officeart/2005/8/layout/cycle2"/>
    <dgm:cxn modelId="{FB2F5659-0B38-4824-8914-132E14007DE6}" srcId="{86E2FEC8-CA4E-4CB1-BA17-FF84E37338A7}" destId="{D7F36048-FCBC-41BD-BA17-160262933E30}" srcOrd="0" destOrd="0" parTransId="{3851B7E0-2CC8-4A75-8007-6D8655E8C47F}" sibTransId="{4E4942E3-EA45-4A32-9EB3-1A6AC0D84A1B}"/>
    <dgm:cxn modelId="{8019F78C-4CC5-4EB0-A615-DA67DD9185A6}" type="presOf" srcId="{F8263CAC-DF0D-4B9A-A287-BC6EFBB44823}" destId="{C013DE1A-5120-4BDA-AD7E-2ABBA94EAA76}" srcOrd="0" destOrd="3" presId="urn:microsoft.com/office/officeart/2005/8/layout/cycle2"/>
    <dgm:cxn modelId="{BA0B518E-9161-4A89-BDFE-CBB9E75E9880}" type="presOf" srcId="{0E2FB22F-49C5-4E33-B1CD-51DB0F2465D7}" destId="{C013DE1A-5120-4BDA-AD7E-2ABBA94EAA76}" srcOrd="0" destOrd="2" presId="urn:microsoft.com/office/officeart/2005/8/layout/cycle2"/>
    <dgm:cxn modelId="{F173A4A9-3825-4EE8-9A80-AE529BE30227}" type="presOf" srcId="{3E3455AD-DF1D-4025-BC0E-81B32A8A67C9}" destId="{C013DE1A-5120-4BDA-AD7E-2ABBA94EAA76}" srcOrd="0" destOrd="1" presId="urn:microsoft.com/office/officeart/2005/8/layout/cycle2"/>
    <dgm:cxn modelId="{FB846AC4-1F73-49AA-9166-D32F53E049B4}" srcId="{D7F36048-FCBC-41BD-BA17-160262933E30}" destId="{0E2FB22F-49C5-4E33-B1CD-51DB0F2465D7}" srcOrd="1" destOrd="0" parTransId="{E4C970FB-8573-44C8-A2A1-EBEBB1443F0C}" sibTransId="{FF389D3A-ED0D-498F-9D67-E960D9CF5EE6}"/>
    <dgm:cxn modelId="{D319EED6-3760-4BEB-8B0B-730C86C64A33}" srcId="{D7F36048-FCBC-41BD-BA17-160262933E30}" destId="{3E3455AD-DF1D-4025-BC0E-81B32A8A67C9}" srcOrd="0" destOrd="0" parTransId="{7488B41E-4B0C-4794-9E62-DBA1E0C397EB}" sibTransId="{3E02D362-7A47-4C2F-8324-CE71045FE527}"/>
    <dgm:cxn modelId="{A8FF5DF8-2EB3-40AB-926B-9E5A047A6ABA}" type="presOf" srcId="{D7F36048-FCBC-41BD-BA17-160262933E30}" destId="{C013DE1A-5120-4BDA-AD7E-2ABBA94EAA76}" srcOrd="0" destOrd="0" presId="urn:microsoft.com/office/officeart/2005/8/layout/cycle2"/>
    <dgm:cxn modelId="{50D7A621-523A-455E-A6DD-254C4A47877B}" type="presParOf" srcId="{C634A81C-3843-41EA-8AA9-E021D2F1D9AB}" destId="{C013DE1A-5120-4BDA-AD7E-2ABBA94EAA76}"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5EC65-913E-4207-AAD0-CEC0A1E1AAD9}">
      <dsp:nvSpPr>
        <dsp:cNvPr id="0" name=""/>
        <dsp:cNvSpPr/>
      </dsp:nvSpPr>
      <dsp:spPr>
        <a:xfrm>
          <a:off x="261134" y="0"/>
          <a:ext cx="3475984" cy="1456907"/>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BC39C-C7E5-486F-A7D5-7C74E3592FE7}">
      <dsp:nvSpPr>
        <dsp:cNvPr id="0" name=""/>
        <dsp:cNvSpPr/>
      </dsp:nvSpPr>
      <dsp:spPr>
        <a:xfrm>
          <a:off x="1566" y="437072"/>
          <a:ext cx="785144" cy="58276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Released</a:t>
          </a:r>
        </a:p>
      </dsp:txBody>
      <dsp:txXfrm>
        <a:off x="30014" y="465520"/>
        <a:ext cx="728248" cy="525866"/>
      </dsp:txXfrm>
    </dsp:sp>
    <dsp:sp modelId="{C077E2B6-3E4E-4740-84CC-F42FE829D93B}">
      <dsp:nvSpPr>
        <dsp:cNvPr id="0" name=""/>
        <dsp:cNvSpPr/>
      </dsp:nvSpPr>
      <dsp:spPr>
        <a:xfrm>
          <a:off x="826845" y="437072"/>
          <a:ext cx="785144" cy="582762"/>
        </a:xfrm>
        <a:prstGeom prst="roundRect">
          <a:avLst/>
        </a:prstGeom>
        <a:solidFill>
          <a:schemeClr val="accent5">
            <a:hueOff val="-1304356"/>
            <a:satOff val="-5268"/>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Accepted</a:t>
          </a:r>
        </a:p>
      </dsp:txBody>
      <dsp:txXfrm>
        <a:off x="855293" y="465520"/>
        <a:ext cx="728248" cy="525866"/>
      </dsp:txXfrm>
    </dsp:sp>
    <dsp:sp modelId="{DCC3C6DF-FD3B-43EC-A571-315FD88E1587}">
      <dsp:nvSpPr>
        <dsp:cNvPr id="0" name=""/>
        <dsp:cNvSpPr/>
      </dsp:nvSpPr>
      <dsp:spPr>
        <a:xfrm>
          <a:off x="1652124" y="437072"/>
          <a:ext cx="785144" cy="582762"/>
        </a:xfrm>
        <a:prstGeom prst="roundRect">
          <a:avLst/>
        </a:prstGeom>
        <a:solidFill>
          <a:schemeClr val="accent5">
            <a:hueOff val="-2608712"/>
            <a:satOff val="-10536"/>
            <a:lumOff val="-29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Pick-Pack</a:t>
          </a:r>
        </a:p>
      </dsp:txBody>
      <dsp:txXfrm>
        <a:off x="1680572" y="465520"/>
        <a:ext cx="728248" cy="525866"/>
      </dsp:txXfrm>
    </dsp:sp>
    <dsp:sp modelId="{0AED9F44-A808-478D-977F-C456A8C2129D}">
      <dsp:nvSpPr>
        <dsp:cNvPr id="0" name=""/>
        <dsp:cNvSpPr/>
      </dsp:nvSpPr>
      <dsp:spPr>
        <a:xfrm>
          <a:off x="2477404" y="437072"/>
          <a:ext cx="785144" cy="582762"/>
        </a:xfrm>
        <a:prstGeom prst="roundRect">
          <a:avLst/>
        </a:prstGeom>
        <a:solidFill>
          <a:schemeClr val="accent5">
            <a:hueOff val="-3913067"/>
            <a:satOff val="-15804"/>
            <a:lumOff val="-4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Shipped</a:t>
          </a:r>
        </a:p>
      </dsp:txBody>
      <dsp:txXfrm>
        <a:off x="2505852" y="465520"/>
        <a:ext cx="728248" cy="525866"/>
      </dsp:txXfrm>
    </dsp:sp>
    <dsp:sp modelId="{9AA600FF-FCA9-480A-9FC1-D6553638E806}">
      <dsp:nvSpPr>
        <dsp:cNvPr id="0" name=""/>
        <dsp:cNvSpPr/>
      </dsp:nvSpPr>
      <dsp:spPr>
        <a:xfrm>
          <a:off x="3302683" y="437072"/>
          <a:ext cx="785144" cy="582762"/>
        </a:xfrm>
        <a:prstGeom prst="roundRect">
          <a:avLst/>
        </a:prstGeom>
        <a:solidFill>
          <a:schemeClr val="accent5">
            <a:hueOff val="-5217423"/>
            <a:satOff val="-21072"/>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Delivered</a:t>
          </a:r>
        </a:p>
      </dsp:txBody>
      <dsp:txXfrm>
        <a:off x="3331131" y="465520"/>
        <a:ext cx="728248" cy="525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3DE1A-5120-4BDA-AD7E-2ABBA94EAA76}">
      <dsp:nvSpPr>
        <dsp:cNvPr id="0" name=""/>
        <dsp:cNvSpPr/>
      </dsp:nvSpPr>
      <dsp:spPr>
        <a:xfrm>
          <a:off x="617407" y="882"/>
          <a:ext cx="2766610" cy="2766610"/>
        </a:xfrm>
        <a:prstGeom prst="ellips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l" defTabSz="755650" rtl="0">
            <a:lnSpc>
              <a:spcPct val="90000"/>
            </a:lnSpc>
            <a:spcBef>
              <a:spcPct val="0"/>
            </a:spcBef>
            <a:spcAft>
              <a:spcPct val="35000"/>
            </a:spcAft>
            <a:buNone/>
          </a:pPr>
          <a:r>
            <a:rPr lang="en-US" sz="1700" b="1" u="sng" kern="1200" dirty="0"/>
            <a:t>Work Order status</a:t>
          </a:r>
          <a:endParaRPr lang="en-US" sz="1700" kern="1200" dirty="0"/>
        </a:p>
        <a:p>
          <a:pPr marL="114300" lvl="1" indent="-114300" algn="l" defTabSz="577850" rtl="0">
            <a:lnSpc>
              <a:spcPct val="90000"/>
            </a:lnSpc>
            <a:spcBef>
              <a:spcPct val="0"/>
            </a:spcBef>
            <a:spcAft>
              <a:spcPct val="15000"/>
            </a:spcAft>
            <a:buChar char="•"/>
          </a:pPr>
          <a:r>
            <a:rPr lang="en-US" sz="1300" kern="1200" dirty="0"/>
            <a:t>Order Changed</a:t>
          </a:r>
        </a:p>
        <a:p>
          <a:pPr marL="114300" lvl="1" indent="-114300" algn="l" defTabSz="577850" rtl="0">
            <a:lnSpc>
              <a:spcPct val="90000"/>
            </a:lnSpc>
            <a:spcBef>
              <a:spcPct val="0"/>
            </a:spcBef>
            <a:spcAft>
              <a:spcPct val="15000"/>
            </a:spcAft>
            <a:buChar char="•"/>
          </a:pPr>
          <a:r>
            <a:rPr lang="en-US" sz="1300" kern="1200" dirty="0"/>
            <a:t>Parts on Hold</a:t>
          </a:r>
        </a:p>
        <a:p>
          <a:pPr marL="114300" lvl="1" indent="-114300" algn="l" defTabSz="577850" rtl="0">
            <a:lnSpc>
              <a:spcPct val="90000"/>
            </a:lnSpc>
            <a:spcBef>
              <a:spcPct val="0"/>
            </a:spcBef>
            <a:spcAft>
              <a:spcPct val="15000"/>
            </a:spcAft>
            <a:buChar char="•"/>
          </a:pPr>
          <a:r>
            <a:rPr lang="en-US" sz="1300" kern="1200" dirty="0"/>
            <a:t>Legal Hold – cannot do business with customer - </a:t>
          </a:r>
          <a:r>
            <a:rPr lang="en-US" sz="1300" b="1" kern="1200" dirty="0"/>
            <a:t>no action for agent</a:t>
          </a:r>
          <a:endParaRPr lang="en-US" sz="1300" kern="1200" dirty="0"/>
        </a:p>
        <a:p>
          <a:pPr marL="114300" lvl="1" indent="-114300" algn="l" defTabSz="577850" rtl="0">
            <a:lnSpc>
              <a:spcPct val="90000"/>
            </a:lnSpc>
            <a:spcBef>
              <a:spcPct val="0"/>
            </a:spcBef>
            <a:spcAft>
              <a:spcPct val="15000"/>
            </a:spcAft>
            <a:buChar char="•"/>
          </a:pPr>
          <a:r>
            <a:rPr lang="en-US" sz="1300" kern="1200" dirty="0"/>
            <a:t>Shipment On Hold – </a:t>
          </a:r>
          <a:r>
            <a:rPr lang="en-US" sz="1300" b="1" kern="1200" dirty="0"/>
            <a:t>no action for agent </a:t>
          </a:r>
        </a:p>
      </dsp:txBody>
      <dsp:txXfrm>
        <a:off x="1022568" y="406043"/>
        <a:ext cx="1956288" cy="19562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itchFamily="34" charset="0"/>
                <a:cs typeface="Arial" pitchFamily="34" charset="0"/>
              </a:rPr>
              <a:pPr/>
              <a:t>4/2/2021</a:t>
            </a:fld>
            <a:endParaRPr lang="en-US" sz="1000"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itchFamily="34" charset="0"/>
                <a:cs typeface="Arial" pitchFamily="34" charset="0"/>
              </a:rPr>
              <a:t>2011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itchFamily="34" charset="0"/>
                <a:cs typeface="Arial" pitchFamily="34" charset="0"/>
              </a:rPr>
              <a:pPr/>
              <a:t>‹#›</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2915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F23CF275-28B3-497F-9AED-85D5F023BA5C}" type="datetimeFigureOut">
              <a:rPr lang="en-US" smtClean="0"/>
              <a:pPr/>
              <a:t>4/2/2021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r>
              <a:rPr lang="en-US" sz="800" cap="all" dirty="0">
                <a:solidFill>
                  <a:srgbClr val="939598"/>
                </a:solidFill>
              </a:rPr>
              <a:t>2011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4AED87EB-65D7-4500-873C-410831173A82}" type="slidenum">
              <a:rPr lang="en-US" smtClean="0"/>
              <a:pPr/>
              <a:t>‹#›</a:t>
            </a:fld>
            <a:endParaRPr lang="en-US" dirty="0"/>
          </a:p>
        </p:txBody>
      </p:sp>
    </p:spTree>
    <p:extLst>
      <p:ext uri="{BB962C8B-B14F-4D97-AF65-F5344CB8AC3E}">
        <p14:creationId xmlns:p14="http://schemas.microsoft.com/office/powerpoint/2010/main" val="369331368"/>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Customer Replacement Unit Work Orders</a:t>
            </a:r>
            <a:r>
              <a:rPr lang="en-US" baseline="0" dirty="0"/>
              <a:t> learning.</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a:t>
            </a:fld>
            <a:endParaRPr lang="en-US" dirty="0"/>
          </a:p>
        </p:txBody>
      </p:sp>
    </p:spTree>
    <p:extLst>
      <p:ext uri="{BB962C8B-B14F-4D97-AF65-F5344CB8AC3E}">
        <p14:creationId xmlns:p14="http://schemas.microsoft.com/office/powerpoint/2010/main" val="247261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A guideline for</a:t>
            </a:r>
            <a:r>
              <a:rPr lang="en-US" sz="1600" baseline="0" dirty="0"/>
              <a:t> </a:t>
            </a:r>
            <a:r>
              <a:rPr lang="en-US" sz="1600" b="1" baseline="0" dirty="0"/>
              <a:t>Customer Requested Delivery Date</a:t>
            </a:r>
            <a:r>
              <a:rPr lang="en-US" sz="1600" baseline="0" dirty="0"/>
              <a:t> is 48 hours in the future, but always go with the Customer’s request. </a:t>
            </a:r>
            <a:r>
              <a:rPr lang="en-US" sz="1600" b="0" i="0" baseline="0" dirty="0"/>
              <a:t>Once the order is accepted by the Parts Vendor, they will update the order and provide the </a:t>
            </a:r>
            <a:r>
              <a:rPr lang="en-US" sz="1600" b="1" i="0" baseline="0" dirty="0"/>
              <a:t>Committed Delivery Date</a:t>
            </a:r>
            <a:endParaRPr lang="en-US" sz="1600" b="1" i="1"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10</a:t>
            </a:fld>
            <a:endParaRPr lang="en-US" dirty="0"/>
          </a:p>
        </p:txBody>
      </p:sp>
    </p:spTree>
    <p:extLst>
      <p:ext uri="{BB962C8B-B14F-4D97-AF65-F5344CB8AC3E}">
        <p14:creationId xmlns:p14="http://schemas.microsoft.com/office/powerpoint/2010/main" val="1804205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b="0" i="0" dirty="0"/>
              <a:t>Although the Agent selects parts for the Customer, the parts request does not reach the Part Vendor until </a:t>
            </a:r>
            <a:r>
              <a:rPr lang="en-US" sz="1600" b="0" i="0" baseline="0" dirty="0"/>
              <a:t>after the Agent </a:t>
            </a:r>
            <a:r>
              <a:rPr lang="en-US" sz="1600" b="0" i="1" baseline="0" dirty="0"/>
              <a:t>Releases</a:t>
            </a:r>
            <a:r>
              <a:rPr lang="en-US" sz="1600" b="0" i="0" baseline="0" dirty="0"/>
              <a:t> the Work Order. Then the Part Vendor ships the parts to the customer address on file.</a:t>
            </a:r>
            <a:endParaRPr lang="en-US" sz="1600" b="0" i="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11</a:t>
            </a:fld>
            <a:endParaRPr lang="en-US" dirty="0"/>
          </a:p>
        </p:txBody>
      </p:sp>
    </p:spTree>
    <p:extLst>
      <p:ext uri="{BB962C8B-B14F-4D97-AF65-F5344CB8AC3E}">
        <p14:creationId xmlns:p14="http://schemas.microsoft.com/office/powerpoint/2010/main" val="3293636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To confir</a:t>
            </a:r>
            <a:r>
              <a:rPr lang="en-US" sz="1600" baseline="0" dirty="0"/>
              <a:t>m parts availability at the vendor, you complete </a:t>
            </a:r>
            <a:r>
              <a:rPr lang="en-US" sz="1600" b="1" baseline="0" dirty="0"/>
              <a:t>Parts ATP</a:t>
            </a:r>
            <a:r>
              <a:rPr lang="en-US" sz="1800" dirty="0"/>
              <a:t>. On the Command Bar, c</a:t>
            </a:r>
            <a:r>
              <a:rPr lang="en-US" sz="1600" dirty="0"/>
              <a:t>lick </a:t>
            </a:r>
            <a:r>
              <a:rPr lang="en-US" sz="1600" b="1" dirty="0"/>
              <a:t>Parts ATP</a:t>
            </a:r>
            <a:r>
              <a:rPr lang="en-US" sz="1600" dirty="0"/>
              <a:t>. Verify the information in the Parts ATP window and click </a:t>
            </a:r>
            <a:r>
              <a:rPr lang="en-US" sz="1600" b="1" dirty="0"/>
              <a:t>Accept</a:t>
            </a:r>
            <a:r>
              <a:rPr lang="en-US" sz="1600" dirty="0"/>
              <a:t>. Click </a:t>
            </a:r>
            <a:r>
              <a:rPr lang="en-US" sz="1600" b="1" dirty="0"/>
              <a:t>OK</a:t>
            </a:r>
            <a:r>
              <a:rPr lang="en-US" sz="1600" dirty="0"/>
              <a:t> to acknowledge the availability for the Product(s). </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12</a:t>
            </a:fld>
            <a:endParaRPr lang="en-US" dirty="0"/>
          </a:p>
        </p:txBody>
      </p:sp>
    </p:spTree>
    <p:extLst>
      <p:ext uri="{BB962C8B-B14F-4D97-AF65-F5344CB8AC3E}">
        <p14:creationId xmlns:p14="http://schemas.microsoft.com/office/powerpoint/2010/main" val="137419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baseline="0" dirty="0"/>
              <a:t>You can view the parts ordered, and their status, in the </a:t>
            </a:r>
            <a:r>
              <a:rPr lang="en-US" sz="1600" b="1" baseline="0" dirty="0"/>
              <a:t>Products</a:t>
            </a:r>
            <a:r>
              <a:rPr lang="en-US" sz="1600" baseline="0" dirty="0"/>
              <a:t> section of the </a:t>
            </a:r>
            <a:r>
              <a:rPr lang="en-US" sz="1600" b="1" baseline="0" dirty="0"/>
              <a:t>Products &amp; Services </a:t>
            </a:r>
            <a:r>
              <a:rPr lang="en-US" sz="1600" baseline="0" dirty="0"/>
              <a:t>tab.</a:t>
            </a:r>
          </a:p>
          <a:p>
            <a:pPr marL="0" indent="0">
              <a:buClr>
                <a:schemeClr val="tx1"/>
              </a:buClr>
              <a:buFont typeface="Arial" panose="020B0604020202020204" pitchFamily="34" charset="0"/>
              <a:buNone/>
            </a:pPr>
            <a:r>
              <a:rPr lang="en-US" sz="1600" baseline="0" dirty="0"/>
              <a:t>To view individuals and vendors involved in this particular Work Order, click the </a:t>
            </a:r>
            <a:r>
              <a:rPr lang="en-US" sz="1600" b="1" baseline="0" dirty="0"/>
              <a:t>Parties Involved </a:t>
            </a:r>
            <a:r>
              <a:rPr lang="en-US" sz="1600" baseline="0" dirty="0"/>
              <a:t>tab. Any edits you make here affect this Work Order only. Also, for the </a:t>
            </a:r>
            <a:r>
              <a:rPr lang="en-US" sz="1600" i="1" baseline="0" dirty="0"/>
              <a:t>Ship-To Party </a:t>
            </a:r>
            <a:r>
              <a:rPr lang="en-US" sz="1600" baseline="0" dirty="0"/>
              <a:t>listed, the system provides </a:t>
            </a:r>
            <a:r>
              <a:rPr lang="en-US" sz="1600" b="1" baseline="0" dirty="0"/>
              <a:t>Email Validation </a:t>
            </a:r>
            <a:r>
              <a:rPr lang="en-US" sz="1600" baseline="0" dirty="0"/>
              <a:t>and </a:t>
            </a:r>
            <a:r>
              <a:rPr lang="en-US" sz="1600" b="1" baseline="0" dirty="0"/>
              <a:t>Address Validation </a:t>
            </a:r>
            <a:r>
              <a:rPr lang="en-US" sz="1600" baseline="0" dirty="0"/>
              <a:t>features (for information on these two features, click the </a:t>
            </a:r>
            <a:r>
              <a:rPr lang="en-US" sz="1600" b="1" baseline="0" dirty="0"/>
              <a:t>Learn More&gt; </a:t>
            </a:r>
            <a:r>
              <a:rPr lang="en-US" sz="1600" baseline="0" dirty="0"/>
              <a:t>link on the slide).</a:t>
            </a: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13</a:t>
            </a:fld>
            <a:endParaRPr lang="en-US" dirty="0"/>
          </a:p>
        </p:txBody>
      </p:sp>
    </p:spTree>
    <p:extLst>
      <p:ext uri="{BB962C8B-B14F-4D97-AF65-F5344CB8AC3E}">
        <p14:creationId xmlns:p14="http://schemas.microsoft.com/office/powerpoint/2010/main" val="2565688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After</a:t>
            </a:r>
            <a:r>
              <a:rPr lang="en-US" sz="1600" baseline="0" dirty="0"/>
              <a:t> the unit is diagnosed and parts ordered, the Work Order is ready to be released. Save the record one last time. Then, be sure you are in Edit mode and click Release in the Command Bar. Once you’ve released the Work Order, it will be locked by the system for 15 minutes. See Parts Update slide to see what happens next.</a:t>
            </a:r>
          </a:p>
          <a:p>
            <a:pPr marL="0" indent="0">
              <a:buClr>
                <a:schemeClr val="tx1"/>
              </a:buClr>
              <a:buFont typeface="Arial" panose="020B0604020202020204" pitchFamily="34" charset="0"/>
              <a:buNone/>
            </a:pPr>
            <a:r>
              <a:rPr lang="en-US" sz="1600" b="1" baseline="0" dirty="0"/>
              <a:t>Note</a:t>
            </a:r>
            <a:r>
              <a:rPr lang="en-US" sz="1600" baseline="0" dirty="0"/>
              <a:t>: In exceptional cases, the system interrupts and stops the Release process (see next slide).</a:t>
            </a:r>
          </a:p>
          <a:p>
            <a:pPr marL="0" indent="0">
              <a:buClr>
                <a:schemeClr val="tx1"/>
              </a:buClr>
              <a:buFont typeface="Arial" panose="020B0604020202020204" pitchFamily="34" charset="0"/>
              <a:buNone/>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14</a:t>
            </a:fld>
            <a:endParaRPr lang="en-US" dirty="0"/>
          </a:p>
        </p:txBody>
      </p:sp>
    </p:spTree>
    <p:extLst>
      <p:ext uri="{BB962C8B-B14F-4D97-AF65-F5344CB8AC3E}">
        <p14:creationId xmlns:p14="http://schemas.microsoft.com/office/powerpoint/2010/main" val="38546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The Release process will be stopped by the system for many different situations. Here are two prominent conditions.</a:t>
            </a:r>
            <a:endParaRPr lang="en-US" sz="1600" baseline="0" dirty="0"/>
          </a:p>
          <a:p>
            <a:pPr marL="0" indent="0">
              <a:buClr>
                <a:schemeClr val="tx1"/>
              </a:buClr>
              <a:buFont typeface="Arial" panose="020B0604020202020204" pitchFamily="34" charset="0"/>
              <a:buNone/>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15</a:t>
            </a:fld>
            <a:endParaRPr lang="en-US" dirty="0"/>
          </a:p>
        </p:txBody>
      </p:sp>
    </p:spTree>
    <p:extLst>
      <p:ext uri="{BB962C8B-B14F-4D97-AF65-F5344CB8AC3E}">
        <p14:creationId xmlns:p14="http://schemas.microsoft.com/office/powerpoint/2010/main" val="904099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As the Part Vendor completes the parts request, the Product Status changes automatically as the vendor sends EDI (electronic</a:t>
            </a:r>
            <a:r>
              <a:rPr lang="en-US" sz="1600" baseline="0" dirty="0"/>
              <a:t> data interface) messages to the system</a:t>
            </a:r>
            <a:r>
              <a:rPr lang="en-US" sz="1600" dirty="0"/>
              <a:t>. Without problems (such as a delay), the status changes from </a:t>
            </a:r>
            <a:r>
              <a:rPr lang="en-US" sz="1600" i="1" dirty="0"/>
              <a:t>Released</a:t>
            </a:r>
            <a:r>
              <a:rPr lang="en-US" sz="1600" dirty="0"/>
              <a:t> to </a:t>
            </a:r>
            <a:r>
              <a:rPr lang="en-US" sz="1600" i="1" dirty="0"/>
              <a:t>Accepted</a:t>
            </a:r>
            <a:r>
              <a:rPr lang="en-US" sz="1600" dirty="0"/>
              <a:t> to </a:t>
            </a:r>
            <a:r>
              <a:rPr lang="en-US" sz="1600" i="1" dirty="0"/>
              <a:t>Pick-Pack</a:t>
            </a:r>
            <a:r>
              <a:rPr lang="en-US" sz="1600" dirty="0"/>
              <a:t> to </a:t>
            </a:r>
            <a:r>
              <a:rPr lang="en-US" sz="1600" i="1" dirty="0"/>
              <a:t>Shipped</a:t>
            </a:r>
            <a:r>
              <a:rPr lang="en-US" sz="1600" dirty="0"/>
              <a:t> to </a:t>
            </a:r>
            <a:r>
              <a:rPr lang="en-US" sz="1600" i="1" dirty="0"/>
              <a:t>Delivered</a:t>
            </a:r>
            <a:r>
              <a:rPr lang="en-US" sz="1600" dirty="0"/>
              <a:t>. At the end of this sequence, the CRU parts will have a status of </a:t>
            </a:r>
            <a:r>
              <a:rPr lang="en-US" sz="1600" i="1" dirty="0"/>
              <a:t>Delivered</a:t>
            </a:r>
            <a:r>
              <a:rPr lang="en-US" sz="1600" dirty="0"/>
              <a:t>, showing they have been </a:t>
            </a:r>
            <a:r>
              <a:rPr lang="en-US" sz="1600" baseline="0" dirty="0"/>
              <a:t>delivered to the customer’s address on file.</a:t>
            </a:r>
            <a:endParaRPr lang="en-US" sz="1600" b="1" i="1"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16</a:t>
            </a:fld>
            <a:endParaRPr lang="en-US" dirty="0"/>
          </a:p>
        </p:txBody>
      </p:sp>
    </p:spTree>
    <p:extLst>
      <p:ext uri="{BB962C8B-B14F-4D97-AF65-F5344CB8AC3E}">
        <p14:creationId xmlns:p14="http://schemas.microsoft.com/office/powerpoint/2010/main" val="2395781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With the </a:t>
            </a:r>
            <a:r>
              <a:rPr lang="en-US" sz="1600" b="1" dirty="0">
                <a:solidFill>
                  <a:srgbClr val="000000"/>
                </a:solidFill>
              </a:rPr>
              <a:t>Products and Services </a:t>
            </a:r>
            <a:r>
              <a:rPr lang="en-US" sz="1600" dirty="0">
                <a:solidFill>
                  <a:srgbClr val="000000"/>
                </a:solidFill>
              </a:rPr>
              <a:t>tab you view what parts (in the </a:t>
            </a:r>
            <a:r>
              <a:rPr lang="en-US" sz="1600" b="1" dirty="0">
                <a:solidFill>
                  <a:srgbClr val="000000"/>
                </a:solidFill>
              </a:rPr>
              <a:t>Products</a:t>
            </a:r>
            <a:r>
              <a:rPr lang="en-US" sz="1600" dirty="0">
                <a:solidFill>
                  <a:srgbClr val="000000"/>
                </a:solidFill>
              </a:rPr>
              <a:t> section) have been added to this Work Order (the </a:t>
            </a:r>
            <a:r>
              <a:rPr lang="en-US" sz="1600" b="1" dirty="0">
                <a:solidFill>
                  <a:srgbClr val="000000"/>
                </a:solidFill>
              </a:rPr>
              <a:t>Services</a:t>
            </a:r>
            <a:r>
              <a:rPr lang="en-US" sz="1600" dirty="0">
                <a:solidFill>
                  <a:srgbClr val="000000"/>
                </a:solidFill>
              </a:rPr>
              <a:t> section will be empty for CRU Work Orders). </a:t>
            </a:r>
            <a:r>
              <a:rPr lang="en-US" sz="1600" baseline="0" dirty="0">
                <a:solidFill>
                  <a:srgbClr val="000000"/>
                </a:solidFill>
              </a:rPr>
              <a:t>The status updates displayed here reflect whether the part order has been released, accepted, in progress, or shipped to the Customer (see statuses listed on next slide). </a:t>
            </a:r>
            <a:endParaRPr lang="en-US" sz="1600" dirty="0">
              <a:solidFill>
                <a:srgbClr val="000000"/>
              </a:solidFill>
            </a:endParaRPr>
          </a:p>
          <a:p>
            <a:pPr marL="0" indent="0">
              <a:buClr>
                <a:schemeClr val="tx1"/>
              </a:buClr>
              <a:buFont typeface="Arial" panose="020B0604020202020204" pitchFamily="34" charset="0"/>
              <a:buNone/>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17</a:t>
            </a:fld>
            <a:endParaRPr lang="en-US" dirty="0"/>
          </a:p>
        </p:txBody>
      </p:sp>
    </p:spTree>
    <p:extLst>
      <p:ext uri="{BB962C8B-B14F-4D97-AF65-F5344CB8AC3E}">
        <p14:creationId xmlns:p14="http://schemas.microsoft.com/office/powerpoint/2010/main" val="2183972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 Business Process Flow (BPF) appears in the header section of the Work Order and provides an update of the progress. There are four standard stages on the BPF and one </a:t>
            </a:r>
            <a:r>
              <a:rPr lang="en-US" sz="1600" i="1" dirty="0"/>
              <a:t>Exception</a:t>
            </a:r>
            <a:r>
              <a:rPr lang="en-US" sz="1600" dirty="0"/>
              <a:t> stage (see next slide). Of the four progressive stages, </a:t>
            </a:r>
            <a:r>
              <a:rPr lang="en-US" sz="1600" b="1" dirty="0"/>
              <a:t>RMA in Progress </a:t>
            </a:r>
            <a:r>
              <a:rPr lang="en-US" sz="1600" dirty="0"/>
              <a:t>will be skipped </a:t>
            </a:r>
            <a:r>
              <a:rPr lang="en-US" sz="1600" i="1" dirty="0"/>
              <a:t>unless</a:t>
            </a:r>
            <a:r>
              <a:rPr lang="en-US" sz="1600" dirty="0"/>
              <a:t> the customer is expected to return the defective part to the Parts Vendor.</a:t>
            </a:r>
          </a:p>
          <a:p>
            <a:endParaRPr lang="en-US" sz="1600" dirty="0"/>
          </a:p>
          <a:p>
            <a:r>
              <a:rPr lang="en-US" sz="1600" dirty="0"/>
              <a:t>The </a:t>
            </a:r>
            <a:r>
              <a:rPr lang="en-US" sz="1600" b="1" dirty="0"/>
              <a:t>Work Order Status </a:t>
            </a:r>
            <a:r>
              <a:rPr lang="en-US" sz="1600" dirty="0"/>
              <a:t>field, located in the upper right area of the top banner, provides a more granular update on the status of a Work Order </a:t>
            </a:r>
            <a:r>
              <a:rPr lang="en-US" sz="1600" i="1" dirty="0"/>
              <a:t>within</a:t>
            </a:r>
            <a:r>
              <a:rPr lang="en-US" sz="1600" dirty="0"/>
              <a:t> a BPF stage.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a:t>
            </a:r>
            <a:r>
              <a:rPr lang="en-US" sz="1600" b="1" i="0" kern="1200" dirty="0">
                <a:solidFill>
                  <a:schemeClr val="tx1"/>
                </a:solidFill>
                <a:effectLst/>
                <a:latin typeface="+mn-lt"/>
                <a:ea typeface="+mn-ea"/>
                <a:cs typeface="+mn-cs"/>
              </a:rPr>
              <a:t>Part</a:t>
            </a:r>
            <a:r>
              <a:rPr lang="en-US" sz="1600" b="0" i="1" kern="1200" dirty="0">
                <a:solidFill>
                  <a:schemeClr val="tx1"/>
                </a:solidFill>
                <a:effectLst/>
                <a:latin typeface="+mn-lt"/>
                <a:ea typeface="+mn-ea"/>
                <a:cs typeface="+mn-cs"/>
              </a:rPr>
              <a:t> </a:t>
            </a:r>
            <a:r>
              <a:rPr lang="en-US" sz="1600" b="0" i="0" kern="1200" dirty="0">
                <a:solidFill>
                  <a:schemeClr val="tx1"/>
                </a:solidFill>
                <a:effectLst/>
                <a:latin typeface="+mn-lt"/>
                <a:ea typeface="+mn-ea"/>
                <a:cs typeface="+mn-cs"/>
              </a:rPr>
              <a:t>line item </a:t>
            </a:r>
            <a:r>
              <a:rPr lang="en-US" sz="1600" kern="1200" dirty="0">
                <a:solidFill>
                  <a:schemeClr val="tx1"/>
                </a:solidFill>
                <a:effectLst/>
                <a:latin typeface="+mn-lt"/>
                <a:ea typeface="+mn-ea"/>
                <a:cs typeface="+mn-cs"/>
              </a:rPr>
              <a:t>is found on the </a:t>
            </a:r>
            <a:r>
              <a:rPr lang="en-US" sz="1600" b="1" kern="1200" dirty="0">
                <a:solidFill>
                  <a:schemeClr val="tx1"/>
                </a:solidFill>
                <a:effectLst/>
                <a:latin typeface="+mn-lt"/>
                <a:ea typeface="+mn-ea"/>
                <a:cs typeface="+mn-cs"/>
              </a:rPr>
              <a:t>Products &amp; Services </a:t>
            </a:r>
            <a:r>
              <a:rPr lang="en-US" sz="1600" kern="1200" dirty="0">
                <a:solidFill>
                  <a:schemeClr val="tx1"/>
                </a:solidFill>
                <a:effectLst/>
                <a:latin typeface="+mn-lt"/>
                <a:ea typeface="+mn-ea"/>
                <a:cs typeface="+mn-cs"/>
              </a:rPr>
              <a:t>tab, </a:t>
            </a:r>
            <a:r>
              <a:rPr lang="en-US" sz="1600" b="1" kern="1200" dirty="0">
                <a:solidFill>
                  <a:schemeClr val="tx1"/>
                </a:solidFill>
                <a:effectLst/>
                <a:latin typeface="+mn-lt"/>
                <a:ea typeface="+mn-ea"/>
                <a:cs typeface="+mn-cs"/>
              </a:rPr>
              <a:t>Products</a:t>
            </a:r>
            <a:r>
              <a:rPr lang="en-US" sz="1600" kern="1200" dirty="0">
                <a:solidFill>
                  <a:schemeClr val="tx1"/>
                </a:solidFill>
                <a:effectLst/>
                <a:latin typeface="+mn-lt"/>
                <a:ea typeface="+mn-ea"/>
                <a:cs typeface="+mn-cs"/>
              </a:rPr>
              <a:t> section. Look under its </a:t>
            </a:r>
            <a:r>
              <a:rPr lang="en-US" sz="1600" b="1" kern="1200" dirty="0">
                <a:solidFill>
                  <a:schemeClr val="tx1"/>
                </a:solidFill>
                <a:effectLst/>
                <a:latin typeface="+mn-lt"/>
                <a:ea typeface="+mn-ea"/>
                <a:cs typeface="+mn-cs"/>
              </a:rPr>
              <a:t>Work Order Product Status </a:t>
            </a:r>
            <a:r>
              <a:rPr lang="en-US" sz="1600" kern="1200" dirty="0">
                <a:solidFill>
                  <a:schemeClr val="tx1"/>
                </a:solidFill>
                <a:effectLst/>
                <a:latin typeface="+mn-lt"/>
                <a:ea typeface="+mn-ea"/>
                <a:cs typeface="+mn-cs"/>
              </a:rPr>
              <a:t>column for the current status level.</a:t>
            </a:r>
          </a:p>
          <a:p>
            <a:pPr marL="0" indent="0">
              <a:buClr>
                <a:schemeClr val="tx1"/>
              </a:buClr>
              <a:buFont typeface="Arial" panose="020B0604020202020204" pitchFamily="34" charset="0"/>
              <a:buNone/>
            </a:pPr>
            <a:endParaRPr lang="en-US" sz="1600" dirty="0"/>
          </a:p>
          <a:p>
            <a:pPr marL="0" indent="0">
              <a:buClr>
                <a:schemeClr val="tx1"/>
              </a:buClr>
              <a:buFont typeface="Arial" panose="020B0604020202020204" pitchFamily="34" charset="0"/>
              <a:buNone/>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18</a:t>
            </a:fld>
            <a:endParaRPr lang="en-US" dirty="0"/>
          </a:p>
        </p:txBody>
      </p:sp>
    </p:spTree>
    <p:extLst>
      <p:ext uri="{BB962C8B-B14F-4D97-AF65-F5344CB8AC3E}">
        <p14:creationId xmlns:p14="http://schemas.microsoft.com/office/powerpoint/2010/main" val="414585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baseline="0" dirty="0">
                <a:solidFill>
                  <a:schemeClr val="tx1"/>
                </a:solidFill>
                <a:effectLst/>
                <a:latin typeface="+mn-lt"/>
                <a:ea typeface="+mn-ea"/>
                <a:cs typeface="+mn-cs"/>
              </a:rPr>
              <a:t>The exception stage will be active under all the BPF stages. The Work Order Exception Status List is displayed here with a list of the CRU Part Line Item Statuses. Where an action needs to be taken by the agent, follow your Desk Procedures.</a:t>
            </a:r>
            <a:endParaRPr lang="en-US" sz="1600"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4AED87EB-65D7-4500-873C-410831173A82}"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1155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 this</a:t>
            </a:r>
            <a:r>
              <a:rPr lang="en-US" baseline="0" dirty="0"/>
              <a:t> learning aid, y</a:t>
            </a:r>
            <a:r>
              <a:rPr lang="en-US" dirty="0"/>
              <a:t>ou will be able to create an CRU Work</a:t>
            </a:r>
            <a:r>
              <a:rPr lang="en-US" baseline="0" dirty="0"/>
              <a:t> Order, diagnose the problem, order replacement parts, release the Work Order, and check its progress and status.</a:t>
            </a:r>
            <a:endParaRPr lang="en-US" dirty="0"/>
          </a:p>
          <a:p>
            <a:endParaRPr lang="en-US" dirty="0"/>
          </a:p>
        </p:txBody>
      </p:sp>
      <p:sp>
        <p:nvSpPr>
          <p:cNvPr id="4" name="Slide Number Placeholder 3"/>
          <p:cNvSpPr>
            <a:spLocks noGrp="1"/>
          </p:cNvSpPr>
          <p:nvPr>
            <p:ph type="sldNum" sz="quarter" idx="5"/>
          </p:nvPr>
        </p:nvSpPr>
        <p:spPr/>
        <p:txBody>
          <a:bodyPr/>
          <a:lstStyle/>
          <a:p>
            <a:fld id="{4AED87EB-65D7-4500-873C-410831173A82}" type="slidenum">
              <a:rPr lang="en-US" smtClean="0"/>
              <a:pPr/>
              <a:t>2</a:t>
            </a:fld>
            <a:endParaRPr lang="en-US" dirty="0"/>
          </a:p>
        </p:txBody>
      </p:sp>
    </p:spTree>
    <p:extLst>
      <p:ext uri="{BB962C8B-B14F-4D97-AF65-F5344CB8AC3E}">
        <p14:creationId xmlns:p14="http://schemas.microsoft.com/office/powerpoint/2010/main" val="2019559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kern="1200" dirty="0">
                <a:solidFill>
                  <a:schemeClr val="tx1"/>
                </a:solidFill>
                <a:effectLst/>
                <a:latin typeface="+mn-lt"/>
                <a:ea typeface="+mn-ea"/>
                <a:cs typeface="+mn-cs"/>
              </a:rPr>
              <a:t>This browser-based feature reduces phone and email customer inquiries since it is available 24/7 and always up-to-date with the latest available repair status messages.</a:t>
            </a:r>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600" b="0" i="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b="0" i="0" kern="1200" dirty="0">
                <a:solidFill>
                  <a:schemeClr val="tx1"/>
                </a:solidFill>
                <a:effectLst/>
                <a:latin typeface="+mn-lt"/>
                <a:ea typeface="+mn-ea"/>
                <a:cs typeface="+mn-cs"/>
              </a:rPr>
              <a:t>If there happens to be multiple active Work Orders for the serial number, the customer sees messages for all of them.</a:t>
            </a:r>
            <a:endParaRPr lang="en-US" sz="1600" b="0" i="0"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4AED87EB-65D7-4500-873C-410831173A82}"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9203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kern="1200" dirty="0">
                <a:solidFill>
                  <a:schemeClr val="tx1"/>
                </a:solidFill>
                <a:effectLst/>
                <a:latin typeface="+mn-lt"/>
                <a:ea typeface="+mn-ea"/>
                <a:cs typeface="+mn-cs"/>
              </a:rPr>
              <a:t>You can access the key repair status messages in MDS365. Open the Work Order (not the Case record) for this repair, and go to the row of tabs to click </a:t>
            </a:r>
            <a:r>
              <a:rPr lang="en-US" sz="1600" b="1" kern="1200" dirty="0">
                <a:solidFill>
                  <a:schemeClr val="tx1"/>
                </a:solidFill>
                <a:effectLst/>
                <a:latin typeface="+mn-lt"/>
                <a:ea typeface="+mn-ea"/>
                <a:cs typeface="+mn-cs"/>
              </a:rPr>
              <a:t>Notes</a:t>
            </a:r>
            <a:r>
              <a:rPr lang="en-US" sz="1600" kern="1200" dirty="0">
                <a:solidFill>
                  <a:schemeClr val="tx1"/>
                </a:solidFill>
                <a:effectLst/>
                <a:latin typeface="+mn-lt"/>
                <a:ea typeface="+mn-ea"/>
                <a:cs typeface="+mn-cs"/>
              </a:rPr>
              <a:t>. Then scroll down until you see the </a:t>
            </a:r>
            <a:r>
              <a:rPr lang="en-US" sz="1600" b="1" kern="1200" dirty="0">
                <a:solidFill>
                  <a:schemeClr val="tx1"/>
                </a:solidFill>
                <a:effectLst/>
                <a:latin typeface="+mn-lt"/>
                <a:ea typeface="+mn-ea"/>
                <a:cs typeface="+mn-cs"/>
              </a:rPr>
              <a:t>Repair Status Check</a:t>
            </a:r>
            <a:r>
              <a:rPr lang="en-US" sz="1600" kern="1200" dirty="0">
                <a:solidFill>
                  <a:schemeClr val="tx1"/>
                </a:solidFill>
                <a:effectLst/>
                <a:latin typeface="+mn-lt"/>
                <a:ea typeface="+mn-ea"/>
                <a:cs typeface="+mn-cs"/>
              </a:rPr>
              <a:t> section. Here are key RSC log messages with a title and timestamp. For more information, </a:t>
            </a:r>
            <a:r>
              <a:rPr lang="en-US" sz="1600" i="1" kern="1200" dirty="0">
                <a:solidFill>
                  <a:schemeClr val="tx1"/>
                </a:solidFill>
                <a:effectLst/>
                <a:latin typeface="+mn-lt"/>
                <a:ea typeface="+mn-ea"/>
                <a:cs typeface="+mn-cs"/>
              </a:rPr>
              <a:t>double-click</a:t>
            </a:r>
            <a:r>
              <a:rPr lang="en-US" sz="1600" kern="1200" dirty="0">
                <a:solidFill>
                  <a:schemeClr val="tx1"/>
                </a:solidFill>
                <a:effectLst/>
                <a:latin typeface="+mn-lt"/>
                <a:ea typeface="+mn-ea"/>
                <a:cs typeface="+mn-cs"/>
              </a:rPr>
              <a:t> a log message (do not click the link). The </a:t>
            </a:r>
            <a:r>
              <a:rPr lang="en-US" sz="1600" b="1" kern="1200" dirty="0">
                <a:solidFill>
                  <a:schemeClr val="tx1"/>
                </a:solidFill>
                <a:effectLst/>
                <a:latin typeface="+mn-lt"/>
                <a:ea typeface="+mn-ea"/>
                <a:cs typeface="+mn-cs"/>
              </a:rPr>
              <a:t>RSC Log</a:t>
            </a:r>
            <a:r>
              <a:rPr lang="en-US" sz="1600" kern="1200" dirty="0">
                <a:solidFill>
                  <a:schemeClr val="tx1"/>
                </a:solidFill>
                <a:effectLst/>
                <a:latin typeface="+mn-lt"/>
                <a:ea typeface="+mn-ea"/>
                <a:cs typeface="+mn-cs"/>
              </a:rPr>
              <a:t> page opens with more details about the message under three tabs.</a:t>
            </a:r>
            <a:endParaRPr lang="en-US" sz="1600" b="0" i="0"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4AED87EB-65D7-4500-873C-410831173A82}"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72807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D87EB-65D7-4500-873C-410831173A82}" type="slidenum">
              <a:rPr lang="en-US" smtClean="0"/>
              <a:pPr/>
              <a:t>22</a:t>
            </a:fld>
            <a:endParaRPr lang="en-US" dirty="0"/>
          </a:p>
        </p:txBody>
      </p:sp>
    </p:spTree>
    <p:extLst>
      <p:ext uri="{BB962C8B-B14F-4D97-AF65-F5344CB8AC3E}">
        <p14:creationId xmlns:p14="http://schemas.microsoft.com/office/powerpoint/2010/main" val="2165236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
                <a:schemeClr val="tx1"/>
              </a:buClr>
              <a:buSzTx/>
              <a:buFont typeface="Wingdings" panose="05000000000000000000" pitchFamily="2" charset="2"/>
              <a:buNone/>
              <a:tabLst/>
              <a:defRPr/>
            </a:pPr>
            <a:r>
              <a:rPr lang="en-US" sz="1600" dirty="0"/>
              <a:t>In each country, there are certain organizations and individuals that pose a high business risk to us if we sell products or services to them. With Restricted Party Screening (RPS), Dynamics 365 completes a check in the background to see if a certain Individual or enterprise entered on a Work Order is on the current restricted list. This list is maintained on a separate system (Livingstone) from Dynamics 365.</a:t>
            </a:r>
          </a:p>
          <a:p>
            <a:pPr marL="0" marR="0" lvl="0" indent="0" algn="l" defTabSz="1218987" rtl="0" eaLnBrk="1" fontAlgn="auto" latinLnBrk="0" hangingPunct="1">
              <a:lnSpc>
                <a:spcPct val="100000"/>
              </a:lnSpc>
              <a:spcBef>
                <a:spcPts val="0"/>
              </a:spcBef>
              <a:spcAft>
                <a:spcPts val="0"/>
              </a:spcAft>
              <a:buClr>
                <a:schemeClr val="tx1"/>
              </a:buClr>
              <a:buSzTx/>
              <a:buFont typeface="Wingdings" panose="05000000000000000000" pitchFamily="2" charset="2"/>
              <a:buNone/>
              <a:tabLst/>
              <a:defRPr/>
            </a:pPr>
            <a:endParaRPr lang="en-US" sz="800" dirty="0"/>
          </a:p>
          <a:p>
            <a:pPr marL="0" marR="0" lvl="0" indent="0" algn="l" defTabSz="1218987" rtl="0" eaLnBrk="1" fontAlgn="auto" latinLnBrk="0" hangingPunct="1">
              <a:lnSpc>
                <a:spcPct val="100000"/>
              </a:lnSpc>
              <a:spcBef>
                <a:spcPts val="0"/>
              </a:spcBef>
              <a:spcAft>
                <a:spcPts val="500"/>
              </a:spcAft>
              <a:buClr>
                <a:schemeClr val="tx1"/>
              </a:buClr>
              <a:buSzTx/>
              <a:buFont typeface="Wingdings" panose="05000000000000000000" pitchFamily="2" charset="2"/>
              <a:buNone/>
              <a:tabLst/>
              <a:defRPr/>
            </a:pPr>
            <a:r>
              <a:rPr lang="en-US" sz="1600" dirty="0"/>
              <a:t>This check is completed behind-the-scenes when you Release a Work Order (or when you change the Customer or Company). The type of Work Order Type determines what is specifically checked:</a:t>
            </a:r>
          </a:p>
          <a:p>
            <a:pPr marL="342900" indent="-342900">
              <a:spcAft>
                <a:spcPts val="500"/>
              </a:spcAft>
              <a:buClr>
                <a:schemeClr val="tx1"/>
              </a:buClr>
              <a:buFont typeface="Arial" panose="020B0604020202020204" pitchFamily="34" charset="0"/>
              <a:buChar char="•"/>
            </a:pPr>
            <a:r>
              <a:rPr lang="en-US" sz="1600" b="1" dirty="0"/>
              <a:t>Depot</a:t>
            </a:r>
            <a:r>
              <a:rPr lang="en-US" sz="1600" dirty="0"/>
              <a:t>: the Customer field and Alternate Ship To.</a:t>
            </a:r>
          </a:p>
          <a:p>
            <a:pPr marL="342900" indent="-342900">
              <a:spcAft>
                <a:spcPts val="500"/>
              </a:spcAft>
              <a:buClr>
                <a:schemeClr val="tx1"/>
              </a:buClr>
              <a:buFont typeface="Arial" panose="020B0604020202020204" pitchFamily="34" charset="0"/>
              <a:buChar char="•"/>
            </a:pPr>
            <a:r>
              <a:rPr lang="en-US" sz="1600" b="1" dirty="0"/>
              <a:t>Onsite </a:t>
            </a:r>
            <a:r>
              <a:rPr lang="en-US" sz="1600" dirty="0"/>
              <a:t>and</a:t>
            </a:r>
            <a:r>
              <a:rPr lang="en-US" sz="1600" b="1" dirty="0"/>
              <a:t> CRU</a:t>
            </a:r>
            <a:r>
              <a:rPr lang="en-US" sz="1600" dirty="0"/>
              <a:t>: the Customer field and Alternate Pick Up.</a:t>
            </a:r>
          </a:p>
          <a:p>
            <a:pPr marL="342900" indent="-342900">
              <a:buClr>
                <a:schemeClr val="tx1"/>
              </a:buClr>
              <a:buFont typeface="Arial" panose="020B0604020202020204" pitchFamily="34" charset="0"/>
              <a:buChar char="•"/>
            </a:pPr>
            <a:r>
              <a:rPr lang="en-US" sz="1600" b="1" dirty="0"/>
              <a:t>Carry In Center</a:t>
            </a:r>
            <a:r>
              <a:rPr lang="en-US" sz="1600" dirty="0"/>
              <a:t> and </a:t>
            </a:r>
            <a:r>
              <a:rPr lang="en-US" sz="1600" b="1" dirty="0"/>
              <a:t>Advanced Exchange</a:t>
            </a:r>
            <a:r>
              <a:rPr lang="en-US" sz="1600" dirty="0"/>
              <a:t>: the Customer field.</a:t>
            </a:r>
          </a:p>
          <a:p>
            <a:pPr marL="285750" marR="0" lvl="0" indent="-28575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600" dirty="0"/>
          </a:p>
          <a:p>
            <a:pPr marL="0" marR="0" lvl="0" indent="0" algn="l" defTabSz="1218987" rtl="0" eaLnBrk="1" fontAlgn="auto" latinLnBrk="0" hangingPunct="1">
              <a:lnSpc>
                <a:spcPct val="100000"/>
              </a:lnSpc>
              <a:spcBef>
                <a:spcPts val="0"/>
              </a:spcBef>
              <a:spcAft>
                <a:spcPts val="0"/>
              </a:spcAft>
              <a:buClr>
                <a:schemeClr val="tx1"/>
              </a:buClr>
              <a:buSzTx/>
              <a:buFont typeface="Wingdings" panose="05000000000000000000" pitchFamily="2" charset="2"/>
              <a:buNone/>
              <a:tabLst/>
              <a:defRPr/>
            </a:pPr>
            <a:br>
              <a:rPr lang="en-US" sz="1600" dirty="0"/>
            </a:br>
            <a:endParaRPr lang="en-US" sz="1100" dirty="0"/>
          </a:p>
          <a:p>
            <a:pPr marL="0" indent="0">
              <a:buClr>
                <a:schemeClr val="tx1"/>
              </a:buClr>
              <a:buFont typeface="Wingdings" panose="05000000000000000000" pitchFamily="2" charset="2"/>
              <a:buNone/>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24</a:t>
            </a:fld>
            <a:endParaRPr lang="en-US" dirty="0"/>
          </a:p>
        </p:txBody>
      </p:sp>
    </p:spTree>
    <p:extLst>
      <p:ext uri="{BB962C8B-B14F-4D97-AF65-F5344CB8AC3E}">
        <p14:creationId xmlns:p14="http://schemas.microsoft.com/office/powerpoint/2010/main" val="339361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Wingdings" panose="05000000000000000000" pitchFamily="2" charset="2"/>
              <a:buNone/>
            </a:pPr>
            <a:r>
              <a:rPr lang="en-US" sz="1600" dirty="0"/>
              <a:t>If no match is found, you will not notice anything. However, there are two other possible outcomes:</a:t>
            </a:r>
          </a:p>
          <a:p>
            <a:pPr marL="342900" indent="-342900">
              <a:buClr>
                <a:schemeClr val="tx1"/>
              </a:buClr>
              <a:buFont typeface="Wingdings" panose="05000000000000000000" pitchFamily="2" charset="2"/>
              <a:buChar char="Ø"/>
            </a:pPr>
            <a:r>
              <a:rPr lang="en-US" sz="2000" dirty="0"/>
              <a:t>A match is found (a </a:t>
            </a:r>
            <a:r>
              <a:rPr lang="en-US" sz="2000" i="1" dirty="0"/>
              <a:t>hit</a:t>
            </a:r>
            <a:r>
              <a:rPr lang="en-US" sz="2000" dirty="0"/>
              <a:t>). The system stops the Release process and cancels the order automatically</a:t>
            </a:r>
            <a:r>
              <a:rPr lang="en-US" dirty="0"/>
              <a:t>.</a:t>
            </a:r>
          </a:p>
          <a:p>
            <a:pPr marL="622300" lvl="1" indent="-276225">
              <a:lnSpc>
                <a:spcPts val="2700"/>
              </a:lnSpc>
              <a:spcBef>
                <a:spcPts val="900"/>
              </a:spcBef>
              <a:spcAft>
                <a:spcPts val="900"/>
              </a:spcAft>
              <a:buClr>
                <a:schemeClr val="tx1"/>
              </a:buClr>
              <a:buFont typeface="Wingdings" panose="05000000000000000000" pitchFamily="2" charset="2"/>
              <a:buChar char="§"/>
            </a:pPr>
            <a:r>
              <a:rPr lang="en-US" sz="2000" dirty="0"/>
              <a:t>The </a:t>
            </a:r>
            <a:r>
              <a:rPr lang="en-US" sz="2000" b="1" dirty="0"/>
              <a:t>Work Order Status </a:t>
            </a:r>
            <a:r>
              <a:rPr lang="en-US" sz="2000" b="0" dirty="0"/>
              <a:t>field</a:t>
            </a:r>
            <a:r>
              <a:rPr lang="en-US" sz="2000" b="1" dirty="0"/>
              <a:t> </a:t>
            </a:r>
            <a:r>
              <a:rPr lang="en-US" sz="2000" dirty="0"/>
              <a:t>shows </a:t>
            </a:r>
            <a:r>
              <a:rPr lang="en-US" sz="2000" i="1" dirty="0"/>
              <a:t>Cancelled by Lenovo</a:t>
            </a:r>
            <a:r>
              <a:rPr lang="en-US" sz="2000" dirty="0"/>
              <a:t>.</a:t>
            </a:r>
          </a:p>
          <a:p>
            <a:pPr marL="622300" lvl="1" indent="-276225">
              <a:lnSpc>
                <a:spcPts val="2700"/>
              </a:lnSpc>
              <a:spcAft>
                <a:spcPts val="900"/>
              </a:spcAft>
              <a:buClr>
                <a:schemeClr val="tx1"/>
              </a:buClr>
              <a:buFont typeface="Wingdings" panose="05000000000000000000" pitchFamily="2" charset="2"/>
              <a:buChar char="§"/>
            </a:pPr>
            <a:r>
              <a:rPr lang="en-US" sz="2000" dirty="0"/>
              <a:t>In the </a:t>
            </a:r>
            <a:r>
              <a:rPr lang="en-US" sz="2000" b="1" dirty="0"/>
              <a:t>Work Order Details </a:t>
            </a:r>
            <a:r>
              <a:rPr lang="en-US" sz="2000" dirty="0"/>
              <a:t>section (first column), the </a:t>
            </a:r>
            <a:r>
              <a:rPr lang="en-US" sz="2000" b="1" dirty="0"/>
              <a:t>Screening Check Result </a:t>
            </a:r>
            <a:r>
              <a:rPr lang="en-US" sz="2000" dirty="0"/>
              <a:t>field shows </a:t>
            </a:r>
            <a:r>
              <a:rPr lang="en-US" sz="2000" i="1" dirty="0"/>
              <a:t>Hit</a:t>
            </a:r>
            <a:r>
              <a:rPr lang="en-US" dirty="0"/>
              <a:t>.</a:t>
            </a:r>
          </a:p>
          <a:p>
            <a:pPr marL="622300" lvl="1" indent="-276225">
              <a:lnSpc>
                <a:spcPts val="2700"/>
              </a:lnSpc>
              <a:buClr>
                <a:schemeClr val="tx1"/>
              </a:buClr>
              <a:buFont typeface="Wingdings" panose="05000000000000000000" pitchFamily="2" charset="2"/>
              <a:buChar char="§"/>
            </a:pPr>
            <a:r>
              <a:rPr lang="en-US" sz="2000" dirty="0"/>
              <a:t>The Work Order is now closed out and cannot be edited.</a:t>
            </a:r>
          </a:p>
          <a:p>
            <a:pPr marL="0" indent="0">
              <a:buClr>
                <a:schemeClr val="tx1"/>
              </a:buClr>
              <a:buFont typeface="Arial" panose="020B0604020202020204" pitchFamily="34" charset="0"/>
              <a:buNone/>
            </a:pPr>
            <a:endParaRPr lang="en-US" sz="1600" dirty="0"/>
          </a:p>
          <a:p>
            <a:pPr marL="285750" indent="-285750">
              <a:buClr>
                <a:schemeClr val="tx1"/>
              </a:buClr>
              <a:buFont typeface="Arial" panose="020B0604020202020204" pitchFamily="34" charset="0"/>
              <a:buChar char="•"/>
            </a:pP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25</a:t>
            </a:fld>
            <a:endParaRPr lang="en-US" dirty="0"/>
          </a:p>
        </p:txBody>
      </p:sp>
    </p:spTree>
    <p:extLst>
      <p:ext uri="{BB962C8B-B14F-4D97-AF65-F5344CB8AC3E}">
        <p14:creationId xmlns:p14="http://schemas.microsoft.com/office/powerpoint/2010/main" val="20763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2100"/>
              </a:spcBef>
              <a:buClr>
                <a:schemeClr val="tx1"/>
              </a:buClr>
              <a:buFont typeface="Wingdings" panose="05000000000000000000" pitchFamily="2" charset="2"/>
              <a:buChar char="Ø"/>
            </a:pPr>
            <a:r>
              <a:rPr lang="en-US" sz="1600" dirty="0"/>
              <a:t>A potential match is found. The system stops the release process temporarily.</a:t>
            </a:r>
          </a:p>
          <a:p>
            <a:pPr marL="533507" lvl="0" indent="-342900">
              <a:spcBef>
                <a:spcPts val="1700"/>
              </a:spcBef>
              <a:buClr>
                <a:schemeClr val="tx1"/>
              </a:buClr>
              <a:buFont typeface="Wingdings" panose="05000000000000000000" pitchFamily="2" charset="2"/>
              <a:buChar char="§"/>
            </a:pPr>
            <a:r>
              <a:rPr lang="en-US" sz="2000" dirty="0"/>
              <a:t>An Alert appears, informing you of a legal issue.</a:t>
            </a:r>
          </a:p>
          <a:p>
            <a:pPr marL="533507" lvl="0" indent="-342900">
              <a:spcBef>
                <a:spcPts val="1900"/>
              </a:spcBef>
              <a:buClr>
                <a:schemeClr val="tx1"/>
              </a:buClr>
              <a:buFont typeface="Wingdings" panose="05000000000000000000" pitchFamily="2" charset="2"/>
              <a:buChar char="§"/>
            </a:pPr>
            <a:r>
              <a:rPr lang="en-US" sz="2000" dirty="0"/>
              <a:t>The </a:t>
            </a:r>
            <a:r>
              <a:rPr lang="en-US" sz="2000" b="1" dirty="0"/>
              <a:t>Work Order Status</a:t>
            </a:r>
            <a:r>
              <a:rPr lang="en-US" sz="1100" b="1" dirty="0"/>
              <a:t> </a:t>
            </a:r>
            <a:r>
              <a:rPr lang="en-US" sz="2000" dirty="0"/>
              <a:t>field shows </a:t>
            </a:r>
            <a:r>
              <a:rPr lang="en-US" sz="2000" i="1" dirty="0"/>
              <a:t>Legal Hold</a:t>
            </a:r>
            <a:r>
              <a:rPr lang="en-US" sz="2000" dirty="0"/>
              <a:t>.</a:t>
            </a:r>
          </a:p>
          <a:p>
            <a:pPr marL="533507" lvl="0" indent="-342900">
              <a:spcBef>
                <a:spcPts val="1900"/>
              </a:spcBef>
              <a:buClr>
                <a:schemeClr val="tx1"/>
              </a:buClr>
              <a:buFont typeface="Wingdings" panose="05000000000000000000" pitchFamily="2" charset="2"/>
              <a:buChar char="§"/>
            </a:pPr>
            <a:r>
              <a:rPr lang="en-US" sz="2000" dirty="0"/>
              <a:t>In the </a:t>
            </a:r>
            <a:r>
              <a:rPr lang="en-US" sz="2000" b="1" dirty="0"/>
              <a:t>Work Order Details </a:t>
            </a:r>
            <a:r>
              <a:rPr lang="en-US" sz="2000" dirty="0"/>
              <a:t>section, the </a:t>
            </a:r>
            <a:r>
              <a:rPr lang="en-US" sz="2000" b="1" dirty="0"/>
              <a:t>Screening Check Result </a:t>
            </a:r>
            <a:r>
              <a:rPr lang="en-US" sz="2000" dirty="0"/>
              <a:t>field shows </a:t>
            </a:r>
            <a:r>
              <a:rPr lang="en-US" sz="2000" i="1" dirty="0"/>
              <a:t>Potential Hit</a:t>
            </a:r>
            <a:r>
              <a:rPr lang="en-US" sz="2000" dirty="0"/>
              <a:t>. </a:t>
            </a:r>
          </a:p>
          <a:p>
            <a:pPr marL="533507" lvl="0" indent="-342900">
              <a:spcBef>
                <a:spcPts val="1900"/>
              </a:spcBef>
              <a:buClr>
                <a:schemeClr val="tx1"/>
              </a:buClr>
              <a:buFont typeface="Wingdings" panose="05000000000000000000" pitchFamily="2" charset="2"/>
              <a:buChar char="§"/>
            </a:pPr>
            <a:r>
              <a:rPr lang="en-US" sz="2000" dirty="0"/>
              <a:t>A manual decision is required (at the Livingstone system). Depending on the decision, the system either automatically releases or cancels the Work Order.</a:t>
            </a:r>
          </a:p>
        </p:txBody>
      </p:sp>
      <p:sp>
        <p:nvSpPr>
          <p:cNvPr id="4" name="Slide Number Placeholder 3"/>
          <p:cNvSpPr>
            <a:spLocks noGrp="1"/>
          </p:cNvSpPr>
          <p:nvPr>
            <p:ph type="sldNum" sz="quarter" idx="10"/>
          </p:nvPr>
        </p:nvSpPr>
        <p:spPr/>
        <p:txBody>
          <a:bodyPr/>
          <a:lstStyle/>
          <a:p>
            <a:fld id="{4AED87EB-65D7-4500-873C-410831173A82}" type="slidenum">
              <a:rPr lang="en-US" smtClean="0"/>
              <a:pPr/>
              <a:t>26</a:t>
            </a:fld>
            <a:endParaRPr lang="en-US" dirty="0"/>
          </a:p>
        </p:txBody>
      </p:sp>
    </p:spTree>
    <p:extLst>
      <p:ext uri="{BB962C8B-B14F-4D97-AF65-F5344CB8AC3E}">
        <p14:creationId xmlns:p14="http://schemas.microsoft.com/office/powerpoint/2010/main" val="1314946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2100"/>
              </a:spcBef>
              <a:buClr>
                <a:schemeClr val="tx1"/>
              </a:buClr>
              <a:buFont typeface="Wingdings" panose="05000000000000000000" pitchFamily="2" charset="2"/>
              <a:buNone/>
            </a:pPr>
            <a:r>
              <a:rPr lang="en-US" sz="1600" dirty="0"/>
              <a:t>The Accounting Indicator is a column for line items on the Products &amp; Services tab. </a:t>
            </a:r>
          </a:p>
        </p:txBody>
      </p:sp>
      <p:sp>
        <p:nvSpPr>
          <p:cNvPr id="4" name="Slide Number Placeholder 3"/>
          <p:cNvSpPr>
            <a:spLocks noGrp="1"/>
          </p:cNvSpPr>
          <p:nvPr>
            <p:ph type="sldNum" sz="quarter" idx="10"/>
          </p:nvPr>
        </p:nvSpPr>
        <p:spPr/>
        <p:txBody>
          <a:bodyPr/>
          <a:lstStyle/>
          <a:p>
            <a:fld id="{4AED87EB-65D7-4500-873C-410831173A82}" type="slidenum">
              <a:rPr lang="en-US" smtClean="0"/>
              <a:pPr/>
              <a:t>27</a:t>
            </a:fld>
            <a:endParaRPr lang="en-US" dirty="0"/>
          </a:p>
        </p:txBody>
      </p:sp>
    </p:spTree>
    <p:extLst>
      <p:ext uri="{BB962C8B-B14F-4D97-AF65-F5344CB8AC3E}">
        <p14:creationId xmlns:p14="http://schemas.microsoft.com/office/powerpoint/2010/main" val="3195065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2100"/>
              </a:spcBef>
              <a:buClr>
                <a:schemeClr val="tx1"/>
              </a:buClr>
              <a:buFont typeface="Wingdings" panose="05000000000000000000" pitchFamily="2" charset="2"/>
              <a:buNone/>
            </a:pPr>
            <a:r>
              <a:rPr lang="en-US" sz="2000" dirty="0"/>
              <a:t>Selecting </a:t>
            </a:r>
            <a:r>
              <a:rPr lang="en-US" sz="2000" i="1" dirty="0"/>
              <a:t>Offline Billing </a:t>
            </a:r>
            <a:r>
              <a:rPr lang="en-US" sz="2000" dirty="0"/>
              <a:t>for </a:t>
            </a:r>
            <a:r>
              <a:rPr lang="en-US" sz="2000" b="1" dirty="0"/>
              <a:t>Order Type </a:t>
            </a:r>
            <a:r>
              <a:rPr lang="en-US" sz="2000" dirty="0"/>
              <a:t>causes two additional mandatory fields to appear on the </a:t>
            </a:r>
            <a:r>
              <a:rPr lang="en-US" sz="2000" b="1" dirty="0"/>
              <a:t>Summary</a:t>
            </a:r>
            <a:r>
              <a:rPr lang="en-US" sz="2000" dirty="0"/>
              <a:t> tab. You are unable to Save this Work Order if </a:t>
            </a:r>
            <a:r>
              <a:rPr lang="en-US" sz="2000" b="1" dirty="0"/>
              <a:t>Payment Method </a:t>
            </a:r>
            <a:r>
              <a:rPr lang="en-US" sz="2000" dirty="0"/>
              <a:t>is not specified.</a:t>
            </a:r>
          </a:p>
          <a:p>
            <a:pPr marL="0" indent="0">
              <a:spcBef>
                <a:spcPts val="2100"/>
              </a:spcBef>
              <a:buClr>
                <a:schemeClr val="tx1"/>
              </a:buClr>
              <a:buFont typeface="Wingdings" panose="05000000000000000000" pitchFamily="2" charset="2"/>
              <a:buNone/>
            </a:pPr>
            <a:r>
              <a:rPr lang="en-US" sz="2000" b="1" dirty="0"/>
              <a:t>Note</a:t>
            </a:r>
            <a:r>
              <a:rPr lang="en-US" sz="2000" dirty="0"/>
              <a:t>: On the </a:t>
            </a:r>
            <a:r>
              <a:rPr lang="en-US" sz="2000" b="1" dirty="0"/>
              <a:t>Products &amp; Services </a:t>
            </a:r>
            <a:r>
              <a:rPr lang="en-US" sz="2000" dirty="0"/>
              <a:t>tab, the </a:t>
            </a:r>
            <a:r>
              <a:rPr lang="en-US" sz="2000" b="1" dirty="0"/>
              <a:t>Accounting Indicator </a:t>
            </a:r>
            <a:r>
              <a:rPr lang="en-US" sz="2000" dirty="0"/>
              <a:t>column</a:t>
            </a:r>
            <a:r>
              <a:rPr lang="en-US" sz="2000" b="1" dirty="0"/>
              <a:t> </a:t>
            </a:r>
            <a:r>
              <a:rPr lang="en-US" sz="2000" dirty="0"/>
              <a:t>shows </a:t>
            </a:r>
            <a:r>
              <a:rPr lang="en-US" sz="2000" i="1" dirty="0"/>
              <a:t>Free of Charge </a:t>
            </a:r>
            <a:r>
              <a:rPr lang="en-US" sz="2000" dirty="0"/>
              <a:t>for Part line items.</a:t>
            </a:r>
          </a:p>
        </p:txBody>
      </p:sp>
      <p:sp>
        <p:nvSpPr>
          <p:cNvPr id="4" name="Slide Number Placeholder 3"/>
          <p:cNvSpPr>
            <a:spLocks noGrp="1"/>
          </p:cNvSpPr>
          <p:nvPr>
            <p:ph type="sldNum" sz="quarter" idx="10"/>
          </p:nvPr>
        </p:nvSpPr>
        <p:spPr/>
        <p:txBody>
          <a:bodyPr/>
          <a:lstStyle/>
          <a:p>
            <a:fld id="{4AED87EB-65D7-4500-873C-410831173A82}" type="slidenum">
              <a:rPr lang="en-US" smtClean="0"/>
              <a:pPr/>
              <a:t>28</a:t>
            </a:fld>
            <a:endParaRPr lang="en-US" dirty="0"/>
          </a:p>
        </p:txBody>
      </p:sp>
    </p:spTree>
    <p:extLst>
      <p:ext uri="{BB962C8B-B14F-4D97-AF65-F5344CB8AC3E}">
        <p14:creationId xmlns:p14="http://schemas.microsoft.com/office/powerpoint/2010/main" val="372672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2100"/>
              </a:spcBef>
              <a:spcAft>
                <a:spcPts val="0"/>
              </a:spcAft>
              <a:buClr>
                <a:schemeClr val="tx1"/>
              </a:buClr>
              <a:buSzTx/>
              <a:buFont typeface="Wingdings" panose="05000000000000000000" pitchFamily="2" charset="2"/>
              <a:buNone/>
              <a:tabLst/>
              <a:defRPr/>
            </a:pPr>
            <a:r>
              <a:rPr lang="en-US" sz="2000" dirty="0"/>
              <a:t>Selecting </a:t>
            </a:r>
            <a:r>
              <a:rPr lang="en-US" sz="2000" i="1" dirty="0"/>
              <a:t>Free of Charge </a:t>
            </a:r>
            <a:r>
              <a:rPr lang="en-US" sz="2000" dirty="0"/>
              <a:t>for </a:t>
            </a:r>
            <a:r>
              <a:rPr lang="en-US" sz="2000" b="1" dirty="0"/>
              <a:t>Order Type </a:t>
            </a:r>
            <a:r>
              <a:rPr lang="en-US" sz="2000" dirty="0"/>
              <a:t>causes a new mandatory field to appear on the </a:t>
            </a:r>
            <a:r>
              <a:rPr lang="en-US" sz="2000" b="1" dirty="0"/>
              <a:t>Summary</a:t>
            </a:r>
            <a:r>
              <a:rPr lang="en-US" sz="2000" dirty="0"/>
              <a:t> tab. You are unable to Save this Work Order if </a:t>
            </a:r>
            <a:r>
              <a:rPr lang="en-US" sz="2000" b="0" dirty="0"/>
              <a:t>you not select the reason for the FOC</a:t>
            </a:r>
            <a:r>
              <a:rPr lang="en-US" sz="2000" dirty="0"/>
              <a:t>.</a:t>
            </a:r>
            <a:br>
              <a:rPr lang="en-US" sz="2000" dirty="0"/>
            </a:br>
            <a:r>
              <a:rPr lang="en-US" sz="2000" b="1" dirty="0"/>
              <a:t>Note</a:t>
            </a:r>
            <a:r>
              <a:rPr lang="en-US" sz="2000" dirty="0"/>
              <a:t>: On the </a:t>
            </a:r>
            <a:r>
              <a:rPr lang="en-US" sz="2000" b="1" dirty="0"/>
              <a:t>Products &amp; Services </a:t>
            </a:r>
            <a:r>
              <a:rPr lang="en-US" sz="2000" dirty="0"/>
              <a:t>tab, the </a:t>
            </a:r>
            <a:r>
              <a:rPr lang="en-US" sz="2000" b="1" dirty="0"/>
              <a:t>Accounting Indicator </a:t>
            </a:r>
            <a:r>
              <a:rPr lang="en-US" sz="2000" dirty="0"/>
              <a:t>column</a:t>
            </a:r>
            <a:r>
              <a:rPr lang="en-US" sz="2000" b="1" dirty="0"/>
              <a:t> </a:t>
            </a:r>
            <a:r>
              <a:rPr lang="en-US" sz="2000" dirty="0"/>
              <a:t>shows </a:t>
            </a:r>
            <a:r>
              <a:rPr lang="en-US" sz="2000" i="1" dirty="0"/>
              <a:t>Free of Charge </a:t>
            </a:r>
            <a:r>
              <a:rPr lang="en-US" sz="2000" dirty="0"/>
              <a:t>for Part line items.</a:t>
            </a:r>
          </a:p>
          <a:p>
            <a:pPr marL="0" indent="0">
              <a:spcBef>
                <a:spcPts val="2100"/>
              </a:spcBef>
              <a:buClr>
                <a:schemeClr val="tx1"/>
              </a:buClr>
              <a:buFont typeface="Wingdings" panose="05000000000000000000" pitchFamily="2" charset="2"/>
              <a:buNone/>
            </a:pPr>
            <a:endParaRPr lang="en-US" sz="20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29</a:t>
            </a:fld>
            <a:endParaRPr lang="en-US" dirty="0"/>
          </a:p>
        </p:txBody>
      </p:sp>
    </p:spTree>
    <p:extLst>
      <p:ext uri="{BB962C8B-B14F-4D97-AF65-F5344CB8AC3E}">
        <p14:creationId xmlns:p14="http://schemas.microsoft.com/office/powerpoint/2010/main" val="709993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2100"/>
              </a:spcBef>
              <a:spcAft>
                <a:spcPts val="0"/>
              </a:spcAft>
              <a:buClr>
                <a:schemeClr val="tx1"/>
              </a:buClr>
              <a:buSzTx/>
              <a:buFont typeface="Wingdings" panose="05000000000000000000" pitchFamily="2" charset="2"/>
              <a:buNone/>
              <a:tabLst/>
              <a:defRPr/>
            </a:pPr>
            <a:r>
              <a:rPr lang="en-US" sz="2000" dirty="0"/>
              <a:t>Selecting </a:t>
            </a:r>
            <a:r>
              <a:rPr lang="en-US" sz="2000" i="1" dirty="0"/>
              <a:t>Engineering Change (ECA) </a:t>
            </a:r>
            <a:r>
              <a:rPr lang="en-US" sz="2000" dirty="0"/>
              <a:t>for </a:t>
            </a:r>
            <a:r>
              <a:rPr lang="en-US" sz="2000" b="1" dirty="0"/>
              <a:t>Order Type </a:t>
            </a:r>
            <a:r>
              <a:rPr lang="en-US" sz="2000" dirty="0"/>
              <a:t>causes a new mandatory field to appear on the </a:t>
            </a:r>
            <a:r>
              <a:rPr lang="en-US" sz="2000" b="1" dirty="0"/>
              <a:t>Summary</a:t>
            </a:r>
            <a:r>
              <a:rPr lang="en-US" sz="2000" dirty="0"/>
              <a:t> tab. You are unable to Save this Work Order if </a:t>
            </a:r>
            <a:r>
              <a:rPr lang="en-US" sz="2000" b="0" dirty="0"/>
              <a:t>you leave this new field blank</a:t>
            </a:r>
            <a:r>
              <a:rPr lang="en-US" sz="2000" dirty="0"/>
              <a:t>.</a:t>
            </a:r>
          </a:p>
          <a:p>
            <a:pPr marL="0" indent="0">
              <a:spcBef>
                <a:spcPts val="2100"/>
              </a:spcBef>
              <a:buClr>
                <a:schemeClr val="tx1"/>
              </a:buClr>
              <a:buFont typeface="Wingdings" panose="05000000000000000000" pitchFamily="2" charset="2"/>
              <a:buNone/>
            </a:pPr>
            <a:endParaRPr lang="en-US" sz="20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30</a:t>
            </a:fld>
            <a:endParaRPr lang="en-US" dirty="0"/>
          </a:p>
        </p:txBody>
      </p:sp>
    </p:spTree>
    <p:extLst>
      <p:ext uri="{BB962C8B-B14F-4D97-AF65-F5344CB8AC3E}">
        <p14:creationId xmlns:p14="http://schemas.microsoft.com/office/powerpoint/2010/main" val="201373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For the CRU Work Order, the Agent will diagnose the problem</a:t>
            </a:r>
            <a:r>
              <a:rPr lang="en-US" sz="1600" baseline="0" dirty="0"/>
              <a:t> </a:t>
            </a:r>
            <a:r>
              <a:rPr lang="en-US" sz="1600" dirty="0"/>
              <a:t>and order the parts. The Part Vendor ships the ordered parts to the customer. Then, the customer </a:t>
            </a:r>
            <a:r>
              <a:rPr lang="en-US" sz="1600" baseline="0" dirty="0"/>
              <a:t>replaces the parts.</a:t>
            </a:r>
            <a:endParaRPr lang="en-US" sz="16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3</a:t>
            </a:fld>
            <a:endParaRPr lang="en-US" dirty="0"/>
          </a:p>
        </p:txBody>
      </p:sp>
    </p:spTree>
    <p:extLst>
      <p:ext uri="{BB962C8B-B14F-4D97-AF65-F5344CB8AC3E}">
        <p14:creationId xmlns:p14="http://schemas.microsoft.com/office/powerpoint/2010/main" val="772891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baseline="0" dirty="0"/>
              <a:t>The MSD offers a </a:t>
            </a:r>
            <a:r>
              <a:rPr lang="en-US" sz="2000" i="1" baseline="0" dirty="0"/>
              <a:t>validation</a:t>
            </a:r>
            <a:r>
              <a:rPr lang="en-US" sz="2000" baseline="0" dirty="0"/>
              <a:t> service provided by a third party on the email and address you entered for the Ship-To Party. You do not have to select any particular field before clicking one of these features in the Command Bar. Success or failure messages appear after about five seconds.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t>Besides formatting, the email verification also checks known domain names for validity and spelling. (Example: In the failure message shown in the slide, .com has an extra letter 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aseline="0" dirty="0"/>
              <a:t>The granularity of the address verification depends on the country. Where possible, the address validation updates fields for greater accuracy. </a:t>
            </a:r>
          </a:p>
          <a:p>
            <a:pPr marL="0" marR="0" lvl="0" indent="0" algn="l" defTabSz="1218987" rtl="0" eaLnBrk="1" fontAlgn="auto" latinLnBrk="0" hangingPunct="1">
              <a:lnSpc>
                <a:spcPct val="100000"/>
              </a:lnSpc>
              <a:spcBef>
                <a:spcPts val="2100"/>
              </a:spcBef>
              <a:spcAft>
                <a:spcPts val="0"/>
              </a:spcAft>
              <a:buClr>
                <a:schemeClr val="tx1"/>
              </a:buClr>
              <a:buSzTx/>
              <a:buFont typeface="Wingdings" panose="05000000000000000000" pitchFamily="2" charset="2"/>
              <a:buNone/>
              <a:tabLst/>
              <a:defRPr/>
            </a:pPr>
            <a:r>
              <a:rPr lang="en-US" sz="2000" baseline="0" dirty="0"/>
              <a:t>For quick reference, there are fields on the Summary tab that show the result of the validations (next slide).</a:t>
            </a:r>
          </a:p>
        </p:txBody>
      </p:sp>
      <p:sp>
        <p:nvSpPr>
          <p:cNvPr id="4" name="Slide Number Placeholder 3"/>
          <p:cNvSpPr>
            <a:spLocks noGrp="1"/>
          </p:cNvSpPr>
          <p:nvPr>
            <p:ph type="sldNum" sz="quarter" idx="10"/>
          </p:nvPr>
        </p:nvSpPr>
        <p:spPr/>
        <p:txBody>
          <a:bodyPr/>
          <a:lstStyle/>
          <a:p>
            <a:fld id="{4AED87EB-65D7-4500-873C-410831173A82}" type="slidenum">
              <a:rPr lang="en-US" smtClean="0"/>
              <a:pPr/>
              <a:t>31</a:t>
            </a:fld>
            <a:endParaRPr lang="en-US" dirty="0"/>
          </a:p>
        </p:txBody>
      </p:sp>
    </p:spTree>
    <p:extLst>
      <p:ext uri="{BB962C8B-B14F-4D97-AF65-F5344CB8AC3E}">
        <p14:creationId xmlns:p14="http://schemas.microsoft.com/office/powerpoint/2010/main" val="2527793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Two result fields on the Summary tab show the current result of the optional Email and Address Validation features.</a:t>
            </a:r>
          </a:p>
        </p:txBody>
      </p:sp>
      <p:sp>
        <p:nvSpPr>
          <p:cNvPr id="4" name="Slide Number Placeholder 3"/>
          <p:cNvSpPr>
            <a:spLocks noGrp="1"/>
          </p:cNvSpPr>
          <p:nvPr>
            <p:ph type="sldNum" sz="quarter" idx="10"/>
          </p:nvPr>
        </p:nvSpPr>
        <p:spPr/>
        <p:txBody>
          <a:bodyPr/>
          <a:lstStyle/>
          <a:p>
            <a:fld id="{4AED87EB-65D7-4500-873C-410831173A82}" type="slidenum">
              <a:rPr lang="en-US" smtClean="0"/>
              <a:pPr/>
              <a:t>32</a:t>
            </a:fld>
            <a:endParaRPr lang="en-US" dirty="0"/>
          </a:p>
        </p:txBody>
      </p:sp>
    </p:spTree>
    <p:extLst>
      <p:ext uri="{BB962C8B-B14F-4D97-AF65-F5344CB8AC3E}">
        <p14:creationId xmlns:p14="http://schemas.microsoft.com/office/powerpoint/2010/main" val="798547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2100"/>
              </a:spcBef>
              <a:buClr>
                <a:schemeClr val="tx1"/>
              </a:buClr>
              <a:buFont typeface="Wingdings" panose="05000000000000000000" pitchFamily="2" charset="2"/>
              <a:buNone/>
            </a:pPr>
            <a:r>
              <a:rPr lang="en-US" sz="2000" dirty="0"/>
              <a:t>If the </a:t>
            </a:r>
            <a:r>
              <a:rPr lang="en-US" sz="2000" b="1" dirty="0"/>
              <a:t>Call Reason </a:t>
            </a:r>
            <a:r>
              <a:rPr lang="en-US" sz="2000" dirty="0"/>
              <a:t>is set to </a:t>
            </a:r>
            <a:r>
              <a:rPr lang="en-US" sz="2000" i="1" dirty="0"/>
              <a:t>Information Call</a:t>
            </a:r>
            <a:r>
              <a:rPr lang="en-US" sz="2000" dirty="0"/>
              <a:t>, then you cannot create a Work Order (of any type) from this Case record. </a:t>
            </a:r>
          </a:p>
        </p:txBody>
      </p:sp>
      <p:sp>
        <p:nvSpPr>
          <p:cNvPr id="4" name="Slide Number Placeholder 3"/>
          <p:cNvSpPr>
            <a:spLocks noGrp="1"/>
          </p:cNvSpPr>
          <p:nvPr>
            <p:ph type="sldNum" sz="quarter" idx="10"/>
          </p:nvPr>
        </p:nvSpPr>
        <p:spPr/>
        <p:txBody>
          <a:bodyPr/>
          <a:lstStyle/>
          <a:p>
            <a:fld id="{4AED87EB-65D7-4500-873C-410831173A82}" type="slidenum">
              <a:rPr lang="en-US" smtClean="0"/>
              <a:pPr/>
              <a:t>33</a:t>
            </a:fld>
            <a:endParaRPr lang="en-US" dirty="0"/>
          </a:p>
        </p:txBody>
      </p:sp>
    </p:spTree>
    <p:extLst>
      <p:ext uri="{BB962C8B-B14F-4D97-AF65-F5344CB8AC3E}">
        <p14:creationId xmlns:p14="http://schemas.microsoft.com/office/powerpoint/2010/main" val="268226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mj-lt"/>
              <a:buNone/>
            </a:pPr>
            <a:r>
              <a:rPr lang="en-US" sz="1600" dirty="0"/>
              <a:t>Go to the </a:t>
            </a:r>
            <a:r>
              <a:rPr lang="en-US" sz="1600" b="1" dirty="0"/>
              <a:t>Service History </a:t>
            </a:r>
            <a:r>
              <a:rPr lang="en-US" sz="1600" dirty="0"/>
              <a:t>tab of the pertinent Case. Scroll down to the </a:t>
            </a:r>
            <a:r>
              <a:rPr lang="en-US" sz="1600" b="1" dirty="0"/>
              <a:t>Related Work Orders </a:t>
            </a:r>
            <a:r>
              <a:rPr lang="en-US" sz="1600" dirty="0"/>
              <a:t>section to click </a:t>
            </a:r>
            <a:r>
              <a:rPr lang="en-US" sz="1600" b="1" dirty="0"/>
              <a:t>+ New Work Order</a:t>
            </a:r>
            <a:r>
              <a:rPr lang="en-US" sz="1600" dirty="0"/>
              <a:t>. The </a:t>
            </a:r>
            <a:r>
              <a:rPr lang="en-US" sz="1600" b="1" dirty="0"/>
              <a:t>New Work Order </a:t>
            </a:r>
            <a:r>
              <a:rPr lang="en-US" sz="1600" b="0" dirty="0"/>
              <a:t>f</a:t>
            </a:r>
            <a:r>
              <a:rPr lang="en-US" sz="1600" dirty="0"/>
              <a:t>orm opens.</a:t>
            </a:r>
          </a:p>
          <a:p>
            <a:pPr marL="0" indent="0">
              <a:buClr>
                <a:schemeClr val="tx1"/>
              </a:buClr>
              <a:buFont typeface="+mj-lt"/>
              <a:buNone/>
            </a:pPr>
            <a:endParaRPr lang="en-US" sz="1600" dirty="0"/>
          </a:p>
          <a:p>
            <a:pPr marL="0" marR="0" lvl="0" indent="0" algn="l" defTabSz="1218987" rtl="0" eaLnBrk="1" fontAlgn="auto" latinLnBrk="0" hangingPunct="1">
              <a:lnSpc>
                <a:spcPct val="100000"/>
              </a:lnSpc>
              <a:spcBef>
                <a:spcPts val="0"/>
              </a:spcBef>
              <a:spcAft>
                <a:spcPts val="0"/>
              </a:spcAft>
              <a:buClr>
                <a:schemeClr val="tx1"/>
              </a:buClr>
              <a:buSzTx/>
              <a:buFont typeface="+mj-lt"/>
              <a:buNone/>
              <a:tabLst/>
              <a:defRPr/>
            </a:pPr>
            <a:r>
              <a:rPr lang="en-US" sz="1400" b="1" dirty="0"/>
              <a:t>Note</a:t>
            </a:r>
            <a:r>
              <a:rPr lang="en-US" sz="1400" dirty="0"/>
              <a:t>: If </a:t>
            </a:r>
            <a:r>
              <a:rPr lang="en-US" sz="1400" b="1" dirty="0"/>
              <a:t>+ New Work Order </a:t>
            </a:r>
            <a:r>
              <a:rPr lang="en-US" sz="1400" dirty="0"/>
              <a:t>does not appear in the </a:t>
            </a:r>
            <a:r>
              <a:rPr lang="en-US" sz="1400" b="1" dirty="0"/>
              <a:t>Related Work Orders </a:t>
            </a:r>
            <a:r>
              <a:rPr lang="en-US" sz="1400" dirty="0"/>
              <a:t>section, then you have the </a:t>
            </a:r>
            <a:r>
              <a:rPr lang="en-US" sz="1400" b="1" dirty="0"/>
              <a:t>Call Reason </a:t>
            </a:r>
            <a:r>
              <a:rPr lang="en-US" sz="1400" dirty="0"/>
              <a:t>field set to </a:t>
            </a:r>
            <a:r>
              <a:rPr lang="en-US" sz="1400" i="1" dirty="0"/>
              <a:t>Information Call</a:t>
            </a:r>
            <a:r>
              <a:rPr lang="en-US" sz="1400" dirty="0"/>
              <a:t>. For more information, </a:t>
            </a:r>
            <a:br>
              <a:rPr lang="en-US" sz="1400" dirty="0"/>
            </a:br>
            <a:r>
              <a:rPr lang="en-US" sz="1400" dirty="0"/>
              <a:t>click the </a:t>
            </a:r>
            <a:r>
              <a:rPr lang="en-US" sz="1400" b="1" dirty="0"/>
              <a:t>Learn More&gt; </a:t>
            </a:r>
            <a:r>
              <a:rPr lang="en-US" sz="1400" dirty="0"/>
              <a:t>link on the slide.</a:t>
            </a:r>
            <a:endParaRPr lang="en-US" sz="1200" dirty="0"/>
          </a:p>
          <a:p>
            <a:pPr marL="0" indent="0">
              <a:buClr>
                <a:schemeClr val="tx1"/>
              </a:buClr>
              <a:buFont typeface="+mj-lt"/>
              <a:buNone/>
            </a:pPr>
            <a:endParaRPr lang="en-US" sz="140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4</a:t>
            </a:fld>
            <a:endParaRPr lang="en-US" dirty="0"/>
          </a:p>
        </p:txBody>
      </p:sp>
    </p:spTree>
    <p:extLst>
      <p:ext uri="{BB962C8B-B14F-4D97-AF65-F5344CB8AC3E}">
        <p14:creationId xmlns:p14="http://schemas.microsoft.com/office/powerpoint/2010/main" val="138751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To create and save the Work Order, begin by typing </a:t>
            </a:r>
            <a:r>
              <a:rPr lang="en-US" sz="1600" i="1" dirty="0"/>
              <a:t>CRU</a:t>
            </a:r>
            <a:r>
              <a:rPr lang="en-US" sz="1600" dirty="0"/>
              <a:t> in </a:t>
            </a:r>
            <a:r>
              <a:rPr lang="en-US" sz="1600" b="1" dirty="0"/>
              <a:t>Work Order Type </a:t>
            </a:r>
            <a:r>
              <a:rPr lang="en-US" sz="1600" dirty="0"/>
              <a:t>and then select it from the drop-down</a:t>
            </a:r>
            <a:r>
              <a:rPr lang="en-US" sz="1600" baseline="0" dirty="0"/>
              <a:t> list</a:t>
            </a:r>
            <a:r>
              <a:rPr lang="en-US" sz="1600" dirty="0"/>
              <a:t>. For the </a:t>
            </a:r>
            <a:r>
              <a:rPr lang="en-US" sz="1600" b="1" dirty="0"/>
              <a:t>Order Type</a:t>
            </a:r>
            <a:r>
              <a:rPr lang="en-US" sz="1600" dirty="0"/>
              <a:t>, specify how this issue will be covered, such as </a:t>
            </a:r>
            <a:r>
              <a:rPr lang="en-US" sz="1600" b="0" i="1" dirty="0"/>
              <a:t>Customer Limited Warranty</a:t>
            </a:r>
            <a:r>
              <a:rPr lang="en-US" sz="1600" dirty="0"/>
              <a:t>. If needed, you can change the </a:t>
            </a:r>
            <a:r>
              <a:rPr lang="en-US" sz="1600" b="1" dirty="0"/>
              <a:t>Work Order Priority</a:t>
            </a:r>
            <a:r>
              <a:rPr lang="en-US" sz="1600" dirty="0"/>
              <a:t>. You can modify</a:t>
            </a:r>
            <a:r>
              <a:rPr lang="en-US" sz="1600" baseline="0" dirty="0"/>
              <a:t> the </a:t>
            </a:r>
            <a:r>
              <a:rPr lang="en-US" sz="1600" b="1" baseline="0" dirty="0"/>
              <a:t>Problem Description</a:t>
            </a:r>
            <a:r>
              <a:rPr lang="en-US" sz="1600" baseline="0" dirty="0"/>
              <a:t> field, if needed.</a:t>
            </a:r>
            <a:br>
              <a:rPr lang="en-US" sz="1600" baseline="0" dirty="0"/>
            </a:br>
            <a:endParaRPr lang="en-US" sz="1050" b="0" i="0" baseline="0" dirty="0"/>
          </a:p>
          <a:p>
            <a:pPr marL="0" indent="0">
              <a:buClr>
                <a:schemeClr val="tx1"/>
              </a:buClr>
              <a:buFont typeface="Arial" panose="020B0604020202020204" pitchFamily="34" charset="0"/>
              <a:buNone/>
            </a:pPr>
            <a:r>
              <a:rPr lang="en-US" sz="1600" b="1" dirty="0"/>
              <a:t>Note</a:t>
            </a:r>
            <a:r>
              <a:rPr lang="en-US" sz="1600" dirty="0"/>
              <a:t>:</a:t>
            </a:r>
            <a:r>
              <a:rPr lang="en-US" sz="1600" baseline="0" dirty="0"/>
              <a:t> In </a:t>
            </a:r>
            <a:r>
              <a:rPr lang="en-US" sz="1600" b="1" baseline="0" dirty="0"/>
              <a:t>Order Type</a:t>
            </a:r>
            <a:r>
              <a:rPr lang="en-US" sz="1600" baseline="0" dirty="0"/>
              <a:t>, if you select </a:t>
            </a:r>
            <a:r>
              <a:rPr lang="en-US" sz="1600" b="0" i="1" baseline="0" dirty="0"/>
              <a:t>Offline Billing</a:t>
            </a:r>
            <a:r>
              <a:rPr lang="en-US" sz="1600" baseline="0" dirty="0"/>
              <a:t>, </a:t>
            </a:r>
            <a:r>
              <a:rPr lang="en-US" sz="1600" i="1" baseline="0" dirty="0"/>
              <a:t>Free of Charge</a:t>
            </a:r>
            <a:r>
              <a:rPr lang="en-US" sz="1600" baseline="0" dirty="0"/>
              <a:t>, or </a:t>
            </a:r>
            <a:r>
              <a:rPr lang="en-US" sz="1600" i="1" baseline="0" dirty="0"/>
              <a:t>Engineering Change (ECA) </a:t>
            </a:r>
            <a:r>
              <a:rPr lang="en-US" sz="1600" baseline="0" dirty="0"/>
              <a:t>there are extra steps for you to complete. For more information, click the appropriate “</a:t>
            </a:r>
            <a:r>
              <a:rPr lang="en-US" sz="1600" b="1" baseline="0" dirty="0"/>
              <a:t>Learn More&gt;</a:t>
            </a:r>
            <a:r>
              <a:rPr lang="en-US" sz="1600" baseline="0" dirty="0"/>
              <a:t>” link in the callout on this slide.</a:t>
            </a:r>
            <a:endParaRPr lang="en-US" sz="1600" dirty="0"/>
          </a:p>
          <a:p>
            <a:pPr marL="0" indent="0">
              <a:buClr>
                <a:schemeClr val="tx1"/>
              </a:buClr>
              <a:buFont typeface="Arial" panose="020B0604020202020204" pitchFamily="34" charset="0"/>
              <a:buNone/>
            </a:pPr>
            <a:endParaRPr lang="en-US" sz="1600" i="0" baseline="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5</a:t>
            </a:fld>
            <a:endParaRPr lang="en-US" dirty="0"/>
          </a:p>
        </p:txBody>
      </p:sp>
    </p:spTree>
    <p:extLst>
      <p:ext uri="{BB962C8B-B14F-4D97-AF65-F5344CB8AC3E}">
        <p14:creationId xmlns:p14="http://schemas.microsoft.com/office/powerpoint/2010/main" val="110199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baseline="0" dirty="0"/>
              <a:t>Ensure </a:t>
            </a:r>
            <a:r>
              <a:rPr lang="en-US" sz="1600" b="1" baseline="0" dirty="0"/>
              <a:t>Actual Service Type</a:t>
            </a:r>
            <a:r>
              <a:rPr lang="en-US" sz="1600" baseline="0" dirty="0"/>
              <a:t> shows </a:t>
            </a:r>
            <a:r>
              <a:rPr lang="en-US" sz="1600" b="0" i="1" baseline="0" dirty="0"/>
              <a:t>Parts Only</a:t>
            </a:r>
            <a:r>
              <a:rPr lang="en-US" sz="1600" baseline="0" dirty="0"/>
              <a:t> (unless there will be a swap, then select </a:t>
            </a:r>
            <a:r>
              <a:rPr lang="en-US" sz="1600" i="1" baseline="0" dirty="0"/>
              <a:t>Advance Exchange</a:t>
            </a:r>
            <a:r>
              <a:rPr lang="en-US" sz="1600" baseline="0" dirty="0"/>
              <a:t>). The next two fields can be left at their default settings or changed, as needed. Finally, specify the </a:t>
            </a:r>
            <a:r>
              <a:rPr lang="en-US" sz="1600" b="1" baseline="0" dirty="0"/>
              <a:t>Actual Shipping Method</a:t>
            </a:r>
            <a:r>
              <a:rPr lang="en-US" sz="1600" baseline="0" dirty="0"/>
              <a:t> (generally, you select </a:t>
            </a:r>
            <a:r>
              <a:rPr lang="en-US" sz="1600" b="0" i="1" baseline="0" dirty="0"/>
              <a:t>Express </a:t>
            </a:r>
            <a:r>
              <a:rPr lang="en-US" sz="1600" b="0" i="0" baseline="0" dirty="0"/>
              <a:t>or</a:t>
            </a:r>
            <a:r>
              <a:rPr lang="en-US" sz="1600" b="0" i="1" baseline="0" dirty="0"/>
              <a:t> Standard</a:t>
            </a:r>
            <a:r>
              <a:rPr lang="en-US" sz="1600" b="0" i="0" baseline="0" dirty="0"/>
              <a:t> here).</a:t>
            </a:r>
            <a:endParaRPr lang="en-US" sz="1600" i="0" baseline="0"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6</a:t>
            </a:fld>
            <a:endParaRPr lang="en-US" dirty="0"/>
          </a:p>
        </p:txBody>
      </p:sp>
    </p:spTree>
    <p:extLst>
      <p:ext uri="{BB962C8B-B14F-4D97-AF65-F5344CB8AC3E}">
        <p14:creationId xmlns:p14="http://schemas.microsoft.com/office/powerpoint/2010/main" val="194281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tx1"/>
              </a:buClr>
              <a:buFont typeface="Arial" panose="020B0604020202020204" pitchFamily="34" charset="0"/>
              <a:buNone/>
            </a:pPr>
            <a:r>
              <a:rPr lang="en-US" sz="1600" dirty="0"/>
              <a:t>At this point, you can create this Work Order. In the Command Bar, click </a:t>
            </a:r>
            <a:r>
              <a:rPr lang="en-US" sz="1600" b="1" dirty="0"/>
              <a:t>Save</a:t>
            </a:r>
            <a:r>
              <a:rPr lang="en-US" sz="1600" dirty="0"/>
              <a:t>. A new CRU Work Order appears. Next comes the work of confirming the diagnosis made in the Case record for this customer issue.</a:t>
            </a:r>
          </a:p>
        </p:txBody>
      </p:sp>
      <p:sp>
        <p:nvSpPr>
          <p:cNvPr id="4" name="Slide Number Placeholder 3"/>
          <p:cNvSpPr>
            <a:spLocks noGrp="1"/>
          </p:cNvSpPr>
          <p:nvPr>
            <p:ph type="sldNum" sz="quarter" idx="10"/>
          </p:nvPr>
        </p:nvSpPr>
        <p:spPr/>
        <p:txBody>
          <a:bodyPr/>
          <a:lstStyle/>
          <a:p>
            <a:fld id="{4AED87EB-65D7-4500-873C-410831173A82}" type="slidenum">
              <a:rPr lang="en-US" smtClean="0"/>
              <a:pPr/>
              <a:t>7</a:t>
            </a:fld>
            <a:endParaRPr lang="en-US" dirty="0"/>
          </a:p>
        </p:txBody>
      </p:sp>
    </p:spTree>
    <p:extLst>
      <p:ext uri="{BB962C8B-B14F-4D97-AF65-F5344CB8AC3E}">
        <p14:creationId xmlns:p14="http://schemas.microsoft.com/office/powerpoint/2010/main" val="2437932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dirty="0"/>
              <a:t>Although you often do not have access to the customer asset at this point, it is best practice to confirm as well as you can the diagnosis made in the Case record (if that diagnosis was made by anyone </a:t>
            </a:r>
            <a:r>
              <a:rPr lang="en-US" sz="1600" i="1" dirty="0"/>
              <a:t>other</a:t>
            </a:r>
            <a:r>
              <a:rPr lang="en-US" sz="1600" dirty="0"/>
              <a:t> than you). This reduces the possibility of the customer receiving the wrong part.</a:t>
            </a:r>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600" dirty="0"/>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dirty="0"/>
              <a:t>If you want to replace the code (or the top section does not currently contain a PD Code), then use the </a:t>
            </a:r>
            <a:r>
              <a:rPr lang="en-US" sz="1600" b="1" dirty="0"/>
              <a:t>PD &amp; Tips Search </a:t>
            </a:r>
            <a:r>
              <a:rPr lang="en-US" sz="1600" dirty="0"/>
              <a:t>app (detailed in the Cases course, CPRW104) to determine a PD Code for this customer issue. </a:t>
            </a:r>
            <a:r>
              <a:rPr lang="en-US" sz="1600" b="1" dirty="0"/>
              <a:t>Note</a:t>
            </a:r>
            <a:r>
              <a:rPr lang="en-US" sz="1600" dirty="0"/>
              <a:t>: The other applications in the bottom section (such as </a:t>
            </a:r>
            <a:r>
              <a:rPr lang="en-US" sz="1600" b="1" dirty="0"/>
              <a:t>Product Info </a:t>
            </a:r>
            <a:r>
              <a:rPr lang="en-US" sz="1600" dirty="0"/>
              <a:t>and </a:t>
            </a:r>
            <a:r>
              <a:rPr lang="en-US" sz="1600" b="1" dirty="0"/>
              <a:t>Ports Locator</a:t>
            </a:r>
            <a:r>
              <a:rPr lang="en-US" sz="1600" dirty="0"/>
              <a:t>) can also be a help to diagnosing the problem and determining replacement parts. For more information, see the </a:t>
            </a:r>
            <a:r>
              <a:rPr lang="en-US" sz="1600" b="1" dirty="0"/>
              <a:t>PD Features </a:t>
            </a:r>
            <a:r>
              <a:rPr lang="en-US" sz="1600" dirty="0"/>
              <a:t>course, CPRW127.</a:t>
            </a:r>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600" b="1" i="1" dirty="0"/>
          </a:p>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600" b="1" i="1"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8</a:t>
            </a:fld>
            <a:endParaRPr lang="en-US" dirty="0"/>
          </a:p>
        </p:txBody>
      </p:sp>
    </p:spTree>
    <p:extLst>
      <p:ext uri="{BB962C8B-B14F-4D97-AF65-F5344CB8AC3E}">
        <p14:creationId xmlns:p14="http://schemas.microsoft.com/office/powerpoint/2010/main" val="381734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600" dirty="0"/>
              <a:t>The </a:t>
            </a:r>
            <a:r>
              <a:rPr lang="en-US" sz="1600" b="1" dirty="0"/>
              <a:t>Notes</a:t>
            </a:r>
            <a:r>
              <a:rPr lang="en-US" sz="1600" baseline="0" dirty="0"/>
              <a:t> tab stores PD logs, Internal notes, </a:t>
            </a:r>
            <a:r>
              <a:rPr lang="en-US" sz="1600" b="1" baseline="0" dirty="0"/>
              <a:t>Service Delivery Instructions</a:t>
            </a:r>
            <a:r>
              <a:rPr lang="en-US" sz="1600" baseline="0" dirty="0"/>
              <a:t>, </a:t>
            </a:r>
            <a:r>
              <a:rPr lang="en-US" sz="1600" b="1" baseline="0" dirty="0"/>
              <a:t>Shipping Instructions</a:t>
            </a:r>
            <a:r>
              <a:rPr lang="en-US" sz="1600" b="0" baseline="0" dirty="0"/>
              <a:t>, and</a:t>
            </a:r>
            <a:r>
              <a:rPr lang="en-US" sz="1600" b="1" baseline="0" dirty="0"/>
              <a:t> </a:t>
            </a:r>
            <a:r>
              <a:rPr lang="en-US" sz="1600" baseline="0" dirty="0"/>
              <a:t>key </a:t>
            </a:r>
            <a:r>
              <a:rPr lang="en-US" sz="1600" b="1" baseline="0" dirty="0"/>
              <a:t>Repair Status Check </a:t>
            </a:r>
            <a:r>
              <a:rPr lang="en-US" sz="1600" baseline="0" dirty="0"/>
              <a:t>messages.</a:t>
            </a:r>
          </a:p>
        </p:txBody>
      </p:sp>
      <p:sp>
        <p:nvSpPr>
          <p:cNvPr id="4" name="Slide Number Placeholder 3"/>
          <p:cNvSpPr>
            <a:spLocks noGrp="1"/>
          </p:cNvSpPr>
          <p:nvPr>
            <p:ph type="sldNum" sz="quarter" idx="10"/>
          </p:nvPr>
        </p:nvSpPr>
        <p:spPr/>
        <p:txBody>
          <a:bodyPr/>
          <a:lstStyle/>
          <a:p>
            <a:fld id="{4AED87EB-65D7-4500-873C-410831173A82}" type="slidenum">
              <a:rPr lang="en-US" smtClean="0"/>
              <a:pPr/>
              <a:t>9</a:t>
            </a:fld>
            <a:endParaRPr lang="en-US" dirty="0"/>
          </a:p>
        </p:txBody>
      </p:sp>
    </p:spTree>
    <p:extLst>
      <p:ext uri="{BB962C8B-B14F-4D97-AF65-F5344CB8AC3E}">
        <p14:creationId xmlns:p14="http://schemas.microsoft.com/office/powerpoint/2010/main" val="42722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grpSp>
        <p:nvGrpSpPr>
          <p:cNvPr id="47" name="Group 46"/>
          <p:cNvGrpSpPr/>
          <p:nvPr userDrawn="1"/>
        </p:nvGrpSpPr>
        <p:grpSpPr>
          <a:xfrm rot="16200000">
            <a:off x="10153961" y="2415790"/>
            <a:ext cx="3049041" cy="1020687"/>
            <a:chOff x="2374901" y="2184400"/>
            <a:chExt cx="7435850" cy="2489200"/>
          </a:xfrm>
        </p:grpSpPr>
        <p:sp>
          <p:nvSpPr>
            <p:cNvPr id="5"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Title 16"/>
          <p:cNvSpPr>
            <a:spLocks noGrp="1"/>
          </p:cNvSpPr>
          <p:nvPr userDrawn="1">
            <p:ph type="title" hasCustomPrompt="1"/>
          </p:nvPr>
        </p:nvSpPr>
        <p:spPr bwMode="gray">
          <a:xfrm>
            <a:off x="548640" y="1437136"/>
            <a:ext cx="9960236" cy="3026868"/>
          </a:xfrm>
          <a:prstGeom prst="rect">
            <a:avLst/>
          </a:prstGeom>
        </p:spPr>
        <p:txBody>
          <a:bodyPr lIns="0" tIns="60949" rIns="121899" bIns="60949" anchor="b" anchorCtr="0"/>
          <a:lstStyle>
            <a:lvl1pPr marL="0" algn="l" defTabSz="1218987" rtl="0" eaLnBrk="1" latinLnBrk="0" hangingPunct="1">
              <a:lnSpc>
                <a:spcPts val="7000"/>
              </a:lnSpc>
              <a:spcBef>
                <a:spcPct val="0"/>
              </a:spcBef>
              <a:buNone/>
              <a:defRPr lang="en-US" sz="8000" b="1" kern="1200" cap="none" spc="-150" baseline="0" dirty="0">
                <a:solidFill>
                  <a:schemeClr val="tx1"/>
                </a:solidFill>
                <a:latin typeface="Arial" pitchFamily="34" charset="0"/>
                <a:ea typeface="+mn-ea"/>
                <a:cs typeface="Arial" pitchFamily="34" charset="0"/>
              </a:defRPr>
            </a:lvl1pPr>
          </a:lstStyle>
          <a:p>
            <a:r>
              <a:rPr lang="en-US" dirty="0"/>
              <a:t>Presentation</a:t>
            </a:r>
            <a:br>
              <a:rPr lang="en-US" dirty="0"/>
            </a:br>
            <a:r>
              <a:rPr lang="en-US" dirty="0"/>
              <a:t>title here</a:t>
            </a:r>
            <a:br>
              <a:rPr lang="en-US" dirty="0"/>
            </a:br>
            <a:r>
              <a:rPr lang="en-US" dirty="0"/>
              <a:t>three lines</a:t>
            </a:r>
          </a:p>
        </p:txBody>
      </p:sp>
      <p:sp>
        <p:nvSpPr>
          <p:cNvPr id="55" name="Subtitle 2"/>
          <p:cNvSpPr>
            <a:spLocks noGrp="1"/>
          </p:cNvSpPr>
          <p:nvPr userDrawn="1">
            <p:ph type="subTitle" idx="1" hasCustomPrompt="1"/>
          </p:nvPr>
        </p:nvSpPr>
        <p:spPr bwMode="gray">
          <a:xfrm>
            <a:off x="548640" y="5205790"/>
            <a:ext cx="9949796"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600" b="0" kern="1200" cap="none" spc="0" baseline="0" dirty="0">
                <a:solidFill>
                  <a:schemeClr val="accent4"/>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548640" y="6473952"/>
            <a:ext cx="4114800" cy="153888"/>
          </a:xfrm>
          <a:prstGeom prst="rect">
            <a:avLst/>
          </a:prstGeom>
          <a:noFill/>
        </p:spPr>
        <p:txBody>
          <a:bodyPr wrap="square" lIns="0" tIns="0" rIns="0" bIns="0" rtlCol="0">
            <a:spAutoFit/>
          </a:bodyPr>
          <a:lstStyle/>
          <a:p>
            <a:r>
              <a:rPr lang="en-US" sz="1000" dirty="0">
                <a:latin typeface="Arial" pitchFamily="34" charset="0"/>
                <a:cs typeface="Arial" pitchFamily="34" charset="0"/>
              </a:rPr>
              <a:t>2021 Lenovo Internal. All rights reserved.</a:t>
            </a:r>
          </a:p>
        </p:txBody>
      </p:sp>
    </p:spTree>
    <p:custDataLst>
      <p:tags r:id="rId1"/>
    </p:custDataLst>
    <p:extLst>
      <p:ext uri="{BB962C8B-B14F-4D97-AF65-F5344CB8AC3E}">
        <p14:creationId xmlns:p14="http://schemas.microsoft.com/office/powerpoint/2010/main" val="10498876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Only_Black">
    <p:bg>
      <p:bgPr>
        <a:solidFill>
          <a:schemeClr val="tx1"/>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t" anchorCtr="0">
            <a:noAutofit/>
          </a:bodyPr>
          <a:lstStyle>
            <a:lvl1pPr marL="0" indent="0">
              <a:lnSpc>
                <a:spcPts val="2200"/>
              </a:lnSpc>
              <a:spcBef>
                <a:spcPts val="0"/>
              </a:spcBef>
              <a:buNone/>
              <a:defRPr sz="20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99921"/>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custDataLst>
      <p:tags r:id="rId1"/>
    </p:custDataLst>
    <p:extLst>
      <p:ext uri="{BB962C8B-B14F-4D97-AF65-F5344CB8AC3E}">
        <p14:creationId xmlns:p14="http://schemas.microsoft.com/office/powerpoint/2010/main" val="124226057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3624"/>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22" name="Content Placeholder 2"/>
          <p:cNvSpPr>
            <a:spLocks noGrp="1"/>
          </p:cNvSpPr>
          <p:nvPr>
            <p:ph sz="half" idx="1"/>
          </p:nvPr>
        </p:nvSpPr>
        <p:spPr bwMode="gray">
          <a:xfrm>
            <a:off x="548640" y="1308880"/>
            <a:ext cx="11073384" cy="4906726"/>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40114163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2425" cy="1325563"/>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190304454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22" name="Content Placeholder 2"/>
          <p:cNvSpPr>
            <a:spLocks noGrp="1"/>
          </p:cNvSpPr>
          <p:nvPr>
            <p:ph sz="half" idx="1"/>
          </p:nvPr>
        </p:nvSpPr>
        <p:spPr bwMode="gray">
          <a:xfrm>
            <a:off x="548640" y="1307593"/>
            <a:ext cx="11073384"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6" name="TextBox 5"/>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7" name="Group 6"/>
          <p:cNvGrpSpPr/>
          <p:nvPr userDrawn="1"/>
        </p:nvGrpSpPr>
        <p:grpSpPr>
          <a:xfrm>
            <a:off x="554338" y="6421482"/>
            <a:ext cx="734356" cy="245008"/>
            <a:chOff x="547688" y="952500"/>
            <a:chExt cx="12190413" cy="4067175"/>
          </a:xfrm>
        </p:grpSpPr>
        <p:sp>
          <p:nvSpPr>
            <p:cNvPr id="8" name="Rectangle 7"/>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custDataLst>
      <p:tags r:id="rId1"/>
    </p:custDataLst>
    <p:extLst>
      <p:ext uri="{BB962C8B-B14F-4D97-AF65-F5344CB8AC3E}">
        <p14:creationId xmlns:p14="http://schemas.microsoft.com/office/powerpoint/2010/main" val="137097577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Subtitle Content">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75767"/>
            <a:ext cx="11073384" cy="4651413"/>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784" y="899112"/>
            <a:ext cx="11073384" cy="292608"/>
          </a:xfrm>
          <a:prstGeom prst="rect">
            <a:avLst/>
          </a:prstGeom>
        </p:spPr>
        <p:txBody>
          <a:bodyPr lIns="0" tIns="0" rIns="0" bIns="0" anchor="ctr" anchorCtr="0">
            <a:noAutofit/>
          </a:bodyPr>
          <a:lstStyle>
            <a:lvl1pPr marL="0" indent="0">
              <a:lnSpc>
                <a:spcPts val="2200"/>
              </a:lnSpc>
              <a:spcBef>
                <a:spcPts val="0"/>
              </a:spcBef>
              <a:buNone/>
              <a:defRPr sz="22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69451"/>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58147933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_Black">
    <p:bg>
      <p:bgPr>
        <a:solidFill>
          <a:schemeClr val="tx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72767"/>
            <a:ext cx="11073384" cy="4654413"/>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t" anchorCtr="0">
            <a:noAutofit/>
          </a:bodyPr>
          <a:lstStyle>
            <a:lvl1pPr marL="0" indent="0">
              <a:lnSpc>
                <a:spcPts val="2200"/>
              </a:lnSpc>
              <a:spcBef>
                <a:spcPts val="0"/>
              </a:spcBef>
              <a:buNone/>
              <a:defRPr sz="20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92616"/>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416594537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3066"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735132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Slide_Black">
    <p:bg>
      <p:bgPr>
        <a:solidFill>
          <a:schemeClr val="tx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3066"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157779992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8" name="Content Placeholder 2"/>
          <p:cNvSpPr>
            <a:spLocks noGrp="1"/>
          </p:cNvSpPr>
          <p:nvPr>
            <p:ph sz="half" idx="10"/>
          </p:nvPr>
        </p:nvSpPr>
        <p:spPr bwMode="gray">
          <a:xfrm>
            <a:off x="4347972"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1"/>
          </p:nvPr>
        </p:nvSpPr>
        <p:spPr bwMode="gray">
          <a:xfrm>
            <a:off x="8147304"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456359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Slide_Black">
    <p:bg>
      <p:bgPr>
        <a:solidFill>
          <a:schemeClr val="tx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8" name="Content Placeholder 2"/>
          <p:cNvSpPr>
            <a:spLocks noGrp="1"/>
          </p:cNvSpPr>
          <p:nvPr>
            <p:ph sz="half" idx="10"/>
          </p:nvPr>
        </p:nvSpPr>
        <p:spPr bwMode="gray">
          <a:xfrm>
            <a:off x="4347972"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1"/>
          </p:nvPr>
        </p:nvSpPr>
        <p:spPr bwMode="gray">
          <a:xfrm>
            <a:off x="8147304"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12" name="Group 11"/>
          <p:cNvGrpSpPr/>
          <p:nvPr userDrawn="1"/>
        </p:nvGrpSpPr>
        <p:grpSpPr>
          <a:xfrm>
            <a:off x="554338" y="6421482"/>
            <a:ext cx="734356" cy="245008"/>
            <a:chOff x="547688" y="952500"/>
            <a:chExt cx="12190413" cy="4067175"/>
          </a:xfrm>
        </p:grpSpPr>
        <p:sp>
          <p:nvSpPr>
            <p:cNvPr id="13" name="Rectangle 12"/>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7"/>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8"/>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4895910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lack">
    <p:bg>
      <p:bgPr>
        <a:solidFill>
          <a:schemeClr val="tx1"/>
        </a:solidFill>
        <a:effectLst/>
      </p:bgPr>
    </p:bg>
    <p:spTree>
      <p:nvGrpSpPr>
        <p:cNvPr id="1" name=""/>
        <p:cNvGrpSpPr/>
        <p:nvPr/>
      </p:nvGrpSpPr>
      <p:grpSpPr>
        <a:xfrm>
          <a:off x="0" y="0"/>
          <a:ext cx="0" cy="0"/>
          <a:chOff x="0" y="0"/>
          <a:chExt cx="0" cy="0"/>
        </a:xfrm>
      </p:grpSpPr>
      <p:sp>
        <p:nvSpPr>
          <p:cNvPr id="56" name="Title 16"/>
          <p:cNvSpPr>
            <a:spLocks noGrp="1"/>
          </p:cNvSpPr>
          <p:nvPr userDrawn="1">
            <p:ph type="title" hasCustomPrompt="1"/>
          </p:nvPr>
        </p:nvSpPr>
        <p:spPr bwMode="gray">
          <a:xfrm>
            <a:off x="548640" y="1437136"/>
            <a:ext cx="9960236" cy="3026868"/>
          </a:xfrm>
          <a:prstGeom prst="rect">
            <a:avLst/>
          </a:prstGeom>
        </p:spPr>
        <p:txBody>
          <a:bodyPr lIns="0" tIns="60949" rIns="121899" bIns="60949" anchor="b" anchorCtr="0"/>
          <a:lstStyle>
            <a:lvl1pPr marL="0" algn="l" defTabSz="1218987" rtl="0" eaLnBrk="1" latinLnBrk="0" hangingPunct="1">
              <a:lnSpc>
                <a:spcPts val="7000"/>
              </a:lnSpc>
              <a:spcBef>
                <a:spcPct val="0"/>
              </a:spcBef>
              <a:buNone/>
              <a:defRPr lang="en-US" sz="8000" b="1" kern="1200" cap="none" spc="-150" baseline="0" dirty="0">
                <a:solidFill>
                  <a:schemeClr val="bg1"/>
                </a:solidFill>
                <a:latin typeface="Arial" pitchFamily="34" charset="0"/>
                <a:ea typeface="+mn-ea"/>
                <a:cs typeface="Arial" pitchFamily="34" charset="0"/>
              </a:defRPr>
            </a:lvl1pPr>
          </a:lstStyle>
          <a:p>
            <a:r>
              <a:rPr lang="en-US" dirty="0"/>
              <a:t>Presentation</a:t>
            </a:r>
            <a:br>
              <a:rPr lang="en-US" dirty="0"/>
            </a:br>
            <a:r>
              <a:rPr lang="en-US" dirty="0"/>
              <a:t>title here</a:t>
            </a:r>
            <a:br>
              <a:rPr lang="en-US" dirty="0"/>
            </a:br>
            <a:r>
              <a:rPr lang="en-US" dirty="0"/>
              <a:t>three lines</a:t>
            </a:r>
          </a:p>
        </p:txBody>
      </p:sp>
      <p:sp>
        <p:nvSpPr>
          <p:cNvPr id="55" name="Subtitle 2"/>
          <p:cNvSpPr>
            <a:spLocks noGrp="1"/>
          </p:cNvSpPr>
          <p:nvPr userDrawn="1">
            <p:ph type="subTitle" idx="1" hasCustomPrompt="1"/>
          </p:nvPr>
        </p:nvSpPr>
        <p:spPr bwMode="gray">
          <a:xfrm>
            <a:off x="548640" y="5205790"/>
            <a:ext cx="9949796"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600" b="0" kern="1200" cap="none" spc="0" baseline="0" dirty="0">
                <a:solidFill>
                  <a:schemeClr val="accent4"/>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548640"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50" name="Group 49"/>
          <p:cNvGrpSpPr/>
          <p:nvPr userDrawn="1"/>
        </p:nvGrpSpPr>
        <p:grpSpPr>
          <a:xfrm rot="16200000">
            <a:off x="10153961" y="2415790"/>
            <a:ext cx="3049041" cy="1020687"/>
            <a:chOff x="2374901" y="2184400"/>
            <a:chExt cx="7435850" cy="2489200"/>
          </a:xfrm>
        </p:grpSpPr>
        <p:sp>
          <p:nvSpPr>
            <p:cNvPr id="51"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8680270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w/Imag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6036718"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603671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74559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Image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6036718"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603671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19" name="TextBox 1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20" name="Group 19"/>
          <p:cNvGrpSpPr/>
          <p:nvPr userDrawn="1"/>
        </p:nvGrpSpPr>
        <p:grpSpPr>
          <a:xfrm>
            <a:off x="554338" y="6421482"/>
            <a:ext cx="734356" cy="245008"/>
            <a:chOff x="547688" y="952500"/>
            <a:chExt cx="12190413" cy="4067175"/>
          </a:xfrm>
        </p:grpSpPr>
        <p:sp>
          <p:nvSpPr>
            <p:cNvPr id="21" name="Rectangle 2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21"/>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22"/>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2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24"/>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99249621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Statement">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061791" y="0"/>
            <a:ext cx="81270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4" name="Text Placeholder 3"/>
          <p:cNvSpPr>
            <a:spLocks noGrp="1"/>
          </p:cNvSpPr>
          <p:nvPr>
            <p:ph type="body" sz="quarter" idx="18" hasCustomPrompt="1"/>
          </p:nvPr>
        </p:nvSpPr>
        <p:spPr>
          <a:xfrm>
            <a:off x="548640" y="849535"/>
            <a:ext cx="3513151" cy="1926795"/>
          </a:xfrm>
          <a:prstGeom prst="rect">
            <a:avLst/>
          </a:prstGeom>
          <a:noFill/>
        </p:spPr>
        <p:txBody>
          <a:bodyPr lIns="0" tIns="0" rIns="0" bIns="0" anchor="t">
            <a:noAutofit/>
          </a:bodyPr>
          <a:lstStyle>
            <a:lvl1pPr marL="0" indent="0">
              <a:lnSpc>
                <a:spcPts val="4200"/>
              </a:lnSpc>
              <a:spcBef>
                <a:spcPts val="0"/>
              </a:spcBef>
              <a:buFont typeface="Arial" panose="020B0604020202020204" pitchFamily="34" charset="0"/>
              <a:buNone/>
              <a:defRPr sz="4600" b="1" strike="noStrike" spc="-150" baseline="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Photo plus</a:t>
            </a:r>
            <a:br>
              <a:rPr lang="en-US" dirty="0"/>
            </a:br>
            <a:r>
              <a:rPr lang="en-US" dirty="0"/>
              <a:t>statement</a:t>
            </a:r>
            <a:br>
              <a:rPr lang="en-US" dirty="0"/>
            </a:br>
            <a:r>
              <a:rPr lang="en-US" dirty="0"/>
              <a:t>layout</a:t>
            </a:r>
          </a:p>
        </p:txBody>
      </p:sp>
      <p:sp>
        <p:nvSpPr>
          <p:cNvPr id="8" name="Text Placeholder 7"/>
          <p:cNvSpPr>
            <a:spLocks noGrp="1"/>
          </p:cNvSpPr>
          <p:nvPr>
            <p:ph type="body" sz="quarter" idx="19" hasCustomPrompt="1"/>
          </p:nvPr>
        </p:nvSpPr>
        <p:spPr>
          <a:xfrm>
            <a:off x="548641" y="2943638"/>
            <a:ext cx="3513150" cy="1641615"/>
          </a:xfrm>
          <a:prstGeom prst="rect">
            <a:avLst/>
          </a:prstGeom>
        </p:spPr>
        <p:txBody>
          <a:bodyPr lIns="0" tIns="0" rIns="0" bIns="0"/>
          <a:lstStyle>
            <a:lvl1pPr marL="0" indent="0">
              <a:lnSpc>
                <a:spcPts val="2400"/>
              </a:lnSpc>
              <a:spcBef>
                <a:spcPts val="0"/>
              </a:spcBef>
              <a:buNone/>
              <a:defRPr sz="2400" baseline="0">
                <a:solidFill>
                  <a:schemeClr val="tx1"/>
                </a:solidFill>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Subtitle goes here</a:t>
            </a:r>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408426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 Statement_Black">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061791" y="0"/>
            <a:ext cx="81270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4" name="Text Placeholder 3"/>
          <p:cNvSpPr>
            <a:spLocks noGrp="1"/>
          </p:cNvSpPr>
          <p:nvPr>
            <p:ph type="body" sz="quarter" idx="18" hasCustomPrompt="1"/>
          </p:nvPr>
        </p:nvSpPr>
        <p:spPr>
          <a:xfrm>
            <a:off x="548640" y="849535"/>
            <a:ext cx="3513151" cy="1926795"/>
          </a:xfrm>
          <a:prstGeom prst="rect">
            <a:avLst/>
          </a:prstGeom>
          <a:noFill/>
        </p:spPr>
        <p:txBody>
          <a:bodyPr lIns="0" tIns="0" rIns="0" bIns="0" anchor="t">
            <a:noAutofit/>
          </a:bodyPr>
          <a:lstStyle>
            <a:lvl1pPr marL="0" indent="0">
              <a:lnSpc>
                <a:spcPts val="4200"/>
              </a:lnSpc>
              <a:spcBef>
                <a:spcPts val="0"/>
              </a:spcBef>
              <a:buFont typeface="Arial" panose="020B0604020202020204" pitchFamily="34" charset="0"/>
              <a:buNone/>
              <a:defRPr sz="4600" b="1" strike="noStrike" spc="-150" baseline="0">
                <a:solidFill>
                  <a:schemeClr val="bg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Photo plus</a:t>
            </a:r>
            <a:br>
              <a:rPr lang="en-US" dirty="0"/>
            </a:br>
            <a:r>
              <a:rPr lang="en-US" dirty="0"/>
              <a:t>statement</a:t>
            </a:r>
            <a:br>
              <a:rPr lang="en-US" dirty="0"/>
            </a:br>
            <a:r>
              <a:rPr lang="en-US" dirty="0"/>
              <a:t>layout</a:t>
            </a:r>
          </a:p>
        </p:txBody>
      </p:sp>
      <p:sp>
        <p:nvSpPr>
          <p:cNvPr id="8" name="Text Placeholder 7"/>
          <p:cNvSpPr>
            <a:spLocks noGrp="1"/>
          </p:cNvSpPr>
          <p:nvPr>
            <p:ph type="body" sz="quarter" idx="19" hasCustomPrompt="1"/>
          </p:nvPr>
        </p:nvSpPr>
        <p:spPr>
          <a:xfrm>
            <a:off x="548641" y="2943638"/>
            <a:ext cx="3513150" cy="1641615"/>
          </a:xfrm>
          <a:prstGeom prst="rect">
            <a:avLst/>
          </a:prstGeom>
        </p:spPr>
        <p:txBody>
          <a:bodyPr lIns="0" tIns="0" rIns="0" bIns="0"/>
          <a:lstStyle>
            <a:lvl1pPr marL="0" indent="0">
              <a:lnSpc>
                <a:spcPts val="2400"/>
              </a:lnSpc>
              <a:spcBef>
                <a:spcPts val="0"/>
              </a:spcBef>
              <a:buNone/>
              <a:defRPr sz="2400" baseline="0">
                <a:solidFill>
                  <a:schemeClr val="bg1"/>
                </a:solidFill>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Subtitle goes here</a:t>
            </a:r>
          </a:p>
        </p:txBody>
      </p:sp>
      <p:sp>
        <p:nvSpPr>
          <p:cNvPr id="13"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9" name="TextBox 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1" name="Rectangle 1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5"/>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427763602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bg1"/>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548640" y="1276349"/>
            <a:ext cx="10165080" cy="3242641"/>
          </a:xfrm>
          <a:prstGeom prst="rect">
            <a:avLst/>
          </a:prstGeom>
        </p:spPr>
        <p:txBody>
          <a:bodyPr lIns="0" anchor="t">
            <a:normAutofit/>
          </a:bodyPr>
          <a:lstStyle>
            <a:lvl1pPr marL="0" indent="0" algn="l">
              <a:lnSpc>
                <a:spcPct val="100000"/>
              </a:lnSpc>
              <a:buNone/>
              <a:defRPr sz="4400" b="1" spc="-150">
                <a:solidFill>
                  <a:schemeClr val="tx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554337" y="4623890"/>
            <a:ext cx="10159383" cy="876300"/>
          </a:xfrm>
          <a:prstGeom prst="rect">
            <a:avLst/>
          </a:prstGeom>
        </p:spPr>
        <p:txBody>
          <a:bodyPr lIns="0"/>
          <a:lstStyle>
            <a:lvl1pPr marL="0" indent="0" algn="l">
              <a:buNone/>
              <a:defRPr sz="2400" b="1" spc="-150" baseline="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2" name="Group 11"/>
          <p:cNvGrpSpPr/>
          <p:nvPr userDrawn="1"/>
        </p:nvGrpSpPr>
        <p:grpSpPr>
          <a:xfrm>
            <a:off x="548640" y="398463"/>
            <a:ext cx="990600" cy="735013"/>
            <a:chOff x="657226" y="398463"/>
            <a:chExt cx="990600" cy="735013"/>
          </a:xfrm>
          <a:solidFill>
            <a:schemeClr val="accent6"/>
          </a:solidFill>
        </p:grpSpPr>
        <p:sp>
          <p:nvSpPr>
            <p:cNvPr id="7" name="Freeform 5"/>
            <p:cNvSpPr>
              <a:spLocks/>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860165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Layout_Black">
    <p:bg>
      <p:bgPr>
        <a:solidFill>
          <a:schemeClr val="tx1"/>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548640" y="1276349"/>
            <a:ext cx="10165080" cy="3242641"/>
          </a:xfrm>
          <a:prstGeom prst="rect">
            <a:avLst/>
          </a:prstGeom>
        </p:spPr>
        <p:txBody>
          <a:bodyPr lIns="0" anchor="t">
            <a:normAutofit/>
          </a:bodyPr>
          <a:lstStyle>
            <a:lvl1pPr marL="0" indent="0" algn="l">
              <a:lnSpc>
                <a:spcPct val="100000"/>
              </a:lnSpc>
              <a:buNone/>
              <a:defRPr sz="4400" b="1" spc="-150">
                <a:solidFill>
                  <a:schemeClr val="bg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554337" y="4623890"/>
            <a:ext cx="10159383" cy="876300"/>
          </a:xfrm>
          <a:prstGeom prst="rect">
            <a:avLst/>
          </a:prstGeom>
        </p:spPr>
        <p:txBody>
          <a:bodyPr lIns="0"/>
          <a:lstStyle>
            <a:lvl1pPr marL="0" indent="0" algn="l">
              <a:buNone/>
              <a:defRPr sz="2400" b="1" spc="-150" baseline="0">
                <a:solidFill>
                  <a:schemeClr val="bg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2" name="Group 11"/>
          <p:cNvGrpSpPr/>
          <p:nvPr userDrawn="1"/>
        </p:nvGrpSpPr>
        <p:grpSpPr>
          <a:xfrm>
            <a:off x="657226" y="398463"/>
            <a:ext cx="990600" cy="735013"/>
            <a:chOff x="657226" y="398463"/>
            <a:chExt cx="990600" cy="735013"/>
          </a:xfrm>
          <a:solidFill>
            <a:schemeClr val="accent6"/>
          </a:solidFill>
        </p:grpSpPr>
        <p:sp>
          <p:nvSpPr>
            <p:cNvPr id="7" name="Freeform 5"/>
            <p:cNvSpPr>
              <a:spLocks/>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9" name="TextBox 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1" name="Rectangle 1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5"/>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7"/>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8"/>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120065404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 Product">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566888"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9" name="Content Placeholder 2"/>
          <p:cNvSpPr>
            <a:spLocks noGrp="1"/>
          </p:cNvSpPr>
          <p:nvPr>
            <p:ph sz="half" idx="18"/>
          </p:nvPr>
        </p:nvSpPr>
        <p:spPr bwMode="gray">
          <a:xfrm>
            <a:off x="6835284" y="1307592"/>
            <a:ext cx="4707555"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28"/>
          <p:cNvSpPr>
            <a:spLocks noGrp="1"/>
          </p:cNvSpPr>
          <p:nvPr>
            <p:ph type="title" hasCustomPrompt="1"/>
          </p:nvPr>
        </p:nvSpPr>
        <p:spPr bwMode="gray">
          <a:xfrm>
            <a:off x="6835283" y="402336"/>
            <a:ext cx="4707555"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title</a:t>
            </a:r>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05568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 Product_Black">
    <p:bg>
      <p:bgPr>
        <a:solidFill>
          <a:schemeClr val="tx1"/>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566888"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9" name="Content Placeholder 2"/>
          <p:cNvSpPr>
            <a:spLocks noGrp="1"/>
          </p:cNvSpPr>
          <p:nvPr>
            <p:ph sz="half" idx="18"/>
          </p:nvPr>
        </p:nvSpPr>
        <p:spPr bwMode="gray">
          <a:xfrm>
            <a:off x="6835284" y="1307592"/>
            <a:ext cx="4707555" cy="502376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28"/>
          <p:cNvSpPr>
            <a:spLocks noGrp="1"/>
          </p:cNvSpPr>
          <p:nvPr>
            <p:ph type="title" hasCustomPrompt="1"/>
          </p:nvPr>
        </p:nvSpPr>
        <p:spPr bwMode="gray">
          <a:xfrm>
            <a:off x="6835283" y="402336"/>
            <a:ext cx="4707555"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8" name="TextBox 7"/>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3" name="Rectangle 12"/>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5"/>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67629703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548639" y="1307593"/>
            <a:ext cx="11073385" cy="4919588"/>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576614"/>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Slide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548639" y="1307593"/>
            <a:ext cx="11073385" cy="4919588"/>
          </a:xfrm>
          <a:prstGeom prst="rect">
            <a:avLst/>
          </a:prstGeom>
        </p:spPr>
        <p:txBody>
          <a:bodyPr lIns="121899" tIns="853291" rIns="121899" bIns="60949" anchor="ctr" anchorCtr="0"/>
          <a:lstStyle>
            <a:lvl1pPr marL="0" indent="0" algn="ctr">
              <a:buFontTx/>
              <a:buNone/>
              <a:defRPr sz="2400" baseline="0">
                <a:solidFill>
                  <a:schemeClr val="bg1"/>
                </a:solidFill>
              </a:defRPr>
            </a:lvl1pPr>
          </a:lstStyle>
          <a:p>
            <a:r>
              <a:rPr lang="en-US" dirty="0"/>
              <a:t>Click icon to create chart</a:t>
            </a:r>
          </a:p>
        </p:txBody>
      </p:sp>
      <p:sp>
        <p:nvSpPr>
          <p:cNvPr id="1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6" name="TextBox 5"/>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7" name="Group 6"/>
          <p:cNvGrpSpPr/>
          <p:nvPr userDrawn="1"/>
        </p:nvGrpSpPr>
        <p:grpSpPr>
          <a:xfrm>
            <a:off x="554338" y="6421482"/>
            <a:ext cx="734356" cy="245008"/>
            <a:chOff x="547688" y="952500"/>
            <a:chExt cx="12190413" cy="4067175"/>
          </a:xfrm>
        </p:grpSpPr>
        <p:sp>
          <p:nvSpPr>
            <p:cNvPr id="8" name="Rectangle 7"/>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42303332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_White">
    <p:bg>
      <p:bgPr>
        <a:solidFill>
          <a:schemeClr val="bg1"/>
        </a:solidFill>
        <a:effectLst/>
      </p:bgPr>
    </p:bg>
    <p:spTree>
      <p:nvGrpSpPr>
        <p:cNvPr id="1" name=""/>
        <p:cNvGrpSpPr/>
        <p:nvPr/>
      </p:nvGrpSpPr>
      <p:grpSpPr>
        <a:xfrm>
          <a:off x="0" y="0"/>
          <a:ext cx="0" cy="0"/>
          <a:chOff x="0" y="0"/>
          <a:chExt cx="0" cy="0"/>
        </a:xfrm>
      </p:grpSpPr>
      <p:sp>
        <p:nvSpPr>
          <p:cNvPr id="46" name="Title 16"/>
          <p:cNvSpPr>
            <a:spLocks noGrp="1"/>
          </p:cNvSpPr>
          <p:nvPr>
            <p:ph type="title" hasCustomPrompt="1"/>
          </p:nvPr>
        </p:nvSpPr>
        <p:spPr bwMode="gray">
          <a:xfrm>
            <a:off x="548639" y="1391543"/>
            <a:ext cx="9957816" cy="2405203"/>
          </a:xfrm>
          <a:prstGeom prst="rect">
            <a:avLst/>
          </a:prstGeom>
        </p:spPr>
        <p:txBody>
          <a:bodyPr lIns="0" tIns="0" rIns="0" bIns="0" anchor="b" anchorCtr="0"/>
          <a:lstStyle>
            <a:lvl1pPr marL="0" algn="l" defTabSz="1218987" rtl="0" eaLnBrk="1" latinLnBrk="0" hangingPunct="1">
              <a:lnSpc>
                <a:spcPts val="5000"/>
              </a:lnSpc>
              <a:spcBef>
                <a:spcPct val="0"/>
              </a:spcBef>
              <a:buNone/>
              <a:defRPr lang="en-US" sz="6000" b="1" kern="1200" cap="none" spc="-150" baseline="0" dirty="0">
                <a:solidFill>
                  <a:schemeClr val="tx1"/>
                </a:solidFill>
                <a:latin typeface="Arial" pitchFamily="34" charset="0"/>
                <a:ea typeface="+mn-ea"/>
                <a:cs typeface="Arial"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548640" y="3999750"/>
            <a:ext cx="9957816" cy="462018"/>
          </a:xfrm>
          <a:prstGeom prst="rect">
            <a:avLst/>
          </a:prstGeom>
        </p:spPr>
        <p:txBody>
          <a:bodyPr lIns="0" tIns="0" rIns="0" bIns="0"/>
          <a:lstStyle>
            <a:lvl1pPr marL="0" indent="0">
              <a:lnSpc>
                <a:spcPts val="2400"/>
              </a:lnSpc>
              <a:spcBef>
                <a:spcPts val="0"/>
              </a:spcBef>
              <a:buNone/>
              <a:defRPr sz="2500" spc="0" baseline="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75" name="TextBox 74"/>
          <p:cNvSpPr txBox="1"/>
          <p:nvPr userDrawn="1"/>
        </p:nvSpPr>
        <p:spPr>
          <a:xfrm>
            <a:off x="548640" y="6473952"/>
            <a:ext cx="4114800" cy="153888"/>
          </a:xfrm>
          <a:prstGeom prst="rect">
            <a:avLst/>
          </a:prstGeom>
          <a:noFill/>
        </p:spPr>
        <p:txBody>
          <a:bodyPr wrap="square" lIns="0" tIns="0" rIns="0" bIns="0" rtlCol="0">
            <a:spAutoFit/>
          </a:bodyPr>
          <a:lstStyle/>
          <a:p>
            <a:r>
              <a:rPr lang="en-US" sz="1000" dirty="0">
                <a:latin typeface="Arial" pitchFamily="34" charset="0"/>
                <a:cs typeface="Arial" pitchFamily="34" charset="0"/>
              </a:rPr>
              <a:t>2021 Lenovo Internal. All rights reserved.</a:t>
            </a:r>
          </a:p>
        </p:txBody>
      </p:sp>
      <p:grpSp>
        <p:nvGrpSpPr>
          <p:cNvPr id="76" name="Group 75"/>
          <p:cNvGrpSpPr/>
          <p:nvPr userDrawn="1"/>
        </p:nvGrpSpPr>
        <p:grpSpPr>
          <a:xfrm rot="16200000">
            <a:off x="10153961" y="2415790"/>
            <a:ext cx="3049041" cy="1020687"/>
            <a:chOff x="2374901" y="2184400"/>
            <a:chExt cx="7435850" cy="2489200"/>
          </a:xfrm>
        </p:grpSpPr>
        <p:sp>
          <p:nvSpPr>
            <p:cNvPr id="77"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61866921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346383593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Slide_Black">
    <p:bg>
      <p:bgPr>
        <a:solidFill>
          <a:schemeClr val="tx1"/>
        </a:solidFill>
        <a:effectLst/>
      </p:bgPr>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14" name="TextBox 13"/>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2019 Lenovo Internal. All rights reserved.</a:t>
            </a:r>
          </a:p>
        </p:txBody>
      </p:sp>
      <p:grpSp>
        <p:nvGrpSpPr>
          <p:cNvPr id="15" name="Group 14"/>
          <p:cNvGrpSpPr/>
          <p:nvPr userDrawn="1"/>
        </p:nvGrpSpPr>
        <p:grpSpPr>
          <a:xfrm>
            <a:off x="554338" y="6421482"/>
            <a:ext cx="734356" cy="245008"/>
            <a:chOff x="547688" y="952500"/>
            <a:chExt cx="12190413" cy="4067175"/>
          </a:xfrm>
        </p:grpSpPr>
        <p:sp>
          <p:nvSpPr>
            <p:cNvPr id="16" name="Rectangle 15"/>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Freeform 17"/>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Freeform 18"/>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19"/>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17373768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pSp>
        <p:nvGrpSpPr>
          <p:cNvPr id="61" name="Group 60"/>
          <p:cNvGrpSpPr/>
          <p:nvPr userDrawn="1"/>
        </p:nvGrpSpPr>
        <p:grpSpPr>
          <a:xfrm rot="16200000">
            <a:off x="10813815" y="3318594"/>
            <a:ext cx="2060315" cy="689704"/>
            <a:chOff x="2374901" y="2184400"/>
            <a:chExt cx="7435850" cy="2489200"/>
          </a:xfrm>
        </p:grpSpPr>
        <p:sp>
          <p:nvSpPr>
            <p:cNvPr id="62"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userDrawn="1"/>
        </p:nvGrpSpPr>
        <p:grpSpPr>
          <a:xfrm>
            <a:off x="541049" y="2649538"/>
            <a:ext cx="9285724" cy="2092325"/>
            <a:chOff x="541049" y="2649538"/>
            <a:chExt cx="9285724" cy="2092325"/>
          </a:xfrm>
          <a:solidFill>
            <a:schemeClr val="tx1"/>
          </a:solidFill>
        </p:grpSpPr>
        <p:sp>
          <p:nvSpPr>
            <p:cNvPr id="5" name="Freeform 5"/>
            <p:cNvSpPr>
              <a:spLocks/>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977132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losing Slide_Black">
    <p:bg>
      <p:bgPr>
        <a:solidFill>
          <a:schemeClr val="tx1"/>
        </a:solidFill>
        <a:effectLst/>
      </p:bgPr>
    </p:bg>
    <p:spTree>
      <p:nvGrpSpPr>
        <p:cNvPr id="1" name=""/>
        <p:cNvGrpSpPr/>
        <p:nvPr/>
      </p:nvGrpSpPr>
      <p:grpSpPr>
        <a:xfrm>
          <a:off x="0" y="0"/>
          <a:ext cx="0" cy="0"/>
          <a:chOff x="0" y="0"/>
          <a:chExt cx="0" cy="0"/>
        </a:xfrm>
      </p:grpSpPr>
      <p:grpSp>
        <p:nvGrpSpPr>
          <p:cNvPr id="81" name="Group 80"/>
          <p:cNvGrpSpPr/>
          <p:nvPr userDrawn="1"/>
        </p:nvGrpSpPr>
        <p:grpSpPr>
          <a:xfrm>
            <a:off x="541049" y="2649538"/>
            <a:ext cx="9285724" cy="2092325"/>
            <a:chOff x="541049" y="2649538"/>
            <a:chExt cx="9285724" cy="2092325"/>
          </a:xfrm>
          <a:solidFill>
            <a:schemeClr val="bg1"/>
          </a:solidFill>
        </p:grpSpPr>
        <p:sp>
          <p:nvSpPr>
            <p:cNvPr id="5" name="Freeform 5"/>
            <p:cNvSpPr>
              <a:spLocks/>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userDrawn="1"/>
        </p:nvGrpSpPr>
        <p:grpSpPr>
          <a:xfrm rot="16200000">
            <a:off x="10813815" y="3318594"/>
            <a:ext cx="2060315" cy="689704"/>
            <a:chOff x="2374901" y="2184400"/>
            <a:chExt cx="7435850" cy="2489200"/>
          </a:xfrm>
        </p:grpSpPr>
        <p:sp>
          <p:nvSpPr>
            <p:cNvPr id="62"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6696723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_Black">
    <p:bg>
      <p:bgPr>
        <a:solidFill>
          <a:schemeClr val="tx1"/>
        </a:solidFill>
        <a:effectLst/>
      </p:bgPr>
    </p:bg>
    <p:spTree>
      <p:nvGrpSpPr>
        <p:cNvPr id="1" name=""/>
        <p:cNvGrpSpPr/>
        <p:nvPr/>
      </p:nvGrpSpPr>
      <p:grpSpPr>
        <a:xfrm>
          <a:off x="0" y="0"/>
          <a:ext cx="0" cy="0"/>
          <a:chOff x="0" y="0"/>
          <a:chExt cx="0" cy="0"/>
        </a:xfrm>
      </p:grpSpPr>
      <p:sp>
        <p:nvSpPr>
          <p:cNvPr id="46" name="Title 16"/>
          <p:cNvSpPr>
            <a:spLocks noGrp="1"/>
          </p:cNvSpPr>
          <p:nvPr>
            <p:ph type="title" hasCustomPrompt="1"/>
          </p:nvPr>
        </p:nvSpPr>
        <p:spPr bwMode="gray">
          <a:xfrm>
            <a:off x="548639" y="1391543"/>
            <a:ext cx="9957816" cy="2405203"/>
          </a:xfrm>
          <a:prstGeom prst="rect">
            <a:avLst/>
          </a:prstGeom>
        </p:spPr>
        <p:txBody>
          <a:bodyPr lIns="0" tIns="0" rIns="0" bIns="0" anchor="b" anchorCtr="0"/>
          <a:lstStyle>
            <a:lvl1pPr marL="0" algn="l" defTabSz="1218987" rtl="0" eaLnBrk="1" latinLnBrk="0" hangingPunct="1">
              <a:lnSpc>
                <a:spcPts val="5000"/>
              </a:lnSpc>
              <a:spcBef>
                <a:spcPct val="0"/>
              </a:spcBef>
              <a:buNone/>
              <a:defRPr lang="en-US" sz="6000" b="1" kern="1200" cap="none" spc="-150" baseline="0" dirty="0">
                <a:solidFill>
                  <a:schemeClr val="bg1"/>
                </a:solidFill>
                <a:latin typeface="Arial" pitchFamily="34" charset="0"/>
                <a:ea typeface="+mn-ea"/>
                <a:cs typeface="Arial"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548640" y="3999750"/>
            <a:ext cx="9957816" cy="462018"/>
          </a:xfrm>
          <a:prstGeom prst="rect">
            <a:avLst/>
          </a:prstGeom>
        </p:spPr>
        <p:txBody>
          <a:bodyPr lIns="0" tIns="0" rIns="0" bIns="0"/>
          <a:lstStyle>
            <a:lvl1pPr marL="0" indent="0">
              <a:lnSpc>
                <a:spcPts val="2400"/>
              </a:lnSpc>
              <a:spcBef>
                <a:spcPts val="0"/>
              </a:spcBef>
              <a:buNone/>
              <a:defRPr sz="2500" spc="0" baseline="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75" name="TextBox 74"/>
          <p:cNvSpPr txBox="1"/>
          <p:nvPr userDrawn="1"/>
        </p:nvSpPr>
        <p:spPr>
          <a:xfrm>
            <a:off x="548640"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76" name="Group 75"/>
          <p:cNvGrpSpPr/>
          <p:nvPr userDrawn="1"/>
        </p:nvGrpSpPr>
        <p:grpSpPr>
          <a:xfrm rot="16200000">
            <a:off x="10153961" y="2415790"/>
            <a:ext cx="3049041" cy="1020687"/>
            <a:chOff x="2374901" y="2184400"/>
            <a:chExt cx="7435850" cy="2489200"/>
          </a:xfrm>
        </p:grpSpPr>
        <p:sp>
          <p:nvSpPr>
            <p:cNvPr id="77" name="Rectangle 5"/>
            <p:cNvSpPr>
              <a:spLocks noChangeArrowheads="1"/>
            </p:cNvSpPr>
            <p:nvPr userDrawn="1"/>
          </p:nvSpPr>
          <p:spPr bwMode="auto">
            <a:xfrm>
              <a:off x="2374901" y="34290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6"/>
            <p:cNvSpPr>
              <a:spLocks noChangeArrowheads="1"/>
            </p:cNvSpPr>
            <p:nvPr userDrawn="1"/>
          </p:nvSpPr>
          <p:spPr bwMode="auto">
            <a:xfrm>
              <a:off x="3613151" y="3429000"/>
              <a:ext cx="1239838" cy="1244600"/>
            </a:xfrm>
            <a:prstGeom prst="rect">
              <a:avLst/>
            </a:prstGeom>
            <a:solidFill>
              <a:srgbClr val="498B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
            <p:cNvSpPr>
              <a:spLocks noChangeArrowheads="1"/>
            </p:cNvSpPr>
            <p:nvPr userDrawn="1"/>
          </p:nvSpPr>
          <p:spPr bwMode="auto">
            <a:xfrm>
              <a:off x="4852988" y="3429000"/>
              <a:ext cx="1239838" cy="1244600"/>
            </a:xfrm>
            <a:prstGeom prst="rect">
              <a:avLst/>
            </a:prstGeom>
            <a:solidFill>
              <a:srgbClr val="E747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8"/>
            <p:cNvSpPr>
              <a:spLocks noChangeArrowheads="1"/>
            </p:cNvSpPr>
            <p:nvPr userDrawn="1"/>
          </p:nvSpPr>
          <p:spPr bwMode="auto">
            <a:xfrm>
              <a:off x="6092826" y="34290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9"/>
            <p:cNvSpPr>
              <a:spLocks noChangeArrowheads="1"/>
            </p:cNvSpPr>
            <p:nvPr userDrawn="1"/>
          </p:nvSpPr>
          <p:spPr bwMode="auto">
            <a:xfrm>
              <a:off x="7331076" y="34290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10"/>
            <p:cNvSpPr>
              <a:spLocks noChangeArrowheads="1"/>
            </p:cNvSpPr>
            <p:nvPr userDrawn="1"/>
          </p:nvSpPr>
          <p:spPr bwMode="auto">
            <a:xfrm>
              <a:off x="8570913" y="34290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1"/>
            <p:cNvSpPr>
              <a:spLocks noChangeArrowheads="1"/>
            </p:cNvSpPr>
            <p:nvPr userDrawn="1"/>
          </p:nvSpPr>
          <p:spPr bwMode="auto">
            <a:xfrm>
              <a:off x="2374901" y="2184400"/>
              <a:ext cx="1238250" cy="1244600"/>
            </a:xfrm>
            <a:prstGeom prst="rect">
              <a:avLst/>
            </a:prstGeom>
            <a:solidFill>
              <a:srgbClr val="F36C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2"/>
            <p:cNvSpPr>
              <a:spLocks noChangeArrowheads="1"/>
            </p:cNvSpPr>
            <p:nvPr userDrawn="1"/>
          </p:nvSpPr>
          <p:spPr bwMode="auto">
            <a:xfrm>
              <a:off x="3613151"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3"/>
            <p:cNvSpPr>
              <a:spLocks noChangeArrowheads="1"/>
            </p:cNvSpPr>
            <p:nvPr userDrawn="1"/>
          </p:nvSpPr>
          <p:spPr bwMode="auto">
            <a:xfrm>
              <a:off x="4852988" y="2184400"/>
              <a:ext cx="1239838" cy="1244600"/>
            </a:xfrm>
            <a:prstGeom prst="rect">
              <a:avLst/>
            </a:prstGeom>
            <a:solidFill>
              <a:srgbClr val="707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4"/>
            <p:cNvSpPr>
              <a:spLocks noChangeArrowheads="1"/>
            </p:cNvSpPr>
            <p:nvPr userDrawn="1"/>
          </p:nvSpPr>
          <p:spPr bwMode="auto">
            <a:xfrm>
              <a:off x="6092826" y="2184400"/>
              <a:ext cx="1238250" cy="1244600"/>
            </a:xfrm>
            <a:prstGeom prst="rect">
              <a:avLst/>
            </a:prstGeom>
            <a:solidFill>
              <a:srgbClr val="6EB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5"/>
            <p:cNvSpPr>
              <a:spLocks noChangeArrowheads="1"/>
            </p:cNvSpPr>
            <p:nvPr userDrawn="1"/>
          </p:nvSpPr>
          <p:spPr bwMode="auto">
            <a:xfrm>
              <a:off x="7331076" y="2184400"/>
              <a:ext cx="1239838" cy="1244600"/>
            </a:xfrm>
            <a:prstGeom prst="rect">
              <a:avLst/>
            </a:prstGeom>
            <a:solidFill>
              <a:srgbClr val="FFD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6"/>
            <p:cNvSpPr>
              <a:spLocks noChangeArrowheads="1"/>
            </p:cNvSpPr>
            <p:nvPr userDrawn="1"/>
          </p:nvSpPr>
          <p:spPr bwMode="auto">
            <a:xfrm>
              <a:off x="8570913" y="2184400"/>
              <a:ext cx="1239838" cy="1244600"/>
            </a:xfrm>
            <a:prstGeom prst="rect">
              <a:avLst/>
            </a:prstGeom>
            <a:solidFill>
              <a:srgbClr val="7F5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userDrawn="1"/>
          </p:nvSpPr>
          <p:spPr bwMode="auto">
            <a:xfrm>
              <a:off x="7331076" y="2184400"/>
              <a:ext cx="1239838" cy="1244600"/>
            </a:xfrm>
            <a:custGeom>
              <a:avLst/>
              <a:gdLst>
                <a:gd name="T0" fmla="*/ 0 w 781"/>
                <a:gd name="T1" fmla="*/ 784 h 784"/>
                <a:gd name="T2" fmla="*/ 0 w 781"/>
                <a:gd name="T3" fmla="*/ 784 h 784"/>
                <a:gd name="T4" fmla="*/ 781 w 781"/>
                <a:gd name="T5" fmla="*/ 784 h 784"/>
                <a:gd name="T6" fmla="*/ 781 w 781"/>
                <a:gd name="T7" fmla="*/ 0 h 784"/>
                <a:gd name="T8" fmla="*/ 781 w 781"/>
                <a:gd name="T9" fmla="*/ 0 h 784"/>
                <a:gd name="T10" fmla="*/ 0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0" y="784"/>
                  </a:moveTo>
                  <a:lnTo>
                    <a:pt x="0" y="784"/>
                  </a:lnTo>
                  <a:lnTo>
                    <a:pt x="781" y="784"/>
                  </a:lnTo>
                  <a:lnTo>
                    <a:pt x="781" y="0"/>
                  </a:lnTo>
                  <a:lnTo>
                    <a:pt x="781" y="0"/>
                  </a:lnTo>
                  <a:lnTo>
                    <a:pt x="0" y="784"/>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userDrawn="1"/>
          </p:nvSpPr>
          <p:spPr bwMode="auto">
            <a:xfrm>
              <a:off x="7331076" y="2184400"/>
              <a:ext cx="620713" cy="622300"/>
            </a:xfrm>
            <a:custGeom>
              <a:avLst/>
              <a:gdLst>
                <a:gd name="T0" fmla="*/ 391 w 391"/>
                <a:gd name="T1" fmla="*/ 0 h 392"/>
                <a:gd name="T2" fmla="*/ 391 w 391"/>
                <a:gd name="T3" fmla="*/ 0 h 392"/>
                <a:gd name="T4" fmla="*/ 0 w 391"/>
                <a:gd name="T5" fmla="*/ 0 h 392"/>
                <a:gd name="T6" fmla="*/ 0 w 391"/>
                <a:gd name="T7" fmla="*/ 392 h 392"/>
                <a:gd name="T8" fmla="*/ 0 w 391"/>
                <a:gd name="T9" fmla="*/ 392 h 392"/>
                <a:gd name="T10" fmla="*/ 391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391" y="0"/>
                  </a:moveTo>
                  <a:lnTo>
                    <a:pt x="391" y="0"/>
                  </a:lnTo>
                  <a:lnTo>
                    <a:pt x="0" y="0"/>
                  </a:lnTo>
                  <a:lnTo>
                    <a:pt x="0" y="392"/>
                  </a:lnTo>
                  <a:lnTo>
                    <a:pt x="0" y="392"/>
                  </a:lnTo>
                  <a:lnTo>
                    <a:pt x="391" y="0"/>
                  </a:lnTo>
                  <a:close/>
                </a:path>
              </a:pathLst>
            </a:custGeom>
            <a:solidFill>
              <a:srgbClr val="F36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userDrawn="1"/>
          </p:nvSpPr>
          <p:spPr bwMode="auto">
            <a:xfrm>
              <a:off x="2374901" y="2184400"/>
              <a:ext cx="1238250" cy="1244600"/>
            </a:xfrm>
            <a:custGeom>
              <a:avLst/>
              <a:gdLst>
                <a:gd name="T0" fmla="*/ 0 w 780"/>
                <a:gd name="T1" fmla="*/ 784 h 784"/>
                <a:gd name="T2" fmla="*/ 0 w 780"/>
                <a:gd name="T3" fmla="*/ 784 h 784"/>
                <a:gd name="T4" fmla="*/ 0 w 780"/>
                <a:gd name="T5" fmla="*/ 0 h 784"/>
                <a:gd name="T6" fmla="*/ 780 w 780"/>
                <a:gd name="T7" fmla="*/ 0 h 784"/>
                <a:gd name="T8" fmla="*/ 780 w 780"/>
                <a:gd name="T9" fmla="*/ 0 h 784"/>
                <a:gd name="T10" fmla="*/ 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0" y="784"/>
                  </a:moveTo>
                  <a:lnTo>
                    <a:pt x="0" y="784"/>
                  </a:lnTo>
                  <a:lnTo>
                    <a:pt x="0" y="0"/>
                  </a:lnTo>
                  <a:lnTo>
                    <a:pt x="780" y="0"/>
                  </a:lnTo>
                  <a:lnTo>
                    <a:pt x="780" y="0"/>
                  </a:lnTo>
                  <a:lnTo>
                    <a:pt x="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userDrawn="1"/>
          </p:nvSpPr>
          <p:spPr bwMode="auto">
            <a:xfrm>
              <a:off x="2994026" y="2806700"/>
              <a:ext cx="619125" cy="622300"/>
            </a:xfrm>
            <a:custGeom>
              <a:avLst/>
              <a:gdLst>
                <a:gd name="T0" fmla="*/ 390 w 390"/>
                <a:gd name="T1" fmla="*/ 0 h 392"/>
                <a:gd name="T2" fmla="*/ 390 w 390"/>
                <a:gd name="T3" fmla="*/ 0 h 392"/>
                <a:gd name="T4" fmla="*/ 390 w 390"/>
                <a:gd name="T5" fmla="*/ 392 h 392"/>
                <a:gd name="T6" fmla="*/ 0 w 390"/>
                <a:gd name="T7" fmla="*/ 392 h 392"/>
                <a:gd name="T8" fmla="*/ 0 w 390"/>
                <a:gd name="T9" fmla="*/ 392 h 392"/>
                <a:gd name="T10" fmla="*/ 39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390" y="0"/>
                  </a:moveTo>
                  <a:lnTo>
                    <a:pt x="390" y="0"/>
                  </a:lnTo>
                  <a:lnTo>
                    <a:pt x="390" y="392"/>
                  </a:lnTo>
                  <a:lnTo>
                    <a:pt x="0" y="392"/>
                  </a:lnTo>
                  <a:lnTo>
                    <a:pt x="0" y="392"/>
                  </a:lnTo>
                  <a:lnTo>
                    <a:pt x="39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userDrawn="1"/>
          </p:nvSpPr>
          <p:spPr bwMode="auto">
            <a:xfrm>
              <a:off x="3613151" y="3429000"/>
              <a:ext cx="1239838" cy="1244600"/>
            </a:xfrm>
            <a:custGeom>
              <a:avLst/>
              <a:gdLst>
                <a:gd name="T0" fmla="*/ 0 w 781"/>
                <a:gd name="T1" fmla="*/ 0 h 784"/>
                <a:gd name="T2" fmla="*/ 0 w 781"/>
                <a:gd name="T3" fmla="*/ 0 h 784"/>
                <a:gd name="T4" fmla="*/ 781 w 781"/>
                <a:gd name="T5" fmla="*/ 0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781" y="0"/>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userDrawn="1"/>
          </p:nvSpPr>
          <p:spPr bwMode="auto">
            <a:xfrm>
              <a:off x="3613151" y="4051300"/>
              <a:ext cx="620713" cy="622300"/>
            </a:xfrm>
            <a:custGeom>
              <a:avLst/>
              <a:gdLst>
                <a:gd name="T0" fmla="*/ 391 w 391"/>
                <a:gd name="T1" fmla="*/ 392 h 392"/>
                <a:gd name="T2" fmla="*/ 391 w 391"/>
                <a:gd name="T3" fmla="*/ 392 h 392"/>
                <a:gd name="T4" fmla="*/ 0 w 391"/>
                <a:gd name="T5" fmla="*/ 392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0" y="392"/>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userDrawn="1"/>
          </p:nvSpPr>
          <p:spPr bwMode="auto">
            <a:xfrm>
              <a:off x="6092826" y="2184400"/>
              <a:ext cx="619125" cy="1244600"/>
            </a:xfrm>
            <a:custGeom>
              <a:avLst/>
              <a:gdLst>
                <a:gd name="T0" fmla="*/ 288 w 288"/>
                <a:gd name="T1" fmla="*/ 288 h 576"/>
                <a:gd name="T2" fmla="*/ 0 w 288"/>
                <a:gd name="T3" fmla="*/ 576 h 576"/>
                <a:gd name="T4" fmla="*/ 0 w 288"/>
                <a:gd name="T5" fmla="*/ 0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447"/>
                    <a:pt x="159" y="576"/>
                    <a:pt x="0" y="576"/>
                  </a:cubicBezTo>
                  <a:cubicBezTo>
                    <a:pt x="0" y="0"/>
                    <a:pt x="0" y="0"/>
                    <a:pt x="0" y="0"/>
                  </a:cubicBezTo>
                  <a:cubicBezTo>
                    <a:pt x="159" y="0"/>
                    <a:pt x="288" y="129"/>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userDrawn="1"/>
          </p:nvSpPr>
          <p:spPr bwMode="auto">
            <a:xfrm>
              <a:off x="6711951" y="2184400"/>
              <a:ext cx="619125" cy="1244600"/>
            </a:xfrm>
            <a:custGeom>
              <a:avLst/>
              <a:gdLst>
                <a:gd name="T0" fmla="*/ 288 w 288"/>
                <a:gd name="T1" fmla="*/ 0 h 576"/>
                <a:gd name="T2" fmla="*/ 288 w 288"/>
                <a:gd name="T3" fmla="*/ 576 h 576"/>
                <a:gd name="T4" fmla="*/ 0 w 288"/>
                <a:gd name="T5" fmla="*/ 288 h 576"/>
                <a:gd name="T6" fmla="*/ 288 w 288"/>
                <a:gd name="T7" fmla="*/ 0 h 576"/>
              </a:gdLst>
              <a:ahLst/>
              <a:cxnLst>
                <a:cxn ang="0">
                  <a:pos x="T0" y="T1"/>
                </a:cxn>
                <a:cxn ang="0">
                  <a:pos x="T2" y="T3"/>
                </a:cxn>
                <a:cxn ang="0">
                  <a:pos x="T4" y="T5"/>
                </a:cxn>
                <a:cxn ang="0">
                  <a:pos x="T6" y="T7"/>
                </a:cxn>
              </a:cxnLst>
              <a:rect l="0" t="0" r="r" b="b"/>
              <a:pathLst>
                <a:path w="288" h="576">
                  <a:moveTo>
                    <a:pt x="288" y="0"/>
                  </a:moveTo>
                  <a:cubicBezTo>
                    <a:pt x="288" y="576"/>
                    <a:pt x="288" y="576"/>
                    <a:pt x="288" y="576"/>
                  </a:cubicBezTo>
                  <a:cubicBezTo>
                    <a:pt x="129" y="576"/>
                    <a:pt x="0" y="447"/>
                    <a:pt x="0" y="288"/>
                  </a:cubicBezTo>
                  <a:cubicBezTo>
                    <a:pt x="0" y="129"/>
                    <a:pt x="129" y="0"/>
                    <a:pt x="288" y="0"/>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userDrawn="1"/>
          </p:nvSpPr>
          <p:spPr bwMode="auto">
            <a:xfrm>
              <a:off x="8570913" y="2184400"/>
              <a:ext cx="1239838" cy="1244600"/>
            </a:xfrm>
            <a:custGeom>
              <a:avLst/>
              <a:gdLst>
                <a:gd name="T0" fmla="*/ 0 w 781"/>
                <a:gd name="T1" fmla="*/ 0 h 784"/>
                <a:gd name="T2" fmla="*/ 0 w 781"/>
                <a:gd name="T3" fmla="*/ 0 h 784"/>
                <a:gd name="T4" fmla="*/ 0 w 781"/>
                <a:gd name="T5" fmla="*/ 784 h 784"/>
                <a:gd name="T6" fmla="*/ 781 w 781"/>
                <a:gd name="T7" fmla="*/ 784 h 784"/>
                <a:gd name="T8" fmla="*/ 781 w 781"/>
                <a:gd name="T9" fmla="*/ 784 h 784"/>
                <a:gd name="T10" fmla="*/ 0 w 781"/>
                <a:gd name="T11" fmla="*/ 0 h 784"/>
              </a:gdLst>
              <a:ahLst/>
              <a:cxnLst>
                <a:cxn ang="0">
                  <a:pos x="T0" y="T1"/>
                </a:cxn>
                <a:cxn ang="0">
                  <a:pos x="T2" y="T3"/>
                </a:cxn>
                <a:cxn ang="0">
                  <a:pos x="T4" y="T5"/>
                </a:cxn>
                <a:cxn ang="0">
                  <a:pos x="T6" y="T7"/>
                </a:cxn>
                <a:cxn ang="0">
                  <a:pos x="T8" y="T9"/>
                </a:cxn>
                <a:cxn ang="0">
                  <a:pos x="T10" y="T11"/>
                </a:cxn>
              </a:cxnLst>
              <a:rect l="0" t="0" r="r" b="b"/>
              <a:pathLst>
                <a:path w="781" h="784">
                  <a:moveTo>
                    <a:pt x="0" y="0"/>
                  </a:moveTo>
                  <a:lnTo>
                    <a:pt x="0" y="0"/>
                  </a:lnTo>
                  <a:lnTo>
                    <a:pt x="0" y="784"/>
                  </a:lnTo>
                  <a:lnTo>
                    <a:pt x="781" y="784"/>
                  </a:lnTo>
                  <a:lnTo>
                    <a:pt x="781" y="784"/>
                  </a:lnTo>
                  <a:lnTo>
                    <a:pt x="0" y="0"/>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userDrawn="1"/>
          </p:nvSpPr>
          <p:spPr bwMode="auto">
            <a:xfrm>
              <a:off x="9190038" y="2184400"/>
              <a:ext cx="620713" cy="622300"/>
            </a:xfrm>
            <a:custGeom>
              <a:avLst/>
              <a:gdLst>
                <a:gd name="T0" fmla="*/ 391 w 391"/>
                <a:gd name="T1" fmla="*/ 392 h 392"/>
                <a:gd name="T2" fmla="*/ 391 w 391"/>
                <a:gd name="T3" fmla="*/ 392 h 392"/>
                <a:gd name="T4" fmla="*/ 391 w 391"/>
                <a:gd name="T5" fmla="*/ 0 h 392"/>
                <a:gd name="T6" fmla="*/ 0 w 391"/>
                <a:gd name="T7" fmla="*/ 0 h 392"/>
                <a:gd name="T8" fmla="*/ 0 w 391"/>
                <a:gd name="T9" fmla="*/ 0 h 392"/>
                <a:gd name="T10" fmla="*/ 391 w 391"/>
                <a:gd name="T11" fmla="*/ 392 h 392"/>
              </a:gdLst>
              <a:ahLst/>
              <a:cxnLst>
                <a:cxn ang="0">
                  <a:pos x="T0" y="T1"/>
                </a:cxn>
                <a:cxn ang="0">
                  <a:pos x="T2" y="T3"/>
                </a:cxn>
                <a:cxn ang="0">
                  <a:pos x="T4" y="T5"/>
                </a:cxn>
                <a:cxn ang="0">
                  <a:pos x="T6" y="T7"/>
                </a:cxn>
                <a:cxn ang="0">
                  <a:pos x="T8" y="T9"/>
                </a:cxn>
                <a:cxn ang="0">
                  <a:pos x="T10" y="T11"/>
                </a:cxn>
              </a:cxnLst>
              <a:rect l="0" t="0" r="r" b="b"/>
              <a:pathLst>
                <a:path w="391" h="392">
                  <a:moveTo>
                    <a:pt x="391" y="392"/>
                  </a:moveTo>
                  <a:lnTo>
                    <a:pt x="391" y="392"/>
                  </a:lnTo>
                  <a:lnTo>
                    <a:pt x="391" y="0"/>
                  </a:lnTo>
                  <a:lnTo>
                    <a:pt x="0" y="0"/>
                  </a:lnTo>
                  <a:lnTo>
                    <a:pt x="0" y="0"/>
                  </a:lnTo>
                  <a:lnTo>
                    <a:pt x="391" y="392"/>
                  </a:lnTo>
                  <a:close/>
                </a:path>
              </a:pathLst>
            </a:custGeom>
            <a:solidFill>
              <a:srgbClr val="4CC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userDrawn="1"/>
          </p:nvSpPr>
          <p:spPr bwMode="auto">
            <a:xfrm>
              <a:off x="7331076" y="3429000"/>
              <a:ext cx="1239838" cy="622300"/>
            </a:xfrm>
            <a:custGeom>
              <a:avLst/>
              <a:gdLst>
                <a:gd name="T0" fmla="*/ 288 w 576"/>
                <a:gd name="T1" fmla="*/ 288 h 288"/>
                <a:gd name="T2" fmla="*/ 0 w 576"/>
                <a:gd name="T3" fmla="*/ 0 h 288"/>
                <a:gd name="T4" fmla="*/ 576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129" y="288"/>
                    <a:pt x="0" y="159"/>
                    <a:pt x="0" y="0"/>
                  </a:cubicBezTo>
                  <a:cubicBezTo>
                    <a:pt x="576" y="0"/>
                    <a:pt x="576" y="0"/>
                    <a:pt x="576" y="0"/>
                  </a:cubicBezTo>
                  <a:cubicBezTo>
                    <a:pt x="576" y="159"/>
                    <a:pt x="447" y="288"/>
                    <a:pt x="288"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userDrawn="1"/>
          </p:nvSpPr>
          <p:spPr bwMode="auto">
            <a:xfrm>
              <a:off x="7331076" y="4051300"/>
              <a:ext cx="1239838" cy="622300"/>
            </a:xfrm>
            <a:custGeom>
              <a:avLst/>
              <a:gdLst>
                <a:gd name="T0" fmla="*/ 576 w 576"/>
                <a:gd name="T1" fmla="*/ 288 h 288"/>
                <a:gd name="T2" fmla="*/ 0 w 576"/>
                <a:gd name="T3" fmla="*/ 288 h 288"/>
                <a:gd name="T4" fmla="*/ 288 w 576"/>
                <a:gd name="T5" fmla="*/ 0 h 288"/>
                <a:gd name="T6" fmla="*/ 576 w 576"/>
                <a:gd name="T7" fmla="*/ 288 h 288"/>
              </a:gdLst>
              <a:ahLst/>
              <a:cxnLst>
                <a:cxn ang="0">
                  <a:pos x="T0" y="T1"/>
                </a:cxn>
                <a:cxn ang="0">
                  <a:pos x="T2" y="T3"/>
                </a:cxn>
                <a:cxn ang="0">
                  <a:pos x="T4" y="T5"/>
                </a:cxn>
                <a:cxn ang="0">
                  <a:pos x="T6" y="T7"/>
                </a:cxn>
              </a:cxnLst>
              <a:rect l="0" t="0" r="r" b="b"/>
              <a:pathLst>
                <a:path w="576" h="288">
                  <a:moveTo>
                    <a:pt x="576" y="288"/>
                  </a:moveTo>
                  <a:cubicBezTo>
                    <a:pt x="0" y="288"/>
                    <a:pt x="0" y="288"/>
                    <a:pt x="0" y="288"/>
                  </a:cubicBezTo>
                  <a:cubicBezTo>
                    <a:pt x="0" y="129"/>
                    <a:pt x="129" y="0"/>
                    <a:pt x="288" y="0"/>
                  </a:cubicBezTo>
                  <a:cubicBezTo>
                    <a:pt x="447" y="0"/>
                    <a:pt x="576" y="129"/>
                    <a:pt x="576" y="288"/>
                  </a:cubicBezTo>
                  <a:close/>
                </a:path>
              </a:pathLst>
            </a:custGeom>
            <a:solidFill>
              <a:srgbClr val="498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userDrawn="1"/>
          </p:nvSpPr>
          <p:spPr bwMode="auto">
            <a:xfrm>
              <a:off x="6092826" y="3429000"/>
              <a:ext cx="1238250" cy="1244600"/>
            </a:xfrm>
            <a:custGeom>
              <a:avLst/>
              <a:gdLst>
                <a:gd name="T0" fmla="*/ 780 w 780"/>
                <a:gd name="T1" fmla="*/ 784 h 784"/>
                <a:gd name="T2" fmla="*/ 780 w 780"/>
                <a:gd name="T3" fmla="*/ 784 h 784"/>
                <a:gd name="T4" fmla="*/ 0 w 780"/>
                <a:gd name="T5" fmla="*/ 784 h 784"/>
                <a:gd name="T6" fmla="*/ 0 w 780"/>
                <a:gd name="T7" fmla="*/ 0 h 784"/>
                <a:gd name="T8" fmla="*/ 0 w 780"/>
                <a:gd name="T9" fmla="*/ 0 h 784"/>
                <a:gd name="T10" fmla="*/ 780 w 780"/>
                <a:gd name="T11" fmla="*/ 784 h 784"/>
              </a:gdLst>
              <a:ahLst/>
              <a:cxnLst>
                <a:cxn ang="0">
                  <a:pos x="T0" y="T1"/>
                </a:cxn>
                <a:cxn ang="0">
                  <a:pos x="T2" y="T3"/>
                </a:cxn>
                <a:cxn ang="0">
                  <a:pos x="T4" y="T5"/>
                </a:cxn>
                <a:cxn ang="0">
                  <a:pos x="T6" y="T7"/>
                </a:cxn>
                <a:cxn ang="0">
                  <a:pos x="T8" y="T9"/>
                </a:cxn>
                <a:cxn ang="0">
                  <a:pos x="T10" y="T11"/>
                </a:cxn>
              </a:cxnLst>
              <a:rect l="0" t="0" r="r" b="b"/>
              <a:pathLst>
                <a:path w="780" h="784">
                  <a:moveTo>
                    <a:pt x="780" y="784"/>
                  </a:moveTo>
                  <a:lnTo>
                    <a:pt x="780" y="784"/>
                  </a:lnTo>
                  <a:lnTo>
                    <a:pt x="0" y="784"/>
                  </a:lnTo>
                  <a:lnTo>
                    <a:pt x="0" y="0"/>
                  </a:lnTo>
                  <a:lnTo>
                    <a:pt x="0" y="0"/>
                  </a:lnTo>
                  <a:lnTo>
                    <a:pt x="780"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userDrawn="1"/>
          </p:nvSpPr>
          <p:spPr bwMode="auto">
            <a:xfrm>
              <a:off x="6711951" y="3429000"/>
              <a:ext cx="619125" cy="622300"/>
            </a:xfrm>
            <a:custGeom>
              <a:avLst/>
              <a:gdLst>
                <a:gd name="T0" fmla="*/ 0 w 390"/>
                <a:gd name="T1" fmla="*/ 0 h 392"/>
                <a:gd name="T2" fmla="*/ 0 w 390"/>
                <a:gd name="T3" fmla="*/ 0 h 392"/>
                <a:gd name="T4" fmla="*/ 390 w 390"/>
                <a:gd name="T5" fmla="*/ 0 h 392"/>
                <a:gd name="T6" fmla="*/ 390 w 390"/>
                <a:gd name="T7" fmla="*/ 392 h 392"/>
                <a:gd name="T8" fmla="*/ 390 w 390"/>
                <a:gd name="T9" fmla="*/ 392 h 392"/>
                <a:gd name="T10" fmla="*/ 0 w 390"/>
                <a:gd name="T11" fmla="*/ 0 h 392"/>
              </a:gdLst>
              <a:ahLst/>
              <a:cxnLst>
                <a:cxn ang="0">
                  <a:pos x="T0" y="T1"/>
                </a:cxn>
                <a:cxn ang="0">
                  <a:pos x="T2" y="T3"/>
                </a:cxn>
                <a:cxn ang="0">
                  <a:pos x="T4" y="T5"/>
                </a:cxn>
                <a:cxn ang="0">
                  <a:pos x="T6" y="T7"/>
                </a:cxn>
                <a:cxn ang="0">
                  <a:pos x="T8" y="T9"/>
                </a:cxn>
                <a:cxn ang="0">
                  <a:pos x="T10" y="T11"/>
                </a:cxn>
              </a:cxnLst>
              <a:rect l="0" t="0" r="r" b="b"/>
              <a:pathLst>
                <a:path w="390" h="392">
                  <a:moveTo>
                    <a:pt x="0" y="0"/>
                  </a:moveTo>
                  <a:lnTo>
                    <a:pt x="0" y="0"/>
                  </a:lnTo>
                  <a:lnTo>
                    <a:pt x="390" y="0"/>
                  </a:lnTo>
                  <a:lnTo>
                    <a:pt x="390" y="392"/>
                  </a:lnTo>
                  <a:lnTo>
                    <a:pt x="390"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userDrawn="1"/>
          </p:nvSpPr>
          <p:spPr bwMode="auto">
            <a:xfrm>
              <a:off x="4852988" y="3429000"/>
              <a:ext cx="619125" cy="1244600"/>
            </a:xfrm>
            <a:custGeom>
              <a:avLst/>
              <a:gdLst>
                <a:gd name="T0" fmla="*/ 288 w 288"/>
                <a:gd name="T1" fmla="*/ 288 h 576"/>
                <a:gd name="T2" fmla="*/ 0 w 288"/>
                <a:gd name="T3" fmla="*/ 0 h 576"/>
                <a:gd name="T4" fmla="*/ 0 w 288"/>
                <a:gd name="T5" fmla="*/ 576 h 576"/>
                <a:gd name="T6" fmla="*/ 288 w 288"/>
                <a:gd name="T7" fmla="*/ 288 h 576"/>
              </a:gdLst>
              <a:ahLst/>
              <a:cxnLst>
                <a:cxn ang="0">
                  <a:pos x="T0" y="T1"/>
                </a:cxn>
                <a:cxn ang="0">
                  <a:pos x="T2" y="T3"/>
                </a:cxn>
                <a:cxn ang="0">
                  <a:pos x="T4" y="T5"/>
                </a:cxn>
                <a:cxn ang="0">
                  <a:pos x="T6" y="T7"/>
                </a:cxn>
              </a:cxnLst>
              <a:rect l="0" t="0" r="r" b="b"/>
              <a:pathLst>
                <a:path w="288" h="576">
                  <a:moveTo>
                    <a:pt x="288" y="288"/>
                  </a:moveTo>
                  <a:cubicBezTo>
                    <a:pt x="288" y="129"/>
                    <a:pt x="159" y="0"/>
                    <a:pt x="0" y="0"/>
                  </a:cubicBezTo>
                  <a:cubicBezTo>
                    <a:pt x="0" y="576"/>
                    <a:pt x="0" y="576"/>
                    <a:pt x="0" y="576"/>
                  </a:cubicBezTo>
                  <a:cubicBezTo>
                    <a:pt x="159" y="576"/>
                    <a:pt x="288" y="447"/>
                    <a:pt x="288" y="288"/>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userDrawn="1"/>
          </p:nvSpPr>
          <p:spPr bwMode="auto">
            <a:xfrm>
              <a:off x="5472113" y="3429000"/>
              <a:ext cx="620713" cy="1244600"/>
            </a:xfrm>
            <a:custGeom>
              <a:avLst/>
              <a:gdLst>
                <a:gd name="T0" fmla="*/ 288 w 288"/>
                <a:gd name="T1" fmla="*/ 576 h 576"/>
                <a:gd name="T2" fmla="*/ 288 w 288"/>
                <a:gd name="T3" fmla="*/ 0 h 576"/>
                <a:gd name="T4" fmla="*/ 0 w 288"/>
                <a:gd name="T5" fmla="*/ 288 h 576"/>
                <a:gd name="T6" fmla="*/ 288 w 288"/>
                <a:gd name="T7" fmla="*/ 576 h 576"/>
              </a:gdLst>
              <a:ahLst/>
              <a:cxnLst>
                <a:cxn ang="0">
                  <a:pos x="T0" y="T1"/>
                </a:cxn>
                <a:cxn ang="0">
                  <a:pos x="T2" y="T3"/>
                </a:cxn>
                <a:cxn ang="0">
                  <a:pos x="T4" y="T5"/>
                </a:cxn>
                <a:cxn ang="0">
                  <a:pos x="T6" y="T7"/>
                </a:cxn>
              </a:cxnLst>
              <a:rect l="0" t="0" r="r" b="b"/>
              <a:pathLst>
                <a:path w="288" h="576">
                  <a:moveTo>
                    <a:pt x="288" y="576"/>
                  </a:moveTo>
                  <a:cubicBezTo>
                    <a:pt x="288" y="0"/>
                    <a:pt x="288" y="0"/>
                    <a:pt x="288" y="0"/>
                  </a:cubicBezTo>
                  <a:cubicBezTo>
                    <a:pt x="129" y="0"/>
                    <a:pt x="0" y="129"/>
                    <a:pt x="0" y="288"/>
                  </a:cubicBezTo>
                  <a:cubicBezTo>
                    <a:pt x="0" y="447"/>
                    <a:pt x="129" y="576"/>
                    <a:pt x="288" y="576"/>
                  </a:cubicBezTo>
                  <a:close/>
                </a:path>
              </a:pathLst>
            </a:custGeom>
            <a:solidFill>
              <a:srgbClr val="7F5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userDrawn="1"/>
          </p:nvSpPr>
          <p:spPr bwMode="auto">
            <a:xfrm>
              <a:off x="3613151" y="2184400"/>
              <a:ext cx="1239838"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userDrawn="1"/>
          </p:nvSpPr>
          <p:spPr bwMode="auto">
            <a:xfrm>
              <a:off x="3613151" y="2806700"/>
              <a:ext cx="1239838"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E74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userDrawn="1"/>
          </p:nvSpPr>
          <p:spPr bwMode="auto">
            <a:xfrm>
              <a:off x="4852988" y="2184400"/>
              <a:ext cx="1239838" cy="1244600"/>
            </a:xfrm>
            <a:custGeom>
              <a:avLst/>
              <a:gdLst>
                <a:gd name="T0" fmla="*/ 781 w 781"/>
                <a:gd name="T1" fmla="*/ 784 h 784"/>
                <a:gd name="T2" fmla="*/ 781 w 781"/>
                <a:gd name="T3" fmla="*/ 784 h 784"/>
                <a:gd name="T4" fmla="*/ 0 w 781"/>
                <a:gd name="T5" fmla="*/ 784 h 784"/>
                <a:gd name="T6" fmla="*/ 0 w 781"/>
                <a:gd name="T7" fmla="*/ 0 h 784"/>
                <a:gd name="T8" fmla="*/ 0 w 781"/>
                <a:gd name="T9" fmla="*/ 0 h 784"/>
                <a:gd name="T10" fmla="*/ 781 w 781"/>
                <a:gd name="T11" fmla="*/ 784 h 784"/>
              </a:gdLst>
              <a:ahLst/>
              <a:cxnLst>
                <a:cxn ang="0">
                  <a:pos x="T0" y="T1"/>
                </a:cxn>
                <a:cxn ang="0">
                  <a:pos x="T2" y="T3"/>
                </a:cxn>
                <a:cxn ang="0">
                  <a:pos x="T4" y="T5"/>
                </a:cxn>
                <a:cxn ang="0">
                  <a:pos x="T6" y="T7"/>
                </a:cxn>
                <a:cxn ang="0">
                  <a:pos x="T8" y="T9"/>
                </a:cxn>
                <a:cxn ang="0">
                  <a:pos x="T10" y="T11"/>
                </a:cxn>
              </a:cxnLst>
              <a:rect l="0" t="0" r="r" b="b"/>
              <a:pathLst>
                <a:path w="781" h="784">
                  <a:moveTo>
                    <a:pt x="781" y="784"/>
                  </a:moveTo>
                  <a:lnTo>
                    <a:pt x="781" y="784"/>
                  </a:lnTo>
                  <a:lnTo>
                    <a:pt x="0" y="784"/>
                  </a:lnTo>
                  <a:lnTo>
                    <a:pt x="0" y="0"/>
                  </a:lnTo>
                  <a:lnTo>
                    <a:pt x="0" y="0"/>
                  </a:lnTo>
                  <a:lnTo>
                    <a:pt x="781" y="784"/>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userDrawn="1"/>
          </p:nvSpPr>
          <p:spPr bwMode="auto">
            <a:xfrm>
              <a:off x="5472113" y="2184400"/>
              <a:ext cx="620713" cy="622300"/>
            </a:xfrm>
            <a:custGeom>
              <a:avLst/>
              <a:gdLst>
                <a:gd name="T0" fmla="*/ 0 w 391"/>
                <a:gd name="T1" fmla="*/ 0 h 392"/>
                <a:gd name="T2" fmla="*/ 0 w 391"/>
                <a:gd name="T3" fmla="*/ 0 h 392"/>
                <a:gd name="T4" fmla="*/ 391 w 391"/>
                <a:gd name="T5" fmla="*/ 0 h 392"/>
                <a:gd name="T6" fmla="*/ 391 w 391"/>
                <a:gd name="T7" fmla="*/ 392 h 392"/>
                <a:gd name="T8" fmla="*/ 391 w 391"/>
                <a:gd name="T9" fmla="*/ 392 h 392"/>
                <a:gd name="T10" fmla="*/ 0 w 391"/>
                <a:gd name="T11" fmla="*/ 0 h 392"/>
              </a:gdLst>
              <a:ahLst/>
              <a:cxnLst>
                <a:cxn ang="0">
                  <a:pos x="T0" y="T1"/>
                </a:cxn>
                <a:cxn ang="0">
                  <a:pos x="T2" y="T3"/>
                </a:cxn>
                <a:cxn ang="0">
                  <a:pos x="T4" y="T5"/>
                </a:cxn>
                <a:cxn ang="0">
                  <a:pos x="T6" y="T7"/>
                </a:cxn>
                <a:cxn ang="0">
                  <a:pos x="T8" y="T9"/>
                </a:cxn>
                <a:cxn ang="0">
                  <a:pos x="T10" y="T11"/>
                </a:cxn>
              </a:cxnLst>
              <a:rect l="0" t="0" r="r" b="b"/>
              <a:pathLst>
                <a:path w="391" h="392">
                  <a:moveTo>
                    <a:pt x="0" y="0"/>
                  </a:moveTo>
                  <a:lnTo>
                    <a:pt x="0" y="0"/>
                  </a:lnTo>
                  <a:lnTo>
                    <a:pt x="391" y="0"/>
                  </a:lnTo>
                  <a:lnTo>
                    <a:pt x="391" y="392"/>
                  </a:lnTo>
                  <a:lnTo>
                    <a:pt x="391" y="392"/>
                  </a:lnTo>
                  <a:lnTo>
                    <a:pt x="0" y="0"/>
                  </a:lnTo>
                  <a:close/>
                </a:path>
              </a:pathLst>
            </a:custGeom>
            <a:solidFill>
              <a:srgbClr val="E3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userDrawn="1"/>
          </p:nvSpPr>
          <p:spPr bwMode="auto">
            <a:xfrm>
              <a:off x="2374901" y="3429000"/>
              <a:ext cx="1238250" cy="622300"/>
            </a:xfrm>
            <a:custGeom>
              <a:avLst/>
              <a:gdLst>
                <a:gd name="T0" fmla="*/ 288 w 576"/>
                <a:gd name="T1" fmla="*/ 288 h 288"/>
                <a:gd name="T2" fmla="*/ 576 w 576"/>
                <a:gd name="T3" fmla="*/ 0 h 288"/>
                <a:gd name="T4" fmla="*/ 0 w 576"/>
                <a:gd name="T5" fmla="*/ 0 h 288"/>
                <a:gd name="T6" fmla="*/ 288 w 576"/>
                <a:gd name="T7" fmla="*/ 288 h 288"/>
              </a:gdLst>
              <a:ahLst/>
              <a:cxnLst>
                <a:cxn ang="0">
                  <a:pos x="T0" y="T1"/>
                </a:cxn>
                <a:cxn ang="0">
                  <a:pos x="T2" y="T3"/>
                </a:cxn>
                <a:cxn ang="0">
                  <a:pos x="T4" y="T5"/>
                </a:cxn>
                <a:cxn ang="0">
                  <a:pos x="T6" y="T7"/>
                </a:cxn>
              </a:cxnLst>
              <a:rect l="0" t="0" r="r" b="b"/>
              <a:pathLst>
                <a:path w="576" h="288">
                  <a:moveTo>
                    <a:pt x="288" y="288"/>
                  </a:moveTo>
                  <a:cubicBezTo>
                    <a:pt x="447" y="288"/>
                    <a:pt x="576" y="159"/>
                    <a:pt x="576" y="0"/>
                  </a:cubicBezTo>
                  <a:cubicBezTo>
                    <a:pt x="0" y="0"/>
                    <a:pt x="0" y="0"/>
                    <a:pt x="0" y="0"/>
                  </a:cubicBezTo>
                  <a:cubicBezTo>
                    <a:pt x="0" y="159"/>
                    <a:pt x="129" y="288"/>
                    <a:pt x="288"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userDrawn="1"/>
          </p:nvSpPr>
          <p:spPr bwMode="auto">
            <a:xfrm>
              <a:off x="2374901" y="4051300"/>
              <a:ext cx="1238250" cy="622300"/>
            </a:xfrm>
            <a:custGeom>
              <a:avLst/>
              <a:gdLst>
                <a:gd name="T0" fmla="*/ 0 w 576"/>
                <a:gd name="T1" fmla="*/ 288 h 288"/>
                <a:gd name="T2" fmla="*/ 576 w 576"/>
                <a:gd name="T3" fmla="*/ 288 h 288"/>
                <a:gd name="T4" fmla="*/ 288 w 576"/>
                <a:gd name="T5" fmla="*/ 0 h 288"/>
                <a:gd name="T6" fmla="*/ 0 w 576"/>
                <a:gd name="T7" fmla="*/ 288 h 288"/>
              </a:gdLst>
              <a:ahLst/>
              <a:cxnLst>
                <a:cxn ang="0">
                  <a:pos x="T0" y="T1"/>
                </a:cxn>
                <a:cxn ang="0">
                  <a:pos x="T2" y="T3"/>
                </a:cxn>
                <a:cxn ang="0">
                  <a:pos x="T4" y="T5"/>
                </a:cxn>
                <a:cxn ang="0">
                  <a:pos x="T6" y="T7"/>
                </a:cxn>
              </a:cxnLst>
              <a:rect l="0" t="0" r="r" b="b"/>
              <a:pathLst>
                <a:path w="576" h="288">
                  <a:moveTo>
                    <a:pt x="0" y="288"/>
                  </a:moveTo>
                  <a:cubicBezTo>
                    <a:pt x="576" y="288"/>
                    <a:pt x="576" y="288"/>
                    <a:pt x="576" y="288"/>
                  </a:cubicBezTo>
                  <a:cubicBezTo>
                    <a:pt x="576" y="129"/>
                    <a:pt x="447" y="0"/>
                    <a:pt x="288" y="0"/>
                  </a:cubicBezTo>
                  <a:cubicBezTo>
                    <a:pt x="129" y="0"/>
                    <a:pt x="0" y="129"/>
                    <a:pt x="0" y="288"/>
                  </a:cubicBezTo>
                  <a:close/>
                </a:path>
              </a:pathLst>
            </a:custGeom>
            <a:solidFill>
              <a:srgbClr val="70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9"/>
            <p:cNvSpPr>
              <a:spLocks/>
            </p:cNvSpPr>
            <p:nvPr userDrawn="1"/>
          </p:nvSpPr>
          <p:spPr bwMode="auto">
            <a:xfrm>
              <a:off x="9190038" y="3429000"/>
              <a:ext cx="620713" cy="1244600"/>
            </a:xfrm>
            <a:custGeom>
              <a:avLst/>
              <a:gdLst>
                <a:gd name="T0" fmla="*/ 0 w 288"/>
                <a:gd name="T1" fmla="*/ 288 h 576"/>
                <a:gd name="T2" fmla="*/ 288 w 288"/>
                <a:gd name="T3" fmla="*/ 576 h 576"/>
                <a:gd name="T4" fmla="*/ 288 w 288"/>
                <a:gd name="T5" fmla="*/ 0 h 576"/>
                <a:gd name="T6" fmla="*/ 0 w 288"/>
                <a:gd name="T7" fmla="*/ 288 h 576"/>
              </a:gdLst>
              <a:ahLst/>
              <a:cxnLst>
                <a:cxn ang="0">
                  <a:pos x="T0" y="T1"/>
                </a:cxn>
                <a:cxn ang="0">
                  <a:pos x="T2" y="T3"/>
                </a:cxn>
                <a:cxn ang="0">
                  <a:pos x="T4" y="T5"/>
                </a:cxn>
                <a:cxn ang="0">
                  <a:pos x="T6" y="T7"/>
                </a:cxn>
              </a:cxnLst>
              <a:rect l="0" t="0" r="r" b="b"/>
              <a:pathLst>
                <a:path w="288" h="576">
                  <a:moveTo>
                    <a:pt x="0" y="288"/>
                  </a:moveTo>
                  <a:cubicBezTo>
                    <a:pt x="0" y="447"/>
                    <a:pt x="129" y="576"/>
                    <a:pt x="288" y="576"/>
                  </a:cubicBezTo>
                  <a:cubicBezTo>
                    <a:pt x="288" y="0"/>
                    <a:pt x="288" y="0"/>
                    <a:pt x="288" y="0"/>
                  </a:cubicBezTo>
                  <a:cubicBezTo>
                    <a:pt x="129" y="0"/>
                    <a:pt x="0" y="129"/>
                    <a:pt x="0" y="288"/>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
            <p:cNvSpPr>
              <a:spLocks/>
            </p:cNvSpPr>
            <p:nvPr userDrawn="1"/>
          </p:nvSpPr>
          <p:spPr bwMode="auto">
            <a:xfrm>
              <a:off x="8570913" y="3429000"/>
              <a:ext cx="619125" cy="1244600"/>
            </a:xfrm>
            <a:custGeom>
              <a:avLst/>
              <a:gdLst>
                <a:gd name="T0" fmla="*/ 0 w 288"/>
                <a:gd name="T1" fmla="*/ 0 h 576"/>
                <a:gd name="T2" fmla="*/ 0 w 288"/>
                <a:gd name="T3" fmla="*/ 576 h 576"/>
                <a:gd name="T4" fmla="*/ 288 w 288"/>
                <a:gd name="T5" fmla="*/ 288 h 576"/>
                <a:gd name="T6" fmla="*/ 0 w 288"/>
                <a:gd name="T7" fmla="*/ 0 h 576"/>
              </a:gdLst>
              <a:ahLst/>
              <a:cxnLst>
                <a:cxn ang="0">
                  <a:pos x="T0" y="T1"/>
                </a:cxn>
                <a:cxn ang="0">
                  <a:pos x="T2" y="T3"/>
                </a:cxn>
                <a:cxn ang="0">
                  <a:pos x="T4" y="T5"/>
                </a:cxn>
                <a:cxn ang="0">
                  <a:pos x="T6" y="T7"/>
                </a:cxn>
              </a:cxnLst>
              <a:rect l="0" t="0" r="r" b="b"/>
              <a:pathLst>
                <a:path w="288" h="576">
                  <a:moveTo>
                    <a:pt x="0" y="0"/>
                  </a:moveTo>
                  <a:cubicBezTo>
                    <a:pt x="0" y="576"/>
                    <a:pt x="0" y="576"/>
                    <a:pt x="0" y="576"/>
                  </a:cubicBezTo>
                  <a:cubicBezTo>
                    <a:pt x="159" y="576"/>
                    <a:pt x="288" y="447"/>
                    <a:pt x="288" y="288"/>
                  </a:cubicBezTo>
                  <a:cubicBezTo>
                    <a:pt x="288" y="129"/>
                    <a:pt x="159" y="0"/>
                    <a:pt x="0" y="0"/>
                  </a:cubicBezTo>
                  <a:close/>
                </a:path>
              </a:pathLst>
            </a:custGeom>
            <a:solidFill>
              <a:srgbClr val="6EB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1"/>
            <p:cNvSpPr>
              <a:spLocks/>
            </p:cNvSpPr>
            <p:nvPr userDrawn="1"/>
          </p:nvSpPr>
          <p:spPr bwMode="auto">
            <a:xfrm>
              <a:off x="5040313" y="3022600"/>
              <a:ext cx="962025" cy="974725"/>
            </a:xfrm>
            <a:custGeom>
              <a:avLst/>
              <a:gdLst>
                <a:gd name="T0" fmla="*/ 267 w 447"/>
                <a:gd name="T1" fmla="*/ 0 h 451"/>
                <a:gd name="T2" fmla="*/ 122 w 447"/>
                <a:gd name="T3" fmla="*/ 71 h 451"/>
                <a:gd name="T4" fmla="*/ 122 w 447"/>
                <a:gd name="T5" fmla="*/ 71 h 451"/>
                <a:gd name="T6" fmla="*/ 122 w 447"/>
                <a:gd name="T7" fmla="*/ 71 h 451"/>
                <a:gd name="T8" fmla="*/ 122 w 447"/>
                <a:gd name="T9" fmla="*/ 8 h 451"/>
                <a:gd name="T10" fmla="*/ 0 w 447"/>
                <a:gd name="T11" fmla="*/ 8 h 451"/>
                <a:gd name="T12" fmla="*/ 0 w 447"/>
                <a:gd name="T13" fmla="*/ 451 h 451"/>
                <a:gd name="T14" fmla="*/ 122 w 447"/>
                <a:gd name="T15" fmla="*/ 451 h 451"/>
                <a:gd name="T16" fmla="*/ 122 w 447"/>
                <a:gd name="T17" fmla="*/ 199 h 451"/>
                <a:gd name="T18" fmla="*/ 222 w 447"/>
                <a:gd name="T19" fmla="*/ 105 h 451"/>
                <a:gd name="T20" fmla="*/ 325 w 447"/>
                <a:gd name="T21" fmla="*/ 199 h 451"/>
                <a:gd name="T22" fmla="*/ 325 w 447"/>
                <a:gd name="T23" fmla="*/ 451 h 451"/>
                <a:gd name="T24" fmla="*/ 447 w 447"/>
                <a:gd name="T25" fmla="*/ 451 h 451"/>
                <a:gd name="T26" fmla="*/ 447 w 447"/>
                <a:gd name="T27" fmla="*/ 176 h 451"/>
                <a:gd name="T28" fmla="*/ 267 w 447"/>
                <a:gd name="T2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51">
                  <a:moveTo>
                    <a:pt x="267" y="0"/>
                  </a:moveTo>
                  <a:cubicBezTo>
                    <a:pt x="216" y="0"/>
                    <a:pt x="158" y="24"/>
                    <a:pt x="122" y="71"/>
                  </a:cubicBezTo>
                  <a:cubicBezTo>
                    <a:pt x="122" y="71"/>
                    <a:pt x="122" y="71"/>
                    <a:pt x="122" y="71"/>
                  </a:cubicBezTo>
                  <a:cubicBezTo>
                    <a:pt x="122" y="71"/>
                    <a:pt x="122" y="71"/>
                    <a:pt x="122" y="71"/>
                  </a:cubicBezTo>
                  <a:cubicBezTo>
                    <a:pt x="122" y="8"/>
                    <a:pt x="122" y="8"/>
                    <a:pt x="122" y="8"/>
                  </a:cubicBezTo>
                  <a:cubicBezTo>
                    <a:pt x="0" y="8"/>
                    <a:pt x="0" y="8"/>
                    <a:pt x="0" y="8"/>
                  </a:cubicBezTo>
                  <a:cubicBezTo>
                    <a:pt x="0" y="451"/>
                    <a:pt x="0" y="451"/>
                    <a:pt x="0" y="451"/>
                  </a:cubicBezTo>
                  <a:cubicBezTo>
                    <a:pt x="122" y="451"/>
                    <a:pt x="122" y="451"/>
                    <a:pt x="122" y="451"/>
                  </a:cubicBezTo>
                  <a:cubicBezTo>
                    <a:pt x="122" y="199"/>
                    <a:pt x="122" y="199"/>
                    <a:pt x="122" y="199"/>
                  </a:cubicBezTo>
                  <a:cubicBezTo>
                    <a:pt x="122" y="153"/>
                    <a:pt x="157" y="105"/>
                    <a:pt x="222" y="105"/>
                  </a:cubicBezTo>
                  <a:cubicBezTo>
                    <a:pt x="273" y="105"/>
                    <a:pt x="325" y="140"/>
                    <a:pt x="325" y="199"/>
                  </a:cubicBezTo>
                  <a:cubicBezTo>
                    <a:pt x="325" y="451"/>
                    <a:pt x="325" y="451"/>
                    <a:pt x="325" y="451"/>
                  </a:cubicBezTo>
                  <a:cubicBezTo>
                    <a:pt x="447" y="451"/>
                    <a:pt x="447" y="451"/>
                    <a:pt x="447" y="451"/>
                  </a:cubicBezTo>
                  <a:cubicBezTo>
                    <a:pt x="447" y="176"/>
                    <a:pt x="447" y="176"/>
                    <a:pt x="447" y="176"/>
                  </a:cubicBezTo>
                  <a:cubicBezTo>
                    <a:pt x="447" y="74"/>
                    <a:pt x="374" y="0"/>
                    <a:pt x="2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2"/>
            <p:cNvSpPr>
              <a:spLocks/>
            </p:cNvSpPr>
            <p:nvPr userDrawn="1"/>
          </p:nvSpPr>
          <p:spPr bwMode="auto">
            <a:xfrm>
              <a:off x="7091363" y="3040063"/>
              <a:ext cx="1069975" cy="957263"/>
            </a:xfrm>
            <a:custGeom>
              <a:avLst/>
              <a:gdLst>
                <a:gd name="T0" fmla="*/ 486 w 674"/>
                <a:gd name="T1" fmla="*/ 0 h 603"/>
                <a:gd name="T2" fmla="*/ 337 w 674"/>
                <a:gd name="T3" fmla="*/ 411 h 603"/>
                <a:gd name="T4" fmla="*/ 188 w 674"/>
                <a:gd name="T5" fmla="*/ 0 h 603"/>
                <a:gd name="T6" fmla="*/ 0 w 674"/>
                <a:gd name="T7" fmla="*/ 0 h 603"/>
                <a:gd name="T8" fmla="*/ 246 w 674"/>
                <a:gd name="T9" fmla="*/ 603 h 603"/>
                <a:gd name="T10" fmla="*/ 428 w 674"/>
                <a:gd name="T11" fmla="*/ 603 h 603"/>
                <a:gd name="T12" fmla="*/ 674 w 674"/>
                <a:gd name="T13" fmla="*/ 0 h 603"/>
                <a:gd name="T14" fmla="*/ 486 w 674"/>
                <a:gd name="T15" fmla="*/ 0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4" h="603">
                  <a:moveTo>
                    <a:pt x="486" y="0"/>
                  </a:moveTo>
                  <a:lnTo>
                    <a:pt x="337" y="411"/>
                  </a:lnTo>
                  <a:lnTo>
                    <a:pt x="188" y="0"/>
                  </a:lnTo>
                  <a:lnTo>
                    <a:pt x="0" y="0"/>
                  </a:lnTo>
                  <a:lnTo>
                    <a:pt x="246" y="603"/>
                  </a:lnTo>
                  <a:lnTo>
                    <a:pt x="428" y="603"/>
                  </a:lnTo>
                  <a:lnTo>
                    <a:pt x="674" y="0"/>
                  </a:lnTo>
                  <a:lnTo>
                    <a:pt x="4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3"/>
            <p:cNvSpPr>
              <a:spLocks noEditPoints="1"/>
            </p:cNvSpPr>
            <p:nvPr userDrawn="1"/>
          </p:nvSpPr>
          <p:spPr bwMode="auto">
            <a:xfrm>
              <a:off x="3949701" y="3022600"/>
              <a:ext cx="998538" cy="992188"/>
            </a:xfrm>
            <a:custGeom>
              <a:avLst/>
              <a:gdLst>
                <a:gd name="T0" fmla="*/ 378 w 464"/>
                <a:gd name="T1" fmla="*/ 315 h 459"/>
                <a:gd name="T2" fmla="*/ 250 w 464"/>
                <a:gd name="T3" fmla="*/ 362 h 459"/>
                <a:gd name="T4" fmla="*/ 152 w 464"/>
                <a:gd name="T5" fmla="*/ 326 h 459"/>
                <a:gd name="T6" fmla="*/ 464 w 464"/>
                <a:gd name="T7" fmla="*/ 197 h 459"/>
                <a:gd name="T8" fmla="*/ 410 w 464"/>
                <a:gd name="T9" fmla="*/ 73 h 459"/>
                <a:gd name="T10" fmla="*/ 235 w 464"/>
                <a:gd name="T11" fmla="*/ 0 h 459"/>
                <a:gd name="T12" fmla="*/ 0 w 464"/>
                <a:gd name="T13" fmla="*/ 229 h 459"/>
                <a:gd name="T14" fmla="*/ 249 w 464"/>
                <a:gd name="T15" fmla="*/ 459 h 459"/>
                <a:gd name="T16" fmla="*/ 455 w 464"/>
                <a:gd name="T17" fmla="*/ 374 h 459"/>
                <a:gd name="T18" fmla="*/ 378 w 464"/>
                <a:gd name="T19" fmla="*/ 315 h 459"/>
                <a:gd name="T20" fmla="*/ 144 w 464"/>
                <a:gd name="T21" fmla="*/ 141 h 459"/>
                <a:gd name="T22" fmla="*/ 237 w 464"/>
                <a:gd name="T23" fmla="*/ 97 h 459"/>
                <a:gd name="T24" fmla="*/ 332 w 464"/>
                <a:gd name="T25" fmla="*/ 159 h 459"/>
                <a:gd name="T26" fmla="*/ 119 w 464"/>
                <a:gd name="T27" fmla="*/ 247 h 459"/>
                <a:gd name="T28" fmla="*/ 144 w 464"/>
                <a:gd name="T29" fmla="*/ 141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4" h="459">
                  <a:moveTo>
                    <a:pt x="378" y="315"/>
                  </a:moveTo>
                  <a:cubicBezTo>
                    <a:pt x="326" y="353"/>
                    <a:pt x="297" y="362"/>
                    <a:pt x="250" y="362"/>
                  </a:cubicBezTo>
                  <a:cubicBezTo>
                    <a:pt x="208" y="362"/>
                    <a:pt x="176" y="349"/>
                    <a:pt x="152" y="326"/>
                  </a:cubicBezTo>
                  <a:cubicBezTo>
                    <a:pt x="464" y="197"/>
                    <a:pt x="464" y="197"/>
                    <a:pt x="464" y="197"/>
                  </a:cubicBezTo>
                  <a:cubicBezTo>
                    <a:pt x="457" y="149"/>
                    <a:pt x="439" y="106"/>
                    <a:pt x="410" y="73"/>
                  </a:cubicBezTo>
                  <a:cubicBezTo>
                    <a:pt x="370" y="25"/>
                    <a:pt x="309" y="0"/>
                    <a:pt x="235" y="0"/>
                  </a:cubicBezTo>
                  <a:cubicBezTo>
                    <a:pt x="101" y="0"/>
                    <a:pt x="0" y="99"/>
                    <a:pt x="0" y="229"/>
                  </a:cubicBezTo>
                  <a:cubicBezTo>
                    <a:pt x="0" y="363"/>
                    <a:pt x="102" y="459"/>
                    <a:pt x="249" y="459"/>
                  </a:cubicBezTo>
                  <a:cubicBezTo>
                    <a:pt x="331" y="459"/>
                    <a:pt x="415" y="420"/>
                    <a:pt x="455" y="374"/>
                  </a:cubicBezTo>
                  <a:lnTo>
                    <a:pt x="378" y="315"/>
                  </a:lnTo>
                  <a:close/>
                  <a:moveTo>
                    <a:pt x="144" y="141"/>
                  </a:moveTo>
                  <a:cubicBezTo>
                    <a:pt x="165" y="113"/>
                    <a:pt x="198" y="97"/>
                    <a:pt x="237" y="97"/>
                  </a:cubicBezTo>
                  <a:cubicBezTo>
                    <a:pt x="281" y="97"/>
                    <a:pt x="315" y="122"/>
                    <a:pt x="332" y="159"/>
                  </a:cubicBezTo>
                  <a:cubicBezTo>
                    <a:pt x="119" y="247"/>
                    <a:pt x="119" y="247"/>
                    <a:pt x="119" y="247"/>
                  </a:cubicBezTo>
                  <a:cubicBezTo>
                    <a:pt x="113" y="202"/>
                    <a:pt x="125" y="167"/>
                    <a:pt x="14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4"/>
            <p:cNvSpPr>
              <a:spLocks/>
            </p:cNvSpPr>
            <p:nvPr userDrawn="1"/>
          </p:nvSpPr>
          <p:spPr bwMode="auto">
            <a:xfrm>
              <a:off x="3065463" y="2752725"/>
              <a:ext cx="860425" cy="1244600"/>
            </a:xfrm>
            <a:custGeom>
              <a:avLst/>
              <a:gdLst>
                <a:gd name="T0" fmla="*/ 542 w 542"/>
                <a:gd name="T1" fmla="*/ 632 h 784"/>
                <a:gd name="T2" fmla="*/ 166 w 542"/>
                <a:gd name="T3" fmla="*/ 632 h 784"/>
                <a:gd name="T4" fmla="*/ 166 w 542"/>
                <a:gd name="T5" fmla="*/ 0 h 784"/>
                <a:gd name="T6" fmla="*/ 0 w 542"/>
                <a:gd name="T7" fmla="*/ 0 h 784"/>
                <a:gd name="T8" fmla="*/ 0 w 542"/>
                <a:gd name="T9" fmla="*/ 784 h 784"/>
                <a:gd name="T10" fmla="*/ 542 w 542"/>
                <a:gd name="T11" fmla="*/ 784 h 784"/>
                <a:gd name="T12" fmla="*/ 542 w 542"/>
                <a:gd name="T13" fmla="*/ 632 h 784"/>
              </a:gdLst>
              <a:ahLst/>
              <a:cxnLst>
                <a:cxn ang="0">
                  <a:pos x="T0" y="T1"/>
                </a:cxn>
                <a:cxn ang="0">
                  <a:pos x="T2" y="T3"/>
                </a:cxn>
                <a:cxn ang="0">
                  <a:pos x="T4" y="T5"/>
                </a:cxn>
                <a:cxn ang="0">
                  <a:pos x="T6" y="T7"/>
                </a:cxn>
                <a:cxn ang="0">
                  <a:pos x="T8" y="T9"/>
                </a:cxn>
                <a:cxn ang="0">
                  <a:pos x="T10" y="T11"/>
                </a:cxn>
                <a:cxn ang="0">
                  <a:pos x="T12" y="T13"/>
                </a:cxn>
              </a:cxnLst>
              <a:rect l="0" t="0" r="r" b="b"/>
              <a:pathLst>
                <a:path w="542" h="784">
                  <a:moveTo>
                    <a:pt x="542" y="632"/>
                  </a:moveTo>
                  <a:lnTo>
                    <a:pt x="166" y="632"/>
                  </a:lnTo>
                  <a:lnTo>
                    <a:pt x="166" y="0"/>
                  </a:lnTo>
                  <a:lnTo>
                    <a:pt x="0" y="0"/>
                  </a:lnTo>
                  <a:lnTo>
                    <a:pt x="0" y="784"/>
                  </a:lnTo>
                  <a:lnTo>
                    <a:pt x="542" y="784"/>
                  </a:lnTo>
                  <a:lnTo>
                    <a:pt x="542" y="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5"/>
            <p:cNvSpPr>
              <a:spLocks noEditPoints="1"/>
            </p:cNvSpPr>
            <p:nvPr userDrawn="1"/>
          </p:nvSpPr>
          <p:spPr bwMode="auto">
            <a:xfrm>
              <a:off x="8121651" y="3022600"/>
              <a:ext cx="1025525" cy="992188"/>
            </a:xfrm>
            <a:custGeom>
              <a:avLst/>
              <a:gdLst>
                <a:gd name="T0" fmla="*/ 238 w 477"/>
                <a:gd name="T1" fmla="*/ 459 h 459"/>
                <a:gd name="T2" fmla="*/ 0 w 477"/>
                <a:gd name="T3" fmla="*/ 229 h 459"/>
                <a:gd name="T4" fmla="*/ 239 w 477"/>
                <a:gd name="T5" fmla="*/ 0 h 459"/>
                <a:gd name="T6" fmla="*/ 477 w 477"/>
                <a:gd name="T7" fmla="*/ 229 h 459"/>
                <a:gd name="T8" fmla="*/ 238 w 477"/>
                <a:gd name="T9" fmla="*/ 459 h 459"/>
                <a:gd name="T10" fmla="*/ 238 w 477"/>
                <a:gd name="T11" fmla="*/ 105 h 459"/>
                <a:gd name="T12" fmla="*/ 120 w 477"/>
                <a:gd name="T13" fmla="*/ 229 h 459"/>
                <a:gd name="T14" fmla="*/ 239 w 477"/>
                <a:gd name="T15" fmla="*/ 354 h 459"/>
                <a:gd name="T16" fmla="*/ 357 w 477"/>
                <a:gd name="T17" fmla="*/ 229 h 459"/>
                <a:gd name="T18" fmla="*/ 238 w 477"/>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7" h="459">
                  <a:moveTo>
                    <a:pt x="238" y="459"/>
                  </a:moveTo>
                  <a:cubicBezTo>
                    <a:pt x="105" y="459"/>
                    <a:pt x="0" y="359"/>
                    <a:pt x="0" y="229"/>
                  </a:cubicBezTo>
                  <a:cubicBezTo>
                    <a:pt x="0" y="101"/>
                    <a:pt x="105" y="0"/>
                    <a:pt x="239" y="0"/>
                  </a:cubicBezTo>
                  <a:cubicBezTo>
                    <a:pt x="372" y="0"/>
                    <a:pt x="477" y="99"/>
                    <a:pt x="477" y="229"/>
                  </a:cubicBezTo>
                  <a:cubicBezTo>
                    <a:pt x="477" y="358"/>
                    <a:pt x="372" y="459"/>
                    <a:pt x="238" y="459"/>
                  </a:cubicBezTo>
                  <a:moveTo>
                    <a:pt x="238" y="105"/>
                  </a:moveTo>
                  <a:cubicBezTo>
                    <a:pt x="170" y="105"/>
                    <a:pt x="120" y="156"/>
                    <a:pt x="120" y="229"/>
                  </a:cubicBezTo>
                  <a:cubicBezTo>
                    <a:pt x="120" y="299"/>
                    <a:pt x="173" y="354"/>
                    <a:pt x="239" y="354"/>
                  </a:cubicBezTo>
                  <a:cubicBezTo>
                    <a:pt x="307" y="354"/>
                    <a:pt x="357" y="301"/>
                    <a:pt x="357" y="229"/>
                  </a:cubicBezTo>
                  <a:cubicBezTo>
                    <a:pt x="357" y="159"/>
                    <a:pt x="304" y="105"/>
                    <a:pt x="238"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6"/>
            <p:cNvSpPr>
              <a:spLocks noEditPoints="1"/>
            </p:cNvSpPr>
            <p:nvPr userDrawn="1"/>
          </p:nvSpPr>
          <p:spPr bwMode="auto">
            <a:xfrm>
              <a:off x="6105526" y="3022600"/>
              <a:ext cx="1023938" cy="992188"/>
            </a:xfrm>
            <a:custGeom>
              <a:avLst/>
              <a:gdLst>
                <a:gd name="T0" fmla="*/ 237 w 476"/>
                <a:gd name="T1" fmla="*/ 459 h 459"/>
                <a:gd name="T2" fmla="*/ 0 w 476"/>
                <a:gd name="T3" fmla="*/ 229 h 459"/>
                <a:gd name="T4" fmla="*/ 239 w 476"/>
                <a:gd name="T5" fmla="*/ 0 h 459"/>
                <a:gd name="T6" fmla="*/ 476 w 476"/>
                <a:gd name="T7" fmla="*/ 229 h 459"/>
                <a:gd name="T8" fmla="*/ 237 w 476"/>
                <a:gd name="T9" fmla="*/ 459 h 459"/>
                <a:gd name="T10" fmla="*/ 237 w 476"/>
                <a:gd name="T11" fmla="*/ 105 h 459"/>
                <a:gd name="T12" fmla="*/ 120 w 476"/>
                <a:gd name="T13" fmla="*/ 229 h 459"/>
                <a:gd name="T14" fmla="*/ 239 w 476"/>
                <a:gd name="T15" fmla="*/ 354 h 459"/>
                <a:gd name="T16" fmla="*/ 356 w 476"/>
                <a:gd name="T17" fmla="*/ 229 h 459"/>
                <a:gd name="T18" fmla="*/ 237 w 476"/>
                <a:gd name="T19" fmla="*/ 10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59">
                  <a:moveTo>
                    <a:pt x="237" y="459"/>
                  </a:moveTo>
                  <a:cubicBezTo>
                    <a:pt x="104" y="459"/>
                    <a:pt x="0" y="359"/>
                    <a:pt x="0" y="229"/>
                  </a:cubicBezTo>
                  <a:cubicBezTo>
                    <a:pt x="0" y="101"/>
                    <a:pt x="105" y="0"/>
                    <a:pt x="239" y="0"/>
                  </a:cubicBezTo>
                  <a:cubicBezTo>
                    <a:pt x="372" y="0"/>
                    <a:pt x="476" y="99"/>
                    <a:pt x="476" y="229"/>
                  </a:cubicBezTo>
                  <a:cubicBezTo>
                    <a:pt x="476" y="358"/>
                    <a:pt x="371" y="459"/>
                    <a:pt x="237" y="459"/>
                  </a:cubicBezTo>
                  <a:moveTo>
                    <a:pt x="237" y="105"/>
                  </a:moveTo>
                  <a:cubicBezTo>
                    <a:pt x="169" y="105"/>
                    <a:pt x="120" y="156"/>
                    <a:pt x="120" y="229"/>
                  </a:cubicBezTo>
                  <a:cubicBezTo>
                    <a:pt x="120" y="299"/>
                    <a:pt x="172" y="354"/>
                    <a:pt x="239" y="354"/>
                  </a:cubicBezTo>
                  <a:cubicBezTo>
                    <a:pt x="307" y="354"/>
                    <a:pt x="356" y="301"/>
                    <a:pt x="356" y="229"/>
                  </a:cubicBezTo>
                  <a:cubicBezTo>
                    <a:pt x="356" y="159"/>
                    <a:pt x="304" y="105"/>
                    <a:pt x="237"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2123931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sp>
        <p:nvSpPr>
          <p:cNvPr id="14" name="Picture Placeholder 13"/>
          <p:cNvSpPr>
            <a:spLocks noGrp="1"/>
          </p:cNvSpPr>
          <p:nvPr>
            <p:ph type="pic" sz="quarter" idx="13" hasCustomPrompt="1"/>
          </p:nvPr>
        </p:nvSpPr>
        <p:spPr>
          <a:xfrm>
            <a:off x="2965391" y="632859"/>
            <a:ext cx="9101197" cy="5245948"/>
          </a:xfrm>
          <a:prstGeom prst="rect">
            <a:avLst/>
          </a:prstGeom>
        </p:spPr>
        <p:txBody>
          <a:bodyPr anchor="t"/>
          <a:lstStyle>
            <a:lvl1pPr marL="0" indent="0" algn="l">
              <a:buFontTx/>
              <a:buNone/>
              <a:defRPr sz="2400" baseline="0"/>
            </a:lvl1pPr>
          </a:lstStyle>
          <a:p>
            <a:r>
              <a:rPr lang="en-US" dirty="0"/>
              <a:t>Image Here. Callouts: Rectangle; no fill; 3 </a:t>
            </a:r>
            <a:r>
              <a:rPr lang="en-US" dirty="0" err="1"/>
              <a:t>pt</a:t>
            </a:r>
            <a:r>
              <a:rPr lang="en-US" dirty="0"/>
              <a:t> outline; outline color (19, 41, 140)</a:t>
            </a:r>
          </a:p>
          <a:p>
            <a:endParaRPr lang="en-US" dirty="0"/>
          </a:p>
          <a:p>
            <a:endParaRPr lang="en-US" dirty="0"/>
          </a:p>
        </p:txBody>
      </p:sp>
      <p:sp>
        <p:nvSpPr>
          <p:cNvPr id="3" name="Slide Number Placeholder 2"/>
          <p:cNvSpPr>
            <a:spLocks noGrp="1"/>
          </p:cNvSpPr>
          <p:nvPr>
            <p:ph type="sldNum" sz="quarter" idx="10"/>
          </p:nvPr>
        </p:nvSpPr>
        <p:spPr/>
        <p:txBody>
          <a:bodyPr/>
          <a:lstStyle/>
          <a:p>
            <a:fld id="{6D22F896-40B5-4ADD-8801-0D06FADFA095}" type="slidenum">
              <a:rPr lang="en-US" smtClean="0"/>
              <a:pPr/>
              <a:t>‹#›</a:t>
            </a:fld>
            <a:endParaRPr lang="en-US" dirty="0"/>
          </a:p>
        </p:txBody>
      </p:sp>
      <p:sp>
        <p:nvSpPr>
          <p:cNvPr id="4" name="Slide Number Placeholder 3"/>
          <p:cNvSpPr txBox="1">
            <a:spLocks/>
          </p:cNvSpPr>
          <p:nvPr userDrawn="1"/>
        </p:nvSpPr>
        <p:spPr>
          <a:xfrm>
            <a:off x="11749913" y="6473952"/>
            <a:ext cx="438912" cy="155448"/>
          </a:xfrm>
          <a:prstGeom prst="rect">
            <a:avLst/>
          </a:prstGeom>
        </p:spPr>
        <p:txBody>
          <a:bodyPr vert="horz" lIns="0" tIns="0" rIns="0" bIns="0" rtlCol="0" anchor="ctr"/>
          <a:lstStyle>
            <a:defPPr>
              <a:defRPr lang="en-US"/>
            </a:defPPr>
            <a:lvl1pPr marL="0" algn="ctr" defTabSz="1218987"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D22F896-40B5-4ADD-8801-0D06FADFA095}" type="slidenum">
              <a:rPr lang="en-US" smtClean="0"/>
              <a:pPr/>
              <a:t>‹#›</a:t>
            </a:fld>
            <a:endParaRPr lang="en-US" dirty="0"/>
          </a:p>
        </p:txBody>
      </p:sp>
      <p:sp>
        <p:nvSpPr>
          <p:cNvPr id="10" name="Rectangle 9"/>
          <p:cNvSpPr/>
          <p:nvPr userDrawn="1"/>
        </p:nvSpPr>
        <p:spPr>
          <a:xfrm>
            <a:off x="0" y="0"/>
            <a:ext cx="12188825" cy="557784"/>
          </a:xfrm>
          <a:prstGeom prst="rect">
            <a:avLst/>
          </a:prstGeom>
          <a:solidFill>
            <a:srgbClr val="3E8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1" hasCustomPrompt="1"/>
          </p:nvPr>
        </p:nvSpPr>
        <p:spPr>
          <a:xfrm>
            <a:off x="-1" y="0"/>
            <a:ext cx="2418461" cy="557784"/>
          </a:xfrm>
          <a:prstGeom prst="rect">
            <a:avLst/>
          </a:prstGeom>
        </p:spPr>
        <p:txBody>
          <a:bodyPr anchor="ctr"/>
          <a:lstStyle>
            <a:lvl1pPr marL="0" indent="0">
              <a:buNone/>
              <a:defRPr sz="2400" b="1" baseline="0">
                <a:solidFill>
                  <a:schemeClr val="bg1"/>
                </a:solidFill>
              </a:defRPr>
            </a:lvl1pPr>
            <a:lvl2pPr marL="609494" indent="0">
              <a:buNone/>
              <a:defRPr/>
            </a:lvl2pPr>
            <a:lvl3pPr marL="1218986" indent="0">
              <a:buNone/>
              <a:defRPr/>
            </a:lvl3pPr>
          </a:lstStyle>
          <a:p>
            <a:pPr lvl="0"/>
            <a:r>
              <a:rPr lang="en-US" sz="2400" dirty="0"/>
              <a:t>Overview Slide</a:t>
            </a:r>
            <a:endParaRPr lang="en-US" dirty="0"/>
          </a:p>
        </p:txBody>
      </p:sp>
      <p:sp>
        <p:nvSpPr>
          <p:cNvPr id="7" name="Text Placeholder 6"/>
          <p:cNvSpPr>
            <a:spLocks noGrp="1"/>
          </p:cNvSpPr>
          <p:nvPr>
            <p:ph type="body" sz="quarter" idx="12" hasCustomPrompt="1"/>
          </p:nvPr>
        </p:nvSpPr>
        <p:spPr>
          <a:xfrm>
            <a:off x="0" y="632858"/>
            <a:ext cx="2845750" cy="5605571"/>
          </a:xfrm>
          <a:prstGeom prst="rect">
            <a:avLst/>
          </a:prstGeom>
        </p:spPr>
        <p:txBody>
          <a:bodyPr/>
          <a:lstStyle>
            <a:lvl1pPr marL="0" indent="0">
              <a:buNone/>
              <a:defRPr sz="2000"/>
            </a:lvl1pPr>
          </a:lstStyle>
          <a:p>
            <a:r>
              <a:rPr lang="en-US" dirty="0">
                <a:latin typeface="Arial" pitchFamily="34" charset="0"/>
                <a:cs typeface="Arial" pitchFamily="34" charset="0"/>
              </a:rPr>
              <a:t>Lorem Ipsum Lorem Ipsum Lorem Ipsum Lorem Ipsum</a:t>
            </a:r>
          </a:p>
        </p:txBody>
      </p:sp>
    </p:spTree>
    <p:custDataLst>
      <p:tags r:id="rId1"/>
    </p:custDataLst>
    <p:extLst>
      <p:ext uri="{BB962C8B-B14F-4D97-AF65-F5344CB8AC3E}">
        <p14:creationId xmlns:p14="http://schemas.microsoft.com/office/powerpoint/2010/main" val="21942806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2-Part Banner">
    <p:spTree>
      <p:nvGrpSpPr>
        <p:cNvPr id="1" name=""/>
        <p:cNvGrpSpPr/>
        <p:nvPr/>
      </p:nvGrpSpPr>
      <p:grpSpPr>
        <a:xfrm>
          <a:off x="0" y="0"/>
          <a:ext cx="0" cy="0"/>
          <a:chOff x="0" y="0"/>
          <a:chExt cx="0" cy="0"/>
        </a:xfrm>
      </p:grpSpPr>
      <p:sp>
        <p:nvSpPr>
          <p:cNvPr id="37" name="Picture Placeholder 36"/>
          <p:cNvSpPr>
            <a:spLocks noGrp="1"/>
          </p:cNvSpPr>
          <p:nvPr>
            <p:ph type="pic" sz="quarter" idx="20" hasCustomPrompt="1"/>
          </p:nvPr>
        </p:nvSpPr>
        <p:spPr>
          <a:xfrm>
            <a:off x="240459" y="1930400"/>
            <a:ext cx="11707907" cy="4335463"/>
          </a:xfrm>
          <a:prstGeom prst="rect">
            <a:avLst/>
          </a:prstGeom>
        </p:spPr>
        <p:txBody>
          <a:bodyPr/>
          <a:lstStyle>
            <a:lvl1pPr marL="0" indent="0">
              <a:buNone/>
              <a:defRPr sz="2400" baseline="0"/>
            </a:lvl1pPr>
          </a:lstStyle>
          <a:p>
            <a:r>
              <a:rPr lang="en-US" dirty="0"/>
              <a:t>Image here. Callouts: Rectangle; no fill; 3 </a:t>
            </a:r>
            <a:r>
              <a:rPr lang="en-US" dirty="0" err="1"/>
              <a:t>pt</a:t>
            </a:r>
            <a:r>
              <a:rPr lang="en-US" dirty="0"/>
              <a:t> outline; outline color (19, 41, 140)</a:t>
            </a:r>
          </a:p>
          <a:p>
            <a:endParaRPr lang="en-US" dirty="0"/>
          </a:p>
        </p:txBody>
      </p:sp>
      <p:sp>
        <p:nvSpPr>
          <p:cNvPr id="3" name="Slide Number Placeholder 2"/>
          <p:cNvSpPr>
            <a:spLocks noGrp="1"/>
          </p:cNvSpPr>
          <p:nvPr>
            <p:ph type="sldNum" sz="quarter" idx="10"/>
          </p:nvPr>
        </p:nvSpPr>
        <p:spPr/>
        <p:txBody>
          <a:bodyPr/>
          <a:lstStyle/>
          <a:p>
            <a:fld id="{6D22F896-40B5-4ADD-8801-0D06FADFA095}" type="slidenum">
              <a:rPr lang="en-US" smtClean="0"/>
              <a:pPr/>
              <a:t>‹#›</a:t>
            </a:fld>
            <a:endParaRPr lang="en-US" dirty="0"/>
          </a:p>
        </p:txBody>
      </p:sp>
      <p:sp>
        <p:nvSpPr>
          <p:cNvPr id="4" name="Rectangle 3"/>
          <p:cNvSpPr/>
          <p:nvPr userDrawn="1"/>
        </p:nvSpPr>
        <p:spPr>
          <a:xfrm>
            <a:off x="1" y="-1"/>
            <a:ext cx="12188824" cy="553105"/>
          </a:xfrm>
          <a:prstGeom prst="rect">
            <a:avLst/>
          </a:prstGeom>
          <a:solidFill>
            <a:srgbClr val="3E8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1"/>
          <p:cNvSpPr txBox="1">
            <a:spLocks/>
          </p:cNvSpPr>
          <p:nvPr userDrawn="1"/>
        </p:nvSpPr>
        <p:spPr>
          <a:xfrm>
            <a:off x="11749913" y="6473952"/>
            <a:ext cx="438912" cy="155448"/>
          </a:xfrm>
          <a:prstGeom prst="rect">
            <a:avLst/>
          </a:prstGeom>
        </p:spPr>
        <p:txBody>
          <a:bodyPr vert="horz" lIns="0" tIns="0" rIns="0" bIns="0" rtlCol="0" anchor="ctr"/>
          <a:lstStyle>
            <a:defPPr>
              <a:defRPr lang="en-US"/>
            </a:defPPr>
            <a:lvl1pPr marL="0" algn="ctr" defTabSz="1218987"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D22F896-40B5-4ADD-8801-0D06FADFA095}" type="slidenum">
              <a:rPr lang="en-US" smtClean="0"/>
              <a:pPr/>
              <a:t>‹#›</a:t>
            </a:fld>
            <a:endParaRPr lang="en-US" dirty="0"/>
          </a:p>
        </p:txBody>
      </p:sp>
      <p:sp>
        <p:nvSpPr>
          <p:cNvPr id="6" name="Text Placeholder 5"/>
          <p:cNvSpPr>
            <a:spLocks noGrp="1"/>
          </p:cNvSpPr>
          <p:nvPr>
            <p:ph type="body" sz="quarter" idx="11" hasCustomPrompt="1"/>
          </p:nvPr>
        </p:nvSpPr>
        <p:spPr>
          <a:xfrm>
            <a:off x="0" y="0"/>
            <a:ext cx="2097741" cy="557213"/>
          </a:xfrm>
          <a:prstGeom prst="rect">
            <a:avLst/>
          </a:prstGeom>
        </p:spPr>
        <p:txBody>
          <a:bodyPr anchor="ctr"/>
          <a:lstStyle>
            <a:lvl1pPr marL="0" indent="0">
              <a:buNone/>
              <a:defRPr sz="2400" b="1" baseline="0">
                <a:solidFill>
                  <a:schemeClr val="bg1"/>
                </a:solidFill>
              </a:defRPr>
            </a:lvl1pPr>
          </a:lstStyle>
          <a:p>
            <a:pPr lvl="0"/>
            <a:r>
              <a:rPr lang="en-US" dirty="0"/>
              <a:t>Section Title:</a:t>
            </a:r>
          </a:p>
        </p:txBody>
      </p:sp>
      <p:sp>
        <p:nvSpPr>
          <p:cNvPr id="13" name="Text Placeholder 12"/>
          <p:cNvSpPr>
            <a:spLocks noGrp="1"/>
          </p:cNvSpPr>
          <p:nvPr>
            <p:ph type="body" sz="quarter" idx="12" hasCustomPrompt="1"/>
          </p:nvPr>
        </p:nvSpPr>
        <p:spPr>
          <a:xfrm>
            <a:off x="2185416" y="71763"/>
            <a:ext cx="5130800" cy="409575"/>
          </a:xfrm>
          <a:prstGeom prst="roundRect">
            <a:avLst/>
          </a:prstGeom>
          <a:solidFill>
            <a:schemeClr val="bg1"/>
          </a:solidFill>
        </p:spPr>
        <p:txBody>
          <a:bodyPr anchor="t"/>
          <a:lstStyle>
            <a:lvl1pPr marL="0" marR="0" indent="0" algn="l" defTabSz="1218987" rtl="0" eaLnBrk="1" fontAlgn="auto" latinLnBrk="0" hangingPunct="1">
              <a:lnSpc>
                <a:spcPct val="100000"/>
              </a:lnSpc>
              <a:spcBef>
                <a:spcPct val="20000"/>
              </a:spcBef>
              <a:spcAft>
                <a:spcPts val="0"/>
              </a:spcAft>
              <a:buClr>
                <a:schemeClr val="tx2"/>
              </a:buClr>
              <a:buSzTx/>
              <a:buFont typeface="Wingdings" pitchFamily="2" charset="2"/>
              <a:buNone/>
              <a:tabLst/>
              <a:defRPr sz="1600" b="0">
                <a:ln>
                  <a:noFill/>
                </a:ln>
                <a:solidFill>
                  <a:srgbClr val="3E8DDD"/>
                </a:solidFill>
              </a:defRPr>
            </a:lvl1pPr>
          </a:lstStyle>
          <a:p>
            <a:pPr marL="0" marR="0" lvl="0" indent="0" algn="l" defTabSz="1218987" rtl="0" eaLnBrk="1" fontAlgn="auto" latinLnBrk="0" hangingPunct="1">
              <a:lnSpc>
                <a:spcPct val="100000"/>
              </a:lnSpc>
              <a:spcBef>
                <a:spcPct val="20000"/>
              </a:spcBef>
              <a:spcAft>
                <a:spcPts val="0"/>
              </a:spcAft>
              <a:buClr>
                <a:schemeClr val="tx2"/>
              </a:buClr>
              <a:buSzTx/>
              <a:buFont typeface="Wingdings" pitchFamily="2" charset="2"/>
              <a:buNone/>
              <a:tabLst/>
              <a:defRPr/>
            </a:pPr>
            <a:r>
              <a:rPr lang="en-US" sz="1600" b="1" dirty="0">
                <a:solidFill>
                  <a:srgbClr val="3E8DDD"/>
                </a:solidFill>
                <a:latin typeface="Arial" pitchFamily="34" charset="0"/>
                <a:cs typeface="Arial" pitchFamily="34" charset="0"/>
              </a:rPr>
              <a:t>1.</a:t>
            </a:r>
            <a:r>
              <a:rPr lang="en-US" sz="1600" dirty="0">
                <a:solidFill>
                  <a:srgbClr val="3E8DDD"/>
                </a:solidFill>
                <a:latin typeface="Arial" pitchFamily="34" charset="0"/>
                <a:cs typeface="Arial" pitchFamily="34" charset="0"/>
              </a:rPr>
              <a:t> Current Objective</a:t>
            </a:r>
            <a:r>
              <a:rPr lang="en-US" sz="1600" baseline="0" dirty="0">
                <a:solidFill>
                  <a:srgbClr val="3E8DDD"/>
                </a:solidFill>
                <a:latin typeface="Arial" pitchFamily="34" charset="0"/>
                <a:cs typeface="Arial" pitchFamily="34" charset="0"/>
              </a:rPr>
              <a:t> (0.1” to R of section title text box)</a:t>
            </a:r>
            <a:endParaRPr lang="en-US" sz="1800" dirty="0">
              <a:solidFill>
                <a:srgbClr val="3E8DDD"/>
              </a:solidFill>
              <a:latin typeface="Arial" pitchFamily="34" charset="0"/>
              <a:cs typeface="Arial" pitchFamily="34" charset="0"/>
            </a:endParaRPr>
          </a:p>
          <a:p>
            <a:pPr lvl="0"/>
            <a:endParaRPr lang="en-US" dirty="0"/>
          </a:p>
        </p:txBody>
      </p:sp>
      <p:sp>
        <p:nvSpPr>
          <p:cNvPr id="25" name="Text Placeholder 12"/>
          <p:cNvSpPr>
            <a:spLocks noGrp="1"/>
          </p:cNvSpPr>
          <p:nvPr>
            <p:ph type="body" sz="quarter" idx="13" hasCustomPrompt="1"/>
          </p:nvPr>
        </p:nvSpPr>
        <p:spPr>
          <a:xfrm>
            <a:off x="7406640" y="75119"/>
            <a:ext cx="4193689" cy="409575"/>
          </a:xfrm>
          <a:prstGeom prst="roundRect">
            <a:avLst/>
          </a:prstGeom>
          <a:ln w="38100">
            <a:solidFill>
              <a:schemeClr val="bg1"/>
            </a:solidFill>
          </a:ln>
        </p:spPr>
        <p:txBody>
          <a:bodyPr anchor="t"/>
          <a:lstStyle>
            <a:lvl1pPr marL="0" marR="0" indent="0" algn="l" defTabSz="1218987" rtl="0" eaLnBrk="1" fontAlgn="auto" latinLnBrk="0" hangingPunct="1">
              <a:lnSpc>
                <a:spcPct val="100000"/>
              </a:lnSpc>
              <a:spcBef>
                <a:spcPct val="20000"/>
              </a:spcBef>
              <a:spcAft>
                <a:spcPts val="0"/>
              </a:spcAft>
              <a:buClr>
                <a:schemeClr val="tx2"/>
              </a:buClr>
              <a:buSzTx/>
              <a:buFont typeface="Wingdings" pitchFamily="2" charset="2"/>
              <a:buNone/>
              <a:tabLst/>
              <a:defRPr sz="1600" b="0" baseline="0">
                <a:solidFill>
                  <a:schemeClr val="bg1"/>
                </a:solidFill>
              </a:defRPr>
            </a:lvl1pPr>
          </a:lstStyle>
          <a:p>
            <a:pPr lvl="0"/>
            <a:r>
              <a:rPr lang="en-US" b="1" dirty="0"/>
              <a:t>2.</a:t>
            </a:r>
            <a:r>
              <a:rPr lang="en-US" dirty="0"/>
              <a:t> Objective (0.1” to R of objective text box) </a:t>
            </a:r>
          </a:p>
        </p:txBody>
      </p:sp>
      <p:sp>
        <p:nvSpPr>
          <p:cNvPr id="27" name="Text Placeholder 26"/>
          <p:cNvSpPr>
            <a:spLocks noGrp="1"/>
          </p:cNvSpPr>
          <p:nvPr>
            <p:ph type="body" sz="quarter" idx="14" hasCustomPrompt="1"/>
          </p:nvPr>
        </p:nvSpPr>
        <p:spPr>
          <a:xfrm>
            <a:off x="0" y="557213"/>
            <a:ext cx="2489200" cy="554037"/>
          </a:xfrm>
          <a:prstGeom prst="homePlate">
            <a:avLst/>
          </a:prstGeom>
          <a:solidFill>
            <a:srgbClr val="C4BEB6"/>
          </a:solidFill>
        </p:spPr>
        <p:txBody>
          <a:bodyPr anchor="ctr"/>
          <a:lstStyle>
            <a:lvl1pPr marL="0" indent="0" algn="ctr">
              <a:buNone/>
              <a:defRPr sz="1600" baseline="0">
                <a:solidFill>
                  <a:schemeClr val="bg1"/>
                </a:solidFill>
              </a:defRPr>
            </a:lvl1pPr>
          </a:lstStyle>
          <a:p>
            <a:pPr lvl="0"/>
            <a:r>
              <a:rPr lang="en-US" sz="1600" dirty="0"/>
              <a:t>Task 1</a:t>
            </a:r>
            <a:endParaRPr lang="en-US" dirty="0"/>
          </a:p>
        </p:txBody>
      </p:sp>
      <p:sp>
        <p:nvSpPr>
          <p:cNvPr id="32" name="Text Placeholder 26"/>
          <p:cNvSpPr>
            <a:spLocks noGrp="1"/>
          </p:cNvSpPr>
          <p:nvPr>
            <p:ph type="body" sz="quarter" idx="17" hasCustomPrompt="1"/>
          </p:nvPr>
        </p:nvSpPr>
        <p:spPr>
          <a:xfrm>
            <a:off x="6748272" y="553104"/>
            <a:ext cx="2489200" cy="554037"/>
          </a:xfrm>
          <a:prstGeom prst="chevron">
            <a:avLst/>
          </a:prstGeom>
          <a:solidFill>
            <a:srgbClr val="C4BEB6"/>
          </a:solidFill>
        </p:spPr>
        <p:txBody>
          <a:bodyPr anchor="ctr"/>
          <a:lstStyle>
            <a:lvl1pPr marL="0" indent="0" algn="ctr">
              <a:buNone/>
              <a:defRPr sz="1600" baseline="0">
                <a:solidFill>
                  <a:schemeClr val="bg1"/>
                </a:solidFill>
              </a:defRPr>
            </a:lvl1pPr>
          </a:lstStyle>
          <a:p>
            <a:pPr lvl="0"/>
            <a:r>
              <a:rPr lang="en-US" sz="1600" dirty="0"/>
              <a:t>Task 4</a:t>
            </a:r>
            <a:endParaRPr lang="en-US" dirty="0"/>
          </a:p>
        </p:txBody>
      </p:sp>
      <p:sp>
        <p:nvSpPr>
          <p:cNvPr id="35" name="Text Placeholder 34"/>
          <p:cNvSpPr>
            <a:spLocks noGrp="1"/>
          </p:cNvSpPr>
          <p:nvPr>
            <p:ph type="body" sz="quarter" idx="19" hasCustomPrompt="1"/>
          </p:nvPr>
        </p:nvSpPr>
        <p:spPr>
          <a:xfrm>
            <a:off x="0" y="1116013"/>
            <a:ext cx="12188825" cy="814387"/>
          </a:xfrm>
          <a:prstGeom prst="rect">
            <a:avLst/>
          </a:prstGeom>
        </p:spPr>
        <p:txBody>
          <a:bodyPr/>
          <a:lstStyle>
            <a:lvl1pPr marL="0" marR="0" indent="0" algn="l" defTabSz="1218987" rtl="0" eaLnBrk="1" fontAlgn="auto" latinLnBrk="0" hangingPunct="1">
              <a:lnSpc>
                <a:spcPct val="100000"/>
              </a:lnSpc>
              <a:spcBef>
                <a:spcPct val="20000"/>
              </a:spcBef>
              <a:spcAft>
                <a:spcPts val="0"/>
              </a:spcAft>
              <a:buClr>
                <a:schemeClr val="tx2"/>
              </a:buClr>
              <a:buSzTx/>
              <a:buFont typeface="Wingdings" pitchFamily="2" charset="2"/>
              <a:buNone/>
              <a:tabLst/>
              <a:defRPr sz="2000"/>
            </a:lvl1pPr>
          </a:lstStyle>
          <a:p>
            <a:pPr marL="0" marR="0" lvl="0" indent="0" algn="l" defTabSz="1218987" rtl="0" eaLnBrk="1" fontAlgn="auto" latinLnBrk="0" hangingPunct="1">
              <a:lnSpc>
                <a:spcPct val="100000"/>
              </a:lnSpc>
              <a:spcBef>
                <a:spcPct val="20000"/>
              </a:spcBef>
              <a:spcAft>
                <a:spcPts val="0"/>
              </a:spcAft>
              <a:buClr>
                <a:schemeClr val="tx2"/>
              </a:buClr>
              <a:buSzTx/>
              <a:buFont typeface="Wingdings" pitchFamily="2" charset="2"/>
              <a:buNone/>
              <a:tabLst/>
              <a:defRPr/>
            </a:pPr>
            <a:r>
              <a:rPr lang="en-US" sz="2000" dirty="0">
                <a:latin typeface="Arial" pitchFamily="34" charset="0"/>
                <a:cs typeface="Arial" pitchFamily="34" charset="0"/>
              </a:rPr>
              <a:t>Instructions:</a:t>
            </a:r>
            <a:r>
              <a:rPr lang="en-US" sz="2000" baseline="0" dirty="0">
                <a:latin typeface="Arial" pitchFamily="34" charset="0"/>
                <a:cs typeface="Arial" pitchFamily="34" charset="0"/>
              </a:rPr>
              <a:t> 1) Make each box in both rows of the header into a link (CTRL + K) to its objective/task slide. 2) Position all task boxes in banner 2.46” to R of where the previous box begins. They should overlap.</a:t>
            </a:r>
            <a:endParaRPr lang="en-US" sz="2000" dirty="0">
              <a:latin typeface="Arial" pitchFamily="34" charset="0"/>
              <a:cs typeface="Arial" pitchFamily="34" charset="0"/>
            </a:endParaRPr>
          </a:p>
          <a:p>
            <a:pPr lvl="0"/>
            <a:endParaRPr lang="en-US" dirty="0"/>
          </a:p>
        </p:txBody>
      </p:sp>
      <p:sp>
        <p:nvSpPr>
          <p:cNvPr id="40" name="Text Placeholder 26"/>
          <p:cNvSpPr>
            <a:spLocks noGrp="1"/>
          </p:cNvSpPr>
          <p:nvPr>
            <p:ph type="body" sz="quarter" idx="15" hasCustomPrompt="1"/>
          </p:nvPr>
        </p:nvSpPr>
        <p:spPr>
          <a:xfrm>
            <a:off x="2247022" y="557784"/>
            <a:ext cx="2489200" cy="554037"/>
          </a:xfrm>
          <a:prstGeom prst="chevron">
            <a:avLst/>
          </a:prstGeom>
          <a:solidFill>
            <a:srgbClr val="C4BEB6"/>
          </a:solidFill>
        </p:spPr>
        <p:txBody>
          <a:bodyPr anchor="ctr"/>
          <a:lstStyle>
            <a:lvl1pPr>
              <a:defRPr lang="en-US" sz="1600" baseline="0" dirty="0">
                <a:solidFill>
                  <a:schemeClr val="bg1"/>
                </a:solidFill>
              </a:defRPr>
            </a:lvl1pPr>
          </a:lstStyle>
          <a:p>
            <a:pPr marL="0" lvl="0" indent="0" algn="ctr">
              <a:buNone/>
            </a:pPr>
            <a:r>
              <a:rPr lang="en-US" sz="1600" dirty="0"/>
              <a:t>Task 2</a:t>
            </a:r>
            <a:endParaRPr lang="en-US" dirty="0"/>
          </a:p>
        </p:txBody>
      </p:sp>
      <p:sp>
        <p:nvSpPr>
          <p:cNvPr id="41" name="Text Placeholder 26"/>
          <p:cNvSpPr>
            <a:spLocks noGrp="1"/>
          </p:cNvSpPr>
          <p:nvPr>
            <p:ph type="body" sz="quarter" idx="16" hasCustomPrompt="1"/>
          </p:nvPr>
        </p:nvSpPr>
        <p:spPr>
          <a:xfrm>
            <a:off x="4494044" y="561531"/>
            <a:ext cx="2489200" cy="554037"/>
          </a:xfrm>
          <a:prstGeom prst="chevron">
            <a:avLst/>
          </a:prstGeom>
          <a:solidFill>
            <a:srgbClr val="46C8E1"/>
          </a:solidFill>
        </p:spPr>
        <p:txBody>
          <a:bodyPr anchor="ctr"/>
          <a:lstStyle>
            <a:lvl1pPr marL="0" indent="0" algn="ctr">
              <a:buNone/>
              <a:defRPr sz="1600" baseline="0">
                <a:solidFill>
                  <a:schemeClr val="bg1"/>
                </a:solidFill>
              </a:defRPr>
            </a:lvl1pPr>
          </a:lstStyle>
          <a:p>
            <a:pPr lvl="0"/>
            <a:r>
              <a:rPr lang="en-US" sz="1600" dirty="0"/>
              <a:t>Task 3 (current)</a:t>
            </a:r>
            <a:endParaRPr lang="en-US" dirty="0"/>
          </a:p>
        </p:txBody>
      </p:sp>
      <p:sp>
        <p:nvSpPr>
          <p:cNvPr id="42" name="Text Placeholder 26"/>
          <p:cNvSpPr>
            <a:spLocks noGrp="1"/>
          </p:cNvSpPr>
          <p:nvPr>
            <p:ph type="body" sz="quarter" idx="18" hasCustomPrompt="1"/>
          </p:nvPr>
        </p:nvSpPr>
        <p:spPr>
          <a:xfrm>
            <a:off x="8997696" y="557784"/>
            <a:ext cx="2489200" cy="554037"/>
          </a:xfrm>
          <a:prstGeom prst="chevron">
            <a:avLst/>
          </a:prstGeom>
          <a:solidFill>
            <a:srgbClr val="C4BEB6"/>
          </a:solidFill>
        </p:spPr>
        <p:txBody>
          <a:bodyPr anchor="ctr"/>
          <a:lstStyle>
            <a:lvl1pPr marL="0" indent="0" algn="ctr">
              <a:buNone/>
              <a:defRPr sz="1600" baseline="0">
                <a:solidFill>
                  <a:schemeClr val="bg1"/>
                </a:solidFill>
              </a:defRPr>
            </a:lvl1pPr>
          </a:lstStyle>
          <a:p>
            <a:pPr lvl="0"/>
            <a:r>
              <a:rPr lang="en-US" sz="1600" dirty="0"/>
              <a:t>Task 5</a:t>
            </a:r>
            <a:endParaRPr lang="en-US" dirty="0"/>
          </a:p>
        </p:txBody>
      </p:sp>
    </p:spTree>
    <p:custDataLst>
      <p:tags r:id="rId1"/>
    </p:custDataLst>
    <p:extLst>
      <p:ext uri="{BB962C8B-B14F-4D97-AF65-F5344CB8AC3E}">
        <p14:creationId xmlns:p14="http://schemas.microsoft.com/office/powerpoint/2010/main" val="2328224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80939585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_Black">
    <p:bg>
      <p:bgPr>
        <a:solidFill>
          <a:schemeClr val="tx1"/>
        </a:solidFill>
        <a:effectLst/>
      </p:bgPr>
    </p:bg>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0"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
        <p:nvSpPr>
          <p:cNvPr id="5" name="TextBox 4"/>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2020 Lenovo Internal. All rights reserved.</a:t>
            </a:r>
          </a:p>
        </p:txBody>
      </p:sp>
      <p:grpSp>
        <p:nvGrpSpPr>
          <p:cNvPr id="6" name="Group 5"/>
          <p:cNvGrpSpPr/>
          <p:nvPr userDrawn="1"/>
        </p:nvGrpSpPr>
        <p:grpSpPr>
          <a:xfrm>
            <a:off x="554338" y="6421482"/>
            <a:ext cx="734356" cy="245008"/>
            <a:chOff x="547688" y="952500"/>
            <a:chExt cx="12190413" cy="4067175"/>
          </a:xfrm>
        </p:grpSpPr>
        <p:sp>
          <p:nvSpPr>
            <p:cNvPr id="7" name="Rectangle 6"/>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custDataLst>
      <p:tags r:id="rId1"/>
    </p:custDataLst>
    <p:extLst>
      <p:ext uri="{BB962C8B-B14F-4D97-AF65-F5344CB8AC3E}">
        <p14:creationId xmlns:p14="http://schemas.microsoft.com/office/powerpoint/2010/main" val="229032212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bg>
      <p:bgPr>
        <a:solidFill>
          <a:schemeClr val="bg1"/>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ctr" anchorCtr="0">
            <a:noAutofit/>
          </a:bodyPr>
          <a:lstStyle>
            <a:lvl1pPr marL="0" indent="0">
              <a:lnSpc>
                <a:spcPts val="2200"/>
              </a:lnSpc>
              <a:spcBef>
                <a:spcPts val="0"/>
              </a:spcBef>
              <a:buNone/>
              <a:defRPr sz="22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56789"/>
          </a:xfrm>
          <a:prstGeom prst="rect">
            <a:avLst/>
          </a:prstGeom>
        </p:spPr>
        <p:txBody>
          <a:bodyPr wrap="square" lIns="0" tIns="0" rIns="0" bIns="0" anchor="t" anchorCtr="0"/>
          <a:lstStyle>
            <a:lvl1pPr marL="0" algn="l" defTabSz="1218987" rtl="0" eaLnBrk="1" latinLnBrk="0" hangingPunct="1">
              <a:lnSpc>
                <a:spcPts val="32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ustDataLst>
      <p:tags r:id="rId1"/>
    </p:custDataLst>
    <p:extLst>
      <p:ext uri="{BB962C8B-B14F-4D97-AF65-F5344CB8AC3E}">
        <p14:creationId xmlns:p14="http://schemas.microsoft.com/office/powerpoint/2010/main" val="2957633483"/>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latin typeface="Arial" pitchFamily="34" charset="0"/>
                <a:cs typeface="Arial" pitchFamily="34" charset="0"/>
              </a:rPr>
              <a:t>2021 Lenovo Internal. All rights reserved.</a:t>
            </a:r>
          </a:p>
        </p:txBody>
      </p:sp>
      <p:sp>
        <p:nvSpPr>
          <p:cNvPr id="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grpSp>
        <p:nvGrpSpPr>
          <p:cNvPr id="5" name="Group 4"/>
          <p:cNvGrpSpPr/>
          <p:nvPr userDrawn="1"/>
        </p:nvGrpSpPr>
        <p:grpSpPr>
          <a:xfrm>
            <a:off x="554338" y="6421482"/>
            <a:ext cx="734356" cy="245008"/>
            <a:chOff x="547688" y="952500"/>
            <a:chExt cx="12190413" cy="4067175"/>
          </a:xfrm>
        </p:grpSpPr>
        <p:sp>
          <p:nvSpPr>
            <p:cNvPr id="6" name="Rectangle 5"/>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33027268"/>
      </p:ext>
    </p:extLst>
  </p:cSld>
  <p:clrMap bg1="lt1" tx1="dk1" bg2="lt2" tx2="dk2" accent1="accent1" accent2="accent2" accent3="accent3" accent4="accent4" accent5="accent5" accent6="accent6" hlink="hlink" folHlink="folHlink"/>
  <p:sldLayoutIdLst>
    <p:sldLayoutId id="2147483669" r:id="rId1"/>
    <p:sldLayoutId id="2147483723" r:id="rId2"/>
    <p:sldLayoutId id="2147483670" r:id="rId3"/>
    <p:sldLayoutId id="2147483724" r:id="rId4"/>
    <p:sldLayoutId id="2147483741" r:id="rId5"/>
    <p:sldLayoutId id="2147483743" r:id="rId6"/>
    <p:sldLayoutId id="2147483654" r:id="rId7"/>
    <p:sldLayoutId id="2147483725" r:id="rId8"/>
    <p:sldLayoutId id="2147483738" r:id="rId9"/>
    <p:sldLayoutId id="2147483739" r:id="rId10"/>
    <p:sldLayoutId id="2147483661" r:id="rId11"/>
    <p:sldLayoutId id="2147483740" r:id="rId12"/>
    <p:sldLayoutId id="2147483726" r:id="rId13"/>
    <p:sldLayoutId id="2147483673" r:id="rId14"/>
    <p:sldLayoutId id="2147483727" r:id="rId15"/>
    <p:sldLayoutId id="2147483662" r:id="rId16"/>
    <p:sldLayoutId id="2147483728" r:id="rId17"/>
    <p:sldLayoutId id="2147483736" r:id="rId18"/>
    <p:sldLayoutId id="2147483737" r:id="rId19"/>
    <p:sldLayoutId id="2147483691" r:id="rId20"/>
    <p:sldLayoutId id="2147483729" r:id="rId21"/>
    <p:sldLayoutId id="2147483692" r:id="rId22"/>
    <p:sldLayoutId id="2147483730" r:id="rId23"/>
    <p:sldLayoutId id="2147483711" r:id="rId24"/>
    <p:sldLayoutId id="2147483731" r:id="rId25"/>
    <p:sldLayoutId id="2147483722" r:id="rId26"/>
    <p:sldLayoutId id="2147483732" r:id="rId27"/>
    <p:sldLayoutId id="2147483657" r:id="rId28"/>
    <p:sldLayoutId id="2147483733" r:id="rId29"/>
    <p:sldLayoutId id="2147483659" r:id="rId30"/>
    <p:sldLayoutId id="2147483734" r:id="rId31"/>
    <p:sldLayoutId id="2147483668" r:id="rId32"/>
    <p:sldLayoutId id="2147483735" r:id="rId33"/>
  </p:sldLayoutIdLst>
  <p:transition spd="med"/>
  <p:hf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0.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3.xml"/><Relationship Id="rId18"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slide" Target="slide8.xml"/><Relationship Id="rId12" Type="http://schemas.openxmlformats.org/officeDocument/2006/relationships/slide" Target="slide12.xml"/><Relationship Id="rId17" Type="http://schemas.openxmlformats.org/officeDocument/2006/relationships/image" Target="../media/image20.png"/><Relationship Id="rId2" Type="http://schemas.openxmlformats.org/officeDocument/2006/relationships/slideLayout" Target="../slideLayouts/slideLayout6.xml"/><Relationship Id="rId16" Type="http://schemas.openxmlformats.org/officeDocument/2006/relationships/slide" Target="slide17.xml"/><Relationship Id="rId1" Type="http://schemas.openxmlformats.org/officeDocument/2006/relationships/tags" Target="../tags/tag26.xml"/><Relationship Id="rId6" Type="http://schemas.openxmlformats.org/officeDocument/2006/relationships/slide" Target="slide3.xml"/><Relationship Id="rId11" Type="http://schemas.openxmlformats.org/officeDocument/2006/relationships/slide" Target="slide11.xml"/><Relationship Id="rId5" Type="http://schemas.openxmlformats.org/officeDocument/2006/relationships/image" Target="../media/image19.png"/><Relationship Id="rId15" Type="http://schemas.openxmlformats.org/officeDocument/2006/relationships/slide" Target="slide4.xml"/><Relationship Id="rId10" Type="http://schemas.openxmlformats.org/officeDocument/2006/relationships/slide" Target="slide10.xml"/><Relationship Id="rId4" Type="http://schemas.openxmlformats.org/officeDocument/2006/relationships/image" Target="../media/image18.png"/><Relationship Id="rId9" Type="http://schemas.openxmlformats.org/officeDocument/2006/relationships/slide" Target="slide16.xml"/><Relationship Id="rId14" Type="http://schemas.openxmlformats.org/officeDocument/2006/relationships/slide" Target="slide22.xml"/></Relationships>
</file>

<file path=ppt/slides/_rels/slide11.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2.xml"/><Relationship Id="rId3" Type="http://schemas.openxmlformats.org/officeDocument/2006/relationships/notesSlide" Target="../notesSlides/notesSlide11.xml"/><Relationship Id="rId7" Type="http://schemas.openxmlformats.org/officeDocument/2006/relationships/slide" Target="slide3.xml"/><Relationship Id="rId12" Type="http://schemas.openxmlformats.org/officeDocument/2006/relationships/slide" Target="slide11.xml"/><Relationship Id="rId17" Type="http://schemas.openxmlformats.org/officeDocument/2006/relationships/slide" Target="slide17.xml"/><Relationship Id="rId2" Type="http://schemas.openxmlformats.org/officeDocument/2006/relationships/slideLayout" Target="../slideLayouts/slideLayout6.xml"/><Relationship Id="rId16" Type="http://schemas.openxmlformats.org/officeDocument/2006/relationships/slide" Target="slide4.xml"/><Relationship Id="rId1" Type="http://schemas.openxmlformats.org/officeDocument/2006/relationships/tags" Target="../tags/tag27.xml"/><Relationship Id="rId6" Type="http://schemas.openxmlformats.org/officeDocument/2006/relationships/image" Target="../media/image24.png"/><Relationship Id="rId11" Type="http://schemas.openxmlformats.org/officeDocument/2006/relationships/slide" Target="slide10.xml"/><Relationship Id="rId5" Type="http://schemas.openxmlformats.org/officeDocument/2006/relationships/image" Target="../media/image23.png"/><Relationship Id="rId15" Type="http://schemas.openxmlformats.org/officeDocument/2006/relationships/slide" Target="slide22.xml"/><Relationship Id="rId10" Type="http://schemas.openxmlformats.org/officeDocument/2006/relationships/slide" Target="slide16.xml"/><Relationship Id="rId4" Type="http://schemas.openxmlformats.org/officeDocument/2006/relationships/image" Target="../media/image22.png"/><Relationship Id="rId9" Type="http://schemas.openxmlformats.org/officeDocument/2006/relationships/slide" Target="slide14.xml"/><Relationship Id="rId14"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2.xml"/><Relationship Id="rId3" Type="http://schemas.openxmlformats.org/officeDocument/2006/relationships/notesSlide" Target="../notesSlides/notesSlide12.xml"/><Relationship Id="rId7" Type="http://schemas.openxmlformats.org/officeDocument/2006/relationships/slide" Target="slide14.xml"/><Relationship Id="rId12" Type="http://schemas.openxmlformats.org/officeDocument/2006/relationships/slide" Target="slide13.xml"/><Relationship Id="rId17" Type="http://schemas.openxmlformats.org/officeDocument/2006/relationships/slide" Target="slide17.xml"/><Relationship Id="rId2" Type="http://schemas.openxmlformats.org/officeDocument/2006/relationships/slideLayout" Target="../slideLayouts/slideLayout6.xml"/><Relationship Id="rId16" Type="http://schemas.openxmlformats.org/officeDocument/2006/relationships/image" Target="../media/image26.png"/><Relationship Id="rId1" Type="http://schemas.openxmlformats.org/officeDocument/2006/relationships/tags" Target="../tags/tag28.xml"/><Relationship Id="rId6" Type="http://schemas.openxmlformats.org/officeDocument/2006/relationships/slide" Target="slide8.xml"/><Relationship Id="rId11" Type="http://schemas.openxmlformats.org/officeDocument/2006/relationships/slide" Target="slide12.xml"/><Relationship Id="rId5" Type="http://schemas.openxmlformats.org/officeDocument/2006/relationships/slide" Target="slide3.xml"/><Relationship Id="rId15" Type="http://schemas.openxmlformats.org/officeDocument/2006/relationships/image" Target="../media/image25.png"/><Relationship Id="rId10" Type="http://schemas.openxmlformats.org/officeDocument/2006/relationships/slide" Target="slide11.xml"/><Relationship Id="rId4" Type="http://schemas.openxmlformats.org/officeDocument/2006/relationships/image" Target="../media/image22.png"/><Relationship Id="rId9" Type="http://schemas.openxmlformats.org/officeDocument/2006/relationships/slide" Target="slide10.xml"/><Relationship Id="rId14" Type="http://schemas.openxmlformats.org/officeDocument/2006/relationships/slide" Target="slide4.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3.xml"/><Relationship Id="rId3" Type="http://schemas.openxmlformats.org/officeDocument/2006/relationships/notesSlide" Target="../notesSlides/notesSlide13.xml"/><Relationship Id="rId7" Type="http://schemas.openxmlformats.org/officeDocument/2006/relationships/slide" Target="slide8.xml"/><Relationship Id="rId12" Type="http://schemas.openxmlformats.org/officeDocument/2006/relationships/slide" Target="slide12.xml"/><Relationship Id="rId17" Type="http://schemas.openxmlformats.org/officeDocument/2006/relationships/slide" Target="slide31.xml"/><Relationship Id="rId2" Type="http://schemas.openxmlformats.org/officeDocument/2006/relationships/slideLayout" Target="../slideLayouts/slideLayout6.xml"/><Relationship Id="rId16" Type="http://schemas.openxmlformats.org/officeDocument/2006/relationships/slide" Target="slide17.xml"/><Relationship Id="rId1" Type="http://schemas.openxmlformats.org/officeDocument/2006/relationships/tags" Target="../tags/tag29.xml"/><Relationship Id="rId6" Type="http://schemas.openxmlformats.org/officeDocument/2006/relationships/slide" Target="slide3.xml"/><Relationship Id="rId11" Type="http://schemas.openxmlformats.org/officeDocument/2006/relationships/slide" Target="slide11.xml"/><Relationship Id="rId5" Type="http://schemas.openxmlformats.org/officeDocument/2006/relationships/image" Target="../media/image28.png"/><Relationship Id="rId15" Type="http://schemas.openxmlformats.org/officeDocument/2006/relationships/slide" Target="slide4.xml"/><Relationship Id="rId10" Type="http://schemas.openxmlformats.org/officeDocument/2006/relationships/slide" Target="slide10.xml"/><Relationship Id="rId4" Type="http://schemas.openxmlformats.org/officeDocument/2006/relationships/image" Target="../media/image27.png"/><Relationship Id="rId9" Type="http://schemas.openxmlformats.org/officeDocument/2006/relationships/slide" Target="slide16.xml"/><Relationship Id="rId14" Type="http://schemas.openxmlformats.org/officeDocument/2006/relationships/slide" Target="slide2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slide" Target="slide4.xml"/><Relationship Id="rId3" Type="http://schemas.openxmlformats.org/officeDocument/2006/relationships/notesSlide" Target="../notesSlides/notesSlide14.xml"/><Relationship Id="rId7" Type="http://schemas.openxmlformats.org/officeDocument/2006/relationships/slide" Target="slide14.xml"/><Relationship Id="rId12" Type="http://schemas.openxmlformats.org/officeDocument/2006/relationships/slide" Target="slide22.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29.png"/><Relationship Id="rId11" Type="http://schemas.openxmlformats.org/officeDocument/2006/relationships/slide" Target="slide16.xml"/><Relationship Id="rId5" Type="http://schemas.openxmlformats.org/officeDocument/2006/relationships/slide" Target="slide8.xml"/><Relationship Id="rId10" Type="http://schemas.openxmlformats.org/officeDocument/2006/relationships/slide" Target="slide17.xml"/><Relationship Id="rId4" Type="http://schemas.openxmlformats.org/officeDocument/2006/relationships/slide" Target="slide3.xml"/><Relationship Id="rId9" Type="http://schemas.openxmlformats.org/officeDocument/2006/relationships/image" Target="../media/image31.png"/><Relationship Id="rId14"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4.xml"/><Relationship Id="rId3" Type="http://schemas.openxmlformats.org/officeDocument/2006/relationships/notesSlide" Target="../notesSlides/notesSlide15.xml"/><Relationship Id="rId7" Type="http://schemas.openxmlformats.org/officeDocument/2006/relationships/slide" Target="slide16.xml"/><Relationship Id="rId12" Type="http://schemas.openxmlformats.org/officeDocument/2006/relationships/slide" Target="slide27.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slide" Target="slide14.xml"/><Relationship Id="rId11" Type="http://schemas.openxmlformats.org/officeDocument/2006/relationships/image" Target="../media/image32.png"/><Relationship Id="rId5" Type="http://schemas.openxmlformats.org/officeDocument/2006/relationships/slide" Target="slide8.xml"/><Relationship Id="rId15" Type="http://schemas.openxmlformats.org/officeDocument/2006/relationships/slide" Target="slide15.xml"/><Relationship Id="rId10" Type="http://schemas.openxmlformats.org/officeDocument/2006/relationships/slide" Target="slide17.xml"/><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slide" Target="slide14.xml"/><Relationship Id="rId18" Type="http://schemas.openxmlformats.org/officeDocument/2006/relationships/slide" Target="slide15.xml"/><Relationship Id="rId3" Type="http://schemas.openxmlformats.org/officeDocument/2006/relationships/notesSlide" Target="../notesSlides/notesSlide16.xml"/><Relationship Id="rId7" Type="http://schemas.openxmlformats.org/officeDocument/2006/relationships/diagramColors" Target="../diagrams/colors1.xml"/><Relationship Id="rId12" Type="http://schemas.openxmlformats.org/officeDocument/2006/relationships/image" Target="../media/image35.png"/><Relationship Id="rId17" Type="http://schemas.openxmlformats.org/officeDocument/2006/relationships/slide" Target="slide4.xml"/><Relationship Id="rId2" Type="http://schemas.openxmlformats.org/officeDocument/2006/relationships/slideLayout" Target="../slideLayouts/slideLayout6.xml"/><Relationship Id="rId16" Type="http://schemas.openxmlformats.org/officeDocument/2006/relationships/slide" Target="slide22.xml"/><Relationship Id="rId1" Type="http://schemas.openxmlformats.org/officeDocument/2006/relationships/tags" Target="../tags/tag32.xml"/><Relationship Id="rId6" Type="http://schemas.openxmlformats.org/officeDocument/2006/relationships/diagramQuickStyle" Target="../diagrams/quickStyle1.xml"/><Relationship Id="rId11" Type="http://schemas.openxmlformats.org/officeDocument/2006/relationships/image" Target="../media/image34.png"/><Relationship Id="rId5" Type="http://schemas.openxmlformats.org/officeDocument/2006/relationships/diagramLayout" Target="../diagrams/layout1.xml"/><Relationship Id="rId15" Type="http://schemas.openxmlformats.org/officeDocument/2006/relationships/slide" Target="slide16.xml"/><Relationship Id="rId10" Type="http://schemas.openxmlformats.org/officeDocument/2006/relationships/slide" Target="slide8.xml"/><Relationship Id="rId4" Type="http://schemas.openxmlformats.org/officeDocument/2006/relationships/diagramData" Target="../diagrams/data1.xml"/><Relationship Id="rId9" Type="http://schemas.openxmlformats.org/officeDocument/2006/relationships/slide" Target="slide3.xml"/><Relationship Id="rId14" Type="http://schemas.openxmlformats.org/officeDocument/2006/relationships/slide" Target="slide17.xml"/></Relationships>
</file>

<file path=ppt/slides/_rels/slide17.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notesSlide" Target="../notesSlides/notesSlide17.xml"/><Relationship Id="rId7" Type="http://schemas.openxmlformats.org/officeDocument/2006/relationships/slide" Target="slide14.xml"/><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slide" Target="slide8.xml"/><Relationship Id="rId11" Type="http://schemas.openxmlformats.org/officeDocument/2006/relationships/slide" Target="slide20.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36.png"/><Relationship Id="rId9" Type="http://schemas.openxmlformats.org/officeDocument/2006/relationships/slide" Target="slide4.xml"/></Relationships>
</file>

<file path=ppt/slides/_rels/slide1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0.xml"/><Relationship Id="rId3" Type="http://schemas.openxmlformats.org/officeDocument/2006/relationships/notesSlide" Target="../notesSlides/notesSlide18.xml"/><Relationship Id="rId7" Type="http://schemas.openxmlformats.org/officeDocument/2006/relationships/slide" Target="slide17.xml"/><Relationship Id="rId12"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tags" Target="../tags/tag34.xml"/><Relationship Id="rId6" Type="http://schemas.openxmlformats.org/officeDocument/2006/relationships/slide" Target="slide14.xml"/><Relationship Id="rId11" Type="http://schemas.openxmlformats.org/officeDocument/2006/relationships/slide" Target="slide4.xml"/><Relationship Id="rId5" Type="http://schemas.openxmlformats.org/officeDocument/2006/relationships/slide" Target="slide8.xml"/><Relationship Id="rId10"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13.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slide" Target="slide17.xml"/><Relationship Id="rId3" Type="http://schemas.openxmlformats.org/officeDocument/2006/relationships/notesSlide" Target="../notesSlides/notesSlide19.xml"/><Relationship Id="rId7" Type="http://schemas.openxmlformats.org/officeDocument/2006/relationships/diagramQuickStyle" Target="../diagrams/quickStyle2.xml"/><Relationship Id="rId12" Type="http://schemas.openxmlformats.org/officeDocument/2006/relationships/slide" Target="slide14.xml"/><Relationship Id="rId17" Type="http://schemas.openxmlformats.org/officeDocument/2006/relationships/slide" Target="slide20.xml"/><Relationship Id="rId2" Type="http://schemas.openxmlformats.org/officeDocument/2006/relationships/slideLayout" Target="../slideLayouts/slideLayout6.xml"/><Relationship Id="rId16" Type="http://schemas.openxmlformats.org/officeDocument/2006/relationships/slide" Target="slide4.xml"/><Relationship Id="rId1" Type="http://schemas.openxmlformats.org/officeDocument/2006/relationships/tags" Target="../tags/tag35.xml"/><Relationship Id="rId6" Type="http://schemas.openxmlformats.org/officeDocument/2006/relationships/diagramLayout" Target="../diagrams/layout2.xml"/><Relationship Id="rId11" Type="http://schemas.openxmlformats.org/officeDocument/2006/relationships/slide" Target="slide8.xml"/><Relationship Id="rId5" Type="http://schemas.openxmlformats.org/officeDocument/2006/relationships/diagramData" Target="../diagrams/data2.xml"/><Relationship Id="rId15" Type="http://schemas.openxmlformats.org/officeDocument/2006/relationships/slide" Target="slide13.xml"/><Relationship Id="rId10" Type="http://schemas.openxmlformats.org/officeDocument/2006/relationships/slide" Target="slide3.xml"/><Relationship Id="rId4" Type="http://schemas.openxmlformats.org/officeDocument/2006/relationships/image" Target="../media/image38.png"/><Relationship Id="rId9" Type="http://schemas.microsoft.com/office/2007/relationships/diagramDrawing" Target="../diagrams/drawing2.xml"/><Relationship Id="rId14" Type="http://schemas.openxmlformats.org/officeDocument/2006/relationships/slide" Target="slide2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notesSlide" Target="../notesSlides/notesSlide2.xml"/><Relationship Id="rId7" Type="http://schemas.openxmlformats.org/officeDocument/2006/relationships/slide" Target="slide14.xml"/><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13" Type="http://schemas.microsoft.com/office/2007/relationships/hdphoto" Target="../media/hdphoto1.wdp"/><Relationship Id="rId3" Type="http://schemas.openxmlformats.org/officeDocument/2006/relationships/notesSlide" Target="../notesSlides/notesSlide20.xml"/><Relationship Id="rId7" Type="http://schemas.openxmlformats.org/officeDocument/2006/relationships/slide" Target="slide17.xml"/><Relationship Id="rId12" Type="http://schemas.openxmlformats.org/officeDocument/2006/relationships/image" Target="../media/image39.png"/><Relationship Id="rId2" Type="http://schemas.openxmlformats.org/officeDocument/2006/relationships/slideLayout" Target="../slideLayouts/slideLayout6.xml"/><Relationship Id="rId16" Type="http://schemas.openxmlformats.org/officeDocument/2006/relationships/image" Target="../media/image41.png"/><Relationship Id="rId1" Type="http://schemas.openxmlformats.org/officeDocument/2006/relationships/tags" Target="../tags/tag36.xml"/><Relationship Id="rId6" Type="http://schemas.openxmlformats.org/officeDocument/2006/relationships/slide" Target="slide14.xml"/><Relationship Id="rId11" Type="http://schemas.openxmlformats.org/officeDocument/2006/relationships/slide" Target="slide20.xml"/><Relationship Id="rId5" Type="http://schemas.openxmlformats.org/officeDocument/2006/relationships/slide" Target="slide8.xml"/><Relationship Id="rId15" Type="http://schemas.microsoft.com/office/2007/relationships/hdphoto" Target="../media/hdphoto2.wdp"/><Relationship Id="rId10"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13" Type="http://schemas.microsoft.com/office/2007/relationships/hdphoto" Target="../media/hdphoto3.wdp"/><Relationship Id="rId3" Type="http://schemas.openxmlformats.org/officeDocument/2006/relationships/notesSlide" Target="../notesSlides/notesSlide21.xml"/><Relationship Id="rId7" Type="http://schemas.openxmlformats.org/officeDocument/2006/relationships/slide" Target="slide17.xml"/><Relationship Id="rId12" Type="http://schemas.openxmlformats.org/officeDocument/2006/relationships/image" Target="../media/image42.png"/><Relationship Id="rId2" Type="http://schemas.openxmlformats.org/officeDocument/2006/relationships/slideLayout" Target="../slideLayouts/slideLayout6.xml"/><Relationship Id="rId16" Type="http://schemas.microsoft.com/office/2007/relationships/hdphoto" Target="../media/hdphoto4.wdp"/><Relationship Id="rId1" Type="http://schemas.openxmlformats.org/officeDocument/2006/relationships/tags" Target="../tags/tag37.xml"/><Relationship Id="rId6" Type="http://schemas.openxmlformats.org/officeDocument/2006/relationships/slide" Target="slide14.xml"/><Relationship Id="rId11" Type="http://schemas.openxmlformats.org/officeDocument/2006/relationships/slide" Target="slide20.xml"/><Relationship Id="rId5" Type="http://schemas.openxmlformats.org/officeDocument/2006/relationships/slide" Target="slide8.xml"/><Relationship Id="rId15" Type="http://schemas.openxmlformats.org/officeDocument/2006/relationships/image" Target="../media/image44.png"/><Relationship Id="rId10"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slide" Target="slide25.xml"/><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slide" Target="slide24.xml"/><Relationship Id="rId5" Type="http://schemas.openxmlformats.org/officeDocument/2006/relationships/image" Target="../media/image46.jp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slide" Target="slide15.xml"/><Relationship Id="rId2" Type="http://schemas.openxmlformats.org/officeDocument/2006/relationships/slideLayout" Target="../slideLayouts/slideLayout6.xml"/><Relationship Id="rId1" Type="http://schemas.openxmlformats.org/officeDocument/2006/relationships/tags" Target="../tags/tag4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4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slide" Target="slide15.xml"/></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27.xml"/><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ags" Target="../tags/tag44.xml"/><Relationship Id="rId6" Type="http://schemas.openxmlformats.org/officeDocument/2006/relationships/slide" Target="slide5.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notesSlide" Target="../notesSlides/notesSlide3.xml"/><Relationship Id="rId7" Type="http://schemas.openxmlformats.org/officeDocument/2006/relationships/slide" Target="slide14.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slide" Target="slide4.xml"/><Relationship Id="rId11" Type="http://schemas.openxmlformats.org/officeDocument/2006/relationships/slide" Target="slide17.xml"/><Relationship Id="rId5" Type="http://schemas.openxmlformats.org/officeDocument/2006/relationships/slide" Target="slide8.xml"/><Relationship Id="rId10" Type="http://schemas.openxmlformats.org/officeDocument/2006/relationships/image" Target="../media/image3.png"/><Relationship Id="rId4" Type="http://schemas.openxmlformats.org/officeDocument/2006/relationships/slide" Target="slide3.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46.xml"/><Relationship Id="rId6" Type="http://schemas.openxmlformats.org/officeDocument/2006/relationships/image" Target="../media/image57.png"/><Relationship Id="rId5" Type="http://schemas.openxmlformats.org/officeDocument/2006/relationships/slide" Target="slide7.xml"/><Relationship Id="rId4" Type="http://schemas.openxmlformats.org/officeDocument/2006/relationships/slide" Target="slide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61.png"/><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48.xml"/><Relationship Id="rId5" Type="http://schemas.openxmlformats.org/officeDocument/2006/relationships/image" Target="../media/image62.png"/><Relationship Id="rId4" Type="http://schemas.openxmlformats.org/officeDocument/2006/relationships/slide" Target="slide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9.xml"/><Relationship Id="rId6" Type="http://schemas.openxmlformats.org/officeDocument/2006/relationships/slide" Target="slide4.xml"/><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slide" Target="slide14.xml"/><Relationship Id="rId12"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slide" Target="slide4.xml"/><Relationship Id="rId10" Type="http://schemas.openxmlformats.org/officeDocument/2006/relationships/image" Target="../media/image4.png"/><Relationship Id="rId4" Type="http://schemas.openxmlformats.org/officeDocument/2006/relationships/slide" Target="slide3.xml"/><Relationship Id="rId9" Type="http://schemas.openxmlformats.org/officeDocument/2006/relationships/slide" Target="slide17.xml"/><Relationship Id="rId14" Type="http://schemas.openxmlformats.org/officeDocument/2006/relationships/slide" Target="slide33.xml"/></Relationships>
</file>

<file path=ppt/slides/_rels/slide5.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30.xml"/><Relationship Id="rId3" Type="http://schemas.openxmlformats.org/officeDocument/2006/relationships/notesSlide" Target="../notesSlides/notesSlide5.xml"/><Relationship Id="rId7" Type="http://schemas.openxmlformats.org/officeDocument/2006/relationships/slide" Target="slide8.xml"/><Relationship Id="rId12" Type="http://schemas.openxmlformats.org/officeDocument/2006/relationships/slide" Target="slide29.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slide" Target="slide4.xml"/><Relationship Id="rId11" Type="http://schemas.openxmlformats.org/officeDocument/2006/relationships/slide" Target="slide28.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8.png"/><Relationship Id="rId9" Type="http://schemas.openxmlformats.org/officeDocument/2006/relationships/slide" Target="slide16.xml"/></Relationships>
</file>

<file path=ppt/slides/_rels/slide6.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notesSlide" Target="../notesSlides/notesSlide6.xml"/><Relationship Id="rId7"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slide" Target="slide4.xml"/><Relationship Id="rId11" Type="http://schemas.openxmlformats.org/officeDocument/2006/relationships/image" Target="../media/image10.png"/><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9.png"/><Relationship Id="rId9"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notesSlide" Target="../notesSlides/notesSlide7.xml"/><Relationship Id="rId7" Type="http://schemas.openxmlformats.org/officeDocument/2006/relationships/slide" Target="slide14.xml"/><Relationship Id="rId12" Type="http://schemas.openxmlformats.org/officeDocument/2006/relationships/slide" Target="slide17.xml"/><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slide" Target="slide8.xml"/><Relationship Id="rId11" Type="http://schemas.openxmlformats.org/officeDocument/2006/relationships/image" Target="../media/image13.png"/><Relationship Id="rId5" Type="http://schemas.openxmlformats.org/officeDocument/2006/relationships/slide" Target="slide4.xml"/><Relationship Id="rId10" Type="http://schemas.openxmlformats.org/officeDocument/2006/relationships/image" Target="../media/image12.png"/><Relationship Id="rId4" Type="http://schemas.openxmlformats.org/officeDocument/2006/relationships/slide" Target="slide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3.xml"/><Relationship Id="rId3" Type="http://schemas.openxmlformats.org/officeDocument/2006/relationships/notesSlide" Target="../notesSlides/notesSlide8.xml"/><Relationship Id="rId7" Type="http://schemas.openxmlformats.org/officeDocument/2006/relationships/slide" Target="slide8.xml"/><Relationship Id="rId12" Type="http://schemas.openxmlformats.org/officeDocument/2006/relationships/slide" Target="slide16.xml"/><Relationship Id="rId2" Type="http://schemas.openxmlformats.org/officeDocument/2006/relationships/slideLayout" Target="../slideLayouts/slideLayout6.xml"/><Relationship Id="rId16" Type="http://schemas.openxmlformats.org/officeDocument/2006/relationships/slide" Target="slide17.xml"/><Relationship Id="rId1" Type="http://schemas.openxmlformats.org/officeDocument/2006/relationships/tags" Target="../tags/tag24.xml"/><Relationship Id="rId6" Type="http://schemas.openxmlformats.org/officeDocument/2006/relationships/slide" Target="slide3.xml"/><Relationship Id="rId11" Type="http://schemas.openxmlformats.org/officeDocument/2006/relationships/slide" Target="slide14.xml"/><Relationship Id="rId5" Type="http://schemas.openxmlformats.org/officeDocument/2006/relationships/image" Target="../media/image15.png"/><Relationship Id="rId15" Type="http://schemas.openxmlformats.org/officeDocument/2006/relationships/slide" Target="slide4.xml"/><Relationship Id="rId10" Type="http://schemas.openxmlformats.org/officeDocument/2006/relationships/slide" Target="slide12.xml"/><Relationship Id="rId4" Type="http://schemas.openxmlformats.org/officeDocument/2006/relationships/image" Target="../media/image14.png"/><Relationship Id="rId9" Type="http://schemas.openxmlformats.org/officeDocument/2006/relationships/slide" Target="slide11.xml"/><Relationship Id="rId14" Type="http://schemas.openxmlformats.org/officeDocument/2006/relationships/slide" Target="slide22.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2.xml"/><Relationship Id="rId3" Type="http://schemas.openxmlformats.org/officeDocument/2006/relationships/notesSlide" Target="../notesSlides/notesSlide9.xml"/><Relationship Id="rId7" Type="http://schemas.openxmlformats.org/officeDocument/2006/relationships/slide" Target="slide10.xml"/><Relationship Id="rId12" Type="http://schemas.openxmlformats.org/officeDocument/2006/relationships/slide" Target="slide13.xml"/><Relationship Id="rId2" Type="http://schemas.openxmlformats.org/officeDocument/2006/relationships/slideLayout" Target="../slideLayouts/slideLayout6.xml"/><Relationship Id="rId16" Type="http://schemas.openxmlformats.org/officeDocument/2006/relationships/slide" Target="slide17.xml"/><Relationship Id="rId1" Type="http://schemas.openxmlformats.org/officeDocument/2006/relationships/tags" Target="../tags/tag25.xml"/><Relationship Id="rId6" Type="http://schemas.openxmlformats.org/officeDocument/2006/relationships/slide" Target="slide8.xml"/><Relationship Id="rId11" Type="http://schemas.openxmlformats.org/officeDocument/2006/relationships/slide" Target="slide16.xml"/><Relationship Id="rId5" Type="http://schemas.openxmlformats.org/officeDocument/2006/relationships/slide" Target="slide3.xml"/><Relationship Id="rId15" Type="http://schemas.openxmlformats.org/officeDocument/2006/relationships/image" Target="../media/image17.png"/><Relationship Id="rId10" Type="http://schemas.openxmlformats.org/officeDocument/2006/relationships/slide" Target="slide14.xml"/><Relationship Id="rId4" Type="http://schemas.openxmlformats.org/officeDocument/2006/relationships/image" Target="../media/image16.png"/><Relationship Id="rId9" Type="http://schemas.openxmlformats.org/officeDocument/2006/relationships/slide" Target="slide12.xml"/><Relationship Id="rId1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CRU </a:t>
            </a:r>
            <a:r>
              <a:rPr lang="en-US"/>
              <a:t>Work Orders</a:t>
            </a:r>
            <a:br>
              <a:rPr lang="en-US"/>
            </a:br>
            <a:r>
              <a:rPr lang="en-US"/>
              <a:t>– MSD365</a:t>
            </a:r>
            <a:endParaRPr lang="en-US" dirty="0"/>
          </a:p>
        </p:txBody>
      </p:sp>
      <p:sp>
        <p:nvSpPr>
          <p:cNvPr id="4" name="Subtitle 5">
            <a:extLst>
              <a:ext uri="{FF2B5EF4-FFF2-40B4-BE49-F238E27FC236}">
                <a16:creationId xmlns:a16="http://schemas.microsoft.com/office/drawing/2014/main" id="{DDD96C70-0E67-445D-B0AA-CB1099E05476}"/>
              </a:ext>
            </a:extLst>
          </p:cNvPr>
          <p:cNvSpPr txBox="1">
            <a:spLocks/>
          </p:cNvSpPr>
          <p:nvPr/>
        </p:nvSpPr>
        <p:spPr bwMode="gray">
          <a:xfrm>
            <a:off x="547650" y="4854633"/>
            <a:ext cx="9949796" cy="457200"/>
          </a:xfrm>
          <a:prstGeom prst="rect">
            <a:avLst/>
          </a:prstGeom>
        </p:spPr>
        <p:txBody>
          <a:bodyPr lIns="0" tIns="0" rIns="0" bIns="0" anchor="b" anchorCtr="0"/>
          <a:lstStyle>
            <a:lvl1pPr marL="0" indent="0" algn="l" defTabSz="1218987" rtl="0" eaLnBrk="1" latinLnBrk="0" hangingPunct="1">
              <a:lnSpc>
                <a:spcPct val="90000"/>
              </a:lnSpc>
              <a:spcBef>
                <a:spcPct val="0"/>
              </a:spcBef>
              <a:buClr>
                <a:schemeClr val="tx2"/>
              </a:buClr>
              <a:buFont typeface="Wingdings" pitchFamily="2" charset="2"/>
              <a:buNone/>
              <a:defRPr lang="en-US" sz="2600" b="0" kern="1200" cap="none" spc="0" baseline="0" dirty="0">
                <a:solidFill>
                  <a:schemeClr val="accent4"/>
                </a:solidFill>
                <a:latin typeface="Arial" pitchFamily="34" charset="0"/>
                <a:ea typeface="+mn-ea"/>
                <a:cs typeface="Arial" pitchFamily="34" charset="0"/>
              </a:defRPr>
            </a:lvl1pPr>
            <a:lvl2pPr marL="609493" indent="0" algn="ctr" defTabSz="1218987" rtl="0" eaLnBrk="1" latinLnBrk="0" hangingPunct="1">
              <a:spcBef>
                <a:spcPct val="20000"/>
              </a:spcBef>
              <a:buClr>
                <a:schemeClr val="tx2"/>
              </a:buClr>
              <a:buFont typeface="Wingdings" pitchFamily="2" charset="2"/>
              <a:buNone/>
              <a:defRPr sz="3700" kern="1200">
                <a:solidFill>
                  <a:schemeClr val="tx1">
                    <a:tint val="75000"/>
                  </a:schemeClr>
                </a:solidFill>
                <a:latin typeface="Arial" pitchFamily="34" charset="0"/>
                <a:ea typeface="+mn-ea"/>
                <a:cs typeface="Arial" pitchFamily="34" charset="0"/>
              </a:defRPr>
            </a:lvl2pPr>
            <a:lvl3pPr marL="1218987" indent="0" algn="ctr" defTabSz="1218987" rtl="0" eaLnBrk="1" latinLnBrk="0" hangingPunct="1">
              <a:spcBef>
                <a:spcPct val="20000"/>
              </a:spcBef>
              <a:buClr>
                <a:schemeClr val="tx2"/>
              </a:buClr>
              <a:buFont typeface="Wingdings" pitchFamily="2" charset="2"/>
              <a:buNone/>
              <a:defRPr sz="3200" kern="1200">
                <a:solidFill>
                  <a:schemeClr val="tx1">
                    <a:tint val="75000"/>
                  </a:schemeClr>
                </a:solidFill>
                <a:latin typeface="Arial" pitchFamily="34" charset="0"/>
                <a:ea typeface="+mn-ea"/>
                <a:cs typeface="Arial" pitchFamily="34" charset="0"/>
              </a:defRPr>
            </a:lvl3pPr>
            <a:lvl4pPr marL="1828480" indent="0" algn="ctr" defTabSz="1218987" rtl="0" eaLnBrk="1" latinLnBrk="0" hangingPunct="1">
              <a:spcBef>
                <a:spcPct val="20000"/>
              </a:spcBef>
              <a:buClr>
                <a:schemeClr val="tx2"/>
              </a:buClr>
              <a:buFont typeface="Wingdings" pitchFamily="2" charset="2"/>
              <a:buNone/>
              <a:defRPr sz="2700" kern="1200">
                <a:solidFill>
                  <a:schemeClr val="tx1">
                    <a:tint val="75000"/>
                  </a:schemeClr>
                </a:solidFill>
                <a:latin typeface="Arial" pitchFamily="34" charset="0"/>
                <a:ea typeface="+mn-ea"/>
                <a:cs typeface="Arial" pitchFamily="34" charset="0"/>
              </a:defRPr>
            </a:lvl4pPr>
            <a:lvl5pPr marL="2437973" indent="0" algn="ctr" defTabSz="1218987" rtl="0" eaLnBrk="1" latinLnBrk="0" hangingPunct="1">
              <a:spcBef>
                <a:spcPct val="20000"/>
              </a:spcBef>
              <a:buClr>
                <a:schemeClr val="tx2"/>
              </a:buClr>
              <a:buFont typeface="Wingdings" pitchFamily="2" charset="2"/>
              <a:buNone/>
              <a:defRPr sz="2700" kern="1200">
                <a:solidFill>
                  <a:schemeClr val="tx1">
                    <a:tint val="75000"/>
                  </a:schemeClr>
                </a:solidFill>
                <a:latin typeface="Arial" pitchFamily="34" charset="0"/>
                <a:ea typeface="+mn-ea"/>
                <a:cs typeface="Arial" pitchFamily="34" charset="0"/>
              </a:defRPr>
            </a:lvl5pPr>
            <a:lvl6pPr marL="3047467"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96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453"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947"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US" dirty="0"/>
              <a:t>Lenovo Global Product Education</a:t>
            </a:r>
          </a:p>
        </p:txBody>
      </p:sp>
      <p:sp>
        <p:nvSpPr>
          <p:cNvPr id="7" name="Subtitle 5">
            <a:extLst>
              <a:ext uri="{FF2B5EF4-FFF2-40B4-BE49-F238E27FC236}">
                <a16:creationId xmlns:a16="http://schemas.microsoft.com/office/drawing/2014/main" id="{E24A3279-66B5-42A5-8718-FBE8EA70EF47}"/>
              </a:ext>
            </a:extLst>
          </p:cNvPr>
          <p:cNvSpPr txBox="1">
            <a:spLocks/>
          </p:cNvSpPr>
          <p:nvPr/>
        </p:nvSpPr>
        <p:spPr bwMode="gray">
          <a:xfrm>
            <a:off x="559080" y="5183268"/>
            <a:ext cx="9949796" cy="457200"/>
          </a:xfrm>
          <a:prstGeom prst="rect">
            <a:avLst/>
          </a:prstGeom>
        </p:spPr>
        <p:txBody>
          <a:bodyPr lIns="0" tIns="0" rIns="0" bIns="0" anchor="b" anchorCtr="0"/>
          <a:lstStyle>
            <a:lvl1pPr marL="0" indent="0" algn="l" defTabSz="1218987" rtl="0" eaLnBrk="1" latinLnBrk="0" hangingPunct="1">
              <a:lnSpc>
                <a:spcPct val="90000"/>
              </a:lnSpc>
              <a:spcBef>
                <a:spcPct val="0"/>
              </a:spcBef>
              <a:buClr>
                <a:schemeClr val="tx2"/>
              </a:buClr>
              <a:buFont typeface="Wingdings" pitchFamily="2" charset="2"/>
              <a:buNone/>
              <a:defRPr lang="en-US" sz="2600" b="0" kern="1200" cap="none" spc="0" baseline="0" dirty="0">
                <a:solidFill>
                  <a:schemeClr val="accent4"/>
                </a:solidFill>
                <a:latin typeface="Arial" pitchFamily="34" charset="0"/>
                <a:ea typeface="+mn-ea"/>
                <a:cs typeface="Arial" pitchFamily="34" charset="0"/>
              </a:defRPr>
            </a:lvl1pPr>
            <a:lvl2pPr marL="609493" indent="0" algn="ctr" defTabSz="1218987" rtl="0" eaLnBrk="1" latinLnBrk="0" hangingPunct="1">
              <a:spcBef>
                <a:spcPct val="20000"/>
              </a:spcBef>
              <a:buClr>
                <a:schemeClr val="tx2"/>
              </a:buClr>
              <a:buFont typeface="Wingdings" pitchFamily="2" charset="2"/>
              <a:buNone/>
              <a:defRPr sz="3700" kern="1200">
                <a:solidFill>
                  <a:schemeClr val="tx1">
                    <a:tint val="75000"/>
                  </a:schemeClr>
                </a:solidFill>
                <a:latin typeface="Arial" pitchFamily="34" charset="0"/>
                <a:ea typeface="+mn-ea"/>
                <a:cs typeface="Arial" pitchFamily="34" charset="0"/>
              </a:defRPr>
            </a:lvl2pPr>
            <a:lvl3pPr marL="1218987" indent="0" algn="ctr" defTabSz="1218987" rtl="0" eaLnBrk="1" latinLnBrk="0" hangingPunct="1">
              <a:spcBef>
                <a:spcPct val="20000"/>
              </a:spcBef>
              <a:buClr>
                <a:schemeClr val="tx2"/>
              </a:buClr>
              <a:buFont typeface="Wingdings" pitchFamily="2" charset="2"/>
              <a:buNone/>
              <a:defRPr sz="3200" kern="1200">
                <a:solidFill>
                  <a:schemeClr val="tx1">
                    <a:tint val="75000"/>
                  </a:schemeClr>
                </a:solidFill>
                <a:latin typeface="Arial" pitchFamily="34" charset="0"/>
                <a:ea typeface="+mn-ea"/>
                <a:cs typeface="Arial" pitchFamily="34" charset="0"/>
              </a:defRPr>
            </a:lvl3pPr>
            <a:lvl4pPr marL="1828480" indent="0" algn="ctr" defTabSz="1218987" rtl="0" eaLnBrk="1" latinLnBrk="0" hangingPunct="1">
              <a:spcBef>
                <a:spcPct val="20000"/>
              </a:spcBef>
              <a:buClr>
                <a:schemeClr val="tx2"/>
              </a:buClr>
              <a:buFont typeface="Wingdings" pitchFamily="2" charset="2"/>
              <a:buNone/>
              <a:defRPr sz="2700" kern="1200">
                <a:solidFill>
                  <a:schemeClr val="tx1">
                    <a:tint val="75000"/>
                  </a:schemeClr>
                </a:solidFill>
                <a:latin typeface="Arial" pitchFamily="34" charset="0"/>
                <a:ea typeface="+mn-ea"/>
                <a:cs typeface="Arial" pitchFamily="34" charset="0"/>
              </a:defRPr>
            </a:lvl4pPr>
            <a:lvl5pPr marL="2437973" indent="0" algn="ctr" defTabSz="1218987" rtl="0" eaLnBrk="1" latinLnBrk="0" hangingPunct="1">
              <a:spcBef>
                <a:spcPct val="20000"/>
              </a:spcBef>
              <a:buClr>
                <a:schemeClr val="tx2"/>
              </a:buClr>
              <a:buFont typeface="Wingdings" pitchFamily="2" charset="2"/>
              <a:buNone/>
              <a:defRPr sz="2700" kern="1200">
                <a:solidFill>
                  <a:schemeClr val="tx1">
                    <a:tint val="75000"/>
                  </a:schemeClr>
                </a:solidFill>
                <a:latin typeface="Arial" pitchFamily="34" charset="0"/>
                <a:ea typeface="+mn-ea"/>
                <a:cs typeface="Arial" pitchFamily="34" charset="0"/>
              </a:defRPr>
            </a:lvl5pPr>
            <a:lvl6pPr marL="3047467"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96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453"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947"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US" sz="1600" dirty="0"/>
              <a:t>Latest Update: 04/05/2020 | version 2.5</a:t>
            </a:r>
          </a:p>
        </p:txBody>
      </p:sp>
      <p:sp>
        <p:nvSpPr>
          <p:cNvPr id="6" name="Rectangle 5">
            <a:extLst>
              <a:ext uri="{FF2B5EF4-FFF2-40B4-BE49-F238E27FC236}">
                <a16:creationId xmlns:a16="http://schemas.microsoft.com/office/drawing/2014/main" id="{FD201F4E-8EA6-4839-B975-9A1063B4F8C8}"/>
              </a:ext>
            </a:extLst>
          </p:cNvPr>
          <p:cNvSpPr/>
          <p:nvPr/>
        </p:nvSpPr>
        <p:spPr>
          <a:xfrm>
            <a:off x="8582891" y="6495149"/>
            <a:ext cx="4387352" cy="276999"/>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200" dirty="0"/>
              <a:t>#Polaris #MSD #D365 #Dynamics #CRU #WO</a:t>
            </a:r>
          </a:p>
        </p:txBody>
      </p:sp>
    </p:spTree>
    <p:custDataLst>
      <p:tags r:id="rId1"/>
    </p:custDataLst>
    <p:extLst>
      <p:ext uri="{BB962C8B-B14F-4D97-AF65-F5344CB8AC3E}">
        <p14:creationId xmlns:p14="http://schemas.microsoft.com/office/powerpoint/2010/main" val="283319894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8944A4-5769-442B-B047-F41A04BEF4F2}"/>
              </a:ext>
            </a:extLst>
          </p:cNvPr>
          <p:cNvSpPr/>
          <p:nvPr/>
        </p:nvSpPr>
        <p:spPr>
          <a:xfrm>
            <a:off x="4814636" y="1263533"/>
            <a:ext cx="7022592" cy="5029200"/>
          </a:xfrm>
          <a:prstGeom prst="rect">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12" name="Picture 11">
            <a:extLst>
              <a:ext uri="{FF2B5EF4-FFF2-40B4-BE49-F238E27FC236}">
                <a16:creationId xmlns:a16="http://schemas.microsoft.com/office/drawing/2014/main" id="{BAF99195-EFB8-4C83-8C6E-C62DF9ED9EB8}"/>
              </a:ext>
            </a:extLst>
          </p:cNvPr>
          <p:cNvPicPr>
            <a:picLocks noChangeAspect="1"/>
          </p:cNvPicPr>
          <p:nvPr/>
        </p:nvPicPr>
        <p:blipFill>
          <a:blip r:embed="rId4"/>
          <a:stretch>
            <a:fillRect/>
          </a:stretch>
        </p:blipFill>
        <p:spPr>
          <a:xfrm>
            <a:off x="4838675" y="4424522"/>
            <a:ext cx="6971616" cy="1850208"/>
          </a:xfrm>
          <a:prstGeom prst="rect">
            <a:avLst/>
          </a:prstGeom>
        </p:spPr>
      </p:pic>
      <p:pic>
        <p:nvPicPr>
          <p:cNvPr id="9" name="Picture 8">
            <a:extLst>
              <a:ext uri="{FF2B5EF4-FFF2-40B4-BE49-F238E27FC236}">
                <a16:creationId xmlns:a16="http://schemas.microsoft.com/office/drawing/2014/main" id="{9F609B0F-FC89-4A67-9D0E-018A41C70D22}"/>
              </a:ext>
            </a:extLst>
          </p:cNvPr>
          <p:cNvPicPr>
            <a:picLocks noChangeAspect="1"/>
          </p:cNvPicPr>
          <p:nvPr/>
        </p:nvPicPr>
        <p:blipFill>
          <a:blip r:embed="rId5"/>
          <a:stretch>
            <a:fillRect/>
          </a:stretch>
        </p:blipFill>
        <p:spPr>
          <a:xfrm>
            <a:off x="4841056" y="1297096"/>
            <a:ext cx="6971616" cy="3127221"/>
          </a:xfrm>
          <a:prstGeom prst="rect">
            <a:avLst/>
          </a:prstGeom>
        </p:spPr>
      </p:pic>
      <p:sp>
        <p:nvSpPr>
          <p:cNvPr id="3" name="Slide Number Placeholder 2"/>
          <p:cNvSpPr>
            <a:spLocks noGrp="1"/>
          </p:cNvSpPr>
          <p:nvPr>
            <p:ph type="sldNum" sz="quarter" idx="10"/>
          </p:nvPr>
        </p:nvSpPr>
        <p:spPr/>
        <p:txBody>
          <a:bodyPr/>
          <a:lstStyle/>
          <a:p>
            <a:fld id="{6D22F896-40B5-4ADD-8801-0D06FADFA095}" type="slidenum">
              <a:rPr lang="en-US" smtClean="0"/>
              <a:pPr/>
              <a:t>10</a:t>
            </a:fld>
            <a:endParaRPr lang="en-US" dirty="0"/>
          </a:p>
        </p:txBody>
      </p:sp>
      <p:sp>
        <p:nvSpPr>
          <p:cNvPr id="4" name="Text Placeholder 3"/>
          <p:cNvSpPr>
            <a:spLocks noGrp="1"/>
          </p:cNvSpPr>
          <p:nvPr>
            <p:ph type="body" sz="quarter" idx="11"/>
          </p:nvPr>
        </p:nvSpPr>
        <p:spPr>
          <a:xfrm>
            <a:off x="0" y="0"/>
            <a:ext cx="4109311" cy="557213"/>
          </a:xfrm>
        </p:spPr>
        <p:txBody>
          <a:bodyPr/>
          <a:lstStyle/>
          <a:p>
            <a:r>
              <a:rPr lang="en-US" dirty="0"/>
              <a:t>Customer Requested Date </a:t>
            </a:r>
          </a:p>
        </p:txBody>
      </p:sp>
      <p:sp>
        <p:nvSpPr>
          <p:cNvPr id="15" name="Rectangle 14"/>
          <p:cNvSpPr/>
          <p:nvPr/>
        </p:nvSpPr>
        <p:spPr>
          <a:xfrm>
            <a:off x="75322" y="1180357"/>
            <a:ext cx="4636572" cy="3113673"/>
          </a:xfrm>
          <a:prstGeom prst="rect">
            <a:avLst/>
          </a:prstGeom>
        </p:spPr>
        <p:txBody>
          <a:bodyPr wrap="square">
            <a:spAutoFit/>
          </a:bodyPr>
          <a:lstStyle/>
          <a:p>
            <a:pPr>
              <a:spcAft>
                <a:spcPts val="500"/>
              </a:spcAft>
              <a:buClr>
                <a:schemeClr val="tx1"/>
              </a:buClr>
            </a:pPr>
            <a:r>
              <a:rPr lang="en-US" sz="2000" dirty="0"/>
              <a:t>Before ordering the parts, confirm the </a:t>
            </a:r>
            <a:r>
              <a:rPr lang="en-US" sz="2000" b="1" dirty="0"/>
              <a:t>Customer Requested Delivery Date</a:t>
            </a:r>
            <a:r>
              <a:rPr lang="en-US" sz="2000" dirty="0"/>
              <a:t>. A guideline is 48 hours in the future, but this can be adjusted, as needed.</a:t>
            </a:r>
          </a:p>
          <a:p>
            <a:pPr marL="338138" indent="-338138">
              <a:spcAft>
                <a:spcPts val="500"/>
              </a:spcAft>
              <a:buClr>
                <a:schemeClr val="tx1"/>
              </a:buClr>
              <a:buFont typeface="+mj-lt"/>
              <a:buAutoNum type="alphaLcPeriod"/>
            </a:pPr>
            <a:r>
              <a:rPr lang="en-US" sz="1800" dirty="0"/>
              <a:t>Click the </a:t>
            </a:r>
            <a:r>
              <a:rPr lang="en-US" sz="1800" b="1" dirty="0"/>
              <a:t>Dates</a:t>
            </a:r>
            <a:r>
              <a:rPr lang="en-US" sz="1800" dirty="0"/>
              <a:t> tab.</a:t>
            </a:r>
          </a:p>
          <a:p>
            <a:pPr marL="338138" indent="-338138">
              <a:buClr>
                <a:schemeClr val="tx1"/>
              </a:buClr>
              <a:buFont typeface="+mj-lt"/>
              <a:buAutoNum type="alphaLcPeriod"/>
            </a:pPr>
            <a:r>
              <a:rPr lang="en-US" sz="1800" dirty="0"/>
              <a:t>Look in the </a:t>
            </a:r>
            <a:r>
              <a:rPr lang="en-US" sz="1800" b="1" dirty="0"/>
              <a:t>Dates (Contact Local) </a:t>
            </a:r>
            <a:r>
              <a:rPr lang="en-US" sz="1800" dirty="0"/>
              <a:t>section (this is the date/time according to the customer’s time zone). Click in the </a:t>
            </a:r>
            <a:r>
              <a:rPr lang="en-US" sz="1800" b="1" dirty="0"/>
              <a:t>Customer Requested Delivery Date</a:t>
            </a:r>
            <a:r>
              <a:rPr lang="en-US" sz="1800" dirty="0"/>
              <a:t> field to change the date, if needed.</a:t>
            </a:r>
          </a:p>
        </p:txBody>
      </p:sp>
      <p:sp>
        <p:nvSpPr>
          <p:cNvPr id="46" name="Rectangle: Rounded Corners 15">
            <a:hlinkClick r:id="rId6"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6" action="ppaction://hlinksldjump"/>
              </a:rPr>
              <a:t>1. Create a CRU Work Order.</a:t>
            </a:r>
            <a:endParaRPr lang="en-US" sz="1400" dirty="0">
              <a:solidFill>
                <a:schemeClr val="bg1"/>
              </a:solidFill>
            </a:endParaRPr>
          </a:p>
        </p:txBody>
      </p:sp>
      <p:sp>
        <p:nvSpPr>
          <p:cNvPr id="47"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30" name="Rectangle: Rounded Corners 16">
            <a:hlinkClick r:id="rId8"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9" action="ppaction://hlinksldjump"/>
              </a:rPr>
              <a:t>3. </a:t>
            </a:r>
            <a:r>
              <a:rPr lang="en-US" sz="1400" u="sng" dirty="0">
                <a:solidFill>
                  <a:srgbClr val="FFFFFF"/>
                </a:solidFill>
                <a:hlinkClick r:id="rId8" action="ppaction://hlinksldjump"/>
              </a:rPr>
              <a:t>Release Work Order.</a:t>
            </a:r>
            <a:endParaRPr lang="en-US" sz="1400" u="sng" dirty="0">
              <a:solidFill>
                <a:srgbClr val="FFFFFF"/>
              </a:solidFill>
            </a:endParaRPr>
          </a:p>
        </p:txBody>
      </p:sp>
      <p:sp>
        <p:nvSpPr>
          <p:cNvPr id="22" name="Text Placeholder 6"/>
          <p:cNvSpPr>
            <a:spLocks noGrp="1"/>
          </p:cNvSpPr>
          <p:nvPr>
            <p:ph type="body" sz="quarter" idx="14"/>
          </p:nvPr>
        </p:nvSpPr>
        <p:spPr>
          <a:xfrm>
            <a:off x="0" y="552579"/>
            <a:ext cx="2624328" cy="554037"/>
          </a:xfrm>
          <a:solidFill>
            <a:srgbClr val="C4BEB6"/>
          </a:solidFill>
        </p:spPr>
        <p:txBody>
          <a:bodyPr anchor="ctr"/>
          <a:lstStyle/>
          <a:p>
            <a:pPr algn="l"/>
            <a:r>
              <a:rPr lang="en-US" sz="1400" u="sng" dirty="0">
                <a:hlinkClick r:id="rId10" action="ppaction://hlinksldjump"/>
              </a:rPr>
              <a:t>Confirm the Diagnosis. </a:t>
            </a:r>
          </a:p>
        </p:txBody>
      </p:sp>
      <p:sp>
        <p:nvSpPr>
          <p:cNvPr id="23" name="Text Placeholder 9"/>
          <p:cNvSpPr>
            <a:spLocks noGrp="1"/>
          </p:cNvSpPr>
          <p:nvPr>
            <p:ph type="body" sz="quarter" idx="15"/>
          </p:nvPr>
        </p:nvSpPr>
        <p:spPr>
          <a:xfrm>
            <a:off x="2386582" y="552579"/>
            <a:ext cx="2624328" cy="554037"/>
          </a:xfrm>
          <a:solidFill>
            <a:srgbClr val="46C8E1"/>
          </a:solidFill>
        </p:spPr>
        <p:txBody>
          <a:bodyPr anchor="ctr"/>
          <a:lstStyle/>
          <a:p>
            <a:pPr marL="0" indent="0">
              <a:buNone/>
            </a:pPr>
            <a:r>
              <a:rPr lang="en-US" sz="1400" dirty="0">
                <a:hlinkClick r:id="rId10" action="ppaction://hlinksldjump"/>
              </a:rPr>
              <a:t>Confirm Customer Delivery Date.</a:t>
            </a:r>
            <a:endParaRPr lang="en-US" dirty="0">
              <a:hlinkClick r:id="rId10" action="ppaction://hlinksldjump"/>
            </a:endParaRPr>
          </a:p>
        </p:txBody>
      </p:sp>
      <p:sp>
        <p:nvSpPr>
          <p:cNvPr id="24" name="Text Placeholder 9"/>
          <p:cNvSpPr>
            <a:spLocks noGrp="1"/>
          </p:cNvSpPr>
          <p:nvPr>
            <p:ph type="body" sz="quarter" idx="15"/>
          </p:nvPr>
        </p:nvSpPr>
        <p:spPr>
          <a:xfrm>
            <a:off x="4773164" y="552579"/>
            <a:ext cx="2624328" cy="554037"/>
          </a:xfrm>
          <a:solidFill>
            <a:srgbClr val="C4BEB6"/>
          </a:solidFill>
        </p:spPr>
        <p:txBody>
          <a:bodyPr anchor="ctr"/>
          <a:lstStyle/>
          <a:p>
            <a:pPr marL="0" indent="0">
              <a:buNone/>
            </a:pPr>
            <a:r>
              <a:rPr lang="en-US" sz="1400" dirty="0">
                <a:hlinkClick r:id="rId11" action="ppaction://hlinksldjump"/>
              </a:rPr>
              <a:t>Part Lookup.</a:t>
            </a:r>
            <a:endParaRPr lang="en-US" dirty="0">
              <a:hlinkClick r:id="rId11" action="ppaction://hlinksldjump"/>
            </a:endParaRPr>
          </a:p>
        </p:txBody>
      </p:sp>
      <p:sp>
        <p:nvSpPr>
          <p:cNvPr id="25" name="Text Placeholder 9"/>
          <p:cNvSpPr>
            <a:spLocks noGrp="1"/>
          </p:cNvSpPr>
          <p:nvPr>
            <p:ph type="body" sz="quarter" idx="15"/>
          </p:nvPr>
        </p:nvSpPr>
        <p:spPr>
          <a:xfrm>
            <a:off x="7159747" y="552579"/>
            <a:ext cx="2624328" cy="554037"/>
          </a:xfrm>
          <a:solidFill>
            <a:srgbClr val="C4BEB6"/>
          </a:solidFill>
        </p:spPr>
        <p:txBody>
          <a:bodyPr anchor="ctr"/>
          <a:lstStyle/>
          <a:p>
            <a:pPr marL="0" indent="0">
              <a:buNone/>
            </a:pPr>
            <a:r>
              <a:rPr lang="en-US" sz="1400" dirty="0">
                <a:hlinkClick r:id="rId12" action="ppaction://hlinksldjump"/>
              </a:rPr>
              <a:t>Parts ATP.</a:t>
            </a:r>
            <a:endParaRPr lang="en-US" dirty="0">
              <a:hlinkClick r:id="rId12" action="ppaction://hlinksldjump"/>
            </a:endParaRPr>
          </a:p>
        </p:txBody>
      </p:sp>
      <p:sp>
        <p:nvSpPr>
          <p:cNvPr id="26" name="Flowchart: Document 25">
            <a:hlinkClick r:id="rId13" action="ppaction://hlinksldjump"/>
          </p:cNvPr>
          <p:cNvSpPr/>
          <p:nvPr/>
        </p:nvSpPr>
        <p:spPr>
          <a:xfrm>
            <a:off x="9810388"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3" action="ppaction://hlinksldjump"/>
              </a:rPr>
              <a:t>Parties involved</a:t>
            </a:r>
            <a:r>
              <a:rPr lang="en-US" sz="1400" u="sng" dirty="0">
                <a:solidFill>
                  <a:prstClr val="white"/>
                </a:solidFill>
                <a:hlinkClick r:id="rId14" action="ppaction://hlinksldjump"/>
              </a:rPr>
              <a:t>.</a:t>
            </a:r>
            <a:endParaRPr lang="en-US" sz="1400" u="sng" dirty="0">
              <a:solidFill>
                <a:prstClr val="white"/>
              </a:solidFill>
              <a:hlinkClick r:id="rId15" action="ppaction://hlinksldjump"/>
            </a:endParaRPr>
          </a:p>
        </p:txBody>
      </p:sp>
      <p:sp>
        <p:nvSpPr>
          <p:cNvPr id="10" name="Rectangle 9"/>
          <p:cNvSpPr/>
          <p:nvPr/>
        </p:nvSpPr>
        <p:spPr>
          <a:xfrm>
            <a:off x="7042647" y="2163919"/>
            <a:ext cx="385084" cy="257548"/>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18B9DA4-6EA1-49F8-88FD-E0A6887BE869}"/>
              </a:ext>
            </a:extLst>
          </p:cNvPr>
          <p:cNvSpPr/>
          <p:nvPr/>
        </p:nvSpPr>
        <p:spPr>
          <a:xfrm>
            <a:off x="7350834" y="2225325"/>
            <a:ext cx="287861" cy="284937"/>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27" name="Rectangle: Rounded Corners 16">
            <a:hlinkClick r:id="rId16" action="ppaction://hlinksldjump"/>
            <a:extLst>
              <a:ext uri="{FF2B5EF4-FFF2-40B4-BE49-F238E27FC236}">
                <a16:creationId xmlns:a16="http://schemas.microsoft.com/office/drawing/2014/main" id="{AAFA07A0-9223-4AEB-9248-75A20452C410}"/>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6" action="ppaction://hlinksldjump"/>
              </a:rPr>
              <a:t>4. View Progress &amp; Status of WO</a:t>
            </a:r>
            <a:endParaRPr lang="en-US" sz="1400" u="sng" dirty="0">
              <a:solidFill>
                <a:srgbClr val="FFFFFF"/>
              </a:solidFill>
            </a:endParaRPr>
          </a:p>
        </p:txBody>
      </p:sp>
      <p:sp>
        <p:nvSpPr>
          <p:cNvPr id="20" name="Rectangular Callout 19"/>
          <p:cNvSpPr/>
          <p:nvPr/>
        </p:nvSpPr>
        <p:spPr>
          <a:xfrm>
            <a:off x="8843210" y="3221997"/>
            <a:ext cx="2764589" cy="1047586"/>
          </a:xfrm>
          <a:prstGeom prst="wedgeRectCallout">
            <a:avLst>
              <a:gd name="adj1" fmla="val -93667"/>
              <a:gd name="adj2" fmla="val 6703"/>
            </a:avLst>
          </a:prstGeom>
          <a:solidFill>
            <a:srgbClr val="13298C"/>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37160" rtlCol="0" anchor="ctr"/>
          <a:lstStyle/>
          <a:p>
            <a:r>
              <a:rPr lang="en-US" sz="1500" dirty="0">
                <a:solidFill>
                  <a:schemeClr val="bg1"/>
                </a:solidFill>
              </a:rPr>
              <a:t>Other fields will be populated once the part vendor updates the order with an estimated delivery date and time.</a:t>
            </a:r>
            <a:endParaRPr lang="en-US" sz="1500" dirty="0">
              <a:solidFill>
                <a:schemeClr val="bg1"/>
              </a:solidFill>
              <a:latin typeface="Arial" pitchFamily="34" charset="0"/>
              <a:cs typeface="Arial" pitchFamily="34" charset="0"/>
            </a:endParaRPr>
          </a:p>
        </p:txBody>
      </p:sp>
      <p:sp>
        <p:nvSpPr>
          <p:cNvPr id="32" name="Rectangle 31">
            <a:extLst>
              <a:ext uri="{FF2B5EF4-FFF2-40B4-BE49-F238E27FC236}">
                <a16:creationId xmlns:a16="http://schemas.microsoft.com/office/drawing/2014/main" id="{FA7B4FE8-9FEF-4134-9FA3-12EBD5C5A7BC}"/>
              </a:ext>
            </a:extLst>
          </p:cNvPr>
          <p:cNvSpPr/>
          <p:nvPr/>
        </p:nvSpPr>
        <p:spPr>
          <a:xfrm>
            <a:off x="61116" y="4424522"/>
            <a:ext cx="4650931" cy="1938992"/>
          </a:xfrm>
          <a:prstGeom prst="rect">
            <a:avLst/>
          </a:prstGeom>
        </p:spPr>
        <p:txBody>
          <a:bodyPr wrap="square">
            <a:spAutoFit/>
          </a:bodyPr>
          <a:lstStyle/>
          <a:p>
            <a:pPr>
              <a:spcAft>
                <a:spcPts val="500"/>
              </a:spcAft>
              <a:buClr>
                <a:schemeClr val="tx1"/>
              </a:buClr>
            </a:pPr>
            <a:r>
              <a:rPr lang="en-US" sz="2000" dirty="0"/>
              <a:t>After you Save, the bottom section, </a:t>
            </a:r>
            <a:r>
              <a:rPr lang="en-US" sz="2000" b="1" dirty="0"/>
              <a:t>Dates (User Local)</a:t>
            </a:r>
            <a:r>
              <a:rPr lang="en-US" sz="2000" dirty="0"/>
              <a:t> shows in the field with the same name the date/time from the perspective of your local time. The example shown here is three time</a:t>
            </a:r>
            <a:br>
              <a:rPr lang="en-US" sz="2000" dirty="0"/>
            </a:br>
            <a:r>
              <a:rPr lang="en-US" sz="2000" dirty="0"/>
              <a:t>zones west of the customer. </a:t>
            </a:r>
            <a:endParaRPr lang="en-US" sz="1800" dirty="0"/>
          </a:p>
        </p:txBody>
      </p:sp>
      <p:pic>
        <p:nvPicPr>
          <p:cNvPr id="2" name="Picture 1">
            <a:extLst>
              <a:ext uri="{FF2B5EF4-FFF2-40B4-BE49-F238E27FC236}">
                <a16:creationId xmlns:a16="http://schemas.microsoft.com/office/drawing/2014/main" id="{D50E14A0-5BA1-48E4-8569-09B9C1308DDC}"/>
              </a:ext>
            </a:extLst>
          </p:cNvPr>
          <p:cNvPicPr>
            <a:picLocks noChangeAspect="1"/>
          </p:cNvPicPr>
          <p:nvPr/>
        </p:nvPicPr>
        <p:blipFill>
          <a:blip r:embed="rId17"/>
          <a:stretch>
            <a:fillRect/>
          </a:stretch>
        </p:blipFill>
        <p:spPr>
          <a:xfrm>
            <a:off x="4711894" y="2678789"/>
            <a:ext cx="3657600" cy="388268"/>
          </a:xfrm>
          <a:prstGeom prst="rect">
            <a:avLst/>
          </a:prstGeom>
          <a:ln w="31750">
            <a:solidFill>
              <a:srgbClr val="6AC346"/>
            </a:solidFill>
          </a:ln>
          <a:effectLst>
            <a:outerShdw blurRad="50800" dist="38100" dir="2700000" algn="tl" rotWithShape="0">
              <a:prstClr val="black">
                <a:alpha val="40000"/>
              </a:prstClr>
            </a:outerShdw>
          </a:effectLst>
        </p:spPr>
      </p:pic>
      <p:sp>
        <p:nvSpPr>
          <p:cNvPr id="31" name="Oval 30">
            <a:extLst>
              <a:ext uri="{FF2B5EF4-FFF2-40B4-BE49-F238E27FC236}">
                <a16:creationId xmlns:a16="http://schemas.microsoft.com/office/drawing/2014/main" id="{718B9DA4-6EA1-49F8-88FD-E0A6887BE869}"/>
              </a:ext>
            </a:extLst>
          </p:cNvPr>
          <p:cNvSpPr/>
          <p:nvPr/>
        </p:nvSpPr>
        <p:spPr>
          <a:xfrm>
            <a:off x="6488203" y="2955898"/>
            <a:ext cx="287861" cy="284937"/>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pic>
        <p:nvPicPr>
          <p:cNvPr id="5" name="Picture 4">
            <a:extLst>
              <a:ext uri="{FF2B5EF4-FFF2-40B4-BE49-F238E27FC236}">
                <a16:creationId xmlns:a16="http://schemas.microsoft.com/office/drawing/2014/main" id="{AD1A6C63-726B-4EF2-B251-9349D85A9EEC}"/>
              </a:ext>
            </a:extLst>
          </p:cNvPr>
          <p:cNvPicPr>
            <a:picLocks noChangeAspect="1"/>
          </p:cNvPicPr>
          <p:nvPr/>
        </p:nvPicPr>
        <p:blipFill>
          <a:blip r:embed="rId18"/>
          <a:stretch>
            <a:fillRect/>
          </a:stretch>
        </p:blipFill>
        <p:spPr>
          <a:xfrm>
            <a:off x="4738314" y="4695439"/>
            <a:ext cx="3657600" cy="364054"/>
          </a:xfrm>
          <a:prstGeom prst="rect">
            <a:avLst/>
          </a:prstGeom>
          <a:ln w="31750">
            <a:solidFill>
              <a:srgbClr val="13298C"/>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0839058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3358366" y="1204960"/>
            <a:ext cx="8718892" cy="2527963"/>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3921028" y="2781437"/>
            <a:ext cx="5826535" cy="3804989"/>
          </a:xfrm>
          <a:prstGeom prst="rect">
            <a:avLst/>
          </a:prstGeom>
          <a:ln>
            <a:solidFill>
              <a:schemeClr val="bg1">
                <a:lumMod val="50000"/>
              </a:schemeClr>
            </a:solidFill>
          </a:ln>
          <a:effectLst>
            <a:outerShdw blurRad="50800" dist="38100" dir="16200000" rotWithShape="0">
              <a:prstClr val="black">
                <a:alpha val="40000"/>
              </a:prstClr>
            </a:outerShdw>
          </a:effectLst>
        </p:spPr>
      </p:pic>
      <p:pic>
        <p:nvPicPr>
          <p:cNvPr id="9" name="Picture 8"/>
          <p:cNvPicPr>
            <a:picLocks noChangeAspect="1"/>
          </p:cNvPicPr>
          <p:nvPr/>
        </p:nvPicPr>
        <p:blipFill>
          <a:blip r:embed="rId6"/>
          <a:stretch>
            <a:fillRect/>
          </a:stretch>
        </p:blipFill>
        <p:spPr>
          <a:xfrm>
            <a:off x="9396541" y="3317614"/>
            <a:ext cx="2724502" cy="1258526"/>
          </a:xfrm>
          <a:prstGeom prst="rect">
            <a:avLst/>
          </a:prstGeom>
          <a:ln>
            <a:solidFill>
              <a:schemeClr val="bg1">
                <a:lumMod val="50000"/>
              </a:schemeClr>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6D22F896-40B5-4ADD-8801-0D06FADFA095}" type="slidenum">
              <a:rPr lang="en-US" smtClean="0"/>
              <a:pPr/>
              <a:t>11</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Part Lookup</a:t>
            </a:r>
          </a:p>
        </p:txBody>
      </p:sp>
      <p:sp>
        <p:nvSpPr>
          <p:cNvPr id="15" name="Rectangle 14"/>
          <p:cNvSpPr/>
          <p:nvPr/>
        </p:nvSpPr>
        <p:spPr>
          <a:xfrm>
            <a:off x="-1" y="1175321"/>
            <a:ext cx="3048819" cy="5401479"/>
          </a:xfrm>
          <a:prstGeom prst="rect">
            <a:avLst/>
          </a:prstGeom>
        </p:spPr>
        <p:txBody>
          <a:bodyPr wrap="square">
            <a:spAutoFit/>
          </a:bodyPr>
          <a:lstStyle/>
          <a:p>
            <a:pPr marL="57150">
              <a:buClr>
                <a:srgbClr val="000000"/>
              </a:buClr>
            </a:pPr>
            <a:r>
              <a:rPr lang="en-US" sz="2000" dirty="0">
                <a:solidFill>
                  <a:srgbClr val="000000"/>
                </a:solidFill>
              </a:rPr>
              <a:t>To order the parts for the repair, a Part Lookup and Parts ATP must be competed. To begin the Part Lookup:</a:t>
            </a:r>
          </a:p>
          <a:p>
            <a:pPr>
              <a:buClr>
                <a:schemeClr val="tx1"/>
              </a:buClr>
            </a:pPr>
            <a:endParaRPr lang="en-US" sz="400" dirty="0"/>
          </a:p>
          <a:p>
            <a:pPr marL="342900" indent="-228600">
              <a:buClr>
                <a:schemeClr val="tx1"/>
              </a:buClr>
              <a:buFont typeface="+mj-lt"/>
              <a:buAutoNum type="alphaLcPeriod"/>
              <a:tabLst>
                <a:tab pos="228600" algn="l"/>
              </a:tabLst>
            </a:pPr>
            <a:r>
              <a:rPr lang="en-US" sz="1800" dirty="0"/>
              <a:t>In </a:t>
            </a:r>
            <a:r>
              <a:rPr lang="en-US" sz="1800" b="1" dirty="0"/>
              <a:t>Edit</a:t>
            </a:r>
            <a:r>
              <a:rPr lang="en-US" sz="1800" dirty="0"/>
              <a:t> mode, click </a:t>
            </a:r>
            <a:r>
              <a:rPr lang="en-US" sz="1800" b="1" dirty="0"/>
              <a:t>Part Lookup</a:t>
            </a:r>
            <a:r>
              <a:rPr lang="en-US" sz="1800" dirty="0"/>
              <a:t>.</a:t>
            </a:r>
            <a:br>
              <a:rPr lang="en-US" sz="1800" dirty="0"/>
            </a:br>
            <a:endParaRPr lang="en-US" sz="500" dirty="0"/>
          </a:p>
          <a:p>
            <a:pPr marL="342900" indent="-228600">
              <a:buClr>
                <a:schemeClr val="tx1"/>
              </a:buClr>
              <a:buFont typeface="+mj-lt"/>
              <a:buAutoNum type="alphaLcPeriod"/>
              <a:tabLst>
                <a:tab pos="228600" algn="l"/>
              </a:tabLst>
            </a:pPr>
            <a:r>
              <a:rPr lang="en-US" sz="1800" dirty="0"/>
              <a:t>If needed, use the </a:t>
            </a:r>
            <a:r>
              <a:rPr lang="en-US" sz="1800" b="1" dirty="0"/>
              <a:t>Commodity Category</a:t>
            </a:r>
            <a:r>
              <a:rPr lang="en-US" sz="1800" dirty="0"/>
              <a:t> field to narrow your search.</a:t>
            </a:r>
            <a:br>
              <a:rPr lang="en-US" sz="1800" dirty="0"/>
            </a:br>
            <a:endParaRPr lang="en-US" sz="500" dirty="0"/>
          </a:p>
          <a:p>
            <a:pPr marL="342900" indent="-228600">
              <a:buClr>
                <a:schemeClr val="tx1"/>
              </a:buClr>
              <a:buFont typeface="+mj-lt"/>
              <a:buAutoNum type="alphaLcPeriod"/>
              <a:tabLst>
                <a:tab pos="228600" algn="l"/>
              </a:tabLst>
            </a:pPr>
            <a:r>
              <a:rPr lang="en-US" sz="1800" dirty="0"/>
              <a:t>Click </a:t>
            </a:r>
            <a:r>
              <a:rPr lang="en-US" sz="1800" b="1" dirty="0"/>
              <a:t>Search</a:t>
            </a:r>
            <a:r>
              <a:rPr lang="en-US" sz="1800" dirty="0"/>
              <a:t>.</a:t>
            </a:r>
            <a:br>
              <a:rPr lang="en-US" sz="1800" dirty="0"/>
            </a:br>
            <a:endParaRPr lang="en-US" sz="500" dirty="0"/>
          </a:p>
          <a:p>
            <a:pPr marL="342900" indent="-228600">
              <a:buClr>
                <a:schemeClr val="tx1"/>
              </a:buClr>
              <a:buFont typeface="+mj-lt"/>
              <a:buAutoNum type="alphaLcPeriod"/>
              <a:tabLst>
                <a:tab pos="228600" algn="l"/>
              </a:tabLst>
            </a:pPr>
            <a:r>
              <a:rPr lang="en-US" sz="1800" dirty="0"/>
              <a:t>Select a part from</a:t>
            </a:r>
            <a:br>
              <a:rPr lang="en-US" sz="1800" dirty="0"/>
            </a:br>
            <a:r>
              <a:rPr lang="en-US" sz="1800" dirty="0"/>
              <a:t>the results.</a:t>
            </a:r>
            <a:br>
              <a:rPr lang="en-US" sz="1800" dirty="0"/>
            </a:br>
            <a:endParaRPr lang="en-US" sz="500" dirty="0"/>
          </a:p>
          <a:p>
            <a:pPr marL="342900" indent="-228600">
              <a:buClr>
                <a:schemeClr val="tx1"/>
              </a:buClr>
              <a:buFont typeface="+mj-lt"/>
              <a:buAutoNum type="alphaLcPeriod"/>
              <a:tabLst>
                <a:tab pos="228600" algn="l"/>
              </a:tabLst>
            </a:pPr>
            <a:r>
              <a:rPr lang="en-US" sz="1800" dirty="0"/>
              <a:t>Click </a:t>
            </a:r>
            <a:r>
              <a:rPr lang="en-US" sz="1800" b="1" dirty="0"/>
              <a:t>Confirm</a:t>
            </a:r>
            <a:r>
              <a:rPr lang="en-US" sz="1800" dirty="0"/>
              <a:t>.</a:t>
            </a:r>
            <a:br>
              <a:rPr lang="en-US" sz="1800" dirty="0"/>
            </a:br>
            <a:endParaRPr lang="en-US" sz="500" dirty="0"/>
          </a:p>
          <a:p>
            <a:pPr marL="342900" indent="-228600">
              <a:buClr>
                <a:schemeClr val="tx1"/>
              </a:buClr>
              <a:buFont typeface="+mj-lt"/>
              <a:buAutoNum type="alphaLcPeriod"/>
              <a:tabLst>
                <a:tab pos="228600" algn="l"/>
              </a:tabLst>
            </a:pPr>
            <a:r>
              <a:rPr lang="en-US" sz="1800" dirty="0"/>
              <a:t>Click </a:t>
            </a:r>
            <a:r>
              <a:rPr lang="en-US" sz="1800" b="1" dirty="0"/>
              <a:t>OK</a:t>
            </a:r>
            <a:r>
              <a:rPr lang="en-US" sz="1800" dirty="0"/>
              <a:t>.</a:t>
            </a:r>
          </a:p>
          <a:p>
            <a:pPr marL="800100" indent="-342900">
              <a:buClr>
                <a:schemeClr val="tx1"/>
              </a:buClr>
              <a:buFont typeface="+mj-lt"/>
              <a:buAutoNum type="alphaLcPeriod"/>
            </a:pPr>
            <a:endParaRPr lang="en-US" sz="1800" dirty="0"/>
          </a:p>
        </p:txBody>
      </p:sp>
      <p:sp>
        <p:nvSpPr>
          <p:cNvPr id="46" name="Rectangle: Rounded Corners 15">
            <a:hlinkClick r:id="rId7"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7" action="ppaction://hlinksldjump"/>
              </a:rPr>
              <a:t>1. Create a CRU Work Order.</a:t>
            </a:r>
            <a:endParaRPr lang="en-US" sz="1400" dirty="0">
              <a:solidFill>
                <a:schemeClr val="bg1"/>
              </a:solidFill>
            </a:endParaRPr>
          </a:p>
        </p:txBody>
      </p:sp>
      <p:sp>
        <p:nvSpPr>
          <p:cNvPr id="47" name="Rectangle: Rounded Corners 16">
            <a:hlinkClick r:id="rId8"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10" name="Rectangle 9"/>
          <p:cNvSpPr/>
          <p:nvPr/>
        </p:nvSpPr>
        <p:spPr>
          <a:xfrm>
            <a:off x="5076438" y="1177839"/>
            <a:ext cx="638562" cy="215238"/>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18B9DA4-6EA1-49F8-88FD-E0A6887BE869}"/>
              </a:ext>
            </a:extLst>
          </p:cNvPr>
          <p:cNvSpPr/>
          <p:nvPr/>
        </p:nvSpPr>
        <p:spPr>
          <a:xfrm>
            <a:off x="4860368" y="128427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24" name="Rectangle 23"/>
          <p:cNvSpPr/>
          <p:nvPr/>
        </p:nvSpPr>
        <p:spPr>
          <a:xfrm>
            <a:off x="3921028" y="4214079"/>
            <a:ext cx="275561" cy="19881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316686" y="6376992"/>
            <a:ext cx="623772" cy="17304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18B9DA4-6EA1-49F8-88FD-E0A6887BE869}"/>
              </a:ext>
            </a:extLst>
          </p:cNvPr>
          <p:cNvSpPr/>
          <p:nvPr/>
        </p:nvSpPr>
        <p:spPr>
          <a:xfrm>
            <a:off x="4218900" y="4038185"/>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endParaRPr lang="en-US" dirty="0"/>
          </a:p>
        </p:txBody>
      </p:sp>
      <p:sp>
        <p:nvSpPr>
          <p:cNvPr id="31" name="Rectangle 30"/>
          <p:cNvSpPr/>
          <p:nvPr/>
        </p:nvSpPr>
        <p:spPr>
          <a:xfrm>
            <a:off x="5937758" y="3270166"/>
            <a:ext cx="1083528" cy="18505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246D0FD-4C83-49D4-B150-CC3F3CAB14B0}"/>
              </a:ext>
            </a:extLst>
          </p:cNvPr>
          <p:cNvSpPr/>
          <p:nvPr/>
        </p:nvSpPr>
        <p:spPr>
          <a:xfrm>
            <a:off x="8015603" y="6246913"/>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a:t>
            </a:r>
            <a:endParaRPr lang="en-US" dirty="0"/>
          </a:p>
        </p:txBody>
      </p:sp>
      <p:sp>
        <p:nvSpPr>
          <p:cNvPr id="45" name="Rectangle: Rounded Corners 16">
            <a:hlinkClick r:id="rId9"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0" action="ppaction://hlinksldjump"/>
              </a:rPr>
              <a:t>3. </a:t>
            </a:r>
            <a:r>
              <a:rPr lang="en-US" sz="1400" u="sng" dirty="0">
                <a:solidFill>
                  <a:srgbClr val="FFFFFF"/>
                </a:solidFill>
                <a:hlinkClick r:id="rId9" action="ppaction://hlinksldjump"/>
              </a:rPr>
              <a:t>Release Work Order.</a:t>
            </a:r>
            <a:endParaRPr lang="en-US" sz="1400" u="sng" dirty="0">
              <a:solidFill>
                <a:srgbClr val="FFFFFF"/>
              </a:solidFill>
            </a:endParaRPr>
          </a:p>
        </p:txBody>
      </p:sp>
      <p:sp>
        <p:nvSpPr>
          <p:cNvPr id="37" name="Text Placeholder 6"/>
          <p:cNvSpPr>
            <a:spLocks noGrp="1"/>
          </p:cNvSpPr>
          <p:nvPr>
            <p:ph type="body" sz="quarter" idx="14"/>
          </p:nvPr>
        </p:nvSpPr>
        <p:spPr>
          <a:xfrm>
            <a:off x="0" y="552579"/>
            <a:ext cx="2624328" cy="554037"/>
          </a:xfrm>
          <a:solidFill>
            <a:srgbClr val="C4BEB6"/>
          </a:solidFill>
        </p:spPr>
        <p:txBody>
          <a:bodyPr anchor="ctr"/>
          <a:lstStyle/>
          <a:p>
            <a:pPr algn="l"/>
            <a:r>
              <a:rPr lang="en-US" sz="1400" u="sng" dirty="0">
                <a:hlinkClick r:id="rId11" action="ppaction://hlinksldjump"/>
              </a:rPr>
              <a:t>Confirm the Diagnosis. </a:t>
            </a:r>
          </a:p>
        </p:txBody>
      </p:sp>
      <p:sp>
        <p:nvSpPr>
          <p:cNvPr id="39" name="Text Placeholder 9"/>
          <p:cNvSpPr>
            <a:spLocks noGrp="1"/>
          </p:cNvSpPr>
          <p:nvPr>
            <p:ph type="body" sz="quarter" idx="15"/>
          </p:nvPr>
        </p:nvSpPr>
        <p:spPr>
          <a:xfrm>
            <a:off x="2386582" y="552579"/>
            <a:ext cx="2624328" cy="554037"/>
          </a:xfrm>
          <a:solidFill>
            <a:srgbClr val="C4BEB6"/>
          </a:solidFill>
        </p:spPr>
        <p:txBody>
          <a:bodyPr anchor="ctr"/>
          <a:lstStyle/>
          <a:p>
            <a:pPr marL="0" indent="0">
              <a:buNone/>
            </a:pPr>
            <a:r>
              <a:rPr lang="en-US" sz="1400" dirty="0">
                <a:hlinkClick r:id="rId11" action="ppaction://hlinksldjump"/>
              </a:rPr>
              <a:t>Confirm Customer Delivery Date.</a:t>
            </a:r>
            <a:endParaRPr lang="en-US" dirty="0">
              <a:hlinkClick r:id="rId11" action="ppaction://hlinksldjump"/>
            </a:endParaRPr>
          </a:p>
        </p:txBody>
      </p:sp>
      <p:sp>
        <p:nvSpPr>
          <p:cNvPr id="40" name="Text Placeholder 9"/>
          <p:cNvSpPr>
            <a:spLocks noGrp="1"/>
          </p:cNvSpPr>
          <p:nvPr>
            <p:ph type="body" sz="quarter" idx="15"/>
          </p:nvPr>
        </p:nvSpPr>
        <p:spPr>
          <a:xfrm>
            <a:off x="4773164" y="552579"/>
            <a:ext cx="2624328" cy="554037"/>
          </a:xfrm>
          <a:solidFill>
            <a:srgbClr val="46C8E1"/>
          </a:solidFill>
        </p:spPr>
        <p:txBody>
          <a:bodyPr anchor="ctr"/>
          <a:lstStyle/>
          <a:p>
            <a:pPr marL="0" indent="0">
              <a:buNone/>
            </a:pPr>
            <a:r>
              <a:rPr lang="en-US" sz="1400" dirty="0">
                <a:hlinkClick r:id="rId12" action="ppaction://hlinksldjump"/>
              </a:rPr>
              <a:t>Part Lookup.</a:t>
            </a:r>
            <a:endParaRPr lang="en-US" dirty="0">
              <a:hlinkClick r:id="rId12" action="ppaction://hlinksldjump"/>
            </a:endParaRPr>
          </a:p>
        </p:txBody>
      </p:sp>
      <p:sp>
        <p:nvSpPr>
          <p:cNvPr id="52" name="Text Placeholder 9"/>
          <p:cNvSpPr>
            <a:spLocks noGrp="1"/>
          </p:cNvSpPr>
          <p:nvPr>
            <p:ph type="body" sz="quarter" idx="15"/>
          </p:nvPr>
        </p:nvSpPr>
        <p:spPr>
          <a:xfrm>
            <a:off x="7159747" y="552579"/>
            <a:ext cx="2624328" cy="554037"/>
          </a:xfrm>
          <a:solidFill>
            <a:srgbClr val="C4BEB6"/>
          </a:solidFill>
        </p:spPr>
        <p:txBody>
          <a:bodyPr anchor="ctr"/>
          <a:lstStyle/>
          <a:p>
            <a:pPr marL="0" indent="0">
              <a:buNone/>
            </a:pPr>
            <a:r>
              <a:rPr lang="en-US" sz="1400" dirty="0">
                <a:hlinkClick r:id="rId13" action="ppaction://hlinksldjump"/>
              </a:rPr>
              <a:t>Parts ATP.</a:t>
            </a:r>
            <a:endParaRPr lang="en-US" dirty="0">
              <a:hlinkClick r:id="rId13" action="ppaction://hlinksldjump"/>
            </a:endParaRPr>
          </a:p>
        </p:txBody>
      </p:sp>
      <p:sp>
        <p:nvSpPr>
          <p:cNvPr id="54" name="Flowchart: Document 53">
            <a:hlinkClick r:id="rId14" action="ppaction://hlinksldjump"/>
          </p:cNvPr>
          <p:cNvSpPr/>
          <p:nvPr/>
        </p:nvSpPr>
        <p:spPr>
          <a:xfrm>
            <a:off x="9810388"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4" action="ppaction://hlinksldjump"/>
              </a:rPr>
              <a:t>Parties involved</a:t>
            </a:r>
            <a:r>
              <a:rPr lang="en-US" sz="1400" u="sng" dirty="0">
                <a:solidFill>
                  <a:prstClr val="white"/>
                </a:solidFill>
                <a:hlinkClick r:id="rId15" action="ppaction://hlinksldjump"/>
              </a:rPr>
              <a:t>.</a:t>
            </a:r>
            <a:endParaRPr lang="en-US" sz="1400" u="sng" dirty="0">
              <a:solidFill>
                <a:prstClr val="white"/>
              </a:solidFill>
              <a:hlinkClick r:id="rId16" action="ppaction://hlinksldjump"/>
            </a:endParaRPr>
          </a:p>
        </p:txBody>
      </p:sp>
      <p:sp>
        <p:nvSpPr>
          <p:cNvPr id="25" name="Rectangle 24"/>
          <p:cNvSpPr/>
          <p:nvPr/>
        </p:nvSpPr>
        <p:spPr>
          <a:xfrm>
            <a:off x="11392114" y="4214079"/>
            <a:ext cx="577255" cy="23274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246D0FD-4C83-49D4-B150-CC3F3CAB14B0}"/>
              </a:ext>
            </a:extLst>
          </p:cNvPr>
          <p:cNvSpPr/>
          <p:nvPr/>
        </p:nvSpPr>
        <p:spPr>
          <a:xfrm>
            <a:off x="11118465" y="3968017"/>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a:t>
            </a:r>
            <a:endParaRPr lang="en-US" dirty="0"/>
          </a:p>
        </p:txBody>
      </p:sp>
      <p:sp>
        <p:nvSpPr>
          <p:cNvPr id="26" name="Rectangular Callout 25"/>
          <p:cNvSpPr/>
          <p:nvPr/>
        </p:nvSpPr>
        <p:spPr>
          <a:xfrm>
            <a:off x="2534353" y="4780092"/>
            <a:ext cx="1482475" cy="1392778"/>
          </a:xfrm>
          <a:prstGeom prst="wedgeRectCallout">
            <a:avLst>
              <a:gd name="adj1" fmla="val 47007"/>
              <a:gd name="adj2" fmla="val -79705"/>
            </a:avLst>
          </a:prstGeom>
          <a:solidFill>
            <a:srgbClr val="13298C"/>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Click on the arrow to expand and view pictures of the product.</a:t>
            </a:r>
            <a:endParaRPr lang="en-US" sz="1400" dirty="0">
              <a:solidFill>
                <a:schemeClr val="bg1"/>
              </a:solidFill>
              <a:latin typeface="Arial" pitchFamily="34" charset="0"/>
              <a:cs typeface="Arial" pitchFamily="34" charset="0"/>
            </a:endParaRPr>
          </a:p>
        </p:txBody>
      </p:sp>
      <p:sp>
        <p:nvSpPr>
          <p:cNvPr id="8" name="Rectangle 7"/>
          <p:cNvSpPr/>
          <p:nvPr/>
        </p:nvSpPr>
        <p:spPr>
          <a:xfrm>
            <a:off x="4016828" y="3526972"/>
            <a:ext cx="731895" cy="16328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246D0FD-4C83-49D4-B150-CC3F3CAB14B0}"/>
              </a:ext>
            </a:extLst>
          </p:cNvPr>
          <p:cNvSpPr/>
          <p:nvPr/>
        </p:nvSpPr>
        <p:spPr>
          <a:xfrm>
            <a:off x="3748909" y="3361692"/>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
        <p:nvSpPr>
          <p:cNvPr id="33" name="Rectangle: Rounded Corners 16">
            <a:hlinkClick r:id="rId17" action="ppaction://hlinksldjump"/>
            <a:extLst>
              <a:ext uri="{FF2B5EF4-FFF2-40B4-BE49-F238E27FC236}">
                <a16:creationId xmlns:a16="http://schemas.microsoft.com/office/drawing/2014/main" id="{DEDC212B-4F81-4536-9831-C8AA3D03ECF8}"/>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7" action="ppaction://hlinksldjump"/>
              </a:rPr>
              <a:t>4. View Progress &amp; Status of WO</a:t>
            </a:r>
            <a:endParaRPr lang="en-US" sz="1400" u="sng" dirty="0">
              <a:solidFill>
                <a:srgbClr val="FFFFFF"/>
              </a:solidFill>
            </a:endParaRPr>
          </a:p>
        </p:txBody>
      </p:sp>
      <p:sp>
        <p:nvSpPr>
          <p:cNvPr id="38" name="Oval 37">
            <a:extLst>
              <a:ext uri="{FF2B5EF4-FFF2-40B4-BE49-F238E27FC236}">
                <a16:creationId xmlns:a16="http://schemas.microsoft.com/office/drawing/2014/main" id="{718B9DA4-6EA1-49F8-88FD-E0A6887BE869}"/>
              </a:ext>
            </a:extLst>
          </p:cNvPr>
          <p:cNvSpPr/>
          <p:nvPr/>
        </p:nvSpPr>
        <p:spPr>
          <a:xfrm>
            <a:off x="6807721" y="3070453"/>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Tree>
    <p:custDataLst>
      <p:tags r:id="rId1"/>
    </p:custDataLst>
    <p:extLst>
      <p:ext uri="{BB962C8B-B14F-4D97-AF65-F5344CB8AC3E}">
        <p14:creationId xmlns:p14="http://schemas.microsoft.com/office/powerpoint/2010/main" val="39938210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4"/>
          <a:stretch>
            <a:fillRect/>
          </a:stretch>
        </p:blipFill>
        <p:spPr>
          <a:xfrm>
            <a:off x="3434466" y="1506775"/>
            <a:ext cx="8718892" cy="2527963"/>
          </a:xfrm>
          <a:prstGeom prst="rect">
            <a:avLst/>
          </a:prstGeom>
          <a:ln>
            <a:solidFill>
              <a:schemeClr val="bg1">
                <a:lumMod val="50000"/>
              </a:schemeClr>
            </a:solidFill>
          </a:ln>
        </p:spPr>
      </p:pic>
      <p:sp>
        <p:nvSpPr>
          <p:cNvPr id="3" name="Slide Number Placeholder 2"/>
          <p:cNvSpPr>
            <a:spLocks noGrp="1"/>
          </p:cNvSpPr>
          <p:nvPr>
            <p:ph type="sldNum" sz="quarter" idx="10"/>
          </p:nvPr>
        </p:nvSpPr>
        <p:spPr/>
        <p:txBody>
          <a:bodyPr/>
          <a:lstStyle/>
          <a:p>
            <a:fld id="{6D22F896-40B5-4ADD-8801-0D06FADFA095}" type="slidenum">
              <a:rPr lang="en-US" smtClean="0"/>
              <a:pPr/>
              <a:t>12</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Parts ATP</a:t>
            </a:r>
          </a:p>
        </p:txBody>
      </p:sp>
      <p:sp>
        <p:nvSpPr>
          <p:cNvPr id="15" name="Rectangle 14"/>
          <p:cNvSpPr/>
          <p:nvPr/>
        </p:nvSpPr>
        <p:spPr>
          <a:xfrm>
            <a:off x="-1" y="1340425"/>
            <a:ext cx="2903000" cy="3585597"/>
          </a:xfrm>
          <a:prstGeom prst="rect">
            <a:avLst/>
          </a:prstGeom>
        </p:spPr>
        <p:txBody>
          <a:bodyPr wrap="square">
            <a:spAutoFit/>
          </a:bodyPr>
          <a:lstStyle/>
          <a:p>
            <a:pPr marL="290513" indent="-290513">
              <a:buClr>
                <a:schemeClr val="tx1"/>
              </a:buClr>
              <a:buFont typeface="Arial" panose="020B0604020202020204" pitchFamily="34" charset="0"/>
              <a:buChar char="•"/>
            </a:pPr>
            <a:r>
              <a:rPr lang="en-US" sz="2000" dirty="0"/>
              <a:t>Confirm availability of the parts at the vendor.</a:t>
            </a:r>
            <a:br>
              <a:rPr lang="en-US" sz="2000" dirty="0"/>
            </a:br>
            <a:endParaRPr lang="en-US" sz="700" dirty="0"/>
          </a:p>
          <a:p>
            <a:pPr marL="576263" indent="-285750">
              <a:buClr>
                <a:schemeClr val="tx1"/>
              </a:buClr>
              <a:buFont typeface="+mj-lt"/>
              <a:buAutoNum type="alphaLcPeriod"/>
            </a:pPr>
            <a:r>
              <a:rPr lang="en-US" sz="1800" dirty="0"/>
              <a:t>On the Command Bar, click </a:t>
            </a:r>
            <a:r>
              <a:rPr lang="en-US" sz="1800" b="1" dirty="0"/>
              <a:t>Parts ATP</a:t>
            </a:r>
            <a:r>
              <a:rPr lang="en-US" sz="1800" dirty="0"/>
              <a:t>.</a:t>
            </a:r>
            <a:br>
              <a:rPr lang="en-US" sz="1800" dirty="0"/>
            </a:br>
            <a:endParaRPr lang="en-US" sz="700" dirty="0"/>
          </a:p>
          <a:p>
            <a:pPr marL="576263" indent="-285750">
              <a:buClr>
                <a:schemeClr val="tx1"/>
              </a:buClr>
              <a:buFont typeface="+mj-lt"/>
              <a:buAutoNum type="alphaLcPeriod"/>
            </a:pPr>
            <a:r>
              <a:rPr lang="en-US" sz="1800" dirty="0"/>
              <a:t>Verify the information in the Parts ATP window and click </a:t>
            </a:r>
            <a:r>
              <a:rPr lang="en-US" sz="1800" b="1" dirty="0"/>
              <a:t>Accept</a:t>
            </a:r>
            <a:r>
              <a:rPr lang="en-US" sz="1800" dirty="0"/>
              <a:t>.</a:t>
            </a:r>
            <a:br>
              <a:rPr lang="en-US" sz="1800" dirty="0"/>
            </a:br>
            <a:endParaRPr lang="en-US" sz="700" dirty="0"/>
          </a:p>
          <a:p>
            <a:pPr marL="576263" indent="-285750">
              <a:buClr>
                <a:schemeClr val="tx1"/>
              </a:buClr>
              <a:buFont typeface="+mj-lt"/>
              <a:buAutoNum type="alphaLcPeriod"/>
            </a:pPr>
            <a:r>
              <a:rPr lang="en-US" sz="1800" dirty="0"/>
              <a:t>Click </a:t>
            </a:r>
            <a:r>
              <a:rPr lang="en-US" sz="1800" b="1" dirty="0"/>
              <a:t>OK</a:t>
            </a:r>
            <a:r>
              <a:rPr lang="en-US" sz="1800" dirty="0"/>
              <a:t>.</a:t>
            </a:r>
          </a:p>
          <a:p>
            <a:pPr marL="457200" indent="-457200">
              <a:buClr>
                <a:schemeClr val="tx1"/>
              </a:buClr>
              <a:buFont typeface="Arial" panose="020B0604020202020204" pitchFamily="34" charset="0"/>
              <a:buChar char="•"/>
            </a:pPr>
            <a:endParaRPr lang="en-US" sz="2000" dirty="0"/>
          </a:p>
        </p:txBody>
      </p:sp>
      <p:sp>
        <p:nvSpPr>
          <p:cNvPr id="46" name="Rectangle: Rounded Corners 15">
            <a:hlinkClick r:id="rId5"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5" action="ppaction://hlinksldjump"/>
              </a:rPr>
              <a:t>1. Create an CRU Work Order.</a:t>
            </a:r>
            <a:endParaRPr lang="en-US" sz="1400" dirty="0">
              <a:solidFill>
                <a:schemeClr val="bg1"/>
              </a:solidFill>
            </a:endParaRPr>
          </a:p>
        </p:txBody>
      </p:sp>
      <p:sp>
        <p:nvSpPr>
          <p:cNvPr id="47"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42"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8" action="ppaction://hlinksldjump"/>
              </a:rPr>
              <a:t>3</a:t>
            </a:r>
            <a:r>
              <a:rPr lang="en-US" sz="1400" u="sng" dirty="0">
                <a:solidFill>
                  <a:srgbClr val="FFFFFF"/>
                </a:solidFill>
                <a:hlinkClick r:id="rId7" action="ppaction://hlinksldjump"/>
              </a:rPr>
              <a:t>. Release Work Order</a:t>
            </a:r>
            <a:r>
              <a:rPr lang="en-US" sz="1400" u="sng" dirty="0">
                <a:solidFill>
                  <a:srgbClr val="FFFFFF"/>
                </a:solidFill>
                <a:hlinkClick r:id="rId8" action="ppaction://hlinksldjump"/>
              </a:rPr>
              <a:t>.</a:t>
            </a:r>
            <a:endParaRPr lang="en-US" sz="1400" u="sng" dirty="0">
              <a:solidFill>
                <a:srgbClr val="FFFFFF"/>
              </a:solidFill>
            </a:endParaRPr>
          </a:p>
        </p:txBody>
      </p:sp>
      <p:sp>
        <p:nvSpPr>
          <p:cNvPr id="24" name="Rectangle 23"/>
          <p:cNvSpPr/>
          <p:nvPr/>
        </p:nvSpPr>
        <p:spPr>
          <a:xfrm>
            <a:off x="5771642" y="1493136"/>
            <a:ext cx="615462" cy="235224"/>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246D0FD-4C83-49D4-B150-CC3F3CAB14B0}"/>
              </a:ext>
            </a:extLst>
          </p:cNvPr>
          <p:cNvSpPr/>
          <p:nvPr/>
        </p:nvSpPr>
        <p:spPr>
          <a:xfrm>
            <a:off x="6206152" y="1668072"/>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28" name="Text Placeholder 6"/>
          <p:cNvSpPr>
            <a:spLocks noGrp="1"/>
          </p:cNvSpPr>
          <p:nvPr>
            <p:ph type="body" sz="quarter" idx="14"/>
          </p:nvPr>
        </p:nvSpPr>
        <p:spPr>
          <a:xfrm>
            <a:off x="0" y="552579"/>
            <a:ext cx="2624328" cy="554037"/>
          </a:xfrm>
          <a:solidFill>
            <a:srgbClr val="C4BEB6"/>
          </a:solidFill>
        </p:spPr>
        <p:txBody>
          <a:bodyPr anchor="ctr"/>
          <a:lstStyle/>
          <a:p>
            <a:pPr algn="l"/>
            <a:r>
              <a:rPr lang="en-US" sz="1400" u="sng" dirty="0">
                <a:hlinkClick r:id="rId9" action="ppaction://hlinksldjump"/>
              </a:rPr>
              <a:t>Confirm the Diagnosis. </a:t>
            </a:r>
          </a:p>
        </p:txBody>
      </p:sp>
      <p:sp>
        <p:nvSpPr>
          <p:cNvPr id="29" name="Text Placeholder 9"/>
          <p:cNvSpPr>
            <a:spLocks noGrp="1"/>
          </p:cNvSpPr>
          <p:nvPr>
            <p:ph type="body" sz="quarter" idx="15"/>
          </p:nvPr>
        </p:nvSpPr>
        <p:spPr>
          <a:xfrm>
            <a:off x="2386582" y="552579"/>
            <a:ext cx="2624328" cy="554037"/>
          </a:xfrm>
          <a:solidFill>
            <a:srgbClr val="C4BEB6"/>
          </a:solidFill>
        </p:spPr>
        <p:txBody>
          <a:bodyPr anchor="ctr"/>
          <a:lstStyle/>
          <a:p>
            <a:pPr marL="0" indent="0">
              <a:buNone/>
            </a:pPr>
            <a:r>
              <a:rPr lang="en-US" sz="1400" dirty="0">
                <a:hlinkClick r:id="rId9" action="ppaction://hlinksldjump"/>
              </a:rPr>
              <a:t>Confirm Customer Delivery Date.</a:t>
            </a:r>
            <a:endParaRPr lang="en-US" dirty="0">
              <a:hlinkClick r:id="rId9" action="ppaction://hlinksldjump"/>
            </a:endParaRPr>
          </a:p>
        </p:txBody>
      </p:sp>
      <p:sp>
        <p:nvSpPr>
          <p:cNvPr id="30" name="Text Placeholder 9"/>
          <p:cNvSpPr>
            <a:spLocks noGrp="1"/>
          </p:cNvSpPr>
          <p:nvPr>
            <p:ph type="body" sz="quarter" idx="15"/>
          </p:nvPr>
        </p:nvSpPr>
        <p:spPr>
          <a:xfrm>
            <a:off x="4773164" y="552579"/>
            <a:ext cx="2624328" cy="554037"/>
          </a:xfrm>
          <a:solidFill>
            <a:srgbClr val="C4BEB6"/>
          </a:solidFill>
        </p:spPr>
        <p:txBody>
          <a:bodyPr anchor="ctr"/>
          <a:lstStyle/>
          <a:p>
            <a:pPr marL="0" indent="0">
              <a:buNone/>
            </a:pPr>
            <a:r>
              <a:rPr lang="en-US" sz="1400" dirty="0">
                <a:hlinkClick r:id="rId10" action="ppaction://hlinksldjump"/>
              </a:rPr>
              <a:t>Part Lookup.</a:t>
            </a:r>
            <a:endParaRPr lang="en-US" dirty="0">
              <a:hlinkClick r:id="rId10" action="ppaction://hlinksldjump"/>
            </a:endParaRPr>
          </a:p>
        </p:txBody>
      </p:sp>
      <p:sp>
        <p:nvSpPr>
          <p:cNvPr id="31" name="Text Placeholder 9"/>
          <p:cNvSpPr>
            <a:spLocks noGrp="1"/>
          </p:cNvSpPr>
          <p:nvPr>
            <p:ph type="body" sz="quarter" idx="15"/>
          </p:nvPr>
        </p:nvSpPr>
        <p:spPr>
          <a:xfrm>
            <a:off x="7159747" y="552579"/>
            <a:ext cx="2624328" cy="554037"/>
          </a:xfrm>
          <a:solidFill>
            <a:srgbClr val="46C8E1"/>
          </a:solidFill>
        </p:spPr>
        <p:txBody>
          <a:bodyPr anchor="ctr"/>
          <a:lstStyle/>
          <a:p>
            <a:pPr marL="0" indent="0">
              <a:buNone/>
            </a:pPr>
            <a:r>
              <a:rPr lang="en-US" sz="1400" dirty="0">
                <a:hlinkClick r:id="rId11" action="ppaction://hlinksldjump"/>
              </a:rPr>
              <a:t>Parts ATP.</a:t>
            </a:r>
            <a:endParaRPr lang="en-US" dirty="0">
              <a:hlinkClick r:id="rId11" action="ppaction://hlinksldjump"/>
            </a:endParaRPr>
          </a:p>
        </p:txBody>
      </p:sp>
      <p:sp>
        <p:nvSpPr>
          <p:cNvPr id="32" name="Flowchart: Document 31">
            <a:hlinkClick r:id="rId12" action="ppaction://hlinksldjump"/>
          </p:cNvPr>
          <p:cNvSpPr/>
          <p:nvPr/>
        </p:nvSpPr>
        <p:spPr>
          <a:xfrm>
            <a:off x="9810388"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2" action="ppaction://hlinksldjump"/>
              </a:rPr>
              <a:t>Parties involved</a:t>
            </a:r>
            <a:r>
              <a:rPr lang="en-US" sz="1400" u="sng" dirty="0">
                <a:solidFill>
                  <a:prstClr val="white"/>
                </a:solidFill>
                <a:hlinkClick r:id="rId13" action="ppaction://hlinksldjump"/>
              </a:rPr>
              <a:t>.</a:t>
            </a:r>
            <a:endParaRPr lang="en-US" sz="1400" u="sng" dirty="0">
              <a:solidFill>
                <a:prstClr val="white"/>
              </a:solidFill>
              <a:hlinkClick r:id="rId14" action="ppaction://hlinksldjump"/>
            </a:endParaRPr>
          </a:p>
        </p:txBody>
      </p:sp>
      <p:grpSp>
        <p:nvGrpSpPr>
          <p:cNvPr id="6" name="Group 5"/>
          <p:cNvGrpSpPr/>
          <p:nvPr/>
        </p:nvGrpSpPr>
        <p:grpSpPr>
          <a:xfrm>
            <a:off x="3080657" y="3384596"/>
            <a:ext cx="9072701" cy="1450545"/>
            <a:chOff x="3080657" y="3059873"/>
            <a:chExt cx="9072701" cy="1450545"/>
          </a:xfrm>
        </p:grpSpPr>
        <p:pic>
          <p:nvPicPr>
            <p:cNvPr id="5" name="Picture 4"/>
            <p:cNvPicPr>
              <a:picLocks noChangeAspect="1"/>
            </p:cNvPicPr>
            <p:nvPr/>
          </p:nvPicPr>
          <p:blipFill>
            <a:blip r:embed="rId15"/>
            <a:stretch>
              <a:fillRect/>
            </a:stretch>
          </p:blipFill>
          <p:spPr>
            <a:xfrm>
              <a:off x="3080657" y="3059873"/>
              <a:ext cx="9072701" cy="1201538"/>
            </a:xfrm>
            <a:prstGeom prst="rect">
              <a:avLst/>
            </a:prstGeom>
            <a:ln>
              <a:solidFill>
                <a:schemeClr val="bg1">
                  <a:lumMod val="65000"/>
                </a:schemeClr>
              </a:solidFill>
            </a:ln>
            <a:effectLst>
              <a:outerShdw blurRad="50800" dist="38100" dir="16200000" rotWithShape="0">
                <a:prstClr val="black">
                  <a:alpha val="40000"/>
                </a:prstClr>
              </a:outerShdw>
            </a:effectLst>
          </p:spPr>
        </p:pic>
        <p:sp>
          <p:nvSpPr>
            <p:cNvPr id="38" name="Oval 37">
              <a:extLst>
                <a:ext uri="{FF2B5EF4-FFF2-40B4-BE49-F238E27FC236}">
                  <a16:creationId xmlns:a16="http://schemas.microsoft.com/office/drawing/2014/main" id="{718B9DA4-6EA1-49F8-88FD-E0A6887BE869}"/>
                </a:ext>
              </a:extLst>
            </p:cNvPr>
            <p:cNvSpPr/>
            <p:nvPr/>
          </p:nvSpPr>
          <p:spPr>
            <a:xfrm>
              <a:off x="3655871" y="4209335"/>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26" name="Rectangle 25"/>
            <p:cNvSpPr/>
            <p:nvPr/>
          </p:nvSpPr>
          <p:spPr>
            <a:xfrm>
              <a:off x="3114878" y="3960328"/>
              <a:ext cx="703384" cy="227663"/>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034732" y="4445241"/>
            <a:ext cx="3164549" cy="1491426"/>
            <a:chOff x="6080562" y="4405404"/>
            <a:chExt cx="3164549" cy="1491426"/>
          </a:xfrm>
        </p:grpSpPr>
        <p:pic>
          <p:nvPicPr>
            <p:cNvPr id="43" name="Picture 42"/>
            <p:cNvPicPr>
              <a:picLocks noChangeAspect="1"/>
            </p:cNvPicPr>
            <p:nvPr/>
          </p:nvPicPr>
          <p:blipFill>
            <a:blip r:embed="rId16"/>
            <a:stretch>
              <a:fillRect/>
            </a:stretch>
          </p:blipFill>
          <p:spPr>
            <a:xfrm>
              <a:off x="6080562" y="4405404"/>
              <a:ext cx="3164549" cy="1491426"/>
            </a:xfrm>
            <a:prstGeom prst="rect">
              <a:avLst/>
            </a:prstGeom>
            <a:ln>
              <a:solidFill>
                <a:schemeClr val="bg1">
                  <a:lumMod val="50000"/>
                </a:schemeClr>
              </a:solidFill>
            </a:ln>
            <a:effectLst>
              <a:outerShdw blurRad="50800" dist="38100" dir="8100000" algn="tr" rotWithShape="0">
                <a:prstClr val="black">
                  <a:alpha val="40000"/>
                </a:prstClr>
              </a:outerShdw>
            </a:effectLst>
          </p:spPr>
        </p:pic>
        <p:sp>
          <p:nvSpPr>
            <p:cNvPr id="50" name="Rectangle 49"/>
            <p:cNvSpPr/>
            <p:nvPr/>
          </p:nvSpPr>
          <p:spPr>
            <a:xfrm>
              <a:off x="8471911" y="5444163"/>
              <a:ext cx="606669" cy="27900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18B9DA4-6EA1-49F8-88FD-E0A6887BE869}"/>
                </a:ext>
              </a:extLst>
            </p:cNvPr>
            <p:cNvSpPr/>
            <p:nvPr/>
          </p:nvSpPr>
          <p:spPr>
            <a:xfrm>
              <a:off x="8154838" y="5282581"/>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grpSp>
      <p:sp>
        <p:nvSpPr>
          <p:cNvPr id="33" name="Rectangle: Rounded Corners 16">
            <a:hlinkClick r:id="rId17" action="ppaction://hlinksldjump"/>
            <a:extLst>
              <a:ext uri="{FF2B5EF4-FFF2-40B4-BE49-F238E27FC236}">
                <a16:creationId xmlns:a16="http://schemas.microsoft.com/office/drawing/2014/main" id="{37D18F81-8D50-45C8-BF14-52112DDEF078}"/>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7" action="ppaction://hlinksldjump"/>
              </a:rPr>
              <a:t>4. View Progress &amp; Status of WO</a:t>
            </a:r>
            <a:endParaRPr lang="en-US" sz="1400" u="sng" dirty="0">
              <a:solidFill>
                <a:srgbClr val="FFFFFF"/>
              </a:solidFill>
            </a:endParaRPr>
          </a:p>
        </p:txBody>
      </p:sp>
    </p:spTree>
    <p:custDataLst>
      <p:tags r:id="rId1"/>
    </p:custDataLst>
    <p:extLst>
      <p:ext uri="{BB962C8B-B14F-4D97-AF65-F5344CB8AC3E}">
        <p14:creationId xmlns:p14="http://schemas.microsoft.com/office/powerpoint/2010/main" val="8285197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4030513" y="1240192"/>
            <a:ext cx="7617813" cy="3192659"/>
          </a:xfrm>
          <a:prstGeom prst="rect">
            <a:avLst/>
          </a:prstGeom>
          <a:ln>
            <a:solidFill>
              <a:schemeClr val="bg1">
                <a:lumMod val="50000"/>
              </a:schemeClr>
            </a:solidFill>
          </a:ln>
          <a:effectLst>
            <a:outerShdw blurRad="50800" dist="38100" dir="8100000" algn="tr" rotWithShape="0">
              <a:prstClr val="black">
                <a:alpha val="40000"/>
              </a:prstClr>
            </a:outerShdw>
          </a:effectLst>
        </p:spPr>
      </p:pic>
      <p:pic>
        <p:nvPicPr>
          <p:cNvPr id="13" name="Picture 12"/>
          <p:cNvPicPr>
            <a:picLocks noChangeAspect="1"/>
          </p:cNvPicPr>
          <p:nvPr/>
        </p:nvPicPr>
        <p:blipFill rotWithShape="1">
          <a:blip r:embed="rId5"/>
          <a:srcRect b="10005"/>
          <a:stretch/>
        </p:blipFill>
        <p:spPr>
          <a:xfrm>
            <a:off x="2347551" y="3555598"/>
            <a:ext cx="9534714" cy="2748366"/>
          </a:xfrm>
          <a:prstGeom prst="rect">
            <a:avLst/>
          </a:prstGeom>
          <a:ln>
            <a:solidFill>
              <a:schemeClr val="bg1">
                <a:lumMod val="65000"/>
              </a:schemeClr>
            </a:solidFill>
          </a:ln>
          <a:effectLst>
            <a:outerShdw blurRad="50800" dist="38100" dir="16200000" rotWithShape="0">
              <a:prstClr val="black">
                <a:alpha val="40000"/>
              </a:prstClr>
            </a:outerShdw>
          </a:effectLst>
        </p:spPr>
      </p:pic>
      <p:sp>
        <p:nvSpPr>
          <p:cNvPr id="3" name="Slide Number Placeholder 2"/>
          <p:cNvSpPr>
            <a:spLocks noGrp="1"/>
          </p:cNvSpPr>
          <p:nvPr>
            <p:ph type="sldNum" sz="quarter" idx="10"/>
          </p:nvPr>
        </p:nvSpPr>
        <p:spPr/>
        <p:txBody>
          <a:bodyPr/>
          <a:lstStyle/>
          <a:p>
            <a:fld id="{6D22F896-40B5-4ADD-8801-0D06FADFA095}" type="slidenum">
              <a:rPr lang="en-US" smtClean="0"/>
              <a:pPr/>
              <a:t>13</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Parties Involved</a:t>
            </a:r>
          </a:p>
        </p:txBody>
      </p:sp>
      <p:sp>
        <p:nvSpPr>
          <p:cNvPr id="15" name="Rectangle 14"/>
          <p:cNvSpPr/>
          <p:nvPr/>
        </p:nvSpPr>
        <p:spPr>
          <a:xfrm>
            <a:off x="-1" y="1123303"/>
            <a:ext cx="3455378" cy="3231654"/>
          </a:xfrm>
          <a:prstGeom prst="rect">
            <a:avLst/>
          </a:prstGeom>
        </p:spPr>
        <p:txBody>
          <a:bodyPr wrap="square">
            <a:spAutoFit/>
          </a:bodyPr>
          <a:lstStyle/>
          <a:p>
            <a:pPr marL="457200" indent="-457200">
              <a:buClr>
                <a:schemeClr val="tx1"/>
              </a:buClr>
              <a:buFont typeface="Arial" panose="020B0604020202020204" pitchFamily="34" charset="0"/>
              <a:buChar char="•"/>
            </a:pPr>
            <a:r>
              <a:rPr lang="en-US" sz="2000" dirty="0"/>
              <a:t>You can view the parts ordered in the </a:t>
            </a:r>
            <a:r>
              <a:rPr lang="en-US" sz="2000" b="1" dirty="0"/>
              <a:t>Products and Services </a:t>
            </a:r>
            <a:r>
              <a:rPr lang="en-US" sz="2000" dirty="0"/>
              <a:t>tab.</a:t>
            </a:r>
          </a:p>
          <a:p>
            <a:pPr marL="457200" indent="-457200">
              <a:buClr>
                <a:schemeClr val="tx1"/>
              </a:buClr>
              <a:buFont typeface="Arial" panose="020B0604020202020204" pitchFamily="34" charset="0"/>
              <a:buChar char="•"/>
            </a:pPr>
            <a:endParaRPr lang="en-US" sz="2000" dirty="0"/>
          </a:p>
          <a:p>
            <a:pPr marL="457200" indent="-457200">
              <a:buClr>
                <a:schemeClr val="tx1"/>
              </a:buClr>
              <a:buFont typeface="Arial" panose="020B0604020202020204" pitchFamily="34" charset="0"/>
              <a:buChar char="•"/>
            </a:pPr>
            <a:r>
              <a:rPr lang="en-US" sz="2000" dirty="0"/>
              <a:t>You can view the assigned part vendor</a:t>
            </a:r>
            <a:br>
              <a:rPr lang="en-US" sz="2000" dirty="0"/>
            </a:br>
            <a:r>
              <a:rPr lang="en-US" sz="2000" dirty="0"/>
              <a:t>in the </a:t>
            </a:r>
            <a:r>
              <a:rPr lang="en-US" sz="2000" b="1" dirty="0"/>
              <a:t>Parties</a:t>
            </a:r>
            <a:br>
              <a:rPr lang="en-US" sz="2000" b="1" dirty="0"/>
            </a:br>
            <a:r>
              <a:rPr lang="en-US" sz="2000" b="1" dirty="0"/>
              <a:t>Involved</a:t>
            </a:r>
            <a:r>
              <a:rPr lang="en-US" sz="2000" dirty="0"/>
              <a:t> tab. </a:t>
            </a:r>
          </a:p>
          <a:p>
            <a:pPr marL="457200" indent="-457200">
              <a:buClr>
                <a:schemeClr val="tx1"/>
              </a:buClr>
              <a:buFont typeface="Arial" panose="020B0604020202020204" pitchFamily="34" charset="0"/>
              <a:buChar char="•"/>
            </a:pPr>
            <a:endParaRPr lang="en-US" dirty="0"/>
          </a:p>
          <a:p>
            <a:pPr marL="457200" indent="-457200">
              <a:buClr>
                <a:schemeClr val="tx1"/>
              </a:buClr>
              <a:buFont typeface="Arial" panose="020B0604020202020204" pitchFamily="34" charset="0"/>
              <a:buChar char="•"/>
            </a:pPr>
            <a:endParaRPr lang="en-US" sz="2000" dirty="0"/>
          </a:p>
        </p:txBody>
      </p:sp>
      <p:sp>
        <p:nvSpPr>
          <p:cNvPr id="46" name="Rectangle: Rounded Corners 15">
            <a:hlinkClick r:id="rId6"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6" action="ppaction://hlinksldjump"/>
              </a:rPr>
              <a:t>1. Create an CRU Work Order.</a:t>
            </a:r>
            <a:endParaRPr lang="en-US" sz="1400" dirty="0">
              <a:solidFill>
                <a:schemeClr val="bg1"/>
              </a:solidFill>
            </a:endParaRPr>
          </a:p>
        </p:txBody>
      </p:sp>
      <p:sp>
        <p:nvSpPr>
          <p:cNvPr id="47"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19" name="Rectangle: Rounded Corners 16">
            <a:hlinkClick r:id="rId8"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9" action="ppaction://hlinksldjump"/>
              </a:rPr>
              <a:t>3. </a:t>
            </a:r>
            <a:r>
              <a:rPr lang="en-US" sz="1400" u="sng" dirty="0">
                <a:solidFill>
                  <a:srgbClr val="FFFFFF"/>
                </a:solidFill>
                <a:hlinkClick r:id="rId8" action="ppaction://hlinksldjump"/>
              </a:rPr>
              <a:t>Release Work Order</a:t>
            </a:r>
            <a:r>
              <a:rPr lang="en-US" sz="1400" u="sng" dirty="0">
                <a:solidFill>
                  <a:srgbClr val="FFFFFF"/>
                </a:solidFill>
                <a:hlinkClick r:id="rId9" action="ppaction://hlinksldjump"/>
              </a:rPr>
              <a:t>.</a:t>
            </a:r>
            <a:endParaRPr lang="en-US" sz="1400" u="sng" dirty="0">
              <a:solidFill>
                <a:srgbClr val="FFFFFF"/>
              </a:solidFill>
            </a:endParaRPr>
          </a:p>
        </p:txBody>
      </p:sp>
      <p:sp>
        <p:nvSpPr>
          <p:cNvPr id="8" name="Rectangle 7"/>
          <p:cNvSpPr/>
          <p:nvPr/>
        </p:nvSpPr>
        <p:spPr>
          <a:xfrm>
            <a:off x="4179000" y="2860708"/>
            <a:ext cx="7134979" cy="418210"/>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17179" y="3544771"/>
            <a:ext cx="787372" cy="29616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13501" y="1991914"/>
            <a:ext cx="817625" cy="290147"/>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6"/>
          <p:cNvSpPr>
            <a:spLocks noGrp="1"/>
          </p:cNvSpPr>
          <p:nvPr>
            <p:ph type="body" sz="quarter" idx="14"/>
          </p:nvPr>
        </p:nvSpPr>
        <p:spPr>
          <a:xfrm>
            <a:off x="0" y="552579"/>
            <a:ext cx="2624328" cy="554037"/>
          </a:xfrm>
          <a:solidFill>
            <a:srgbClr val="C4BEB6"/>
          </a:solidFill>
        </p:spPr>
        <p:txBody>
          <a:bodyPr anchor="ctr"/>
          <a:lstStyle/>
          <a:p>
            <a:pPr algn="l"/>
            <a:r>
              <a:rPr lang="en-US" sz="1400" u="sng" dirty="0">
                <a:hlinkClick r:id="rId10" action="ppaction://hlinksldjump"/>
              </a:rPr>
              <a:t>Confirm the Diagnosis. </a:t>
            </a:r>
          </a:p>
        </p:txBody>
      </p:sp>
      <p:sp>
        <p:nvSpPr>
          <p:cNvPr id="24" name="Text Placeholder 9"/>
          <p:cNvSpPr>
            <a:spLocks noGrp="1"/>
          </p:cNvSpPr>
          <p:nvPr>
            <p:ph type="body" sz="quarter" idx="15"/>
          </p:nvPr>
        </p:nvSpPr>
        <p:spPr>
          <a:xfrm>
            <a:off x="2386582" y="552579"/>
            <a:ext cx="2624328" cy="554037"/>
          </a:xfrm>
          <a:solidFill>
            <a:srgbClr val="C4BEB6"/>
          </a:solidFill>
        </p:spPr>
        <p:txBody>
          <a:bodyPr anchor="ctr"/>
          <a:lstStyle/>
          <a:p>
            <a:pPr marL="0" indent="0">
              <a:buNone/>
            </a:pPr>
            <a:r>
              <a:rPr lang="en-US" sz="1400" dirty="0">
                <a:hlinkClick r:id="rId10" action="ppaction://hlinksldjump"/>
              </a:rPr>
              <a:t>Confirm Customer Delivery Date.</a:t>
            </a:r>
            <a:endParaRPr lang="en-US" dirty="0">
              <a:hlinkClick r:id="rId10" action="ppaction://hlinksldjump"/>
            </a:endParaRPr>
          </a:p>
        </p:txBody>
      </p:sp>
      <p:sp>
        <p:nvSpPr>
          <p:cNvPr id="25" name="Text Placeholder 9"/>
          <p:cNvSpPr>
            <a:spLocks noGrp="1"/>
          </p:cNvSpPr>
          <p:nvPr>
            <p:ph type="body" sz="quarter" idx="15"/>
          </p:nvPr>
        </p:nvSpPr>
        <p:spPr>
          <a:xfrm>
            <a:off x="4773164" y="552579"/>
            <a:ext cx="2624328" cy="554037"/>
          </a:xfrm>
          <a:solidFill>
            <a:srgbClr val="C4BEB6"/>
          </a:solidFill>
        </p:spPr>
        <p:txBody>
          <a:bodyPr anchor="ctr"/>
          <a:lstStyle/>
          <a:p>
            <a:pPr marL="0" indent="0">
              <a:buNone/>
            </a:pPr>
            <a:r>
              <a:rPr lang="en-US" sz="1400" dirty="0">
                <a:hlinkClick r:id="rId11" action="ppaction://hlinksldjump"/>
              </a:rPr>
              <a:t>Part Lookup.</a:t>
            </a:r>
            <a:endParaRPr lang="en-US" dirty="0">
              <a:hlinkClick r:id="rId11" action="ppaction://hlinksldjump"/>
            </a:endParaRPr>
          </a:p>
        </p:txBody>
      </p:sp>
      <p:sp>
        <p:nvSpPr>
          <p:cNvPr id="26" name="Text Placeholder 9"/>
          <p:cNvSpPr>
            <a:spLocks noGrp="1"/>
          </p:cNvSpPr>
          <p:nvPr>
            <p:ph type="body" sz="quarter" idx="15"/>
          </p:nvPr>
        </p:nvSpPr>
        <p:spPr>
          <a:xfrm>
            <a:off x="7159747" y="552579"/>
            <a:ext cx="2624328" cy="554037"/>
          </a:xfrm>
          <a:solidFill>
            <a:srgbClr val="C4BEB6"/>
          </a:solidFill>
        </p:spPr>
        <p:txBody>
          <a:bodyPr anchor="ctr"/>
          <a:lstStyle/>
          <a:p>
            <a:pPr marL="0" indent="0">
              <a:buNone/>
            </a:pPr>
            <a:r>
              <a:rPr lang="en-US" sz="1400" dirty="0">
                <a:hlinkClick r:id="rId12" action="ppaction://hlinksldjump"/>
              </a:rPr>
              <a:t>Parts ATP.</a:t>
            </a:r>
            <a:endParaRPr lang="en-US" dirty="0">
              <a:hlinkClick r:id="rId12" action="ppaction://hlinksldjump"/>
            </a:endParaRPr>
          </a:p>
        </p:txBody>
      </p:sp>
      <p:sp>
        <p:nvSpPr>
          <p:cNvPr id="27" name="Flowchart: Document 26">
            <a:hlinkClick r:id="rId13" action="ppaction://hlinksldjump"/>
          </p:cNvPr>
          <p:cNvSpPr/>
          <p:nvPr/>
        </p:nvSpPr>
        <p:spPr>
          <a:xfrm>
            <a:off x="9810388" y="554037"/>
            <a:ext cx="1543491" cy="557784"/>
          </a:xfrm>
          <a:prstGeom prst="flowChartDocument">
            <a:avLst/>
          </a:prstGeom>
          <a:solidFill>
            <a:srgbClr val="46C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3" action="ppaction://hlinksldjump"/>
              </a:rPr>
              <a:t>Parties involved</a:t>
            </a:r>
            <a:r>
              <a:rPr lang="en-US" sz="1400" u="sng" dirty="0">
                <a:solidFill>
                  <a:prstClr val="white"/>
                </a:solidFill>
                <a:hlinkClick r:id="rId14" action="ppaction://hlinksldjump"/>
              </a:rPr>
              <a:t>.</a:t>
            </a:r>
            <a:endParaRPr lang="en-US" sz="1400" u="sng" dirty="0">
              <a:solidFill>
                <a:prstClr val="white"/>
              </a:solidFill>
              <a:hlinkClick r:id="rId15" action="ppaction://hlinksldjump"/>
            </a:endParaRPr>
          </a:p>
        </p:txBody>
      </p:sp>
      <p:sp>
        <p:nvSpPr>
          <p:cNvPr id="12" name="Rectangle 11"/>
          <p:cNvSpPr/>
          <p:nvPr/>
        </p:nvSpPr>
        <p:spPr>
          <a:xfrm>
            <a:off x="2459292" y="4379404"/>
            <a:ext cx="9422973" cy="319299"/>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6">
            <a:hlinkClick r:id="rId16" action="ppaction://hlinksldjump"/>
            <a:extLst>
              <a:ext uri="{FF2B5EF4-FFF2-40B4-BE49-F238E27FC236}">
                <a16:creationId xmlns:a16="http://schemas.microsoft.com/office/drawing/2014/main" id="{B069F25E-F9B9-48DC-B2F3-7867578016F4}"/>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6" action="ppaction://hlinksldjump"/>
              </a:rPr>
              <a:t>4. View Progress &amp; Status of WO</a:t>
            </a:r>
            <a:endParaRPr lang="en-US" sz="1400" u="sng" dirty="0">
              <a:solidFill>
                <a:srgbClr val="FFFFFF"/>
              </a:solidFill>
            </a:endParaRPr>
          </a:p>
        </p:txBody>
      </p:sp>
      <p:sp>
        <p:nvSpPr>
          <p:cNvPr id="2" name="TextBox 1">
            <a:extLst>
              <a:ext uri="{FF2B5EF4-FFF2-40B4-BE49-F238E27FC236}">
                <a16:creationId xmlns:a16="http://schemas.microsoft.com/office/drawing/2014/main" id="{8858263A-D775-4939-AA69-CE22A37920AF}"/>
              </a:ext>
            </a:extLst>
          </p:cNvPr>
          <p:cNvSpPr txBox="1"/>
          <p:nvPr/>
        </p:nvSpPr>
        <p:spPr>
          <a:xfrm>
            <a:off x="282037" y="3871161"/>
            <a:ext cx="2060253" cy="2246769"/>
          </a:xfrm>
          <a:prstGeom prst="rect">
            <a:avLst/>
          </a:prstGeom>
          <a:noFill/>
        </p:spPr>
        <p:txBody>
          <a:bodyPr wrap="square" rtlCol="0">
            <a:spAutoFit/>
          </a:bodyPr>
          <a:lstStyle/>
          <a:p>
            <a:r>
              <a:rPr lang="en-US" sz="2000" dirty="0">
                <a:latin typeface="Arial" pitchFamily="34" charset="0"/>
                <a:cs typeface="Arial" pitchFamily="34" charset="0"/>
              </a:rPr>
              <a:t>If you want, you can validate the current Ship-To Party’s email and address information. </a:t>
            </a:r>
            <a:r>
              <a:rPr lang="en-US" sz="2000" dirty="0">
                <a:solidFill>
                  <a:srgbClr val="002060"/>
                </a:solidFill>
                <a:latin typeface="Arial" pitchFamily="34" charset="0"/>
                <a:cs typeface="Arial" pitchFamily="34" charset="0"/>
                <a:hlinkClick r:id="rId17" action="ppaction://hlinksldjump">
                  <a:extLst>
                    <a:ext uri="{A12FA001-AC4F-418D-AE19-62706E023703}">
                      <ahyp:hlinkClr xmlns:ahyp="http://schemas.microsoft.com/office/drawing/2018/hyperlinkcolor" val="tx"/>
                    </a:ext>
                  </a:extLst>
                </a:hlinkClick>
              </a:rPr>
              <a:t>Learn More&gt;</a:t>
            </a:r>
            <a:endParaRPr lang="en-US" sz="2000" dirty="0">
              <a:solidFill>
                <a:srgbClr val="00206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7717702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14</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Release the Work Order</a:t>
            </a:r>
          </a:p>
        </p:txBody>
      </p:sp>
      <p:sp>
        <p:nvSpPr>
          <p:cNvPr id="15" name="Rectangle 14"/>
          <p:cNvSpPr/>
          <p:nvPr/>
        </p:nvSpPr>
        <p:spPr>
          <a:xfrm>
            <a:off x="-1" y="1111821"/>
            <a:ext cx="2903000" cy="4801314"/>
          </a:xfrm>
          <a:prstGeom prst="rect">
            <a:avLst/>
          </a:prstGeom>
        </p:spPr>
        <p:txBody>
          <a:bodyPr wrap="square">
            <a:spAutoFit/>
          </a:bodyPr>
          <a:lstStyle/>
          <a:p>
            <a:pPr marL="287338" indent="-287338">
              <a:buClr>
                <a:schemeClr val="tx1"/>
              </a:buClr>
              <a:buFont typeface="Arial" panose="020B0604020202020204" pitchFamily="34" charset="0"/>
              <a:buChar char="•"/>
            </a:pPr>
            <a:r>
              <a:rPr lang="en-US" sz="2000" dirty="0"/>
              <a:t>Release the Work Order.</a:t>
            </a:r>
          </a:p>
          <a:p>
            <a:pPr marL="457200" indent="-457200">
              <a:buClr>
                <a:schemeClr val="tx1"/>
              </a:buClr>
              <a:buFont typeface="Arial" panose="020B0604020202020204" pitchFamily="34" charset="0"/>
              <a:buChar char="•"/>
            </a:pPr>
            <a:endParaRPr lang="en-US" sz="600" dirty="0"/>
          </a:p>
          <a:p>
            <a:pPr marL="627063" indent="-338138">
              <a:buClr>
                <a:schemeClr val="tx1"/>
              </a:buClr>
              <a:buFont typeface="+mj-lt"/>
              <a:buAutoNum type="alphaLcPeriod"/>
            </a:pPr>
            <a:r>
              <a:rPr lang="en-US" sz="1800" dirty="0"/>
              <a:t>Click the </a:t>
            </a:r>
            <a:r>
              <a:rPr lang="en-US" sz="1800" b="1" dirty="0"/>
              <a:t>Edit</a:t>
            </a:r>
            <a:r>
              <a:rPr lang="en-US" sz="1800" dirty="0"/>
              <a:t> button.</a:t>
            </a:r>
            <a:br>
              <a:rPr lang="en-US" sz="1800" dirty="0"/>
            </a:br>
            <a:endParaRPr lang="en-US" sz="700" dirty="0"/>
          </a:p>
          <a:p>
            <a:pPr marL="627063" indent="-338138">
              <a:buClr>
                <a:schemeClr val="tx1"/>
              </a:buClr>
              <a:buFont typeface="+mj-lt"/>
              <a:buAutoNum type="alphaLcPeriod"/>
            </a:pPr>
            <a:r>
              <a:rPr lang="en-US" sz="1800" dirty="0"/>
              <a:t>Click the </a:t>
            </a:r>
            <a:r>
              <a:rPr lang="en-US" sz="1800" b="1" dirty="0"/>
              <a:t>Release</a:t>
            </a:r>
            <a:r>
              <a:rPr lang="en-US" sz="1800" dirty="0"/>
              <a:t> button.</a:t>
            </a:r>
          </a:p>
          <a:p>
            <a:pPr marL="457200" indent="-457200">
              <a:buClr>
                <a:schemeClr val="tx1"/>
              </a:buClr>
              <a:buFont typeface="Arial" panose="020B0604020202020204" pitchFamily="34" charset="0"/>
              <a:buChar char="•"/>
            </a:pPr>
            <a:endParaRPr lang="en-US" sz="1400" dirty="0"/>
          </a:p>
          <a:p>
            <a:pPr marL="287338" indent="-287338">
              <a:buClr>
                <a:schemeClr val="tx1"/>
              </a:buClr>
              <a:buFont typeface="Arial" panose="020B0604020202020204" pitchFamily="34" charset="0"/>
              <a:buChar char="•"/>
            </a:pPr>
            <a:r>
              <a:rPr lang="en-US" sz="2000" dirty="0"/>
              <a:t>The </a:t>
            </a:r>
            <a:r>
              <a:rPr lang="en-US" sz="2000" b="1" dirty="0"/>
              <a:t>Work Order Status</a:t>
            </a:r>
            <a:r>
              <a:rPr lang="en-US" sz="2000" dirty="0"/>
              <a:t> changes to </a:t>
            </a:r>
            <a:r>
              <a:rPr lang="en-US" sz="2000" i="1" dirty="0"/>
              <a:t>Order Released</a:t>
            </a:r>
            <a:r>
              <a:rPr lang="en-US" sz="2000" dirty="0"/>
              <a:t>.</a:t>
            </a:r>
            <a:br>
              <a:rPr lang="en-US" sz="2000" dirty="0"/>
            </a:br>
            <a:endParaRPr lang="en-US" sz="700" dirty="0"/>
          </a:p>
          <a:p>
            <a:pPr marL="287338" indent="-287338">
              <a:buClr>
                <a:schemeClr val="tx1"/>
              </a:buClr>
              <a:buFont typeface="Arial" panose="020B0604020202020204" pitchFamily="34" charset="0"/>
              <a:buChar char="•"/>
            </a:pPr>
            <a:r>
              <a:rPr lang="en-US" sz="2000" dirty="0"/>
              <a:t>On the </a:t>
            </a:r>
            <a:r>
              <a:rPr lang="en-US" sz="2000" b="1" dirty="0"/>
              <a:t>Products &amp; Services</a:t>
            </a:r>
            <a:r>
              <a:rPr lang="en-US" sz="2000" dirty="0"/>
              <a:t> tab, in the </a:t>
            </a:r>
            <a:r>
              <a:rPr lang="en-US" sz="2000" b="1" dirty="0"/>
              <a:t>Products</a:t>
            </a:r>
            <a:r>
              <a:rPr lang="en-US" sz="2000" dirty="0"/>
              <a:t> section,</a:t>
            </a:r>
            <a:br>
              <a:rPr lang="en-US" sz="2000" dirty="0"/>
            </a:br>
            <a:r>
              <a:rPr lang="en-US" sz="2000" dirty="0"/>
              <a:t>the Part line items show </a:t>
            </a:r>
            <a:r>
              <a:rPr lang="en-US" sz="2000" i="1" dirty="0"/>
              <a:t>Released</a:t>
            </a:r>
            <a:r>
              <a:rPr lang="en-US" sz="2000" dirty="0"/>
              <a:t>. </a:t>
            </a:r>
          </a:p>
        </p:txBody>
      </p:sp>
      <p:sp>
        <p:nvSpPr>
          <p:cNvPr id="46"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4" action="ppaction://hlinksldjump"/>
              </a:rPr>
              <a:t>1. Create an CRU Work Order.</a:t>
            </a:r>
            <a:endParaRPr lang="en-US" sz="1400" dirty="0">
              <a:solidFill>
                <a:schemeClr val="bg1"/>
              </a:solidFill>
            </a:endParaRPr>
          </a:p>
        </p:txBody>
      </p:sp>
      <p:sp>
        <p:nvSpPr>
          <p:cNvPr id="47"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rPr>
              <a:t>2. Diagnose and Order Parts.</a:t>
            </a:r>
          </a:p>
        </p:txBody>
      </p:sp>
      <p:grpSp>
        <p:nvGrpSpPr>
          <p:cNvPr id="22" name="Group 21"/>
          <p:cNvGrpSpPr/>
          <p:nvPr/>
        </p:nvGrpSpPr>
        <p:grpSpPr>
          <a:xfrm>
            <a:off x="3181783" y="1157740"/>
            <a:ext cx="8792504" cy="1064460"/>
            <a:chOff x="3181783" y="1157740"/>
            <a:chExt cx="8792504" cy="1064460"/>
          </a:xfrm>
        </p:grpSpPr>
        <p:pic>
          <p:nvPicPr>
            <p:cNvPr id="7" name="Picture 6"/>
            <p:cNvPicPr>
              <a:picLocks noChangeAspect="1"/>
            </p:cNvPicPr>
            <p:nvPr/>
          </p:nvPicPr>
          <p:blipFill>
            <a:blip r:embed="rId6"/>
            <a:stretch>
              <a:fillRect/>
            </a:stretch>
          </p:blipFill>
          <p:spPr>
            <a:xfrm>
              <a:off x="3213567" y="1245933"/>
              <a:ext cx="8760720" cy="976267"/>
            </a:xfrm>
            <a:prstGeom prst="rect">
              <a:avLst/>
            </a:prstGeom>
            <a:ln>
              <a:solidFill>
                <a:schemeClr val="bg1">
                  <a:lumMod val="50000"/>
                </a:schemeClr>
              </a:solidFill>
            </a:ln>
            <a:effectLst>
              <a:outerShdw blurRad="50800" dist="38100" dir="8100000" algn="tr" rotWithShape="0">
                <a:prstClr val="black">
                  <a:alpha val="40000"/>
                </a:prstClr>
              </a:outerShdw>
            </a:effectLst>
          </p:spPr>
        </p:pic>
        <p:sp>
          <p:nvSpPr>
            <p:cNvPr id="27" name="Oval 26">
              <a:extLst>
                <a:ext uri="{FF2B5EF4-FFF2-40B4-BE49-F238E27FC236}">
                  <a16:creationId xmlns:a16="http://schemas.microsoft.com/office/drawing/2014/main" id="{5246D0FD-4C83-49D4-B150-CC3F3CAB14B0}"/>
                </a:ext>
              </a:extLst>
            </p:cNvPr>
            <p:cNvSpPr/>
            <p:nvPr/>
          </p:nvSpPr>
          <p:spPr>
            <a:xfrm>
              <a:off x="3625032" y="115774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11" name="Rectangle 10"/>
            <p:cNvSpPr/>
            <p:nvPr/>
          </p:nvSpPr>
          <p:spPr>
            <a:xfrm>
              <a:off x="3181783" y="1212821"/>
              <a:ext cx="411466" cy="25370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 Placeholder 6"/>
          <p:cNvSpPr>
            <a:spLocks noGrp="1"/>
          </p:cNvSpPr>
          <p:nvPr>
            <p:ph type="body" sz="quarter" idx="14"/>
          </p:nvPr>
        </p:nvSpPr>
        <p:spPr>
          <a:xfrm>
            <a:off x="0" y="557213"/>
            <a:ext cx="2624328" cy="554037"/>
          </a:xfrm>
          <a:solidFill>
            <a:srgbClr val="46C8E1"/>
          </a:solidFill>
        </p:spPr>
        <p:txBody>
          <a:bodyPr anchor="ctr"/>
          <a:lstStyle/>
          <a:p>
            <a:pPr algn="l"/>
            <a:r>
              <a:rPr lang="en-US" sz="1400" u="sng" dirty="0">
                <a:hlinkClick r:id="rId7" action="ppaction://hlinksldjump"/>
              </a:rPr>
              <a:t>Release the Work Order. </a:t>
            </a:r>
            <a:endParaRPr lang="en-US" sz="1400" u="sng" dirty="0">
              <a:hlinkClick r:id="rId4" action="ppaction://hlinksldjump"/>
            </a:endParaRPr>
          </a:p>
        </p:txBody>
      </p:sp>
      <p:grpSp>
        <p:nvGrpSpPr>
          <p:cNvPr id="21" name="Group 20"/>
          <p:cNvGrpSpPr/>
          <p:nvPr/>
        </p:nvGrpSpPr>
        <p:grpSpPr>
          <a:xfrm>
            <a:off x="2851210" y="1915473"/>
            <a:ext cx="9246527" cy="1964811"/>
            <a:chOff x="2851210" y="1915473"/>
            <a:chExt cx="9246527" cy="1964811"/>
          </a:xfrm>
        </p:grpSpPr>
        <p:grpSp>
          <p:nvGrpSpPr>
            <p:cNvPr id="20" name="Group 19"/>
            <p:cNvGrpSpPr/>
            <p:nvPr/>
          </p:nvGrpSpPr>
          <p:grpSpPr>
            <a:xfrm>
              <a:off x="2851210" y="2057576"/>
              <a:ext cx="9246527" cy="1822708"/>
              <a:chOff x="2851210" y="2057576"/>
              <a:chExt cx="9246527" cy="1822708"/>
            </a:xfrm>
          </p:grpSpPr>
          <p:pic>
            <p:nvPicPr>
              <p:cNvPr id="9" name="Picture 8"/>
              <p:cNvPicPr>
                <a:picLocks noChangeAspect="1"/>
              </p:cNvPicPr>
              <p:nvPr/>
            </p:nvPicPr>
            <p:blipFill>
              <a:blip r:embed="rId8"/>
              <a:stretch>
                <a:fillRect/>
              </a:stretch>
            </p:blipFill>
            <p:spPr>
              <a:xfrm>
                <a:off x="2851210" y="2057576"/>
                <a:ext cx="9246527" cy="1822708"/>
              </a:xfrm>
              <a:prstGeom prst="rect">
                <a:avLst/>
              </a:prstGeom>
              <a:ln>
                <a:solidFill>
                  <a:schemeClr val="bg1">
                    <a:lumMod val="50000"/>
                  </a:schemeClr>
                </a:solidFill>
              </a:ln>
              <a:effectLst>
                <a:outerShdw blurRad="50800" dist="38100" dir="16200000" rotWithShape="0">
                  <a:prstClr val="black">
                    <a:alpha val="40000"/>
                  </a:prstClr>
                </a:outerShdw>
              </a:effectLst>
            </p:spPr>
          </p:pic>
          <p:sp>
            <p:nvSpPr>
              <p:cNvPr id="12" name="Rectangle 11"/>
              <p:cNvSpPr/>
              <p:nvPr/>
            </p:nvSpPr>
            <p:spPr>
              <a:xfrm>
                <a:off x="7893902" y="2072790"/>
                <a:ext cx="740730" cy="237638"/>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5246D0FD-4C83-49D4-B150-CC3F3CAB14B0}"/>
                </a:ext>
              </a:extLst>
            </p:cNvPr>
            <p:cNvSpPr/>
            <p:nvPr/>
          </p:nvSpPr>
          <p:spPr>
            <a:xfrm>
              <a:off x="8666416" y="1915473"/>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grpSp>
      <p:grpSp>
        <p:nvGrpSpPr>
          <p:cNvPr id="18" name="Group 17"/>
          <p:cNvGrpSpPr/>
          <p:nvPr/>
        </p:nvGrpSpPr>
        <p:grpSpPr>
          <a:xfrm>
            <a:off x="2743199" y="3635512"/>
            <a:ext cx="9354537" cy="2700842"/>
            <a:chOff x="2743199" y="3635512"/>
            <a:chExt cx="9354537" cy="2700842"/>
          </a:xfrm>
        </p:grpSpPr>
        <p:pic>
          <p:nvPicPr>
            <p:cNvPr id="10" name="Picture 9"/>
            <p:cNvPicPr>
              <a:picLocks noChangeAspect="1"/>
            </p:cNvPicPr>
            <p:nvPr/>
          </p:nvPicPr>
          <p:blipFill>
            <a:blip r:embed="rId9"/>
            <a:stretch>
              <a:fillRect/>
            </a:stretch>
          </p:blipFill>
          <p:spPr>
            <a:xfrm>
              <a:off x="2743199" y="3635512"/>
              <a:ext cx="9354537" cy="2700842"/>
            </a:xfrm>
            <a:prstGeom prst="rect">
              <a:avLst/>
            </a:prstGeom>
            <a:ln>
              <a:solidFill>
                <a:schemeClr val="bg1">
                  <a:lumMod val="50000"/>
                </a:schemeClr>
              </a:solidFill>
            </a:ln>
            <a:effectLst>
              <a:outerShdw blurRad="50800" dist="38100" dir="16200000" rotWithShape="0">
                <a:prstClr val="black">
                  <a:alpha val="40000"/>
                </a:prstClr>
              </a:outerShdw>
            </a:effectLst>
          </p:spPr>
        </p:pic>
        <p:sp>
          <p:nvSpPr>
            <p:cNvPr id="14" name="Rectangle 13"/>
            <p:cNvSpPr/>
            <p:nvPr/>
          </p:nvSpPr>
          <p:spPr>
            <a:xfrm>
              <a:off x="3361038" y="5443006"/>
              <a:ext cx="8388875" cy="47882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269601" y="4492814"/>
              <a:ext cx="834313" cy="253077"/>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299371" y="3880284"/>
              <a:ext cx="798365" cy="321602"/>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Rounded Corners 16">
            <a:hlinkClick r:id="rId10" action="ppaction://hlinksldjump"/>
            <a:extLst>
              <a:ext uri="{FF2B5EF4-FFF2-40B4-BE49-F238E27FC236}">
                <a16:creationId xmlns:a16="http://schemas.microsoft.com/office/drawing/2014/main" id="{3F42A4A7-3E4F-4FF9-ABF9-54FE5518BA53}"/>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0" action="ppaction://hlinksldjump"/>
              </a:rPr>
              <a:t>4. View Progress &amp; Status of WO</a:t>
            </a:r>
            <a:endParaRPr lang="en-US" sz="1400" u="sng" dirty="0">
              <a:solidFill>
                <a:srgbClr val="FFFFFF"/>
              </a:solidFill>
            </a:endParaRPr>
          </a:p>
        </p:txBody>
      </p:sp>
      <p:sp>
        <p:nvSpPr>
          <p:cNvPr id="16"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7" action="ppaction://hlinksldjump">
                  <a:extLst>
                    <a:ext uri="{A12FA001-AC4F-418D-AE19-62706E023703}">
                      <ahyp:hlinkClr xmlns:ahyp="http://schemas.microsoft.com/office/drawing/2018/hyperlinkcolor" val="tx"/>
                    </a:ext>
                  </a:extLst>
                </a:hlinkClick>
              </a:rPr>
              <a:t>3. Release Work Order.</a:t>
            </a:r>
            <a:endParaRPr lang="en-US" sz="1400" u="sng" dirty="0">
              <a:solidFill>
                <a:srgbClr val="3E8DDD"/>
              </a:solidFill>
            </a:endParaRPr>
          </a:p>
        </p:txBody>
      </p:sp>
      <p:sp>
        <p:nvSpPr>
          <p:cNvPr id="29" name="Arrow: Down 28">
            <a:extLst>
              <a:ext uri="{FF2B5EF4-FFF2-40B4-BE49-F238E27FC236}">
                <a16:creationId xmlns:a16="http://schemas.microsoft.com/office/drawing/2014/main" id="{2C628024-CCC1-4862-9526-4EB06F09DCCB}"/>
              </a:ext>
            </a:extLst>
          </p:cNvPr>
          <p:cNvSpPr/>
          <p:nvPr/>
        </p:nvSpPr>
        <p:spPr>
          <a:xfrm>
            <a:off x="7603517" y="5102095"/>
            <a:ext cx="228600" cy="19150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ocument 29">
            <a:hlinkClick r:id="rId11" action="ppaction://hlinksldjump"/>
            <a:extLst>
              <a:ext uri="{FF2B5EF4-FFF2-40B4-BE49-F238E27FC236}">
                <a16:creationId xmlns:a16="http://schemas.microsoft.com/office/drawing/2014/main" id="{A34AB047-EBD2-48D3-A584-E0783CF5C724}"/>
              </a:ext>
            </a:extLst>
          </p:cNvPr>
          <p:cNvSpPr/>
          <p:nvPr/>
        </p:nvSpPr>
        <p:spPr>
          <a:xfrm>
            <a:off x="4317785" y="556276"/>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1" action="ppaction://hlinksldjump"/>
              </a:rPr>
              <a:t>Parts Update</a:t>
            </a:r>
            <a:r>
              <a:rPr lang="en-US" sz="1400" u="sng" dirty="0">
                <a:solidFill>
                  <a:prstClr val="white"/>
                </a:solidFill>
                <a:hlinkClick r:id="rId12" action="ppaction://hlinksldjump"/>
              </a:rPr>
              <a:t>.</a:t>
            </a:r>
            <a:endParaRPr lang="en-US" sz="1400" u="sng" dirty="0">
              <a:solidFill>
                <a:prstClr val="white"/>
              </a:solidFill>
              <a:hlinkClick r:id="rId13" action="ppaction://hlinksldjump"/>
            </a:endParaRPr>
          </a:p>
        </p:txBody>
      </p:sp>
      <p:sp>
        <p:nvSpPr>
          <p:cNvPr id="31" name="Flowchart: Document 30">
            <a:extLst>
              <a:ext uri="{FF2B5EF4-FFF2-40B4-BE49-F238E27FC236}">
                <a16:creationId xmlns:a16="http://schemas.microsoft.com/office/drawing/2014/main" id="{A3E35EE5-F32C-469C-A3E0-49C54A9B9459}"/>
              </a:ext>
            </a:extLst>
          </p:cNvPr>
          <p:cNvSpPr/>
          <p:nvPr/>
        </p:nvSpPr>
        <p:spPr>
          <a:xfrm>
            <a:off x="2701032" y="556276"/>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4" action="ppaction://hlinksldjump"/>
              </a:rPr>
              <a:t>Release Exceptions.</a:t>
            </a:r>
            <a:endParaRPr lang="en-US" sz="1400" u="sng" dirty="0">
              <a:solidFill>
                <a:prstClr val="white"/>
              </a:solidFill>
              <a:hlinkClick r:id="rId13" action="ppaction://hlinksldjump"/>
            </a:endParaRPr>
          </a:p>
        </p:txBody>
      </p:sp>
    </p:spTree>
    <p:custDataLst>
      <p:tags r:id="rId1"/>
    </p:custDataLst>
    <p:extLst>
      <p:ext uri="{BB962C8B-B14F-4D97-AF65-F5344CB8AC3E}">
        <p14:creationId xmlns:p14="http://schemas.microsoft.com/office/powerpoint/2010/main" val="1221273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15</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Release Exceptions</a:t>
            </a:r>
          </a:p>
        </p:txBody>
      </p:sp>
      <p:sp>
        <p:nvSpPr>
          <p:cNvPr id="46"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4" action="ppaction://hlinksldjump"/>
              </a:rPr>
              <a:t>1. Create an CRU Work Order.</a:t>
            </a:r>
            <a:endParaRPr lang="en-US" sz="1400" dirty="0">
              <a:solidFill>
                <a:schemeClr val="bg1"/>
              </a:solidFill>
            </a:endParaRPr>
          </a:p>
        </p:txBody>
      </p:sp>
      <p:sp>
        <p:nvSpPr>
          <p:cNvPr id="47"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rPr>
              <a:t>2. Diagnose and Order Parts.</a:t>
            </a:r>
          </a:p>
        </p:txBody>
      </p:sp>
      <p:sp>
        <p:nvSpPr>
          <p:cNvPr id="49"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6" action="ppaction://hlinksldjump"/>
              </a:rPr>
              <a:t>Release the Work Order. </a:t>
            </a:r>
            <a:endParaRPr lang="en-US" sz="1400" u="sng" dirty="0">
              <a:hlinkClick r:id="rId4" action="ppaction://hlinksldjump"/>
            </a:endParaRPr>
          </a:p>
        </p:txBody>
      </p:sp>
      <p:sp>
        <p:nvSpPr>
          <p:cNvPr id="19" name="Flowchart: Document 18">
            <a:hlinkClick r:id="rId7" action="ppaction://hlinksldjump"/>
          </p:cNvPr>
          <p:cNvSpPr/>
          <p:nvPr/>
        </p:nvSpPr>
        <p:spPr>
          <a:xfrm>
            <a:off x="4317785" y="556276"/>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7" action="ppaction://hlinksldjump"/>
              </a:rPr>
              <a:t>Parts Update</a:t>
            </a:r>
            <a:r>
              <a:rPr lang="en-US" sz="1400" u="sng" dirty="0">
                <a:solidFill>
                  <a:prstClr val="white"/>
                </a:solidFill>
                <a:hlinkClick r:id="rId8" action="ppaction://hlinksldjump"/>
              </a:rPr>
              <a:t>.</a:t>
            </a:r>
            <a:endParaRPr lang="en-US" sz="1400" u="sng" dirty="0">
              <a:solidFill>
                <a:prstClr val="white"/>
              </a:solidFill>
              <a:hlinkClick r:id="rId9" action="ppaction://hlinksldjump"/>
            </a:endParaRPr>
          </a:p>
        </p:txBody>
      </p:sp>
      <p:sp>
        <p:nvSpPr>
          <p:cNvPr id="26" name="Rectangle: Rounded Corners 16">
            <a:hlinkClick r:id="rId10" action="ppaction://hlinksldjump"/>
            <a:extLst>
              <a:ext uri="{FF2B5EF4-FFF2-40B4-BE49-F238E27FC236}">
                <a16:creationId xmlns:a16="http://schemas.microsoft.com/office/drawing/2014/main" id="{3F42A4A7-3E4F-4FF9-ABF9-54FE5518BA53}"/>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0" action="ppaction://hlinksldjump"/>
              </a:rPr>
              <a:t>4. View Progress &amp; Status of WO</a:t>
            </a:r>
            <a:endParaRPr lang="en-US" sz="1400" u="sng" dirty="0">
              <a:solidFill>
                <a:srgbClr val="FFFFFF"/>
              </a:solidFill>
            </a:endParaRPr>
          </a:p>
        </p:txBody>
      </p:sp>
      <p:sp>
        <p:nvSpPr>
          <p:cNvPr id="16"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6" action="ppaction://hlinksldjump">
                  <a:extLst>
                    <a:ext uri="{A12FA001-AC4F-418D-AE19-62706E023703}">
                      <ahyp:hlinkClr xmlns:ahyp="http://schemas.microsoft.com/office/drawing/2018/hyperlinkcolor" val="tx"/>
                    </a:ext>
                  </a:extLst>
                </a:hlinkClick>
              </a:rPr>
              <a:t>3. Release Work Order.</a:t>
            </a:r>
            <a:endParaRPr lang="en-US" sz="1400" u="sng" dirty="0">
              <a:solidFill>
                <a:srgbClr val="3E8DDD"/>
              </a:solidFill>
            </a:endParaRPr>
          </a:p>
        </p:txBody>
      </p:sp>
      <p:sp>
        <p:nvSpPr>
          <p:cNvPr id="30" name="Rectangle 29">
            <a:extLst>
              <a:ext uri="{FF2B5EF4-FFF2-40B4-BE49-F238E27FC236}">
                <a16:creationId xmlns:a16="http://schemas.microsoft.com/office/drawing/2014/main" id="{F7C258C8-8544-4E92-90A7-E2297F33F620}"/>
              </a:ext>
            </a:extLst>
          </p:cNvPr>
          <p:cNvSpPr/>
          <p:nvPr/>
        </p:nvSpPr>
        <p:spPr>
          <a:xfrm>
            <a:off x="686762" y="1364833"/>
            <a:ext cx="11553889" cy="553998"/>
          </a:xfrm>
          <a:prstGeom prst="rect">
            <a:avLst/>
          </a:prstGeom>
        </p:spPr>
        <p:txBody>
          <a:bodyPr wrap="square">
            <a:spAutoFit/>
          </a:bodyPr>
          <a:lstStyle/>
          <a:p>
            <a:pPr marL="114300">
              <a:buClr>
                <a:schemeClr val="tx1"/>
              </a:buClr>
            </a:pPr>
            <a:r>
              <a:rPr lang="en-US" dirty="0"/>
              <a:t>There are two conditions that will prevent you from completing the Release</a:t>
            </a:r>
            <a:r>
              <a:rPr lang="en-US" sz="2000" dirty="0"/>
              <a:t>.</a:t>
            </a:r>
          </a:p>
          <a:p>
            <a:pPr marL="457200" indent="-457200">
              <a:buClr>
                <a:schemeClr val="tx1"/>
              </a:buClr>
              <a:buFont typeface="Arial" panose="020B0604020202020204" pitchFamily="34" charset="0"/>
              <a:buChar char="•"/>
            </a:pPr>
            <a:endParaRPr lang="en-US" sz="600" dirty="0"/>
          </a:p>
        </p:txBody>
      </p:sp>
      <p:pic>
        <p:nvPicPr>
          <p:cNvPr id="31" name="Picture 30" descr="Text&#10;&#10;Description automatically generated">
            <a:extLst>
              <a:ext uri="{FF2B5EF4-FFF2-40B4-BE49-F238E27FC236}">
                <a16:creationId xmlns:a16="http://schemas.microsoft.com/office/drawing/2014/main" id="{42181925-4E0B-4F1E-9122-B26B844822D9}"/>
              </a:ext>
            </a:extLst>
          </p:cNvPr>
          <p:cNvPicPr>
            <a:picLocks noChangeAspect="1"/>
          </p:cNvPicPr>
          <p:nvPr/>
        </p:nvPicPr>
        <p:blipFill>
          <a:blip r:embed="rId11"/>
          <a:stretch>
            <a:fillRect/>
          </a:stretch>
        </p:blipFill>
        <p:spPr>
          <a:xfrm>
            <a:off x="181675" y="2037471"/>
            <a:ext cx="4591794" cy="3684294"/>
          </a:xfrm>
          <a:prstGeom prst="rect">
            <a:avLst/>
          </a:prstGeom>
        </p:spPr>
      </p:pic>
      <p:sp>
        <p:nvSpPr>
          <p:cNvPr id="32" name="TextBox 31">
            <a:extLst>
              <a:ext uri="{FF2B5EF4-FFF2-40B4-BE49-F238E27FC236}">
                <a16:creationId xmlns:a16="http://schemas.microsoft.com/office/drawing/2014/main" id="{3C2FFA48-A026-47F3-A091-D405F2B4E76E}"/>
              </a:ext>
            </a:extLst>
          </p:cNvPr>
          <p:cNvSpPr txBox="1"/>
          <p:nvPr/>
        </p:nvSpPr>
        <p:spPr>
          <a:xfrm rot="-60000">
            <a:off x="1069108" y="2733344"/>
            <a:ext cx="3102429" cy="1200329"/>
          </a:xfrm>
          <a:prstGeom prst="rect">
            <a:avLst/>
          </a:prstGeom>
          <a:noFill/>
        </p:spPr>
        <p:txBody>
          <a:bodyPr wrap="square" rtlCol="0">
            <a:spAutoFit/>
          </a:bodyPr>
          <a:lstStyle/>
          <a:p>
            <a:r>
              <a:rPr lang="en-US" dirty="0">
                <a:latin typeface="Arial" pitchFamily="34" charset="0"/>
                <a:cs typeface="Arial" pitchFamily="34" charset="0"/>
              </a:rPr>
              <a:t>For details, click the </a:t>
            </a:r>
            <a:r>
              <a:rPr lang="en-US" b="1" dirty="0">
                <a:solidFill>
                  <a:schemeClr val="accent4">
                    <a:lumMod val="50000"/>
                  </a:schemeClr>
                </a:solidFill>
                <a:latin typeface="Arial" pitchFamily="34" charset="0"/>
                <a:cs typeface="Arial" pitchFamily="34" charset="0"/>
              </a:rPr>
              <a:t>More &gt;</a:t>
            </a:r>
            <a:r>
              <a:rPr lang="en-US" dirty="0">
                <a:latin typeface="Arial" pitchFamily="34" charset="0"/>
                <a:cs typeface="Arial" pitchFamily="34" charset="0"/>
              </a:rPr>
              <a:t> link in each item to the right…</a:t>
            </a:r>
          </a:p>
        </p:txBody>
      </p:sp>
      <p:sp>
        <p:nvSpPr>
          <p:cNvPr id="33" name="TextBox 32">
            <a:extLst>
              <a:ext uri="{FF2B5EF4-FFF2-40B4-BE49-F238E27FC236}">
                <a16:creationId xmlns:a16="http://schemas.microsoft.com/office/drawing/2014/main" id="{E7D1FBB0-C557-496A-A676-54E208189861}"/>
              </a:ext>
            </a:extLst>
          </p:cNvPr>
          <p:cNvSpPr txBox="1"/>
          <p:nvPr/>
        </p:nvSpPr>
        <p:spPr>
          <a:xfrm>
            <a:off x="5089531" y="3960655"/>
            <a:ext cx="6573895" cy="830997"/>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itchFamily="34" charset="0"/>
                <a:cs typeface="Arial" pitchFamily="34" charset="0"/>
              </a:rPr>
              <a:t>Having a field called </a:t>
            </a:r>
            <a:r>
              <a:rPr lang="en-US" b="1" dirty="0">
                <a:latin typeface="Arial" pitchFamily="34" charset="0"/>
                <a:cs typeface="Arial" pitchFamily="34" charset="0"/>
              </a:rPr>
              <a:t>Accounting Indicator </a:t>
            </a:r>
            <a:r>
              <a:rPr lang="en-US" dirty="0">
                <a:latin typeface="Arial" pitchFamily="34" charset="0"/>
                <a:cs typeface="Arial" pitchFamily="34" charset="0"/>
              </a:rPr>
              <a:t>show </a:t>
            </a:r>
            <a:r>
              <a:rPr lang="en-US" i="1" dirty="0">
                <a:latin typeface="Arial" pitchFamily="34" charset="0"/>
                <a:cs typeface="Arial" pitchFamily="34" charset="0"/>
              </a:rPr>
              <a:t>Out of Warranty</a:t>
            </a:r>
            <a:r>
              <a:rPr lang="en-US" dirty="0">
                <a:latin typeface="Arial" pitchFamily="34" charset="0"/>
                <a:cs typeface="Arial" pitchFamily="34" charset="0"/>
              </a:rPr>
              <a:t>. </a:t>
            </a:r>
            <a:r>
              <a:rPr lang="en-US" b="1" dirty="0">
                <a:solidFill>
                  <a:srgbClr val="154678"/>
                </a:solidFill>
                <a:latin typeface="Arial" pitchFamily="34" charset="0"/>
                <a:cs typeface="Arial" pitchFamily="34" charset="0"/>
                <a:hlinkClick r:id="rId12" action="ppaction://hlinksldjump">
                  <a:extLst>
                    <a:ext uri="{A12FA001-AC4F-418D-AE19-62706E023703}">
                      <ahyp:hlinkClr xmlns:ahyp="http://schemas.microsoft.com/office/drawing/2018/hyperlinkcolor" val="tx"/>
                    </a:ext>
                  </a:extLst>
                </a:hlinkClick>
              </a:rPr>
              <a:t>More &gt;</a:t>
            </a:r>
            <a:endParaRPr lang="en-US" b="1" dirty="0">
              <a:solidFill>
                <a:srgbClr val="154678"/>
              </a:solidFill>
              <a:latin typeface="Arial" pitchFamily="34" charset="0"/>
              <a:cs typeface="Arial" pitchFamily="34" charset="0"/>
            </a:endParaRPr>
          </a:p>
        </p:txBody>
      </p:sp>
      <p:sp>
        <p:nvSpPr>
          <p:cNvPr id="34" name="TextBox 33">
            <a:extLst>
              <a:ext uri="{FF2B5EF4-FFF2-40B4-BE49-F238E27FC236}">
                <a16:creationId xmlns:a16="http://schemas.microsoft.com/office/drawing/2014/main" id="{E532BFB7-EAD2-4B27-9213-3C8540A46148}"/>
              </a:ext>
            </a:extLst>
          </p:cNvPr>
          <p:cNvSpPr txBox="1"/>
          <p:nvPr/>
        </p:nvSpPr>
        <p:spPr>
          <a:xfrm>
            <a:off x="5103430" y="2639635"/>
            <a:ext cx="6903720" cy="830997"/>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itchFamily="34" charset="0"/>
                <a:cs typeface="Arial" pitchFamily="34" charset="0"/>
              </a:rPr>
              <a:t>Having a security issue caught by the </a:t>
            </a:r>
            <a:r>
              <a:rPr lang="en-US" b="1" dirty="0">
                <a:latin typeface="Arial" pitchFamily="34" charset="0"/>
                <a:cs typeface="Arial" pitchFamily="34" charset="0"/>
              </a:rPr>
              <a:t>Restricted Party Screening </a:t>
            </a:r>
            <a:r>
              <a:rPr lang="en-US" dirty="0">
                <a:latin typeface="Arial" pitchFamily="34" charset="0"/>
                <a:cs typeface="Arial" pitchFamily="34" charset="0"/>
              </a:rPr>
              <a:t>feature. </a:t>
            </a:r>
            <a:r>
              <a:rPr lang="en-US" b="1" dirty="0">
                <a:solidFill>
                  <a:schemeClr val="accent4">
                    <a:lumMod val="50000"/>
                  </a:schemeClr>
                </a:solidFill>
                <a:latin typeface="Arial" pitchFamily="34" charset="0"/>
                <a:cs typeface="Arial" pitchFamily="34" charset="0"/>
                <a:hlinkClick r:id="rId13" action="ppaction://hlinksldjump">
                  <a:extLst>
                    <a:ext uri="{A12FA001-AC4F-418D-AE19-62706E023703}">
                      <ahyp:hlinkClr xmlns:ahyp="http://schemas.microsoft.com/office/drawing/2018/hyperlinkcolor" val="tx"/>
                    </a:ext>
                  </a:extLst>
                </a:hlinkClick>
              </a:rPr>
              <a:t>More &gt;</a:t>
            </a:r>
            <a:endParaRPr lang="en-US" b="1" dirty="0">
              <a:solidFill>
                <a:schemeClr val="accent4">
                  <a:lumMod val="50000"/>
                </a:schemeClr>
              </a:solidFill>
              <a:latin typeface="Arial" pitchFamily="34" charset="0"/>
              <a:cs typeface="Arial" pitchFamily="34" charset="0"/>
            </a:endParaRPr>
          </a:p>
        </p:txBody>
      </p:sp>
      <p:pic>
        <p:nvPicPr>
          <p:cNvPr id="36" name="Picture 35" descr="A drawing of a face&#10;&#10;Description automatically generated">
            <a:extLst>
              <a:ext uri="{FF2B5EF4-FFF2-40B4-BE49-F238E27FC236}">
                <a16:creationId xmlns:a16="http://schemas.microsoft.com/office/drawing/2014/main" id="{D9B17992-D38A-4A43-AC10-4A25B94431DC}"/>
              </a:ext>
            </a:extLst>
          </p:cNvPr>
          <p:cNvPicPr>
            <a:picLocks noChangeAspect="1"/>
          </p:cNvPicPr>
          <p:nvPr/>
        </p:nvPicPr>
        <p:blipFill>
          <a:blip r:embed="rId14"/>
          <a:stretch>
            <a:fillRect/>
          </a:stretch>
        </p:blipFill>
        <p:spPr>
          <a:xfrm>
            <a:off x="181675" y="1278874"/>
            <a:ext cx="665287" cy="590973"/>
          </a:xfrm>
          <a:prstGeom prst="rect">
            <a:avLst/>
          </a:prstGeom>
        </p:spPr>
      </p:pic>
      <p:sp>
        <p:nvSpPr>
          <p:cNvPr id="37" name="Flowchart: Document 36">
            <a:extLst>
              <a:ext uri="{FF2B5EF4-FFF2-40B4-BE49-F238E27FC236}">
                <a16:creationId xmlns:a16="http://schemas.microsoft.com/office/drawing/2014/main" id="{51E6A952-D4C7-49EE-8A80-B6A6105CD3F3}"/>
              </a:ext>
            </a:extLst>
          </p:cNvPr>
          <p:cNvSpPr/>
          <p:nvPr/>
        </p:nvSpPr>
        <p:spPr>
          <a:xfrm>
            <a:off x="2701032" y="556276"/>
            <a:ext cx="1543491" cy="557784"/>
          </a:xfrm>
          <a:prstGeom prst="flowChartDocument">
            <a:avLst/>
          </a:prstGeom>
          <a:solidFill>
            <a:srgbClr val="28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5" action="ppaction://hlinksldjump"/>
              </a:rPr>
              <a:t>Release Exceptions.</a:t>
            </a:r>
            <a:endParaRPr lang="en-US" sz="1400" u="sng" dirty="0">
              <a:solidFill>
                <a:prstClr val="white"/>
              </a:solidFill>
              <a:hlinkClick r:id="rId9" action="ppaction://hlinksldjump"/>
            </a:endParaRPr>
          </a:p>
        </p:txBody>
      </p:sp>
    </p:spTree>
    <p:custDataLst>
      <p:tags r:id="rId1"/>
    </p:custDataLst>
    <p:extLst>
      <p:ext uri="{BB962C8B-B14F-4D97-AF65-F5344CB8AC3E}">
        <p14:creationId xmlns:p14="http://schemas.microsoft.com/office/powerpoint/2010/main" val="41346986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16</a:t>
            </a:fld>
            <a:endParaRPr lang="en-US" dirty="0"/>
          </a:p>
        </p:txBody>
      </p:sp>
      <p:sp>
        <p:nvSpPr>
          <p:cNvPr id="4" name="Text Placeholder 3"/>
          <p:cNvSpPr>
            <a:spLocks noGrp="1"/>
          </p:cNvSpPr>
          <p:nvPr>
            <p:ph type="body" sz="quarter" idx="11"/>
          </p:nvPr>
        </p:nvSpPr>
        <p:spPr>
          <a:xfrm>
            <a:off x="1" y="0"/>
            <a:ext cx="3944202" cy="557213"/>
          </a:xfrm>
        </p:spPr>
        <p:txBody>
          <a:bodyPr/>
          <a:lstStyle/>
          <a:p>
            <a:r>
              <a:rPr lang="en-US" dirty="0"/>
              <a:t>Parts Update</a:t>
            </a:r>
          </a:p>
        </p:txBody>
      </p:sp>
      <p:sp>
        <p:nvSpPr>
          <p:cNvPr id="15" name="Rectangle 14"/>
          <p:cNvSpPr/>
          <p:nvPr/>
        </p:nvSpPr>
        <p:spPr>
          <a:xfrm>
            <a:off x="109728" y="1175472"/>
            <a:ext cx="4551203" cy="2708434"/>
          </a:xfrm>
          <a:prstGeom prst="rect">
            <a:avLst/>
          </a:prstGeom>
        </p:spPr>
        <p:txBody>
          <a:bodyPr wrap="square">
            <a:spAutoFit/>
          </a:bodyPr>
          <a:lstStyle/>
          <a:p>
            <a:pPr>
              <a:buClr>
                <a:schemeClr val="tx1"/>
              </a:buClr>
            </a:pPr>
            <a:r>
              <a:rPr lang="en-US" sz="2000" dirty="0"/>
              <a:t>The </a:t>
            </a:r>
            <a:r>
              <a:rPr lang="en-US" sz="2000" b="1" dirty="0"/>
              <a:t>Work Order Product Status </a:t>
            </a:r>
            <a:r>
              <a:rPr lang="en-US" sz="2000" dirty="0"/>
              <a:t>changes automatically with Electronic Data Interface (EDI) updates from the vendor. The sequence is:</a:t>
            </a:r>
          </a:p>
          <a:p>
            <a:pPr marL="457200">
              <a:buClr>
                <a:schemeClr val="tx1"/>
              </a:buClr>
            </a:pPr>
            <a:endParaRPr lang="en-US" sz="1800" dirty="0"/>
          </a:p>
          <a:p>
            <a:pPr marL="457200">
              <a:buClr>
                <a:schemeClr val="tx1"/>
              </a:buClr>
            </a:pPr>
            <a:endParaRPr lang="en-US" sz="1800" dirty="0"/>
          </a:p>
          <a:p>
            <a:pPr marL="457200">
              <a:buClr>
                <a:schemeClr val="tx1"/>
              </a:buClr>
            </a:pPr>
            <a:endParaRPr lang="en-US" sz="1800" dirty="0"/>
          </a:p>
          <a:p>
            <a:pPr marL="457200">
              <a:buClr>
                <a:schemeClr val="tx1"/>
              </a:buClr>
            </a:pPr>
            <a:endParaRPr lang="en-US" sz="1800" dirty="0"/>
          </a:p>
          <a:p>
            <a:pPr marL="457200">
              <a:buClr>
                <a:schemeClr val="tx1"/>
              </a:buClr>
            </a:pPr>
            <a:endParaRPr lang="en-US" sz="1800" dirty="0"/>
          </a:p>
        </p:txBody>
      </p:sp>
      <p:graphicFrame>
        <p:nvGraphicFramePr>
          <p:cNvPr id="17" name="Diagram 16"/>
          <p:cNvGraphicFramePr/>
          <p:nvPr>
            <p:extLst>
              <p:ext uri="{D42A27DB-BD31-4B8C-83A1-F6EECF244321}">
                <p14:modId xmlns:p14="http://schemas.microsoft.com/office/powerpoint/2010/main" val="1671625604"/>
              </p:ext>
            </p:extLst>
          </p:nvPr>
        </p:nvGraphicFramePr>
        <p:xfrm>
          <a:off x="302533" y="2353092"/>
          <a:ext cx="4089394" cy="14569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7" name="Rectangle: Rounded Corners 15">
            <a:hlinkClick r:id="rId9"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9" action="ppaction://hlinksldjump"/>
              </a:rPr>
              <a:t>1. Create an CRU Work Order.</a:t>
            </a:r>
            <a:endParaRPr lang="en-US" sz="1400" dirty="0">
              <a:solidFill>
                <a:schemeClr val="bg1"/>
              </a:solidFill>
            </a:endParaRPr>
          </a:p>
        </p:txBody>
      </p:sp>
      <p:sp>
        <p:nvSpPr>
          <p:cNvPr id="58" name="Rectangle: Rounded Corners 16">
            <a:hlinkClick r:id="rId10"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rPr>
              <a:t>2. Diagnose and Order Parts.</a:t>
            </a:r>
          </a:p>
        </p:txBody>
      </p:sp>
      <p:pic>
        <p:nvPicPr>
          <p:cNvPr id="5" name="Picture 4"/>
          <p:cNvPicPr>
            <a:picLocks noChangeAspect="1"/>
          </p:cNvPicPr>
          <p:nvPr/>
        </p:nvPicPr>
        <p:blipFill rotWithShape="1">
          <a:blip r:embed="rId11"/>
          <a:srcRect b="10979"/>
          <a:stretch/>
        </p:blipFill>
        <p:spPr>
          <a:xfrm>
            <a:off x="2073112" y="3891474"/>
            <a:ext cx="9795063" cy="2409314"/>
          </a:xfrm>
          <a:prstGeom prst="rect">
            <a:avLst/>
          </a:prstGeom>
          <a:ln>
            <a:solidFill>
              <a:schemeClr val="bg1">
                <a:lumMod val="50000"/>
              </a:schemeClr>
            </a:solidFill>
          </a:ln>
          <a:effectLst>
            <a:outerShdw blurRad="50800" dist="38100" dir="16200000" rotWithShape="0">
              <a:prstClr val="black">
                <a:alpha val="40000"/>
              </a:prstClr>
            </a:outerShdw>
          </a:effectLst>
        </p:spPr>
      </p:pic>
      <p:pic>
        <p:nvPicPr>
          <p:cNvPr id="6" name="Picture 5"/>
          <p:cNvPicPr>
            <a:picLocks noChangeAspect="1"/>
          </p:cNvPicPr>
          <p:nvPr/>
        </p:nvPicPr>
        <p:blipFill>
          <a:blip r:embed="rId12"/>
          <a:stretch>
            <a:fillRect/>
          </a:stretch>
        </p:blipFill>
        <p:spPr>
          <a:xfrm>
            <a:off x="4584732" y="1265314"/>
            <a:ext cx="7529624" cy="2007900"/>
          </a:xfrm>
          <a:prstGeom prst="rect">
            <a:avLst/>
          </a:prstGeom>
          <a:ln>
            <a:solidFill>
              <a:schemeClr val="bg1">
                <a:lumMod val="50000"/>
              </a:schemeClr>
            </a:solidFill>
          </a:ln>
          <a:effectLst>
            <a:outerShdw blurRad="50800" dist="38100" dir="16200000" rotWithShape="0">
              <a:prstClr val="black">
                <a:alpha val="40000"/>
              </a:prstClr>
            </a:outerShdw>
          </a:effectLst>
        </p:spPr>
      </p:pic>
      <p:sp>
        <p:nvSpPr>
          <p:cNvPr id="8" name="Rectangle 7"/>
          <p:cNvSpPr/>
          <p:nvPr/>
        </p:nvSpPr>
        <p:spPr>
          <a:xfrm>
            <a:off x="4622831" y="2540575"/>
            <a:ext cx="7453425" cy="452997"/>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42457" y="5606143"/>
            <a:ext cx="9507456" cy="533400"/>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13" action="ppaction://hlinksldjump"/>
              </a:rPr>
              <a:t>Release the Work Order. </a:t>
            </a:r>
            <a:endParaRPr lang="en-US" sz="1400" u="sng" dirty="0">
              <a:hlinkClick r:id="rId9" action="ppaction://hlinksldjump"/>
            </a:endParaRPr>
          </a:p>
        </p:txBody>
      </p:sp>
      <p:sp>
        <p:nvSpPr>
          <p:cNvPr id="18" name="Rectangle: Rounded Corners 16">
            <a:hlinkClick r:id="rId14" action="ppaction://hlinksldjump"/>
            <a:extLst>
              <a:ext uri="{FF2B5EF4-FFF2-40B4-BE49-F238E27FC236}">
                <a16:creationId xmlns:a16="http://schemas.microsoft.com/office/drawing/2014/main" id="{90790BFC-F37A-4865-A495-158CFBE5C30D}"/>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4" action="ppaction://hlinksldjump"/>
              </a:rPr>
              <a:t>4. View Progress &amp; Status of WO</a:t>
            </a:r>
            <a:endParaRPr lang="en-US" sz="1400" u="sng" dirty="0">
              <a:solidFill>
                <a:srgbClr val="FFFFFF"/>
              </a:solidFill>
            </a:endParaRPr>
          </a:p>
        </p:txBody>
      </p:sp>
      <p:sp>
        <p:nvSpPr>
          <p:cNvPr id="59" name="Rectangle: Rounded Corners 16">
            <a:hlinkClick r:id="rId13"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3. </a:t>
            </a:r>
            <a:r>
              <a:rPr lang="en-US" sz="1400" u="sng" dirty="0">
                <a:solidFill>
                  <a:srgbClr val="3E8DDD"/>
                </a:solidFill>
                <a:hlinkClick r:id="rId13" action="ppaction://hlinksldjump">
                  <a:extLst>
                    <a:ext uri="{A12FA001-AC4F-418D-AE19-62706E023703}">
                      <ahyp:hlinkClr xmlns:ahyp="http://schemas.microsoft.com/office/drawing/2018/hyperlinkcolor" val="tx"/>
                    </a:ext>
                  </a:extLst>
                </a:hlinkClick>
              </a:rPr>
              <a:t>Release Work Order.</a:t>
            </a:r>
            <a:endParaRPr lang="en-US" sz="1400" u="sng" dirty="0">
              <a:solidFill>
                <a:srgbClr val="3E8DDD"/>
              </a:solidFill>
            </a:endParaRPr>
          </a:p>
        </p:txBody>
      </p:sp>
      <p:sp>
        <p:nvSpPr>
          <p:cNvPr id="2" name="Arrow: Down 1">
            <a:extLst>
              <a:ext uri="{FF2B5EF4-FFF2-40B4-BE49-F238E27FC236}">
                <a16:creationId xmlns:a16="http://schemas.microsoft.com/office/drawing/2014/main" id="{E5602368-9FFE-4CB6-A313-837D1645D363}"/>
              </a:ext>
            </a:extLst>
          </p:cNvPr>
          <p:cNvSpPr/>
          <p:nvPr/>
        </p:nvSpPr>
        <p:spPr>
          <a:xfrm>
            <a:off x="8512341" y="2175910"/>
            <a:ext cx="228600" cy="19150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542DCB9D-33D2-4C88-B148-3A014A232370}"/>
              </a:ext>
            </a:extLst>
          </p:cNvPr>
          <p:cNvSpPr/>
          <p:nvPr/>
        </p:nvSpPr>
        <p:spPr>
          <a:xfrm>
            <a:off x="7166587" y="5203956"/>
            <a:ext cx="228600" cy="19150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ocument 19">
            <a:hlinkClick r:id="rId15" action="ppaction://hlinksldjump"/>
            <a:extLst>
              <a:ext uri="{FF2B5EF4-FFF2-40B4-BE49-F238E27FC236}">
                <a16:creationId xmlns:a16="http://schemas.microsoft.com/office/drawing/2014/main" id="{D101751A-6310-4028-B586-547CDC63B4E6}"/>
              </a:ext>
            </a:extLst>
          </p:cNvPr>
          <p:cNvSpPr/>
          <p:nvPr/>
        </p:nvSpPr>
        <p:spPr>
          <a:xfrm>
            <a:off x="4317785" y="556276"/>
            <a:ext cx="1543491" cy="557784"/>
          </a:xfrm>
          <a:prstGeom prst="flowChartDocument">
            <a:avLst/>
          </a:prstGeom>
          <a:solidFill>
            <a:srgbClr val="28BE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5" action="ppaction://hlinksldjump"/>
              </a:rPr>
              <a:t>Parts Update</a:t>
            </a:r>
            <a:r>
              <a:rPr lang="en-US" sz="1400" u="sng" dirty="0">
                <a:solidFill>
                  <a:prstClr val="white"/>
                </a:solidFill>
                <a:hlinkClick r:id="rId16" action="ppaction://hlinksldjump"/>
              </a:rPr>
              <a:t>.</a:t>
            </a:r>
            <a:endParaRPr lang="en-US" sz="1400" u="sng" dirty="0">
              <a:solidFill>
                <a:prstClr val="white"/>
              </a:solidFill>
              <a:hlinkClick r:id="rId17" action="ppaction://hlinksldjump"/>
            </a:endParaRPr>
          </a:p>
        </p:txBody>
      </p:sp>
      <p:sp>
        <p:nvSpPr>
          <p:cNvPr id="22" name="Flowchart: Document 21">
            <a:extLst>
              <a:ext uri="{FF2B5EF4-FFF2-40B4-BE49-F238E27FC236}">
                <a16:creationId xmlns:a16="http://schemas.microsoft.com/office/drawing/2014/main" id="{81B2CDCF-6478-469C-B640-60E87B6BA73C}"/>
              </a:ext>
            </a:extLst>
          </p:cNvPr>
          <p:cNvSpPr/>
          <p:nvPr/>
        </p:nvSpPr>
        <p:spPr>
          <a:xfrm>
            <a:off x="2701032" y="556276"/>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8" action="ppaction://hlinksldjump"/>
              </a:rPr>
              <a:t>Release Exceptions.</a:t>
            </a:r>
            <a:endParaRPr lang="en-US" sz="1400" u="sng" dirty="0">
              <a:solidFill>
                <a:prstClr val="white"/>
              </a:solidFill>
              <a:hlinkClick r:id="rId17" action="ppaction://hlinksldjump"/>
            </a:endParaRPr>
          </a:p>
        </p:txBody>
      </p:sp>
    </p:spTree>
    <p:custDataLst>
      <p:tags r:id="rId1"/>
    </p:custDataLst>
    <p:extLst>
      <p:ext uri="{BB962C8B-B14F-4D97-AF65-F5344CB8AC3E}">
        <p14:creationId xmlns:p14="http://schemas.microsoft.com/office/powerpoint/2010/main" val="38105783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877F4F-A912-4FD3-956C-9B447E70A8AB}"/>
              </a:ext>
            </a:extLst>
          </p:cNvPr>
          <p:cNvPicPr>
            <a:picLocks noChangeAspect="1"/>
          </p:cNvPicPr>
          <p:nvPr/>
        </p:nvPicPr>
        <p:blipFill>
          <a:blip r:embed="rId4"/>
          <a:stretch>
            <a:fillRect/>
          </a:stretch>
        </p:blipFill>
        <p:spPr>
          <a:xfrm>
            <a:off x="1789984" y="2658459"/>
            <a:ext cx="8816681" cy="3620932"/>
          </a:xfrm>
          <a:prstGeom prst="rect">
            <a:avLst/>
          </a:prstGeom>
          <a:effectLst>
            <a:outerShdw blurRad="50800" dist="38100" dir="10800000" algn="r" rotWithShape="0">
              <a:prstClr val="black">
                <a:alpha val="40000"/>
              </a:prstClr>
            </a:outerShdw>
          </a:effectLst>
        </p:spPr>
      </p:pic>
      <p:sp>
        <p:nvSpPr>
          <p:cNvPr id="4" name="Text Placeholder 3"/>
          <p:cNvSpPr>
            <a:spLocks noGrp="1"/>
          </p:cNvSpPr>
          <p:nvPr>
            <p:ph type="body" sz="quarter" idx="11"/>
          </p:nvPr>
        </p:nvSpPr>
        <p:spPr>
          <a:xfrm>
            <a:off x="0" y="0"/>
            <a:ext cx="4218899" cy="557213"/>
          </a:xfrm>
        </p:spPr>
        <p:txBody>
          <a:bodyPr/>
          <a:lstStyle/>
          <a:p>
            <a:r>
              <a:rPr lang="en-US" sz="2200" dirty="0"/>
              <a:t>View Progress at BPF Stages</a:t>
            </a:r>
          </a:p>
        </p:txBody>
      </p:sp>
      <p:sp>
        <p:nvSpPr>
          <p:cNvPr id="46" name="Rectangle: Rounded Corners 15">
            <a:hlinkClick r:id="rId5"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5" action="ppaction://hlinksldjump"/>
              </a:rPr>
              <a:t>1. Create an CRU Work Order.</a:t>
            </a:r>
            <a:endParaRPr lang="en-US" sz="1400" dirty="0">
              <a:solidFill>
                <a:schemeClr val="bg1"/>
              </a:solidFill>
            </a:endParaRPr>
          </a:p>
        </p:txBody>
      </p:sp>
      <p:sp>
        <p:nvSpPr>
          <p:cNvPr id="47"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rPr>
              <a:t>2. Diagnose and Order Parts.</a:t>
            </a:r>
          </a:p>
        </p:txBody>
      </p:sp>
      <p:sp>
        <p:nvSpPr>
          <p:cNvPr id="28" name="Rectangle: Rounded Corners 16">
            <a:hlinkClick r:id="rId7" action="ppaction://hlinksldjump"/>
            <a:extLst>
              <a:ext uri="{FF2B5EF4-FFF2-40B4-BE49-F238E27FC236}">
                <a16:creationId xmlns:a16="http://schemas.microsoft.com/office/drawing/2014/main" id="{34C25C45-7602-4AFA-A927-CC7E31339943}"/>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3. </a:t>
            </a:r>
            <a:r>
              <a:rPr lang="en-US" sz="1400" u="sng" dirty="0">
                <a:solidFill>
                  <a:schemeClr val="bg1"/>
                </a:solidFill>
                <a:hlinkClick r:id="rId7" action="ppaction://hlinksldjump"/>
              </a:rPr>
              <a:t>Release Work Order.</a:t>
            </a:r>
            <a:endParaRPr lang="en-US" sz="1400" u="sng" dirty="0">
              <a:solidFill>
                <a:schemeClr val="bg1"/>
              </a:solidFill>
            </a:endParaRPr>
          </a:p>
        </p:txBody>
      </p:sp>
      <p:sp>
        <p:nvSpPr>
          <p:cNvPr id="7" name="Text Placeholder 6">
            <a:extLst>
              <a:ext uri="{FF2B5EF4-FFF2-40B4-BE49-F238E27FC236}">
                <a16:creationId xmlns:a16="http://schemas.microsoft.com/office/drawing/2014/main" id="{AB24A817-EB4D-4E99-9726-8F322A437895}"/>
              </a:ext>
            </a:extLst>
          </p:cNvPr>
          <p:cNvSpPr>
            <a:spLocks noGrp="1"/>
          </p:cNvSpPr>
          <p:nvPr>
            <p:ph type="body" sz="quarter" idx="14"/>
          </p:nvPr>
        </p:nvSpPr>
        <p:spPr>
          <a:xfrm>
            <a:off x="1" y="544572"/>
            <a:ext cx="2489200" cy="554037"/>
          </a:xfrm>
          <a:solidFill>
            <a:srgbClr val="46C8E1"/>
          </a:solidFill>
        </p:spPr>
        <p:txBody>
          <a:bodyPr/>
          <a:lstStyle/>
          <a:p>
            <a:r>
              <a:rPr lang="en-US" sz="1450" dirty="0"/>
              <a:t>View Progress</a:t>
            </a:r>
            <a:br>
              <a:rPr lang="en-US" sz="1450" dirty="0"/>
            </a:br>
            <a:r>
              <a:rPr lang="en-US" sz="1450" dirty="0"/>
              <a:t>at BPF Stages</a:t>
            </a:r>
          </a:p>
        </p:txBody>
      </p:sp>
      <p:sp>
        <p:nvSpPr>
          <p:cNvPr id="33" name="Flowchart: Document 32">
            <a:hlinkClick r:id="rId8" action="ppaction://hlinksldjump"/>
            <a:extLst>
              <a:ext uri="{FF2B5EF4-FFF2-40B4-BE49-F238E27FC236}">
                <a16:creationId xmlns:a16="http://schemas.microsoft.com/office/drawing/2014/main" id="{9716C242-FB98-4945-96E5-C805938611D1}"/>
              </a:ext>
            </a:extLst>
          </p:cNvPr>
          <p:cNvSpPr/>
          <p:nvPr/>
        </p:nvSpPr>
        <p:spPr>
          <a:xfrm>
            <a:off x="2590799"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Exception Status</a:t>
            </a:r>
            <a:endParaRPr lang="en-US" sz="1400" u="sng" dirty="0">
              <a:solidFill>
                <a:prstClr val="white"/>
              </a:solidFill>
              <a:hlinkClick r:id="rId9" action="ppaction://hlinksldjump"/>
            </a:endParaRPr>
          </a:p>
        </p:txBody>
      </p:sp>
      <p:sp>
        <p:nvSpPr>
          <p:cNvPr id="93" name="Rectangle 92">
            <a:extLst>
              <a:ext uri="{FF2B5EF4-FFF2-40B4-BE49-F238E27FC236}">
                <a16:creationId xmlns:a16="http://schemas.microsoft.com/office/drawing/2014/main" id="{0830964D-A4AC-42DD-AADF-26D7533A0F32}"/>
              </a:ext>
            </a:extLst>
          </p:cNvPr>
          <p:cNvSpPr/>
          <p:nvPr/>
        </p:nvSpPr>
        <p:spPr>
          <a:xfrm>
            <a:off x="125369" y="1179771"/>
            <a:ext cx="12063456" cy="707886"/>
          </a:xfrm>
          <a:prstGeom prst="rect">
            <a:avLst/>
          </a:prstGeom>
        </p:spPr>
        <p:txBody>
          <a:bodyPr wrap="square">
            <a:spAutoFit/>
          </a:bodyPr>
          <a:lstStyle/>
          <a:p>
            <a:pPr marL="457200" indent="-457200">
              <a:buClr>
                <a:schemeClr val="tx1"/>
              </a:buClr>
              <a:buFont typeface="Arial" panose="020B0604020202020204" pitchFamily="34" charset="0"/>
              <a:buChar char="•"/>
            </a:pPr>
            <a:r>
              <a:rPr lang="en-US" sz="2000" dirty="0"/>
              <a:t>If a customer contacts you for an update on the status of their issue, you need to read key parts of</a:t>
            </a:r>
            <a:br>
              <a:rPr lang="en-US" sz="2000" dirty="0"/>
            </a:br>
            <a:r>
              <a:rPr lang="en-US" sz="2000" dirty="0"/>
              <a:t>the Work Order to give an accurate answer. We provide tips on how to that in the following slides.</a:t>
            </a:r>
          </a:p>
        </p:txBody>
      </p:sp>
      <p:sp>
        <p:nvSpPr>
          <p:cNvPr id="94" name="Rectangle 93">
            <a:extLst>
              <a:ext uri="{FF2B5EF4-FFF2-40B4-BE49-F238E27FC236}">
                <a16:creationId xmlns:a16="http://schemas.microsoft.com/office/drawing/2014/main" id="{A51A82C9-5B46-4C4C-881C-D5489F6B7221}"/>
              </a:ext>
            </a:extLst>
          </p:cNvPr>
          <p:cNvSpPr/>
          <p:nvPr/>
        </p:nvSpPr>
        <p:spPr>
          <a:xfrm>
            <a:off x="125369" y="1798757"/>
            <a:ext cx="12063456" cy="707886"/>
          </a:xfrm>
          <a:prstGeom prst="rect">
            <a:avLst/>
          </a:prstGeom>
        </p:spPr>
        <p:txBody>
          <a:bodyPr wrap="square">
            <a:spAutoFit/>
          </a:bodyPr>
          <a:lstStyle/>
          <a:p>
            <a:pPr marL="457200" indent="-457200">
              <a:buClr>
                <a:schemeClr val="tx1"/>
              </a:buClr>
              <a:buFont typeface="Arial" panose="020B0604020202020204" pitchFamily="34" charset="0"/>
              <a:buChar char="•"/>
            </a:pPr>
            <a:r>
              <a:rPr lang="en-US" sz="2000" dirty="0"/>
              <a:t>You can monitor progress by displaying the Work Order and checking the current BPF stage, the </a:t>
            </a:r>
            <a:r>
              <a:rPr lang="en-US" sz="2000" b="1" dirty="0"/>
              <a:t>Work Order Status </a:t>
            </a:r>
            <a:r>
              <a:rPr lang="en-US" sz="2000" dirty="0"/>
              <a:t>field, and (shown below) the </a:t>
            </a:r>
            <a:r>
              <a:rPr lang="en-US" sz="2000" b="1" dirty="0"/>
              <a:t>Products &amp; Services </a:t>
            </a:r>
            <a:r>
              <a:rPr lang="en-US" sz="2000" dirty="0"/>
              <a:t>tab. </a:t>
            </a:r>
          </a:p>
        </p:txBody>
      </p:sp>
      <p:sp>
        <p:nvSpPr>
          <p:cNvPr id="99" name="Rectangle 98">
            <a:extLst>
              <a:ext uri="{FF2B5EF4-FFF2-40B4-BE49-F238E27FC236}">
                <a16:creationId xmlns:a16="http://schemas.microsoft.com/office/drawing/2014/main" id="{B19ED170-0831-4A18-8836-DCBABE64C041}"/>
              </a:ext>
            </a:extLst>
          </p:cNvPr>
          <p:cNvSpPr/>
          <p:nvPr/>
        </p:nvSpPr>
        <p:spPr>
          <a:xfrm>
            <a:off x="2515326" y="4222157"/>
            <a:ext cx="7883515" cy="493535"/>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16">
            <a:hlinkClick r:id="rId10" action="ppaction://hlinksldjump"/>
            <a:extLst>
              <a:ext uri="{FF2B5EF4-FFF2-40B4-BE49-F238E27FC236}">
                <a16:creationId xmlns:a16="http://schemas.microsoft.com/office/drawing/2014/main" id="{5DF2C4C8-2107-46EF-AF8B-C893353809CE}"/>
              </a:ext>
            </a:extLst>
          </p:cNvPr>
          <p:cNvSpPr/>
          <p:nvPr/>
        </p:nvSpPr>
        <p:spPr>
          <a:xfrm>
            <a:off x="9934844" y="85289"/>
            <a:ext cx="1672955"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10" action="ppaction://hlinksldjump">
                  <a:extLst>
                    <a:ext uri="{A12FA001-AC4F-418D-AE19-62706E023703}">
                      <ahyp:hlinkClr xmlns:ahyp="http://schemas.microsoft.com/office/drawing/2018/hyperlinkcolor" val="tx"/>
                    </a:ext>
                  </a:extLst>
                </a:hlinkClick>
              </a:rPr>
              <a:t>4. View Progress &amp; Status of WO</a:t>
            </a:r>
            <a:endParaRPr lang="en-US" sz="1400" u="sng" dirty="0">
              <a:solidFill>
                <a:srgbClr val="3E8DDD"/>
              </a:solidFill>
            </a:endParaRPr>
          </a:p>
        </p:txBody>
      </p:sp>
      <p:sp>
        <p:nvSpPr>
          <p:cNvPr id="13" name="Arrow: Down 12">
            <a:extLst>
              <a:ext uri="{FF2B5EF4-FFF2-40B4-BE49-F238E27FC236}">
                <a16:creationId xmlns:a16="http://schemas.microsoft.com/office/drawing/2014/main" id="{9396458E-EC10-438E-9BA7-F742A9438F3C}"/>
              </a:ext>
            </a:extLst>
          </p:cNvPr>
          <p:cNvSpPr/>
          <p:nvPr/>
        </p:nvSpPr>
        <p:spPr>
          <a:xfrm rot="10800000">
            <a:off x="7384354" y="4739756"/>
            <a:ext cx="274320" cy="26517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a:hlinkClick r:id="rId11" action="ppaction://hlinksldjump"/>
            <a:extLst>
              <a:ext uri="{FF2B5EF4-FFF2-40B4-BE49-F238E27FC236}">
                <a16:creationId xmlns:a16="http://schemas.microsoft.com/office/drawing/2014/main" id="{5AC93460-5602-4EA5-BBBB-0A61C5DBD556}"/>
              </a:ext>
            </a:extLst>
          </p:cNvPr>
          <p:cNvSpPr/>
          <p:nvPr/>
        </p:nvSpPr>
        <p:spPr>
          <a:xfrm>
            <a:off x="4293702" y="551674"/>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Repair Status Check</a:t>
            </a:r>
            <a:endParaRPr lang="en-US" sz="1400" u="sng" dirty="0">
              <a:solidFill>
                <a:prstClr val="white"/>
              </a:solidFill>
              <a:hlinkClick r:id="rId9" action="ppaction://hlinksldjump"/>
            </a:endParaRPr>
          </a:p>
        </p:txBody>
      </p:sp>
    </p:spTree>
    <p:custDataLst>
      <p:tags r:id="rId1"/>
    </p:custDataLst>
    <p:extLst>
      <p:ext uri="{BB962C8B-B14F-4D97-AF65-F5344CB8AC3E}">
        <p14:creationId xmlns:p14="http://schemas.microsoft.com/office/powerpoint/2010/main" val="305797258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0" y="0"/>
            <a:ext cx="4218899" cy="557213"/>
          </a:xfrm>
        </p:spPr>
        <p:txBody>
          <a:bodyPr/>
          <a:lstStyle/>
          <a:p>
            <a:r>
              <a:rPr lang="en-US" sz="2200" dirty="0"/>
              <a:t>View Progress at BPF Stages</a:t>
            </a:r>
          </a:p>
        </p:txBody>
      </p:sp>
      <p:sp>
        <p:nvSpPr>
          <p:cNvPr id="46"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4" action="ppaction://hlinksldjump"/>
              </a:rPr>
              <a:t>1. Create an CRU Work Order.</a:t>
            </a:r>
            <a:endParaRPr lang="en-US" sz="1400" dirty="0">
              <a:solidFill>
                <a:schemeClr val="bg1"/>
              </a:solidFill>
            </a:endParaRPr>
          </a:p>
        </p:txBody>
      </p:sp>
      <p:sp>
        <p:nvSpPr>
          <p:cNvPr id="47"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rPr>
              <a:t>2. Diagnose and Order Parts.</a:t>
            </a:r>
          </a:p>
        </p:txBody>
      </p:sp>
      <p:sp>
        <p:nvSpPr>
          <p:cNvPr id="28" name="Rectangle: Rounded Corners 16">
            <a:hlinkClick r:id="rId6" action="ppaction://hlinksldjump"/>
            <a:extLst>
              <a:ext uri="{FF2B5EF4-FFF2-40B4-BE49-F238E27FC236}">
                <a16:creationId xmlns:a16="http://schemas.microsoft.com/office/drawing/2014/main" id="{34C25C45-7602-4AFA-A927-CC7E31339943}"/>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3. </a:t>
            </a:r>
            <a:r>
              <a:rPr lang="en-US" sz="1400" u="sng" dirty="0">
                <a:solidFill>
                  <a:schemeClr val="bg1"/>
                </a:solidFill>
                <a:hlinkClick r:id="rId6" action="ppaction://hlinksldjump"/>
              </a:rPr>
              <a:t>Release Work Order.</a:t>
            </a:r>
            <a:endParaRPr lang="en-US" sz="1400" u="sng" dirty="0">
              <a:solidFill>
                <a:schemeClr val="bg1"/>
              </a:solidFill>
            </a:endParaRPr>
          </a:p>
        </p:txBody>
      </p:sp>
      <p:sp>
        <p:nvSpPr>
          <p:cNvPr id="32" name="Rectangle: Rounded Corners 16">
            <a:hlinkClick r:id="rId7" action="ppaction://hlinksldjump"/>
            <a:extLst>
              <a:ext uri="{FF2B5EF4-FFF2-40B4-BE49-F238E27FC236}">
                <a16:creationId xmlns:a16="http://schemas.microsoft.com/office/drawing/2014/main" id="{5DF2C4C8-2107-46EF-AF8B-C893353809CE}"/>
              </a:ext>
            </a:extLst>
          </p:cNvPr>
          <p:cNvSpPr/>
          <p:nvPr/>
        </p:nvSpPr>
        <p:spPr>
          <a:xfrm>
            <a:off x="9934844" y="85289"/>
            <a:ext cx="1672955"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8" action="ppaction://hlinksldjump">
                  <a:extLst>
                    <a:ext uri="{A12FA001-AC4F-418D-AE19-62706E023703}">
                      <ahyp:hlinkClr xmlns:ahyp="http://schemas.microsoft.com/office/drawing/2018/hyperlinkcolor" val="tx"/>
                    </a:ext>
                  </a:extLst>
                </a:hlinkClick>
              </a:rPr>
              <a:t>4. </a:t>
            </a:r>
            <a:r>
              <a:rPr lang="en-US" sz="1400" u="sng" dirty="0">
                <a:solidFill>
                  <a:srgbClr val="3E8DDD"/>
                </a:solidFill>
              </a:rPr>
              <a:t>View Progress &amp; Status of WO</a:t>
            </a:r>
          </a:p>
        </p:txBody>
      </p:sp>
      <p:sp>
        <p:nvSpPr>
          <p:cNvPr id="7" name="Text Placeholder 6">
            <a:extLst>
              <a:ext uri="{FF2B5EF4-FFF2-40B4-BE49-F238E27FC236}">
                <a16:creationId xmlns:a16="http://schemas.microsoft.com/office/drawing/2014/main" id="{AB24A817-EB4D-4E99-9726-8F322A437895}"/>
              </a:ext>
            </a:extLst>
          </p:cNvPr>
          <p:cNvSpPr>
            <a:spLocks noGrp="1"/>
          </p:cNvSpPr>
          <p:nvPr>
            <p:ph type="body" sz="quarter" idx="14"/>
          </p:nvPr>
        </p:nvSpPr>
        <p:spPr>
          <a:xfrm>
            <a:off x="1" y="544572"/>
            <a:ext cx="2489200" cy="554037"/>
          </a:xfrm>
          <a:solidFill>
            <a:srgbClr val="46C8E1"/>
          </a:solidFill>
        </p:spPr>
        <p:txBody>
          <a:bodyPr/>
          <a:lstStyle/>
          <a:p>
            <a:r>
              <a:rPr lang="en-US" sz="1450" dirty="0"/>
              <a:t>View Progress</a:t>
            </a:r>
            <a:br>
              <a:rPr lang="en-US" sz="1450" dirty="0"/>
            </a:br>
            <a:r>
              <a:rPr lang="en-US" sz="1450" dirty="0"/>
              <a:t>at BPF Stages</a:t>
            </a:r>
          </a:p>
        </p:txBody>
      </p:sp>
      <p:sp>
        <p:nvSpPr>
          <p:cNvPr id="33" name="Flowchart: Document 32">
            <a:hlinkClick r:id="rId9" action="ppaction://hlinksldjump"/>
            <a:extLst>
              <a:ext uri="{FF2B5EF4-FFF2-40B4-BE49-F238E27FC236}">
                <a16:creationId xmlns:a16="http://schemas.microsoft.com/office/drawing/2014/main" id="{9716C242-FB98-4945-96E5-C805938611D1}"/>
              </a:ext>
            </a:extLst>
          </p:cNvPr>
          <p:cNvSpPr/>
          <p:nvPr/>
        </p:nvSpPr>
        <p:spPr>
          <a:xfrm>
            <a:off x="2590799"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0" action="ppaction://hlinksldjump"/>
              </a:rPr>
              <a:t>Exception Status</a:t>
            </a:r>
            <a:endParaRPr lang="en-US" sz="1400" u="sng" dirty="0">
              <a:solidFill>
                <a:prstClr val="white"/>
              </a:solidFill>
              <a:hlinkClick r:id="rId11" action="ppaction://hlinksldjump"/>
            </a:endParaRPr>
          </a:p>
        </p:txBody>
      </p:sp>
      <p:grpSp>
        <p:nvGrpSpPr>
          <p:cNvPr id="35" name="Group 34">
            <a:extLst>
              <a:ext uri="{FF2B5EF4-FFF2-40B4-BE49-F238E27FC236}">
                <a16:creationId xmlns:a16="http://schemas.microsoft.com/office/drawing/2014/main" id="{F4491D37-1591-4657-85F5-1577940CB152}"/>
              </a:ext>
            </a:extLst>
          </p:cNvPr>
          <p:cNvGrpSpPr/>
          <p:nvPr/>
        </p:nvGrpSpPr>
        <p:grpSpPr>
          <a:xfrm>
            <a:off x="5800590" y="2145673"/>
            <a:ext cx="2229824" cy="1276582"/>
            <a:chOff x="-66087" y="-68136"/>
            <a:chExt cx="1191870" cy="731132"/>
          </a:xfrm>
          <a:effectLst>
            <a:outerShdw blurRad="50800" dist="38100" dir="8100000" algn="tr" rotWithShape="0">
              <a:prstClr val="black">
                <a:alpha val="40000"/>
              </a:prstClr>
            </a:outerShdw>
          </a:effectLst>
        </p:grpSpPr>
        <p:sp>
          <p:nvSpPr>
            <p:cNvPr id="37" name="Chevron 24">
              <a:extLst>
                <a:ext uri="{FF2B5EF4-FFF2-40B4-BE49-F238E27FC236}">
                  <a16:creationId xmlns:a16="http://schemas.microsoft.com/office/drawing/2014/main" id="{CAD4B064-E0DD-43E6-999E-1BF91587DF5F}"/>
                </a:ext>
              </a:extLst>
            </p:cNvPr>
            <p:cNvSpPr/>
            <p:nvPr/>
          </p:nvSpPr>
          <p:spPr>
            <a:xfrm>
              <a:off x="-66087" y="-49237"/>
              <a:ext cx="1191870" cy="712233"/>
            </a:xfrm>
            <a:prstGeom prst="chevron">
              <a:avLst/>
            </a:prstGeom>
            <a:solidFill>
              <a:srgbClr val="2ACC9A"/>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Chevron 4">
              <a:extLst>
                <a:ext uri="{FF2B5EF4-FFF2-40B4-BE49-F238E27FC236}">
                  <a16:creationId xmlns:a16="http://schemas.microsoft.com/office/drawing/2014/main" id="{83287B77-1AAC-4359-B917-18FD64945A71}"/>
                </a:ext>
              </a:extLst>
            </p:cNvPr>
            <p:cNvSpPr txBox="1"/>
            <p:nvPr/>
          </p:nvSpPr>
          <p:spPr>
            <a:xfrm>
              <a:off x="266056" y="-68136"/>
              <a:ext cx="596118" cy="68113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lvl="0" algn="ctr" defTabSz="400050" rtl="0">
                <a:lnSpc>
                  <a:spcPct val="90000"/>
                </a:lnSpc>
                <a:spcBef>
                  <a:spcPct val="0"/>
                </a:spcBef>
                <a:spcAft>
                  <a:spcPct val="35000"/>
                </a:spcAft>
              </a:pPr>
              <a:r>
                <a:rPr lang="en-US" sz="1200" dirty="0"/>
                <a:t>Parts</a:t>
              </a:r>
            </a:p>
            <a:p>
              <a:pPr lvl="0" algn="ctr" defTabSz="400050" rtl="0">
                <a:lnSpc>
                  <a:spcPct val="90000"/>
                </a:lnSpc>
                <a:spcBef>
                  <a:spcPct val="0"/>
                </a:spcBef>
                <a:spcAft>
                  <a:spcPct val="35000"/>
                </a:spcAft>
              </a:pPr>
              <a:r>
                <a:rPr lang="en-US" sz="1200" dirty="0"/>
                <a:t>shipped</a:t>
              </a:r>
              <a:endParaRPr lang="en-US" sz="1100" kern="1200" dirty="0"/>
            </a:p>
          </p:txBody>
        </p:sp>
      </p:grpSp>
      <p:grpSp>
        <p:nvGrpSpPr>
          <p:cNvPr id="39" name="Group 38">
            <a:extLst>
              <a:ext uri="{FF2B5EF4-FFF2-40B4-BE49-F238E27FC236}">
                <a16:creationId xmlns:a16="http://schemas.microsoft.com/office/drawing/2014/main" id="{D85D22E2-B13B-4A37-A76B-1AC581E014E2}"/>
              </a:ext>
            </a:extLst>
          </p:cNvPr>
          <p:cNvGrpSpPr/>
          <p:nvPr/>
        </p:nvGrpSpPr>
        <p:grpSpPr>
          <a:xfrm>
            <a:off x="3780603" y="2151521"/>
            <a:ext cx="2326790" cy="1269248"/>
            <a:chOff x="-66087" y="-54443"/>
            <a:chExt cx="1191870" cy="686346"/>
          </a:xfrm>
          <a:effectLst>
            <a:outerShdw blurRad="50800" dist="38100" dir="8100000" algn="tr" rotWithShape="0">
              <a:prstClr val="black">
                <a:alpha val="40000"/>
              </a:prstClr>
            </a:outerShdw>
          </a:effectLst>
        </p:grpSpPr>
        <p:sp>
          <p:nvSpPr>
            <p:cNvPr id="40" name="Chevron 35">
              <a:extLst>
                <a:ext uri="{FF2B5EF4-FFF2-40B4-BE49-F238E27FC236}">
                  <a16:creationId xmlns:a16="http://schemas.microsoft.com/office/drawing/2014/main" id="{6DA293D0-9005-4836-97C3-B15DAEDE50BE}"/>
                </a:ext>
              </a:extLst>
            </p:cNvPr>
            <p:cNvSpPr/>
            <p:nvPr/>
          </p:nvSpPr>
          <p:spPr>
            <a:xfrm>
              <a:off x="-66087" y="-49236"/>
              <a:ext cx="1191870" cy="681139"/>
            </a:xfrm>
            <a:prstGeom prst="chevron">
              <a:avLst/>
            </a:prstGeom>
            <a:solidFill>
              <a:srgbClr val="28BEDC"/>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Chevron 4">
              <a:extLst>
                <a:ext uri="{FF2B5EF4-FFF2-40B4-BE49-F238E27FC236}">
                  <a16:creationId xmlns:a16="http://schemas.microsoft.com/office/drawing/2014/main" id="{86C3DFC1-B51A-4B81-994E-08527C295E88}"/>
                </a:ext>
              </a:extLst>
            </p:cNvPr>
            <p:cNvSpPr txBox="1"/>
            <p:nvPr/>
          </p:nvSpPr>
          <p:spPr>
            <a:xfrm>
              <a:off x="244083" y="-54443"/>
              <a:ext cx="746834" cy="68113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lvl="0" defTabSz="400050">
                <a:lnSpc>
                  <a:spcPct val="90000"/>
                </a:lnSpc>
                <a:spcBef>
                  <a:spcPct val="0"/>
                </a:spcBef>
                <a:spcAft>
                  <a:spcPct val="35000"/>
                </a:spcAft>
              </a:pPr>
              <a:r>
                <a:rPr lang="en-US" sz="1100" dirty="0"/>
                <a:t>The Agent</a:t>
              </a:r>
              <a:br>
                <a:rPr lang="en-US" sz="1100" dirty="0"/>
              </a:br>
              <a:r>
                <a:rPr lang="en-US" sz="1100" dirty="0"/>
                <a:t> creates WO,</a:t>
              </a:r>
              <a:br>
                <a:rPr lang="en-US" sz="1100" dirty="0"/>
              </a:br>
              <a:r>
                <a:rPr lang="en-US" sz="1100" dirty="0"/>
                <a:t>   diagnoses issue,</a:t>
              </a:r>
              <a:br>
                <a:rPr lang="en-US" sz="1100" dirty="0"/>
              </a:br>
              <a:r>
                <a:rPr lang="en-US" sz="1100" dirty="0"/>
                <a:t>      orders parts, &amp;</a:t>
              </a:r>
              <a:br>
                <a:rPr lang="en-US" sz="1100" dirty="0"/>
              </a:br>
              <a:r>
                <a:rPr lang="en-US" sz="1100" dirty="0"/>
                <a:t>     releases WO.</a:t>
              </a:r>
              <a:br>
                <a:rPr lang="en-US" sz="1100" dirty="0"/>
              </a:br>
              <a:r>
                <a:rPr lang="en-US" sz="1100" dirty="0"/>
                <a:t>  Parts Vendor</a:t>
              </a:r>
              <a:br>
                <a:rPr lang="en-US" sz="1100" dirty="0"/>
              </a:br>
              <a:r>
                <a:rPr lang="en-US" sz="1100" dirty="0"/>
                <a:t>accepts WO.  </a:t>
              </a:r>
              <a:endParaRPr lang="en-US" sz="1100" kern="1200" dirty="0"/>
            </a:p>
          </p:txBody>
        </p:sp>
      </p:grpSp>
      <p:grpSp>
        <p:nvGrpSpPr>
          <p:cNvPr id="42" name="Group 41">
            <a:extLst>
              <a:ext uri="{FF2B5EF4-FFF2-40B4-BE49-F238E27FC236}">
                <a16:creationId xmlns:a16="http://schemas.microsoft.com/office/drawing/2014/main" id="{A4E1096D-E496-4B46-9EF8-4A3979A47C50}"/>
              </a:ext>
            </a:extLst>
          </p:cNvPr>
          <p:cNvGrpSpPr/>
          <p:nvPr/>
        </p:nvGrpSpPr>
        <p:grpSpPr>
          <a:xfrm>
            <a:off x="9710263" y="2184594"/>
            <a:ext cx="2099239" cy="1236175"/>
            <a:chOff x="-66087" y="-49236"/>
            <a:chExt cx="1191870" cy="693900"/>
          </a:xfrm>
          <a:effectLst>
            <a:outerShdw blurRad="50800" dist="38100" dir="8100000" algn="tr" rotWithShape="0">
              <a:prstClr val="black">
                <a:alpha val="40000"/>
              </a:prstClr>
            </a:outerShdw>
          </a:effectLst>
        </p:grpSpPr>
        <p:sp>
          <p:nvSpPr>
            <p:cNvPr id="43" name="Chevron 38">
              <a:extLst>
                <a:ext uri="{FF2B5EF4-FFF2-40B4-BE49-F238E27FC236}">
                  <a16:creationId xmlns:a16="http://schemas.microsoft.com/office/drawing/2014/main" id="{02C7803A-9B8B-459F-A433-7177B88FE470}"/>
                </a:ext>
              </a:extLst>
            </p:cNvPr>
            <p:cNvSpPr/>
            <p:nvPr/>
          </p:nvSpPr>
          <p:spPr>
            <a:xfrm>
              <a:off x="-66087" y="-49236"/>
              <a:ext cx="1191870" cy="681139"/>
            </a:xfrm>
            <a:prstGeom prst="chevron">
              <a:avLst/>
            </a:prstGeom>
            <a:solidFill>
              <a:srgbClr val="6AC3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Chevron 4">
              <a:extLst>
                <a:ext uri="{FF2B5EF4-FFF2-40B4-BE49-F238E27FC236}">
                  <a16:creationId xmlns:a16="http://schemas.microsoft.com/office/drawing/2014/main" id="{64F0501A-3902-4D7E-90FA-6DCDBB8FD5E6}"/>
                </a:ext>
              </a:extLst>
            </p:cNvPr>
            <p:cNvSpPr txBox="1"/>
            <p:nvPr/>
          </p:nvSpPr>
          <p:spPr>
            <a:xfrm>
              <a:off x="315728" y="-36475"/>
              <a:ext cx="573045" cy="68113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lvl="0" algn="ctr" defTabSz="400050" rtl="0">
                <a:lnSpc>
                  <a:spcPct val="90000"/>
                </a:lnSpc>
                <a:spcBef>
                  <a:spcPct val="0"/>
                </a:spcBef>
                <a:spcAft>
                  <a:spcPct val="35000"/>
                </a:spcAft>
              </a:pPr>
              <a:r>
                <a:rPr lang="en-US" sz="1200" dirty="0"/>
                <a:t>Work Order is closed out</a:t>
              </a:r>
              <a:endParaRPr lang="en-US" sz="1200" kern="1200" dirty="0"/>
            </a:p>
          </p:txBody>
        </p:sp>
      </p:grpSp>
      <p:grpSp>
        <p:nvGrpSpPr>
          <p:cNvPr id="45" name="Group 44">
            <a:extLst>
              <a:ext uri="{FF2B5EF4-FFF2-40B4-BE49-F238E27FC236}">
                <a16:creationId xmlns:a16="http://schemas.microsoft.com/office/drawing/2014/main" id="{EF6429A5-7BC9-4441-AF82-B1B3AD9B0008}"/>
              </a:ext>
            </a:extLst>
          </p:cNvPr>
          <p:cNvGrpSpPr/>
          <p:nvPr/>
        </p:nvGrpSpPr>
        <p:grpSpPr>
          <a:xfrm>
            <a:off x="7706014" y="2189906"/>
            <a:ext cx="2276974" cy="1232751"/>
            <a:chOff x="-66087" y="-49236"/>
            <a:chExt cx="1191870" cy="685679"/>
          </a:xfrm>
          <a:effectLst>
            <a:outerShdw blurRad="50800" dist="38100" dir="8100000" algn="tr" rotWithShape="0">
              <a:prstClr val="black">
                <a:alpha val="40000"/>
              </a:prstClr>
            </a:outerShdw>
          </a:effectLst>
        </p:grpSpPr>
        <p:sp>
          <p:nvSpPr>
            <p:cNvPr id="48" name="Chevron 41">
              <a:extLst>
                <a:ext uri="{FF2B5EF4-FFF2-40B4-BE49-F238E27FC236}">
                  <a16:creationId xmlns:a16="http://schemas.microsoft.com/office/drawing/2014/main" id="{EB5182AB-2982-4AED-A2AB-16F9D277D6A5}"/>
                </a:ext>
              </a:extLst>
            </p:cNvPr>
            <p:cNvSpPr/>
            <p:nvPr/>
          </p:nvSpPr>
          <p:spPr>
            <a:xfrm>
              <a:off x="-66087" y="-49236"/>
              <a:ext cx="1191870" cy="681139"/>
            </a:xfrm>
            <a:prstGeom prst="chevron">
              <a:avLst/>
            </a:prstGeom>
            <a:solidFill>
              <a:srgbClr val="45CE6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Chevron 4">
              <a:extLst>
                <a:ext uri="{FF2B5EF4-FFF2-40B4-BE49-F238E27FC236}">
                  <a16:creationId xmlns:a16="http://schemas.microsoft.com/office/drawing/2014/main" id="{FE5296BE-0C26-4E46-89AE-B127422034B0}"/>
                </a:ext>
              </a:extLst>
            </p:cNvPr>
            <p:cNvSpPr txBox="1"/>
            <p:nvPr/>
          </p:nvSpPr>
          <p:spPr>
            <a:xfrm>
              <a:off x="224303" y="-44696"/>
              <a:ext cx="672119" cy="68113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lvl="0" algn="ctr" defTabSz="400050" rtl="0">
                <a:lnSpc>
                  <a:spcPct val="90000"/>
                </a:lnSpc>
                <a:spcBef>
                  <a:spcPct val="0"/>
                </a:spcBef>
                <a:spcAft>
                  <a:spcPct val="35000"/>
                </a:spcAft>
              </a:pPr>
              <a:r>
                <a:rPr lang="en-US" sz="1200" i="1" dirty="0"/>
                <a:t>If</a:t>
              </a:r>
              <a:r>
                <a:rPr lang="en-US" sz="1200" dirty="0"/>
                <a:t> defective part marked for return shipment, customer ships defective part</a:t>
              </a:r>
              <a:endParaRPr lang="en-US" sz="1200" kern="1200" dirty="0"/>
            </a:p>
          </p:txBody>
        </p:sp>
      </p:grpSp>
      <p:grpSp>
        <p:nvGrpSpPr>
          <p:cNvPr id="55" name="Group 54">
            <a:extLst>
              <a:ext uri="{FF2B5EF4-FFF2-40B4-BE49-F238E27FC236}">
                <a16:creationId xmlns:a16="http://schemas.microsoft.com/office/drawing/2014/main" id="{B146512E-A2B8-444E-A8ED-C4D7EAFE70A6}"/>
              </a:ext>
            </a:extLst>
          </p:cNvPr>
          <p:cNvGrpSpPr>
            <a:grpSpLocks noChangeAspect="1"/>
          </p:cNvGrpSpPr>
          <p:nvPr/>
        </p:nvGrpSpPr>
        <p:grpSpPr>
          <a:xfrm>
            <a:off x="1908369" y="2145033"/>
            <a:ext cx="2148762" cy="1277222"/>
            <a:chOff x="-66087" y="-61825"/>
            <a:chExt cx="1191870" cy="698807"/>
          </a:xfrm>
          <a:effectLst>
            <a:outerShdw blurRad="50800" dist="38100" dir="8100000" algn="tr" rotWithShape="0">
              <a:prstClr val="black">
                <a:alpha val="40000"/>
              </a:prstClr>
            </a:outerShdw>
          </a:effectLst>
        </p:grpSpPr>
        <p:sp>
          <p:nvSpPr>
            <p:cNvPr id="56" name="Chevron 38">
              <a:extLst>
                <a:ext uri="{FF2B5EF4-FFF2-40B4-BE49-F238E27FC236}">
                  <a16:creationId xmlns:a16="http://schemas.microsoft.com/office/drawing/2014/main" id="{58988C88-B696-4CE6-B1A6-BE80531D2D08}"/>
                </a:ext>
              </a:extLst>
            </p:cNvPr>
            <p:cNvSpPr/>
            <p:nvPr/>
          </p:nvSpPr>
          <p:spPr>
            <a:xfrm>
              <a:off x="-66087" y="-49236"/>
              <a:ext cx="1191870" cy="686218"/>
            </a:xfrm>
            <a:prstGeom prst="chevron">
              <a:avLst/>
            </a:prstGeom>
            <a:solidFill>
              <a:srgbClr val="C31209"/>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Chevron 4">
              <a:extLst>
                <a:ext uri="{FF2B5EF4-FFF2-40B4-BE49-F238E27FC236}">
                  <a16:creationId xmlns:a16="http://schemas.microsoft.com/office/drawing/2014/main" id="{3E925138-AEB0-4F28-B3B7-1D032D5F9BA5}"/>
                </a:ext>
              </a:extLst>
            </p:cNvPr>
            <p:cNvSpPr txBox="1"/>
            <p:nvPr/>
          </p:nvSpPr>
          <p:spPr>
            <a:xfrm>
              <a:off x="284055" y="-61825"/>
              <a:ext cx="573045" cy="68113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lvl="0" algn="ctr" defTabSz="400050" rtl="0">
                <a:lnSpc>
                  <a:spcPts val="2000"/>
                </a:lnSpc>
                <a:spcBef>
                  <a:spcPct val="0"/>
                </a:spcBef>
                <a:spcAft>
                  <a:spcPct val="35000"/>
                </a:spcAft>
              </a:pPr>
              <a:r>
                <a:rPr lang="en-US" sz="1250" dirty="0"/>
                <a:t>Significant</a:t>
              </a:r>
              <a:br>
                <a:rPr lang="en-US" sz="1250" dirty="0"/>
              </a:br>
              <a:r>
                <a:rPr lang="en-US" sz="1250" dirty="0"/>
                <a:t>roadblock </a:t>
              </a:r>
              <a:endParaRPr lang="en-US" sz="1250" kern="1200" dirty="0"/>
            </a:p>
          </p:txBody>
        </p:sp>
      </p:grpSp>
      <p:pic>
        <p:nvPicPr>
          <p:cNvPr id="58" name="Picture 57">
            <a:extLst>
              <a:ext uri="{FF2B5EF4-FFF2-40B4-BE49-F238E27FC236}">
                <a16:creationId xmlns:a16="http://schemas.microsoft.com/office/drawing/2014/main" id="{438B2A54-55B7-4212-B5B4-1C499544BC37}"/>
              </a:ext>
            </a:extLst>
          </p:cNvPr>
          <p:cNvPicPr>
            <a:picLocks/>
          </p:cNvPicPr>
          <p:nvPr/>
        </p:nvPicPr>
        <p:blipFill>
          <a:blip r:embed="rId12"/>
          <a:stretch>
            <a:fillRect/>
          </a:stretch>
        </p:blipFill>
        <p:spPr>
          <a:xfrm>
            <a:off x="33276" y="1201526"/>
            <a:ext cx="11887200" cy="527529"/>
          </a:xfrm>
          <a:prstGeom prst="rect">
            <a:avLst/>
          </a:prstGeom>
        </p:spPr>
      </p:pic>
      <p:cxnSp>
        <p:nvCxnSpPr>
          <p:cNvPr id="64" name="Straight Connector 63">
            <a:extLst>
              <a:ext uri="{FF2B5EF4-FFF2-40B4-BE49-F238E27FC236}">
                <a16:creationId xmlns:a16="http://schemas.microsoft.com/office/drawing/2014/main" id="{81EAD4AF-B2FC-4696-8E50-AE279295F48A}"/>
              </a:ext>
            </a:extLst>
          </p:cNvPr>
          <p:cNvCxnSpPr/>
          <p:nvPr/>
        </p:nvCxnSpPr>
        <p:spPr>
          <a:xfrm>
            <a:off x="33276" y="3615995"/>
            <a:ext cx="190824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6365C3A-35F3-4A85-9898-F4449BE41A93}"/>
              </a:ext>
            </a:extLst>
          </p:cNvPr>
          <p:cNvSpPr txBox="1"/>
          <p:nvPr/>
        </p:nvSpPr>
        <p:spPr>
          <a:xfrm>
            <a:off x="231442" y="4098834"/>
            <a:ext cx="1163204" cy="523220"/>
          </a:xfrm>
          <a:prstGeom prst="rect">
            <a:avLst/>
          </a:prstGeom>
          <a:noFill/>
        </p:spPr>
        <p:txBody>
          <a:bodyPr wrap="square" rtlCol="0">
            <a:spAutoFit/>
          </a:bodyPr>
          <a:lstStyle/>
          <a:p>
            <a:r>
              <a:rPr lang="en-US" sz="1400" b="1" dirty="0">
                <a:solidFill>
                  <a:srgbClr val="13298C"/>
                </a:solidFill>
                <a:latin typeface="Arial" pitchFamily="34" charset="0"/>
                <a:cs typeface="Arial" pitchFamily="34" charset="0"/>
              </a:rPr>
              <a:t>Work Order Statuses</a:t>
            </a:r>
          </a:p>
        </p:txBody>
      </p:sp>
      <p:sp>
        <p:nvSpPr>
          <p:cNvPr id="66" name="Flowchart: Stored Data 65">
            <a:extLst>
              <a:ext uri="{FF2B5EF4-FFF2-40B4-BE49-F238E27FC236}">
                <a16:creationId xmlns:a16="http://schemas.microsoft.com/office/drawing/2014/main" id="{2773AB26-52B5-49AA-B3DB-A3B4FDE5F76F}"/>
              </a:ext>
            </a:extLst>
          </p:cNvPr>
          <p:cNvSpPr/>
          <p:nvPr/>
        </p:nvSpPr>
        <p:spPr>
          <a:xfrm rot="10800000">
            <a:off x="3777622" y="3847384"/>
            <a:ext cx="1792378" cy="914400"/>
          </a:xfrm>
          <a:prstGeom prst="flowChartOnlineStorage">
            <a:avLst/>
          </a:prstGeom>
          <a:solidFill>
            <a:srgbClr val="28BE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7" name="Flowchart: Stored Data 66">
            <a:extLst>
              <a:ext uri="{FF2B5EF4-FFF2-40B4-BE49-F238E27FC236}">
                <a16:creationId xmlns:a16="http://schemas.microsoft.com/office/drawing/2014/main" id="{AFD08DB2-39BF-4319-ADA5-1EFA28ABFFC0}"/>
              </a:ext>
            </a:extLst>
          </p:cNvPr>
          <p:cNvSpPr/>
          <p:nvPr/>
        </p:nvSpPr>
        <p:spPr>
          <a:xfrm rot="10800000">
            <a:off x="1796614" y="3844899"/>
            <a:ext cx="1792224" cy="914400"/>
          </a:xfrm>
          <a:prstGeom prst="flowChartOnlineStorage">
            <a:avLst/>
          </a:prstGeom>
          <a:solidFill>
            <a:srgbClr val="C0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8" name="Flowchart: Stored Data 67">
            <a:extLst>
              <a:ext uri="{FF2B5EF4-FFF2-40B4-BE49-F238E27FC236}">
                <a16:creationId xmlns:a16="http://schemas.microsoft.com/office/drawing/2014/main" id="{804273A2-0485-4054-935D-768950105BA0}"/>
              </a:ext>
            </a:extLst>
          </p:cNvPr>
          <p:cNvSpPr/>
          <p:nvPr/>
        </p:nvSpPr>
        <p:spPr>
          <a:xfrm rot="10800000">
            <a:off x="5758784" y="3849869"/>
            <a:ext cx="1792224" cy="914400"/>
          </a:xfrm>
          <a:prstGeom prst="flowChartOnlineStorage">
            <a:avLst/>
          </a:prstGeom>
          <a:solidFill>
            <a:srgbClr val="2ACC9A"/>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9" name="Flowchart: Stored Data 68">
            <a:extLst>
              <a:ext uri="{FF2B5EF4-FFF2-40B4-BE49-F238E27FC236}">
                <a16:creationId xmlns:a16="http://schemas.microsoft.com/office/drawing/2014/main" id="{339CA5ED-28CD-4807-8479-274F65A3A991}"/>
              </a:ext>
            </a:extLst>
          </p:cNvPr>
          <p:cNvSpPr/>
          <p:nvPr/>
        </p:nvSpPr>
        <p:spPr>
          <a:xfrm rot="10800000">
            <a:off x="7739793" y="3839929"/>
            <a:ext cx="1792224" cy="914400"/>
          </a:xfrm>
          <a:prstGeom prst="flowChartOnlineStorage">
            <a:avLst/>
          </a:prstGeom>
          <a:solidFill>
            <a:srgbClr val="45CE6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0" name="Flowchart: Stored Data 69">
            <a:extLst>
              <a:ext uri="{FF2B5EF4-FFF2-40B4-BE49-F238E27FC236}">
                <a16:creationId xmlns:a16="http://schemas.microsoft.com/office/drawing/2014/main" id="{B6DD1C8A-4607-4943-8FCF-6B5291439CD5}"/>
              </a:ext>
            </a:extLst>
          </p:cNvPr>
          <p:cNvSpPr/>
          <p:nvPr/>
        </p:nvSpPr>
        <p:spPr>
          <a:xfrm rot="10800000">
            <a:off x="9720802" y="3842414"/>
            <a:ext cx="1792224" cy="914400"/>
          </a:xfrm>
          <a:prstGeom prst="flowChartOnlineStorage">
            <a:avLst/>
          </a:prstGeom>
          <a:solidFill>
            <a:srgbClr val="6AC34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1" name="TextBox 70">
            <a:extLst>
              <a:ext uri="{FF2B5EF4-FFF2-40B4-BE49-F238E27FC236}">
                <a16:creationId xmlns:a16="http://schemas.microsoft.com/office/drawing/2014/main" id="{3666B07D-14A9-4DB9-8ACF-62687FC321E9}"/>
              </a:ext>
            </a:extLst>
          </p:cNvPr>
          <p:cNvSpPr txBox="1"/>
          <p:nvPr/>
        </p:nvSpPr>
        <p:spPr>
          <a:xfrm>
            <a:off x="2118952" y="3860201"/>
            <a:ext cx="1371600" cy="914400"/>
          </a:xfrm>
          <a:prstGeom prst="rect">
            <a:avLst/>
          </a:prstGeom>
          <a:noFill/>
          <a:ln>
            <a:noFill/>
          </a:ln>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Parts on Hold</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Shipment on Hold</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Order</a:t>
            </a:r>
            <a:br>
              <a:rPr lang="en-US" sz="1050" dirty="0">
                <a:solidFill>
                  <a:schemeClr val="bg1"/>
                </a:solidFill>
                <a:latin typeface="Arial" pitchFamily="34" charset="0"/>
                <a:cs typeface="Arial" pitchFamily="34" charset="0"/>
              </a:rPr>
            </a:br>
            <a:r>
              <a:rPr lang="en-US" sz="1050" dirty="0">
                <a:solidFill>
                  <a:schemeClr val="bg1"/>
                </a:solidFill>
                <a:latin typeface="Arial" pitchFamily="34" charset="0"/>
                <a:cs typeface="Arial" pitchFamily="34" charset="0"/>
              </a:rPr>
              <a:t>Changed</a:t>
            </a:r>
          </a:p>
        </p:txBody>
      </p:sp>
      <p:sp>
        <p:nvSpPr>
          <p:cNvPr id="72" name="TextBox 71">
            <a:extLst>
              <a:ext uri="{FF2B5EF4-FFF2-40B4-BE49-F238E27FC236}">
                <a16:creationId xmlns:a16="http://schemas.microsoft.com/office/drawing/2014/main" id="{799C14CF-633F-443D-8F44-709147CADBD4}"/>
              </a:ext>
            </a:extLst>
          </p:cNvPr>
          <p:cNvSpPr txBox="1"/>
          <p:nvPr/>
        </p:nvSpPr>
        <p:spPr>
          <a:xfrm>
            <a:off x="231442" y="2410512"/>
            <a:ext cx="1507572" cy="738664"/>
          </a:xfrm>
          <a:prstGeom prst="rect">
            <a:avLst/>
          </a:prstGeom>
          <a:noFill/>
        </p:spPr>
        <p:txBody>
          <a:bodyPr wrap="square" rtlCol="0">
            <a:spAutoFit/>
          </a:bodyPr>
          <a:lstStyle/>
          <a:p>
            <a:r>
              <a:rPr lang="en-US" sz="1400" b="1" dirty="0">
                <a:solidFill>
                  <a:srgbClr val="13298C"/>
                </a:solidFill>
                <a:latin typeface="Arial" pitchFamily="34" charset="0"/>
                <a:cs typeface="Arial" pitchFamily="34" charset="0"/>
              </a:rPr>
              <a:t>What happens at each BPF</a:t>
            </a:r>
            <a:br>
              <a:rPr lang="en-US" sz="1400" b="1" dirty="0">
                <a:solidFill>
                  <a:srgbClr val="13298C"/>
                </a:solidFill>
                <a:latin typeface="Arial" pitchFamily="34" charset="0"/>
                <a:cs typeface="Arial" pitchFamily="34" charset="0"/>
              </a:rPr>
            </a:br>
            <a:r>
              <a:rPr lang="en-US" sz="1400" b="1" dirty="0">
                <a:solidFill>
                  <a:srgbClr val="13298C"/>
                </a:solidFill>
                <a:latin typeface="Arial" pitchFamily="34" charset="0"/>
                <a:cs typeface="Arial" pitchFamily="34" charset="0"/>
              </a:rPr>
              <a:t>stage</a:t>
            </a:r>
          </a:p>
        </p:txBody>
      </p:sp>
      <p:sp>
        <p:nvSpPr>
          <p:cNvPr id="73" name="TextBox 72">
            <a:extLst>
              <a:ext uri="{FF2B5EF4-FFF2-40B4-BE49-F238E27FC236}">
                <a16:creationId xmlns:a16="http://schemas.microsoft.com/office/drawing/2014/main" id="{9441E07F-58A5-43D6-9A0B-2F131215A274}"/>
              </a:ext>
            </a:extLst>
          </p:cNvPr>
          <p:cNvSpPr txBox="1"/>
          <p:nvPr/>
        </p:nvSpPr>
        <p:spPr>
          <a:xfrm>
            <a:off x="4148505" y="3941351"/>
            <a:ext cx="1329304" cy="764312"/>
          </a:xfrm>
          <a:prstGeom prst="rect">
            <a:avLst/>
          </a:prstGeom>
          <a:noFill/>
        </p:spPr>
        <p:txBody>
          <a:bodyPr wrap="square" rtlCol="0">
            <a:spAutoFit/>
          </a:bodyPr>
          <a:lstStyle/>
          <a:p>
            <a:pPr marL="171450" indent="-171450">
              <a:spcAft>
                <a:spcPts val="100"/>
              </a:spcAft>
              <a:buFont typeface="Arial" panose="020B0604020202020204" pitchFamily="34" charset="0"/>
              <a:buChar char="•"/>
            </a:pPr>
            <a:r>
              <a:rPr lang="en-US" sz="1050" dirty="0">
                <a:solidFill>
                  <a:schemeClr val="bg1"/>
                </a:solidFill>
                <a:latin typeface="Arial" pitchFamily="34" charset="0"/>
                <a:cs typeface="Arial" pitchFamily="34" charset="0"/>
              </a:rPr>
              <a:t>Awaiting</a:t>
            </a:r>
            <a:br>
              <a:rPr lang="en-US" sz="1050" dirty="0">
                <a:solidFill>
                  <a:schemeClr val="bg1"/>
                </a:solidFill>
                <a:latin typeface="Arial" pitchFamily="34" charset="0"/>
                <a:cs typeface="Arial" pitchFamily="34" charset="0"/>
              </a:rPr>
            </a:br>
            <a:r>
              <a:rPr lang="en-US" sz="1050" dirty="0">
                <a:solidFill>
                  <a:schemeClr val="bg1"/>
                </a:solidFill>
                <a:latin typeface="Arial" pitchFamily="34" charset="0"/>
                <a:cs typeface="Arial" pitchFamily="34" charset="0"/>
              </a:rPr>
              <a:t>Order Release</a:t>
            </a:r>
          </a:p>
          <a:p>
            <a:pPr marL="171450" indent="-171450">
              <a:spcAft>
                <a:spcPts val="100"/>
              </a:spcAft>
              <a:buFont typeface="Arial" panose="020B0604020202020204" pitchFamily="34" charset="0"/>
              <a:buChar char="•"/>
            </a:pPr>
            <a:r>
              <a:rPr lang="en-US" sz="1050" dirty="0">
                <a:solidFill>
                  <a:schemeClr val="bg1"/>
                </a:solidFill>
                <a:latin typeface="Arial" pitchFamily="34" charset="0"/>
                <a:cs typeface="Arial" pitchFamily="34" charset="0"/>
              </a:rPr>
              <a:t>Order Released</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Order Accepted</a:t>
            </a:r>
          </a:p>
        </p:txBody>
      </p:sp>
      <p:sp>
        <p:nvSpPr>
          <p:cNvPr id="74" name="TextBox 73">
            <a:extLst>
              <a:ext uri="{FF2B5EF4-FFF2-40B4-BE49-F238E27FC236}">
                <a16:creationId xmlns:a16="http://schemas.microsoft.com/office/drawing/2014/main" id="{9C4F72F3-9A06-4323-9DA9-F221FE4F15EE}"/>
              </a:ext>
            </a:extLst>
          </p:cNvPr>
          <p:cNvSpPr txBox="1"/>
          <p:nvPr/>
        </p:nvSpPr>
        <p:spPr>
          <a:xfrm>
            <a:off x="6172199" y="4064193"/>
            <a:ext cx="1201328" cy="415498"/>
          </a:xfrm>
          <a:prstGeom prst="rect">
            <a:avLst/>
          </a:prstGeom>
          <a:noFill/>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Parts in Transit</a:t>
            </a:r>
          </a:p>
        </p:txBody>
      </p:sp>
      <p:sp>
        <p:nvSpPr>
          <p:cNvPr id="75" name="TextBox 74">
            <a:extLst>
              <a:ext uri="{FF2B5EF4-FFF2-40B4-BE49-F238E27FC236}">
                <a16:creationId xmlns:a16="http://schemas.microsoft.com/office/drawing/2014/main" id="{611787FA-65E9-48F2-A6E1-A2B24BBC045D}"/>
              </a:ext>
            </a:extLst>
          </p:cNvPr>
          <p:cNvSpPr txBox="1"/>
          <p:nvPr/>
        </p:nvSpPr>
        <p:spPr>
          <a:xfrm>
            <a:off x="8061576" y="3933000"/>
            <a:ext cx="1275108" cy="738664"/>
          </a:xfrm>
          <a:prstGeom prst="rect">
            <a:avLst/>
          </a:prstGeom>
          <a:noFill/>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Parts Delivered</a:t>
            </a:r>
            <a:br>
              <a:rPr lang="en-US" sz="1050" dirty="0">
                <a:solidFill>
                  <a:schemeClr val="bg1"/>
                </a:solidFill>
                <a:latin typeface="Arial" pitchFamily="34" charset="0"/>
                <a:cs typeface="Arial" pitchFamily="34" charset="0"/>
              </a:rPr>
            </a:br>
            <a:r>
              <a:rPr lang="en-US" sz="1050" dirty="0">
                <a:solidFill>
                  <a:schemeClr val="bg1"/>
                </a:solidFill>
                <a:latin typeface="Arial" pitchFamily="34" charset="0"/>
                <a:cs typeface="Arial" pitchFamily="34" charset="0"/>
              </a:rPr>
              <a:t>&amp; Awaiting Return</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RMA in Transit</a:t>
            </a:r>
          </a:p>
        </p:txBody>
      </p:sp>
      <p:sp>
        <p:nvSpPr>
          <p:cNvPr id="76" name="TextBox 75">
            <a:extLst>
              <a:ext uri="{FF2B5EF4-FFF2-40B4-BE49-F238E27FC236}">
                <a16:creationId xmlns:a16="http://schemas.microsoft.com/office/drawing/2014/main" id="{E9AB8145-AB57-48C7-8EE7-978CB0849EC9}"/>
              </a:ext>
            </a:extLst>
          </p:cNvPr>
          <p:cNvSpPr txBox="1"/>
          <p:nvPr/>
        </p:nvSpPr>
        <p:spPr>
          <a:xfrm>
            <a:off x="10064899" y="3819447"/>
            <a:ext cx="1216484" cy="946413"/>
          </a:xfrm>
          <a:prstGeom prst="rect">
            <a:avLst/>
          </a:prstGeom>
          <a:noFill/>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Completed</a:t>
            </a:r>
            <a:br>
              <a:rPr lang="en-US" sz="1050" dirty="0">
                <a:solidFill>
                  <a:schemeClr val="bg1"/>
                </a:solidFill>
                <a:latin typeface="Arial" pitchFamily="34" charset="0"/>
                <a:cs typeface="Arial" pitchFamily="34" charset="0"/>
              </a:rPr>
            </a:br>
            <a:endParaRPr lang="en-US" sz="300" dirty="0">
              <a:solidFill>
                <a:schemeClr val="bg1"/>
              </a:solidFill>
              <a:latin typeface="Arial" pitchFamily="34" charset="0"/>
              <a:cs typeface="Arial" pitchFamily="34" charset="0"/>
            </a:endParaRP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Cancelled by Lenovo</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Cancelled by Customer</a:t>
            </a:r>
          </a:p>
        </p:txBody>
      </p:sp>
      <p:cxnSp>
        <p:nvCxnSpPr>
          <p:cNvPr id="77" name="Straight Connector 76">
            <a:extLst>
              <a:ext uri="{FF2B5EF4-FFF2-40B4-BE49-F238E27FC236}">
                <a16:creationId xmlns:a16="http://schemas.microsoft.com/office/drawing/2014/main" id="{24D07EF0-67E6-4DB5-8372-23BBF9A0412A}"/>
              </a:ext>
            </a:extLst>
          </p:cNvPr>
          <p:cNvCxnSpPr/>
          <p:nvPr/>
        </p:nvCxnSpPr>
        <p:spPr>
          <a:xfrm>
            <a:off x="33276" y="5063795"/>
            <a:ext cx="190824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86292A5-E559-4BBC-9040-004921B382A9}"/>
              </a:ext>
            </a:extLst>
          </p:cNvPr>
          <p:cNvSpPr txBox="1"/>
          <p:nvPr/>
        </p:nvSpPr>
        <p:spPr>
          <a:xfrm>
            <a:off x="231442" y="5351434"/>
            <a:ext cx="1643556" cy="954107"/>
          </a:xfrm>
          <a:prstGeom prst="rect">
            <a:avLst/>
          </a:prstGeom>
          <a:noFill/>
        </p:spPr>
        <p:txBody>
          <a:bodyPr wrap="square" rtlCol="0">
            <a:spAutoFit/>
          </a:bodyPr>
          <a:lstStyle/>
          <a:p>
            <a:r>
              <a:rPr lang="en-US" sz="1400" dirty="0">
                <a:solidFill>
                  <a:srgbClr val="13298C"/>
                </a:solidFill>
                <a:latin typeface="Arial" pitchFamily="34" charset="0"/>
                <a:cs typeface="Arial" pitchFamily="34" charset="0"/>
              </a:rPr>
              <a:t>Status on the</a:t>
            </a:r>
            <a:br>
              <a:rPr lang="en-US" sz="1400" dirty="0">
                <a:solidFill>
                  <a:srgbClr val="13298C"/>
                </a:solidFill>
                <a:latin typeface="Arial" pitchFamily="34" charset="0"/>
                <a:cs typeface="Arial" pitchFamily="34" charset="0"/>
              </a:rPr>
            </a:br>
            <a:r>
              <a:rPr lang="en-US" sz="1400" b="1" dirty="0">
                <a:solidFill>
                  <a:srgbClr val="13298C"/>
                </a:solidFill>
                <a:latin typeface="Arial" pitchFamily="34" charset="0"/>
                <a:cs typeface="Arial" pitchFamily="34" charset="0"/>
              </a:rPr>
              <a:t>Part</a:t>
            </a:r>
            <a:r>
              <a:rPr lang="en-US" sz="1400" dirty="0">
                <a:solidFill>
                  <a:srgbClr val="13298C"/>
                </a:solidFill>
                <a:latin typeface="Arial" pitchFamily="34" charset="0"/>
                <a:cs typeface="Arial" pitchFamily="34" charset="0"/>
              </a:rPr>
              <a:t> line item (</a:t>
            </a:r>
            <a:r>
              <a:rPr lang="en-US" sz="1400" b="1" dirty="0">
                <a:solidFill>
                  <a:srgbClr val="13298C"/>
                </a:solidFill>
                <a:latin typeface="Arial" pitchFamily="34" charset="0"/>
                <a:cs typeface="Arial" pitchFamily="34" charset="0"/>
              </a:rPr>
              <a:t>Work Order Product Status</a:t>
            </a:r>
            <a:r>
              <a:rPr lang="en-US" sz="1400" dirty="0">
                <a:solidFill>
                  <a:srgbClr val="13298C"/>
                </a:solidFill>
                <a:latin typeface="Arial" pitchFamily="34" charset="0"/>
                <a:cs typeface="Arial" pitchFamily="34" charset="0"/>
              </a:rPr>
              <a:t>)</a:t>
            </a:r>
          </a:p>
        </p:txBody>
      </p:sp>
      <p:sp>
        <p:nvSpPr>
          <p:cNvPr id="79" name="Arrow: Pentagon 78">
            <a:extLst>
              <a:ext uri="{FF2B5EF4-FFF2-40B4-BE49-F238E27FC236}">
                <a16:creationId xmlns:a16="http://schemas.microsoft.com/office/drawing/2014/main" id="{10167772-74D1-462D-8B0C-F6D29260D40C}"/>
              </a:ext>
            </a:extLst>
          </p:cNvPr>
          <p:cNvSpPr/>
          <p:nvPr/>
        </p:nvSpPr>
        <p:spPr>
          <a:xfrm>
            <a:off x="1984997" y="5223806"/>
            <a:ext cx="1764770" cy="1039541"/>
          </a:xfrm>
          <a:prstGeom prst="homePlate">
            <a:avLst/>
          </a:prstGeom>
          <a:solidFill>
            <a:srgbClr val="C3120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Pentagon 79">
            <a:extLst>
              <a:ext uri="{FF2B5EF4-FFF2-40B4-BE49-F238E27FC236}">
                <a16:creationId xmlns:a16="http://schemas.microsoft.com/office/drawing/2014/main" id="{B7B184C7-E1FE-4ED0-B75A-B4A149703CEC}"/>
              </a:ext>
            </a:extLst>
          </p:cNvPr>
          <p:cNvSpPr/>
          <p:nvPr/>
        </p:nvSpPr>
        <p:spPr>
          <a:xfrm>
            <a:off x="4005227" y="5233967"/>
            <a:ext cx="1764792" cy="1042416"/>
          </a:xfrm>
          <a:prstGeom prst="homePlate">
            <a:avLst/>
          </a:prstGeom>
          <a:solidFill>
            <a:srgbClr val="28BE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Pentagon 80">
            <a:extLst>
              <a:ext uri="{FF2B5EF4-FFF2-40B4-BE49-F238E27FC236}">
                <a16:creationId xmlns:a16="http://schemas.microsoft.com/office/drawing/2014/main" id="{C58A39A1-B1D5-45AD-AC6D-76978FF7A343}"/>
              </a:ext>
            </a:extLst>
          </p:cNvPr>
          <p:cNvSpPr/>
          <p:nvPr/>
        </p:nvSpPr>
        <p:spPr>
          <a:xfrm>
            <a:off x="6025479" y="5227449"/>
            <a:ext cx="1764792" cy="1042416"/>
          </a:xfrm>
          <a:prstGeom prst="homePlate">
            <a:avLst/>
          </a:prstGeom>
          <a:solidFill>
            <a:srgbClr val="2ACC9A"/>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row: Pentagon 85">
            <a:extLst>
              <a:ext uri="{FF2B5EF4-FFF2-40B4-BE49-F238E27FC236}">
                <a16:creationId xmlns:a16="http://schemas.microsoft.com/office/drawing/2014/main" id="{BFC99080-DD74-446F-B8A6-C7040F130B37}"/>
              </a:ext>
            </a:extLst>
          </p:cNvPr>
          <p:cNvSpPr/>
          <p:nvPr/>
        </p:nvSpPr>
        <p:spPr>
          <a:xfrm>
            <a:off x="8045731" y="5240486"/>
            <a:ext cx="1792224" cy="1042416"/>
          </a:xfrm>
          <a:prstGeom prst="homePlate">
            <a:avLst/>
          </a:prstGeom>
          <a:solidFill>
            <a:srgbClr val="45CE6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Pentagon 86">
            <a:extLst>
              <a:ext uri="{FF2B5EF4-FFF2-40B4-BE49-F238E27FC236}">
                <a16:creationId xmlns:a16="http://schemas.microsoft.com/office/drawing/2014/main" id="{6CC9684E-1B88-4892-B71A-285C424CE664}"/>
              </a:ext>
            </a:extLst>
          </p:cNvPr>
          <p:cNvSpPr/>
          <p:nvPr/>
        </p:nvSpPr>
        <p:spPr>
          <a:xfrm>
            <a:off x="10093416" y="5217288"/>
            <a:ext cx="1792224" cy="1042416"/>
          </a:xfrm>
          <a:prstGeom prst="homePlate">
            <a:avLst/>
          </a:prstGeom>
          <a:solidFill>
            <a:srgbClr val="6AC34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3A1DA9CC-F4EB-4077-9DC0-70E596A3048A}"/>
              </a:ext>
            </a:extLst>
          </p:cNvPr>
          <p:cNvSpPr txBox="1"/>
          <p:nvPr/>
        </p:nvSpPr>
        <p:spPr>
          <a:xfrm>
            <a:off x="2157359" y="5266250"/>
            <a:ext cx="1174804" cy="977191"/>
          </a:xfrm>
          <a:prstGeom prst="rect">
            <a:avLst/>
          </a:prstGeom>
          <a:noFill/>
        </p:spPr>
        <p:txBody>
          <a:bodyPr wrap="square" rtlCol="0">
            <a:spAutoFit/>
          </a:bodyPr>
          <a:lstStyle/>
          <a:p>
            <a:pPr>
              <a:spcAft>
                <a:spcPts val="200"/>
              </a:spcAft>
            </a:pPr>
            <a:r>
              <a:rPr lang="en-US" sz="1050" dirty="0">
                <a:solidFill>
                  <a:schemeClr val="bg1"/>
                </a:solidFill>
                <a:latin typeface="Arial" pitchFamily="34" charset="0"/>
                <a:cs typeface="Arial" pitchFamily="34" charset="0"/>
              </a:rPr>
              <a:t>Variations on:</a:t>
            </a:r>
          </a:p>
          <a:p>
            <a:pPr marL="171450" indent="-171450">
              <a:spcAft>
                <a:spcPts val="200"/>
              </a:spcAft>
              <a:buFont typeface="Arial" panose="020B0604020202020204" pitchFamily="34" charset="0"/>
              <a:buChar char="•"/>
            </a:pPr>
            <a:r>
              <a:rPr lang="en-US" sz="1050" dirty="0">
                <a:solidFill>
                  <a:schemeClr val="bg1"/>
                </a:solidFill>
                <a:latin typeface="Arial" pitchFamily="34" charset="0"/>
                <a:cs typeface="Arial" pitchFamily="34" charset="0"/>
              </a:rPr>
              <a:t>On Hold</a:t>
            </a:r>
          </a:p>
          <a:p>
            <a:pPr marL="171450" indent="-171450">
              <a:spcAft>
                <a:spcPts val="200"/>
              </a:spcAft>
              <a:buFont typeface="Arial" panose="020B0604020202020204" pitchFamily="34" charset="0"/>
              <a:buChar char="•"/>
            </a:pPr>
            <a:r>
              <a:rPr lang="en-US" sz="1050" dirty="0">
                <a:solidFill>
                  <a:schemeClr val="bg1"/>
                </a:solidFill>
                <a:latin typeface="Arial" pitchFamily="34" charset="0"/>
                <a:cs typeface="Arial" pitchFamily="34" charset="0"/>
              </a:rPr>
              <a:t>Order Change</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Cancel</a:t>
            </a:r>
          </a:p>
        </p:txBody>
      </p:sp>
      <p:sp>
        <p:nvSpPr>
          <p:cNvPr id="89" name="TextBox 88">
            <a:extLst>
              <a:ext uri="{FF2B5EF4-FFF2-40B4-BE49-F238E27FC236}">
                <a16:creationId xmlns:a16="http://schemas.microsoft.com/office/drawing/2014/main" id="{BF852013-AE40-4024-B71A-10715416A401}"/>
              </a:ext>
            </a:extLst>
          </p:cNvPr>
          <p:cNvSpPr txBox="1"/>
          <p:nvPr/>
        </p:nvSpPr>
        <p:spPr>
          <a:xfrm>
            <a:off x="4134290" y="5373148"/>
            <a:ext cx="1153646" cy="815608"/>
          </a:xfrm>
          <a:prstGeom prst="rect">
            <a:avLst/>
          </a:prstGeom>
          <a:noFill/>
        </p:spPr>
        <p:txBody>
          <a:bodyPr wrap="square" rtlCol="0">
            <a:spAutoFit/>
          </a:bodyPr>
          <a:lstStyle/>
          <a:p>
            <a:pPr marL="171450" indent="-171450">
              <a:spcAft>
                <a:spcPts val="200"/>
              </a:spcAft>
              <a:buFont typeface="Arial" panose="020B0604020202020204" pitchFamily="34" charset="0"/>
              <a:buChar char="•"/>
            </a:pPr>
            <a:r>
              <a:rPr lang="en-US" sz="1050" dirty="0">
                <a:solidFill>
                  <a:schemeClr val="bg1"/>
                </a:solidFill>
                <a:latin typeface="Arial" pitchFamily="34" charset="0"/>
                <a:cs typeface="Arial" pitchFamily="34" charset="0"/>
              </a:rPr>
              <a:t>Pending</a:t>
            </a:r>
          </a:p>
          <a:p>
            <a:pPr marL="171450" indent="-171450">
              <a:spcAft>
                <a:spcPts val="200"/>
              </a:spcAft>
              <a:buFont typeface="Arial" panose="020B0604020202020204" pitchFamily="34" charset="0"/>
              <a:buChar char="•"/>
            </a:pPr>
            <a:r>
              <a:rPr lang="en-US" sz="1050" dirty="0">
                <a:solidFill>
                  <a:schemeClr val="bg1"/>
                </a:solidFill>
                <a:latin typeface="Arial" pitchFamily="34" charset="0"/>
                <a:cs typeface="Arial" pitchFamily="34" charset="0"/>
              </a:rPr>
              <a:t>Released</a:t>
            </a:r>
          </a:p>
          <a:p>
            <a:pPr marL="171450" indent="-171450">
              <a:spcAft>
                <a:spcPts val="200"/>
              </a:spcAft>
              <a:buFont typeface="Arial" panose="020B0604020202020204" pitchFamily="34" charset="0"/>
              <a:buChar char="•"/>
            </a:pPr>
            <a:r>
              <a:rPr lang="en-US" sz="1050" dirty="0">
                <a:solidFill>
                  <a:schemeClr val="bg1"/>
                </a:solidFill>
                <a:latin typeface="Arial" pitchFamily="34" charset="0"/>
                <a:cs typeface="Arial" pitchFamily="34" charset="0"/>
              </a:rPr>
              <a:t>Accepted</a:t>
            </a: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Pick-Pack</a:t>
            </a:r>
          </a:p>
        </p:txBody>
      </p:sp>
      <p:sp>
        <p:nvSpPr>
          <p:cNvPr id="90" name="TextBox 89">
            <a:extLst>
              <a:ext uri="{FF2B5EF4-FFF2-40B4-BE49-F238E27FC236}">
                <a16:creationId xmlns:a16="http://schemas.microsoft.com/office/drawing/2014/main" id="{98D6F2F5-3E0D-436C-A44B-C8C9A4C02B22}"/>
              </a:ext>
            </a:extLst>
          </p:cNvPr>
          <p:cNvSpPr txBox="1"/>
          <p:nvPr/>
        </p:nvSpPr>
        <p:spPr>
          <a:xfrm>
            <a:off x="6219881" y="5627887"/>
            <a:ext cx="1153646" cy="253916"/>
          </a:xfrm>
          <a:prstGeom prst="rect">
            <a:avLst/>
          </a:prstGeom>
          <a:noFill/>
        </p:spPr>
        <p:txBody>
          <a:bodyPr wrap="square" rtlCol="0">
            <a:spAutoFit/>
          </a:bodyPr>
          <a:lstStyle/>
          <a:p>
            <a:pPr marL="171450" indent="-171450">
              <a:spcAft>
                <a:spcPts val="300"/>
              </a:spcAft>
              <a:buFont typeface="Arial" panose="020B0604020202020204" pitchFamily="34" charset="0"/>
              <a:buChar char="•"/>
            </a:pPr>
            <a:r>
              <a:rPr lang="en-US" sz="1050" dirty="0">
                <a:solidFill>
                  <a:schemeClr val="bg1"/>
                </a:solidFill>
                <a:latin typeface="Arial" pitchFamily="34" charset="0"/>
                <a:cs typeface="Arial" pitchFamily="34" charset="0"/>
              </a:rPr>
              <a:t>Shipped</a:t>
            </a:r>
          </a:p>
        </p:txBody>
      </p:sp>
      <p:sp>
        <p:nvSpPr>
          <p:cNvPr id="91" name="TextBox 90">
            <a:extLst>
              <a:ext uri="{FF2B5EF4-FFF2-40B4-BE49-F238E27FC236}">
                <a16:creationId xmlns:a16="http://schemas.microsoft.com/office/drawing/2014/main" id="{69AE12CC-239E-4CC0-88DA-6F2D3D76660B}"/>
              </a:ext>
            </a:extLst>
          </p:cNvPr>
          <p:cNvSpPr txBox="1"/>
          <p:nvPr/>
        </p:nvSpPr>
        <p:spPr>
          <a:xfrm>
            <a:off x="8267677" y="5627887"/>
            <a:ext cx="1153646" cy="253916"/>
          </a:xfrm>
          <a:prstGeom prst="rect">
            <a:avLst/>
          </a:prstGeom>
          <a:noFill/>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Delivered</a:t>
            </a:r>
          </a:p>
        </p:txBody>
      </p:sp>
      <p:sp>
        <p:nvSpPr>
          <p:cNvPr id="92" name="TextBox 91">
            <a:extLst>
              <a:ext uri="{FF2B5EF4-FFF2-40B4-BE49-F238E27FC236}">
                <a16:creationId xmlns:a16="http://schemas.microsoft.com/office/drawing/2014/main" id="{AA9B1E34-9E6C-48BC-B543-BD34CC4D2DB9}"/>
              </a:ext>
            </a:extLst>
          </p:cNvPr>
          <p:cNvSpPr txBox="1"/>
          <p:nvPr/>
        </p:nvSpPr>
        <p:spPr>
          <a:xfrm>
            <a:off x="10224251" y="5360595"/>
            <a:ext cx="1288775" cy="784830"/>
          </a:xfrm>
          <a:prstGeom prst="rect">
            <a:avLst/>
          </a:prstGeom>
          <a:noFill/>
        </p:spPr>
        <p:txBody>
          <a:bodyPr wrap="square" rtlCol="0">
            <a:spAutoFit/>
          </a:bodyPr>
          <a:lstStyle/>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Delivered</a:t>
            </a:r>
            <a:br>
              <a:rPr lang="en-US" sz="1050" dirty="0">
                <a:solidFill>
                  <a:schemeClr val="bg1"/>
                </a:solidFill>
                <a:latin typeface="Arial" pitchFamily="34" charset="0"/>
                <a:cs typeface="Arial" pitchFamily="34" charset="0"/>
              </a:rPr>
            </a:br>
            <a:endParaRPr lang="en-US" sz="300" dirty="0">
              <a:solidFill>
                <a:schemeClr val="bg1"/>
              </a:solidFill>
              <a:latin typeface="Arial" pitchFamily="34" charset="0"/>
              <a:cs typeface="Arial" pitchFamily="34" charset="0"/>
            </a:endParaRPr>
          </a:p>
          <a:p>
            <a:pPr marL="171450" indent="-171450">
              <a:buFont typeface="Arial" panose="020B0604020202020204" pitchFamily="34" charset="0"/>
              <a:buChar char="•"/>
            </a:pPr>
            <a:r>
              <a:rPr lang="en-US" sz="1050" dirty="0">
                <a:solidFill>
                  <a:schemeClr val="bg1"/>
                </a:solidFill>
                <a:latin typeface="Arial" pitchFamily="34" charset="0"/>
                <a:cs typeface="Arial" pitchFamily="34" charset="0"/>
              </a:rPr>
              <a:t>Cancelled by Lenovo </a:t>
            </a:r>
            <a:r>
              <a:rPr lang="en-US" sz="1050" i="1" dirty="0">
                <a:solidFill>
                  <a:schemeClr val="bg1"/>
                </a:solidFill>
                <a:latin typeface="Arial" pitchFamily="34" charset="0"/>
                <a:cs typeface="Arial" pitchFamily="34" charset="0"/>
              </a:rPr>
              <a:t>or</a:t>
            </a:r>
            <a:br>
              <a:rPr lang="en-US" sz="1050" dirty="0">
                <a:solidFill>
                  <a:schemeClr val="bg1"/>
                </a:solidFill>
                <a:latin typeface="Arial" pitchFamily="34" charset="0"/>
                <a:cs typeface="Arial" pitchFamily="34" charset="0"/>
              </a:rPr>
            </a:br>
            <a:r>
              <a:rPr lang="en-US" sz="1050" dirty="0">
                <a:solidFill>
                  <a:schemeClr val="bg1"/>
                </a:solidFill>
                <a:latin typeface="Arial" pitchFamily="34" charset="0"/>
                <a:cs typeface="Arial" pitchFamily="34" charset="0"/>
              </a:rPr>
              <a:t>Customer</a:t>
            </a:r>
          </a:p>
        </p:txBody>
      </p:sp>
      <p:cxnSp>
        <p:nvCxnSpPr>
          <p:cNvPr id="59" name="Straight Arrow Connector 58"/>
          <p:cNvCxnSpPr/>
          <p:nvPr/>
        </p:nvCxnSpPr>
        <p:spPr>
          <a:xfrm>
            <a:off x="8783459" y="1809243"/>
            <a:ext cx="0" cy="358799"/>
          </a:xfrm>
          <a:prstGeom prst="straightConnector1">
            <a:avLst/>
          </a:prstGeom>
          <a:ln w="50800">
            <a:solidFill>
              <a:srgbClr val="45CE6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795598" y="1761252"/>
            <a:ext cx="0" cy="358799"/>
          </a:xfrm>
          <a:prstGeom prst="straightConnector1">
            <a:avLst/>
          </a:prstGeom>
          <a:ln w="50800">
            <a:solidFill>
              <a:srgbClr val="45D8A9"/>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807736" y="1773250"/>
            <a:ext cx="0" cy="358799"/>
          </a:xfrm>
          <a:prstGeom prst="straightConnector1">
            <a:avLst/>
          </a:prstGeom>
          <a:ln w="50800">
            <a:solidFill>
              <a:srgbClr val="46C8E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0771321" y="1797246"/>
            <a:ext cx="0" cy="358799"/>
          </a:xfrm>
          <a:prstGeom prst="straightConnector1">
            <a:avLst/>
          </a:prstGeom>
          <a:ln w="50800">
            <a:solidFill>
              <a:srgbClr val="6AC34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9875" y="1785248"/>
            <a:ext cx="0" cy="35879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Document 81">
            <a:hlinkClick r:id="rId13" action="ppaction://hlinksldjump"/>
            <a:extLst>
              <a:ext uri="{FF2B5EF4-FFF2-40B4-BE49-F238E27FC236}">
                <a16:creationId xmlns:a16="http://schemas.microsoft.com/office/drawing/2014/main" id="{4C27D132-8BC0-4BD9-A42D-E98C96457FED}"/>
              </a:ext>
            </a:extLst>
          </p:cNvPr>
          <p:cNvSpPr/>
          <p:nvPr/>
        </p:nvSpPr>
        <p:spPr>
          <a:xfrm>
            <a:off x="4293702" y="551674"/>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Repair Status Check</a:t>
            </a:r>
            <a:endParaRPr lang="en-US" sz="1400" u="sng" dirty="0">
              <a:solidFill>
                <a:prstClr val="white"/>
              </a:solidFill>
              <a:hlinkClick r:id="rId11" action="ppaction://hlinksldjump"/>
            </a:endParaRPr>
          </a:p>
        </p:txBody>
      </p:sp>
    </p:spTree>
    <p:custDataLst>
      <p:tags r:id="rId1"/>
    </p:custDataLst>
    <p:extLst>
      <p:ext uri="{BB962C8B-B14F-4D97-AF65-F5344CB8AC3E}">
        <p14:creationId xmlns:p14="http://schemas.microsoft.com/office/powerpoint/2010/main" val="10443174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Text Placeholder 3"/>
          <p:cNvSpPr>
            <a:spLocks noGrp="1"/>
          </p:cNvSpPr>
          <p:nvPr>
            <p:ph type="body" sz="quarter" idx="11"/>
          </p:nvPr>
        </p:nvSpPr>
        <p:spPr>
          <a:xfrm>
            <a:off x="1" y="0"/>
            <a:ext cx="3743790" cy="557213"/>
          </a:xfrm>
        </p:spPr>
        <p:txBody>
          <a:bodyPr/>
          <a:lstStyle/>
          <a:p>
            <a:r>
              <a:rPr lang="en-US" dirty="0"/>
              <a:t>Exception Status</a:t>
            </a:r>
          </a:p>
        </p:txBody>
      </p:sp>
      <p:sp>
        <p:nvSpPr>
          <p:cNvPr id="15" name="Rectangle 14"/>
          <p:cNvSpPr/>
          <p:nvPr/>
        </p:nvSpPr>
        <p:spPr>
          <a:xfrm>
            <a:off x="15101" y="1218856"/>
            <a:ext cx="11866882" cy="369332"/>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Exceptions listed below include the Work Order Status, the Onsite Labor Status, and the Actions to be taken.</a:t>
            </a:r>
          </a:p>
        </p:txBody>
      </p:sp>
      <p:grpSp>
        <p:nvGrpSpPr>
          <p:cNvPr id="7" name="Group 6"/>
          <p:cNvGrpSpPr/>
          <p:nvPr/>
        </p:nvGrpSpPr>
        <p:grpSpPr>
          <a:xfrm>
            <a:off x="147497" y="1667732"/>
            <a:ext cx="11896300" cy="4465908"/>
            <a:chOff x="49189" y="1481153"/>
            <a:chExt cx="11896300" cy="4465908"/>
          </a:xfrm>
        </p:grpSpPr>
        <p:sp>
          <p:nvSpPr>
            <p:cNvPr id="32" name="TextBox 31"/>
            <p:cNvSpPr txBox="1"/>
            <p:nvPr/>
          </p:nvSpPr>
          <p:spPr>
            <a:xfrm>
              <a:off x="8436451" y="2929000"/>
              <a:ext cx="1918923" cy="707886"/>
            </a:xfrm>
            <a:prstGeom prst="rect">
              <a:avLst/>
            </a:prstGeom>
            <a:solidFill>
              <a:schemeClr val="accent1">
                <a:lumMod val="20000"/>
                <a:lumOff val="80000"/>
              </a:schemeClr>
            </a:solidFill>
            <a:ln w="38100">
              <a:solidFill>
                <a:srgbClr val="E1140A"/>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00000"/>
                  </a:solidFill>
                  <a:effectLst/>
                  <a:uLnTx/>
                  <a:uFillTx/>
                  <a:latin typeface="Arial" pitchFamily="34" charset="0"/>
                  <a:ea typeface="+mn-ea"/>
                  <a:cs typeface="Arial" pitchFamily="34" charset="0"/>
                </a:rPr>
                <a:t>Actions to be taken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Work Order Follow Up – </a:t>
              </a:r>
              <a:r>
                <a:rPr kumimoji="0" lang="en-US" sz="1000" b="1" i="0" u="none" strike="noStrike" kern="1200" cap="none" spc="0" normalizeH="0" baseline="0" noProof="0" dirty="0">
                  <a:ln>
                    <a:noFill/>
                  </a:ln>
                  <a:solidFill>
                    <a:srgbClr val="000000"/>
                  </a:solidFill>
                  <a:effectLst/>
                  <a:uLnTx/>
                  <a:uFillTx/>
                  <a:latin typeface="Arial" pitchFamily="34" charset="0"/>
                  <a:ea typeface="+mn-ea"/>
                  <a:cs typeface="Arial" pitchFamily="34" charset="0"/>
                </a:rPr>
                <a:t>Follow desk procedures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grpSp>
          <p:nvGrpSpPr>
            <p:cNvPr id="6" name="Group 5"/>
            <p:cNvGrpSpPr/>
            <p:nvPr/>
          </p:nvGrpSpPr>
          <p:grpSpPr>
            <a:xfrm>
              <a:off x="49189" y="1481153"/>
              <a:ext cx="11896300" cy="4465908"/>
              <a:chOff x="45801" y="1701827"/>
              <a:chExt cx="11896300" cy="4465908"/>
            </a:xfrm>
          </p:grpSpPr>
          <p:pic>
            <p:nvPicPr>
              <p:cNvPr id="5" name="Picture 4"/>
              <p:cNvPicPr>
                <a:picLocks noChangeAspect="1"/>
              </p:cNvPicPr>
              <p:nvPr/>
            </p:nvPicPr>
            <p:blipFill>
              <a:blip r:embed="rId4"/>
              <a:stretch>
                <a:fillRect/>
              </a:stretch>
            </p:blipFill>
            <p:spPr>
              <a:xfrm>
                <a:off x="45801" y="1701827"/>
                <a:ext cx="11896300" cy="712676"/>
              </a:xfrm>
              <a:prstGeom prst="rect">
                <a:avLst/>
              </a:prstGeom>
              <a:ln>
                <a:solidFill>
                  <a:schemeClr val="bg1">
                    <a:lumMod val="65000"/>
                  </a:schemeClr>
                </a:solidFill>
              </a:ln>
            </p:spPr>
          </p:pic>
          <p:graphicFrame>
            <p:nvGraphicFramePr>
              <p:cNvPr id="2" name="Diagram 1"/>
              <p:cNvGraphicFramePr/>
              <p:nvPr>
                <p:extLst>
                  <p:ext uri="{D42A27DB-BD31-4B8C-83A1-F6EECF244321}">
                    <p14:modId xmlns:p14="http://schemas.microsoft.com/office/powerpoint/2010/main" val="408038817"/>
                  </p:ext>
                </p:extLst>
              </p:nvPr>
            </p:nvGraphicFramePr>
            <p:xfrm>
              <a:off x="367645" y="2595476"/>
              <a:ext cx="4001425" cy="2768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TextBox 27"/>
              <p:cNvSpPr txBox="1"/>
              <p:nvPr/>
            </p:nvSpPr>
            <p:spPr>
              <a:xfrm>
                <a:off x="4757567" y="3151525"/>
                <a:ext cx="2381949" cy="3016210"/>
              </a:xfrm>
              <a:prstGeom prst="rect">
                <a:avLst/>
              </a:prstGeom>
              <a:solidFill>
                <a:schemeClr val="bg1"/>
              </a:solidFill>
              <a:ln w="38100">
                <a:solidFill>
                  <a:schemeClr val="accent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00000"/>
                    </a:solidFill>
                    <a:effectLst/>
                    <a:uLnTx/>
                    <a:uFillTx/>
                    <a:latin typeface="Arial" pitchFamily="34" charset="0"/>
                    <a:ea typeface="+mn-ea"/>
                    <a:cs typeface="Arial" pitchFamily="34" charset="0"/>
                  </a:rPr>
                  <a:t>Part Line Item Status</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Customer Cancel</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Reject</a:t>
                </a:r>
                <a:r>
                  <a:rPr kumimoji="0" lang="en-US" sz="1000" b="0" i="0" u="none" strike="noStrike" kern="1200" cap="none" spc="0" normalizeH="0" noProof="0" dirty="0">
                    <a:ln>
                      <a:noFill/>
                    </a:ln>
                    <a:solidFill>
                      <a:srgbClr val="000000"/>
                    </a:solidFill>
                    <a:effectLst/>
                    <a:uLnTx/>
                    <a:uFillTx/>
                    <a:latin typeface="Arial" pitchFamily="34" charset="0"/>
                    <a:ea typeface="+mn-ea"/>
                    <a:cs typeface="Arial" pitchFamily="34" charset="0"/>
                  </a:rPr>
                  <a:t> Revision</a:t>
                </a: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lang="en-US" sz="1000" dirty="0">
                    <a:solidFill>
                      <a:srgbClr val="000000"/>
                    </a:solidFill>
                    <a:latin typeface="Arial" pitchFamily="34" charset="0"/>
                    <a:cs typeface="Arial" pitchFamily="34" charset="0"/>
                  </a:rPr>
                  <a:t>Order Change</a:t>
                </a: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Add</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lang="en-US" sz="1000" dirty="0">
                    <a:solidFill>
                      <a:srgbClr val="000000"/>
                    </a:solidFill>
                    <a:latin typeface="Arial" pitchFamily="34" charset="0"/>
                    <a:cs typeface="Arial" pitchFamily="34" charset="0"/>
                  </a:rPr>
                  <a:t>Order Change – Alternate Ship-to Address</a:t>
                </a: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Part</a:t>
                </a:r>
                <a:r>
                  <a:rPr kumimoji="0" lang="en-US" sz="1000" b="0" i="0" u="none" strike="noStrike" kern="1200" cap="none" spc="0" normalizeH="0" noProof="0" dirty="0">
                    <a:ln>
                      <a:noFill/>
                    </a:ln>
                    <a:solidFill>
                      <a:srgbClr val="000000"/>
                    </a:solidFill>
                    <a:effectLst/>
                    <a:uLnTx/>
                    <a:uFillTx/>
                    <a:latin typeface="Arial" pitchFamily="34" charset="0"/>
                    <a:ea typeface="+mn-ea"/>
                    <a:cs typeface="Arial" pitchFamily="34" charset="0"/>
                  </a:rPr>
                  <a:t> Hold</a:t>
                </a: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Shipment</a:t>
                </a:r>
                <a:r>
                  <a:rPr kumimoji="0" lang="en-US" sz="1000" b="0" i="0" u="none" strike="noStrike" kern="1200" cap="none" spc="0" normalizeH="0" noProof="0" dirty="0">
                    <a:ln>
                      <a:noFill/>
                    </a:ln>
                    <a:solidFill>
                      <a:srgbClr val="000000"/>
                    </a:solidFill>
                    <a:effectLst/>
                    <a:uLnTx/>
                    <a:uFillTx/>
                    <a:latin typeface="Arial" pitchFamily="34" charset="0"/>
                    <a:ea typeface="+mn-ea"/>
                    <a:cs typeface="Arial" pitchFamily="34" charset="0"/>
                  </a:rPr>
                  <a:t> Delay</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lang="en-US" sz="1000" dirty="0">
                    <a:solidFill>
                      <a:srgbClr val="000000"/>
                    </a:solidFill>
                    <a:latin typeface="Arial" pitchFamily="34" charset="0"/>
                    <a:cs typeface="Arial" pitchFamily="34" charset="0"/>
                  </a:rPr>
                  <a:t>On Hold – Item not Found</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noProof="0" dirty="0">
                    <a:ln>
                      <a:noFill/>
                    </a:ln>
                    <a:solidFill>
                      <a:srgbClr val="000000"/>
                    </a:solidFill>
                    <a:effectLst/>
                    <a:uLnTx/>
                    <a:uFillTx/>
                    <a:latin typeface="Arial" pitchFamily="34" charset="0"/>
                    <a:ea typeface="+mn-ea"/>
                    <a:cs typeface="Arial" pitchFamily="34" charset="0"/>
                  </a:rPr>
                  <a:t>On Hold Committed Date not Valid</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lang="en-US" sz="1000" baseline="0" dirty="0">
                    <a:solidFill>
                      <a:srgbClr val="000000"/>
                    </a:solidFill>
                    <a:latin typeface="Arial" pitchFamily="34" charset="0"/>
                    <a:cs typeface="Arial" pitchFamily="34" charset="0"/>
                  </a:rPr>
                  <a:t>Customer</a:t>
                </a:r>
                <a:r>
                  <a:rPr lang="en-US" sz="1000" dirty="0">
                    <a:solidFill>
                      <a:srgbClr val="000000"/>
                    </a:solidFill>
                    <a:latin typeface="Arial" pitchFamily="34" charset="0"/>
                    <a:cs typeface="Arial" pitchFamily="34" charset="0"/>
                  </a:rPr>
                  <a:t> Cancel</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Vendor</a:t>
                </a:r>
                <a:r>
                  <a:rPr kumimoji="0" lang="en-US" sz="1000" b="0" i="0" u="none" strike="noStrike" kern="1200" cap="none" spc="0" normalizeH="0" noProof="0" dirty="0">
                    <a:ln>
                      <a:noFill/>
                    </a:ln>
                    <a:solidFill>
                      <a:srgbClr val="000000"/>
                    </a:solidFill>
                    <a:effectLst/>
                    <a:uLnTx/>
                    <a:uFillTx/>
                    <a:latin typeface="Arial" pitchFamily="34" charset="0"/>
                    <a:ea typeface="+mn-ea"/>
                    <a:cs typeface="Arial" pitchFamily="34" charset="0"/>
                  </a:rPr>
                  <a:t> Cancel</a:t>
                </a: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Reject Revision</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Duplicate</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Other</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On Hold –	 End of Life</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r>
                  <a:rPr lang="en-US" sz="1000" dirty="0">
                    <a:solidFill>
                      <a:srgbClr val="000000"/>
                    </a:solidFill>
                    <a:latin typeface="Arial" pitchFamily="34" charset="0"/>
                    <a:cs typeface="Arial" pitchFamily="34" charset="0"/>
                  </a:rPr>
                  <a:t>On Hold – Quantity not Accepted</a:t>
                </a:r>
              </a:p>
              <a:p>
                <a:pPr marL="627063" indent="-627063">
                  <a:tabLst>
                    <a:tab pos="574675" algn="l"/>
                  </a:tabLst>
                </a:pPr>
                <a:r>
                  <a:rPr lang="en-US" sz="1000" dirty="0">
                    <a:solidFill>
                      <a:srgbClr val="000000"/>
                    </a:solidFill>
                    <a:latin typeface="Arial" pitchFamily="34" charset="0"/>
                    <a:cs typeface="Arial" pitchFamily="34" charset="0"/>
                  </a:rPr>
                  <a:t>On Hold – Reject Cancellation</a:t>
                </a:r>
              </a:p>
              <a:p>
                <a:pPr marL="627063" marR="0" lvl="0" indent="-627063" algn="l" defTabSz="1218987" rtl="0" eaLnBrk="1" fontAlgn="auto" latinLnBrk="0" hangingPunct="1">
                  <a:lnSpc>
                    <a:spcPct val="100000"/>
                  </a:lnSpc>
                  <a:spcBef>
                    <a:spcPts val="0"/>
                  </a:spcBef>
                  <a:spcAft>
                    <a:spcPts val="0"/>
                  </a:spcAft>
                  <a:buClrTx/>
                  <a:buSzTx/>
                  <a:buFontTx/>
                  <a:buNone/>
                  <a:tabLst>
                    <a:tab pos="574675" algn="l"/>
                  </a:tabLst>
                  <a:defRPr/>
                </a:pPr>
                <a:endParaRPr kumimoji="0" lang="en-US"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cxnSp>
            <p:nvCxnSpPr>
              <p:cNvPr id="8" name="Straight Arrow Connector 7"/>
              <p:cNvCxnSpPr/>
              <p:nvPr/>
            </p:nvCxnSpPr>
            <p:spPr>
              <a:xfrm>
                <a:off x="3642095" y="3301899"/>
                <a:ext cx="1046215" cy="0"/>
              </a:xfrm>
              <a:prstGeom prst="straightConnector1">
                <a:avLst/>
              </a:prstGeom>
              <a:ln w="63500">
                <a:gradFill>
                  <a:gsLst>
                    <a:gs pos="1400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68357" y="2337847"/>
                <a:ext cx="0" cy="25762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p:nvPr/>
          </p:nvCxnSpPr>
          <p:spPr>
            <a:xfrm>
              <a:off x="7192439" y="3081225"/>
              <a:ext cx="1194477" cy="0"/>
            </a:xfrm>
            <a:prstGeom prst="straightConnector1">
              <a:avLst/>
            </a:prstGeom>
            <a:ln w="63500">
              <a:gradFill>
                <a:gsLst>
                  <a:gs pos="1400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Rounded Corners 15">
            <a:hlinkClick r:id="rId10"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10" action="ppaction://hlinksldjump"/>
              </a:rPr>
              <a:t>1. Create a CRU Work Order.</a:t>
            </a:r>
            <a:endParaRPr lang="en-US" sz="1400" dirty="0">
              <a:solidFill>
                <a:schemeClr val="bg1"/>
              </a:solidFill>
            </a:endParaRPr>
          </a:p>
        </p:txBody>
      </p:sp>
      <p:sp>
        <p:nvSpPr>
          <p:cNvPr id="29" name="Rectangle: Rounded Corners 16">
            <a:hlinkClick r:id="rId11"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2. Diagnose and Order Parts.</a:t>
            </a:r>
          </a:p>
        </p:txBody>
      </p:sp>
      <p:sp>
        <p:nvSpPr>
          <p:cNvPr id="21" name="Rectangle: Rounded Corners 16">
            <a:hlinkClick r:id="rId12" action="ppaction://hlinksldjump"/>
            <a:extLst>
              <a:ext uri="{FF2B5EF4-FFF2-40B4-BE49-F238E27FC236}">
                <a16:creationId xmlns:a16="http://schemas.microsoft.com/office/drawing/2014/main" id="{EBC73C08-6252-443E-8C1A-3AAE221E0F1A}"/>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3. </a:t>
            </a:r>
            <a:r>
              <a:rPr lang="en-US" sz="1400" u="sng" dirty="0">
                <a:solidFill>
                  <a:schemeClr val="bg1"/>
                </a:solidFill>
                <a:hlinkClick r:id="rId12" action="ppaction://hlinksldjump"/>
              </a:rPr>
              <a:t>Release Work Order</a:t>
            </a:r>
            <a:r>
              <a:rPr lang="en-US" sz="1400" u="sng" dirty="0">
                <a:solidFill>
                  <a:schemeClr val="bg1"/>
                </a:solidFill>
              </a:rPr>
              <a:t>.</a:t>
            </a:r>
          </a:p>
        </p:txBody>
      </p:sp>
      <p:sp>
        <p:nvSpPr>
          <p:cNvPr id="22" name="Text Placeholder 6">
            <a:extLst>
              <a:ext uri="{FF2B5EF4-FFF2-40B4-BE49-F238E27FC236}">
                <a16:creationId xmlns:a16="http://schemas.microsoft.com/office/drawing/2014/main" id="{AE90A30B-11CB-4257-A011-24F8C8EDC4D5}"/>
              </a:ext>
            </a:extLst>
          </p:cNvPr>
          <p:cNvSpPr txBox="1">
            <a:spLocks/>
          </p:cNvSpPr>
          <p:nvPr/>
        </p:nvSpPr>
        <p:spPr>
          <a:xfrm>
            <a:off x="1" y="544572"/>
            <a:ext cx="2489200" cy="554037"/>
          </a:xfrm>
          <a:prstGeom prst="homePlate">
            <a:avLst/>
          </a:prstGeom>
          <a:solidFill>
            <a:srgbClr val="C4BEB6"/>
          </a:solidFill>
        </p:spPr>
        <p:txBody>
          <a:bodyPr anchor="ctr"/>
          <a:lstStyle>
            <a:lvl1pPr marL="0" indent="0" algn="ctr" defTabSz="1218987" rtl="0" eaLnBrk="1" latinLnBrk="0" hangingPunct="1">
              <a:spcBef>
                <a:spcPct val="20000"/>
              </a:spcBef>
              <a:buClr>
                <a:schemeClr val="tx2"/>
              </a:buClr>
              <a:buFont typeface="Wingdings" pitchFamily="2" charset="2"/>
              <a:buNone/>
              <a:defRPr sz="1600" kern="1200" baseline="0">
                <a:solidFill>
                  <a:schemeClr val="bg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hlinkClick r:id="rId13" action="ppaction://hlinksldjump"/>
              </a:rPr>
              <a:t>View Progress</a:t>
            </a:r>
            <a:br>
              <a:rPr lang="en-US" dirty="0">
                <a:hlinkClick r:id="rId13" action="ppaction://hlinksldjump"/>
              </a:rPr>
            </a:br>
            <a:r>
              <a:rPr lang="en-US" dirty="0">
                <a:hlinkClick r:id="rId13" action="ppaction://hlinksldjump"/>
              </a:rPr>
              <a:t>at BPF Stages</a:t>
            </a:r>
            <a:endParaRPr lang="en-US" dirty="0"/>
          </a:p>
        </p:txBody>
      </p:sp>
      <p:sp>
        <p:nvSpPr>
          <p:cNvPr id="33" name="Rectangle: Rounded Corners 16">
            <a:hlinkClick r:id="rId13" action="ppaction://hlinksldjump"/>
            <a:extLst>
              <a:ext uri="{FF2B5EF4-FFF2-40B4-BE49-F238E27FC236}">
                <a16:creationId xmlns:a16="http://schemas.microsoft.com/office/drawing/2014/main" id="{F336CC23-522E-4CDA-A28B-14D70F577B11}"/>
              </a:ext>
            </a:extLst>
          </p:cNvPr>
          <p:cNvSpPr/>
          <p:nvPr/>
        </p:nvSpPr>
        <p:spPr>
          <a:xfrm>
            <a:off x="9934844" y="85289"/>
            <a:ext cx="1672955"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14" action="ppaction://hlinksldjump">
                  <a:extLst>
                    <a:ext uri="{A12FA001-AC4F-418D-AE19-62706E023703}">
                      <ahyp:hlinkClr xmlns:ahyp="http://schemas.microsoft.com/office/drawing/2018/hyperlinkcolor" val="tx"/>
                    </a:ext>
                  </a:extLst>
                </a:hlinkClick>
              </a:rPr>
              <a:t>4. </a:t>
            </a:r>
            <a:r>
              <a:rPr lang="en-US" sz="1400" u="sng" dirty="0">
                <a:solidFill>
                  <a:srgbClr val="3E8DDD"/>
                </a:solidFill>
                <a:hlinkClick r:id="rId13" action="ppaction://hlinksldjump">
                  <a:extLst>
                    <a:ext uri="{A12FA001-AC4F-418D-AE19-62706E023703}">
                      <ahyp:hlinkClr xmlns:ahyp="http://schemas.microsoft.com/office/drawing/2018/hyperlinkcolor" val="tx"/>
                    </a:ext>
                  </a:extLst>
                </a:hlinkClick>
              </a:rPr>
              <a:t>View Progress &amp; Status of WO</a:t>
            </a:r>
            <a:endParaRPr lang="en-US" sz="1400" u="sng" dirty="0">
              <a:solidFill>
                <a:srgbClr val="3E8DDD"/>
              </a:solidFill>
            </a:endParaRPr>
          </a:p>
        </p:txBody>
      </p:sp>
      <p:sp>
        <p:nvSpPr>
          <p:cNvPr id="35" name="Flowchart: Document 34">
            <a:hlinkClick r:id="rId15" action="ppaction://hlinksldjump"/>
            <a:extLst>
              <a:ext uri="{FF2B5EF4-FFF2-40B4-BE49-F238E27FC236}">
                <a16:creationId xmlns:a16="http://schemas.microsoft.com/office/drawing/2014/main" id="{5F80D958-6BC2-442D-A274-BB6B8C8F6EC4}"/>
              </a:ext>
            </a:extLst>
          </p:cNvPr>
          <p:cNvSpPr/>
          <p:nvPr/>
        </p:nvSpPr>
        <p:spPr>
          <a:xfrm>
            <a:off x="2590799" y="554037"/>
            <a:ext cx="1543491" cy="557784"/>
          </a:xfrm>
          <a:prstGeom prst="flowChartDocument">
            <a:avLst/>
          </a:prstGeom>
          <a:solidFill>
            <a:srgbClr val="46C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Exception Status</a:t>
            </a:r>
            <a:endParaRPr lang="en-US" sz="1400" u="sng" dirty="0">
              <a:solidFill>
                <a:prstClr val="white"/>
              </a:solidFill>
              <a:hlinkClick r:id="rId16" action="ppaction://hlinksldjump"/>
            </a:endParaRPr>
          </a:p>
        </p:txBody>
      </p:sp>
      <p:sp>
        <p:nvSpPr>
          <p:cNvPr id="23" name="Flowchart: Document 22">
            <a:hlinkClick r:id="rId17" action="ppaction://hlinksldjump"/>
            <a:extLst>
              <a:ext uri="{FF2B5EF4-FFF2-40B4-BE49-F238E27FC236}">
                <a16:creationId xmlns:a16="http://schemas.microsoft.com/office/drawing/2014/main" id="{B18E4BB5-A5A9-4F17-AE26-949BBCCE9972}"/>
              </a:ext>
            </a:extLst>
          </p:cNvPr>
          <p:cNvSpPr/>
          <p:nvPr/>
        </p:nvSpPr>
        <p:spPr>
          <a:xfrm>
            <a:off x="4293702" y="551674"/>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Repair Status Check</a:t>
            </a:r>
            <a:endParaRPr lang="en-US" sz="1400" u="sng" dirty="0">
              <a:solidFill>
                <a:prstClr val="white"/>
              </a:solidFill>
              <a:hlinkClick r:id="rId16" action="ppaction://hlinksldjump"/>
            </a:endParaRPr>
          </a:p>
        </p:txBody>
      </p:sp>
    </p:spTree>
    <p:custDataLst>
      <p:tags r:id="rId1"/>
    </p:custDataLst>
    <p:extLst>
      <p:ext uri="{BB962C8B-B14F-4D97-AF65-F5344CB8AC3E}">
        <p14:creationId xmlns:p14="http://schemas.microsoft.com/office/powerpoint/2010/main" val="5895947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 y="0"/>
            <a:ext cx="4081347" cy="557784"/>
          </a:xfrm>
        </p:spPr>
        <p:txBody>
          <a:bodyPr/>
          <a:lstStyle/>
          <a:p>
            <a:r>
              <a:rPr lang="en-US" dirty="0"/>
              <a:t>Learning Outcomes </a:t>
            </a:r>
          </a:p>
        </p:txBody>
      </p:sp>
      <p:grpSp>
        <p:nvGrpSpPr>
          <p:cNvPr id="6" name="Group 5"/>
          <p:cNvGrpSpPr/>
          <p:nvPr/>
        </p:nvGrpSpPr>
        <p:grpSpPr>
          <a:xfrm>
            <a:off x="2835832" y="685801"/>
            <a:ext cx="6954069" cy="5736352"/>
            <a:chOff x="2835832" y="685801"/>
            <a:chExt cx="6954069" cy="5736352"/>
          </a:xfrm>
        </p:grpSpPr>
        <p:pic>
          <p:nvPicPr>
            <p:cNvPr id="7" name="Picture 6"/>
            <p:cNvPicPr>
              <a:picLocks noChangeAspect="1"/>
            </p:cNvPicPr>
            <p:nvPr/>
          </p:nvPicPr>
          <p:blipFill>
            <a:blip r:embed="rId4"/>
            <a:stretch>
              <a:fillRect/>
            </a:stretch>
          </p:blipFill>
          <p:spPr>
            <a:xfrm>
              <a:off x="2835832" y="685801"/>
              <a:ext cx="6954069" cy="5736352"/>
            </a:xfrm>
            <a:prstGeom prst="rect">
              <a:avLst/>
            </a:prstGeom>
          </p:spPr>
        </p:pic>
        <p:sp>
          <p:nvSpPr>
            <p:cNvPr id="8" name="TextBox 7"/>
            <p:cNvSpPr txBox="1"/>
            <p:nvPr/>
          </p:nvSpPr>
          <p:spPr>
            <a:xfrm>
              <a:off x="3259303" y="1155032"/>
              <a:ext cx="6107126" cy="3470950"/>
            </a:xfrm>
            <a:prstGeom prst="rect">
              <a:avLst/>
            </a:prstGeom>
            <a:gradFill>
              <a:gsLst>
                <a:gs pos="28000">
                  <a:srgbClr val="3E8DDD"/>
                </a:gs>
                <a:gs pos="76000">
                  <a:srgbClr val="99C3ED"/>
                </a:gs>
                <a:gs pos="83000">
                  <a:srgbClr val="BAD7F3"/>
                </a:gs>
                <a:gs pos="100000">
                  <a:srgbClr val="E3EFFA"/>
                </a:gs>
              </a:gsLst>
              <a:lin ang="5400000" scaled="1"/>
            </a:gradFill>
            <a:effectLst>
              <a:softEdge rad="12700"/>
            </a:effectLst>
          </p:spPr>
          <p:txBody>
            <a:bodyPr wrap="square" rtlCol="0">
              <a:spAutoFit/>
            </a:bodyPr>
            <a:lstStyle/>
            <a:p>
              <a:pPr marL="342900" indent="-342900">
                <a:lnSpc>
                  <a:spcPct val="150000"/>
                </a:lnSpc>
                <a:buClr>
                  <a:schemeClr val="bg1"/>
                </a:buClr>
                <a:buFont typeface="Arial" panose="020B0604020202020204" pitchFamily="34" charset="0"/>
                <a:buChar char="•"/>
              </a:pPr>
              <a:r>
                <a:rPr lang="en-US" dirty="0">
                  <a:solidFill>
                    <a:schemeClr val="bg1"/>
                  </a:solidFill>
                  <a:hlinkClick r:id="rId5" action="ppaction://hlinksldjump"/>
                </a:rPr>
                <a:t>Create a CRU Work Order.</a:t>
              </a:r>
              <a:endParaRPr lang="en-US" dirty="0">
                <a:solidFill>
                  <a:schemeClr val="bg1"/>
                </a:solidFill>
              </a:endParaRPr>
            </a:p>
            <a:p>
              <a:pPr marL="342900" indent="-342900">
                <a:lnSpc>
                  <a:spcPct val="150000"/>
                </a:lnSpc>
                <a:buClr>
                  <a:schemeClr val="bg1"/>
                </a:buClr>
                <a:buFont typeface="Arial" panose="020B0604020202020204" pitchFamily="34" charset="0"/>
                <a:buChar char="•"/>
              </a:pPr>
              <a:r>
                <a:rPr lang="en-US" dirty="0">
                  <a:solidFill>
                    <a:schemeClr val="bg1"/>
                  </a:solidFill>
                  <a:hlinkClick r:id="rId6" action="ppaction://hlinksldjump"/>
                </a:rPr>
                <a:t>Diagnose and Order Replacement Parts. </a:t>
              </a:r>
              <a:endParaRPr lang="en-US" dirty="0">
                <a:solidFill>
                  <a:schemeClr val="bg1"/>
                </a:solidFill>
              </a:endParaRPr>
            </a:p>
            <a:p>
              <a:pPr marL="342900" indent="-342900">
                <a:lnSpc>
                  <a:spcPct val="150000"/>
                </a:lnSpc>
                <a:buClr>
                  <a:schemeClr val="bg1"/>
                </a:buClr>
                <a:buFont typeface="Arial" panose="020B0604020202020204" pitchFamily="34" charset="0"/>
                <a:buChar char="•"/>
              </a:pPr>
              <a:r>
                <a:rPr lang="en-US" dirty="0">
                  <a:solidFill>
                    <a:schemeClr val="bg1"/>
                  </a:solidFill>
                  <a:hlinkClick r:id="rId7" action="ppaction://hlinksldjump"/>
                </a:rPr>
                <a:t>Release the Work Order.</a:t>
              </a:r>
              <a:endParaRPr lang="en-US" dirty="0">
                <a:solidFill>
                  <a:schemeClr val="bg1"/>
                </a:solidFill>
              </a:endParaRPr>
            </a:p>
            <a:p>
              <a:pPr marL="342900" indent="-342900">
                <a:lnSpc>
                  <a:spcPts val="2880"/>
                </a:lnSpc>
                <a:spcBef>
                  <a:spcPts val="900"/>
                </a:spcBef>
                <a:buClr>
                  <a:schemeClr val="bg1"/>
                </a:buClr>
                <a:buFont typeface="Arial" panose="020B0604020202020204" pitchFamily="34" charset="0"/>
                <a:buChar char="•"/>
              </a:pPr>
              <a:r>
                <a:rPr lang="en-US" dirty="0">
                  <a:solidFill>
                    <a:schemeClr val="bg1"/>
                  </a:solidFill>
                  <a:hlinkClick r:id="rId8" action="ppaction://hlinksldjump"/>
                </a:rPr>
                <a:t>View the Progress and Status of the Work Order.</a:t>
              </a:r>
              <a:br>
                <a:rPr lang="en-US" dirty="0">
                  <a:solidFill>
                    <a:schemeClr val="bg1"/>
                  </a:solidFill>
                  <a:hlinkClick r:id="rId8" action="ppaction://hlinksldjump"/>
                </a:rPr>
              </a:br>
              <a:endParaRPr lang="en-US" dirty="0">
                <a:solidFill>
                  <a:schemeClr val="bg1"/>
                </a:solidFill>
              </a:endParaRPr>
            </a:p>
            <a:p>
              <a:pPr marL="342900" indent="-342900">
                <a:lnSpc>
                  <a:spcPct val="150000"/>
                </a:lnSpc>
                <a:buClr>
                  <a:schemeClr val="tx1"/>
                </a:buClr>
                <a:buFont typeface="Arial" panose="020B0604020202020204" pitchFamily="34" charset="0"/>
                <a:buChar char="•"/>
              </a:pPr>
              <a:endParaRPr lang="en-US" dirty="0"/>
            </a:p>
          </p:txBody>
        </p:sp>
      </p:grpSp>
    </p:spTree>
    <p:custDataLst>
      <p:tags r:id="rId1"/>
    </p:custDataLst>
    <p:extLst>
      <p:ext uri="{BB962C8B-B14F-4D97-AF65-F5344CB8AC3E}">
        <p14:creationId xmlns:p14="http://schemas.microsoft.com/office/powerpoint/2010/main" val="70769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Text Placeholder 3"/>
          <p:cNvSpPr>
            <a:spLocks noGrp="1"/>
          </p:cNvSpPr>
          <p:nvPr>
            <p:ph type="body" sz="quarter" idx="11"/>
          </p:nvPr>
        </p:nvSpPr>
        <p:spPr>
          <a:xfrm>
            <a:off x="1" y="0"/>
            <a:ext cx="3743790" cy="557213"/>
          </a:xfrm>
        </p:spPr>
        <p:txBody>
          <a:bodyPr/>
          <a:lstStyle/>
          <a:p>
            <a:r>
              <a:rPr lang="en-US" dirty="0"/>
              <a:t>Repair Status Check</a:t>
            </a:r>
          </a:p>
        </p:txBody>
      </p:sp>
      <p:sp>
        <p:nvSpPr>
          <p:cNvPr id="27"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4" action="ppaction://hlinksldjump"/>
              </a:rPr>
              <a:t>1. Create a CRU Work Order.</a:t>
            </a:r>
            <a:endParaRPr lang="en-US" sz="1400" dirty="0">
              <a:solidFill>
                <a:schemeClr val="bg1"/>
              </a:solidFill>
            </a:endParaRPr>
          </a:p>
        </p:txBody>
      </p:sp>
      <p:sp>
        <p:nvSpPr>
          <p:cNvPr id="29"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2. Diagnose and Order Parts.</a:t>
            </a:r>
          </a:p>
        </p:txBody>
      </p:sp>
      <p:sp>
        <p:nvSpPr>
          <p:cNvPr id="21" name="Rectangle: Rounded Corners 16">
            <a:hlinkClick r:id="rId6" action="ppaction://hlinksldjump"/>
            <a:extLst>
              <a:ext uri="{FF2B5EF4-FFF2-40B4-BE49-F238E27FC236}">
                <a16:creationId xmlns:a16="http://schemas.microsoft.com/office/drawing/2014/main" id="{EBC73C08-6252-443E-8C1A-3AAE221E0F1A}"/>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3. </a:t>
            </a:r>
            <a:r>
              <a:rPr lang="en-US" sz="1400" u="sng" dirty="0">
                <a:solidFill>
                  <a:schemeClr val="bg1"/>
                </a:solidFill>
                <a:hlinkClick r:id="rId6" action="ppaction://hlinksldjump"/>
              </a:rPr>
              <a:t>Release Work Order</a:t>
            </a:r>
            <a:r>
              <a:rPr lang="en-US" sz="1400" u="sng" dirty="0">
                <a:solidFill>
                  <a:schemeClr val="bg1"/>
                </a:solidFill>
              </a:rPr>
              <a:t>.</a:t>
            </a:r>
          </a:p>
        </p:txBody>
      </p:sp>
      <p:sp>
        <p:nvSpPr>
          <p:cNvPr id="22" name="Text Placeholder 6">
            <a:extLst>
              <a:ext uri="{FF2B5EF4-FFF2-40B4-BE49-F238E27FC236}">
                <a16:creationId xmlns:a16="http://schemas.microsoft.com/office/drawing/2014/main" id="{AE90A30B-11CB-4257-A011-24F8C8EDC4D5}"/>
              </a:ext>
            </a:extLst>
          </p:cNvPr>
          <p:cNvSpPr txBox="1">
            <a:spLocks/>
          </p:cNvSpPr>
          <p:nvPr/>
        </p:nvSpPr>
        <p:spPr>
          <a:xfrm>
            <a:off x="1" y="544572"/>
            <a:ext cx="2489200" cy="554037"/>
          </a:xfrm>
          <a:prstGeom prst="homePlate">
            <a:avLst/>
          </a:prstGeom>
          <a:solidFill>
            <a:srgbClr val="C4BEB6"/>
          </a:solidFill>
        </p:spPr>
        <p:txBody>
          <a:bodyPr anchor="ctr"/>
          <a:lstStyle>
            <a:lvl1pPr marL="0" indent="0" algn="ctr" defTabSz="1218987" rtl="0" eaLnBrk="1" latinLnBrk="0" hangingPunct="1">
              <a:spcBef>
                <a:spcPct val="20000"/>
              </a:spcBef>
              <a:buClr>
                <a:schemeClr val="tx2"/>
              </a:buClr>
              <a:buFont typeface="Wingdings" pitchFamily="2" charset="2"/>
              <a:buNone/>
              <a:defRPr sz="1600" kern="1200" baseline="0">
                <a:solidFill>
                  <a:schemeClr val="bg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hlinkClick r:id="rId7" action="ppaction://hlinksldjump"/>
              </a:rPr>
              <a:t>View Progress</a:t>
            </a:r>
            <a:br>
              <a:rPr lang="en-US" dirty="0">
                <a:hlinkClick r:id="rId7" action="ppaction://hlinksldjump"/>
              </a:rPr>
            </a:br>
            <a:r>
              <a:rPr lang="en-US" dirty="0">
                <a:hlinkClick r:id="rId7" action="ppaction://hlinksldjump"/>
              </a:rPr>
              <a:t>at BPF Stages</a:t>
            </a:r>
            <a:endParaRPr lang="en-US" dirty="0"/>
          </a:p>
        </p:txBody>
      </p:sp>
      <p:sp>
        <p:nvSpPr>
          <p:cNvPr id="33" name="Rectangle: Rounded Corners 16">
            <a:hlinkClick r:id="rId7" action="ppaction://hlinksldjump"/>
            <a:extLst>
              <a:ext uri="{FF2B5EF4-FFF2-40B4-BE49-F238E27FC236}">
                <a16:creationId xmlns:a16="http://schemas.microsoft.com/office/drawing/2014/main" id="{F336CC23-522E-4CDA-A28B-14D70F577B11}"/>
              </a:ext>
            </a:extLst>
          </p:cNvPr>
          <p:cNvSpPr/>
          <p:nvPr/>
        </p:nvSpPr>
        <p:spPr>
          <a:xfrm>
            <a:off x="9934844" y="85289"/>
            <a:ext cx="1672955"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8" action="ppaction://hlinksldjump">
                  <a:extLst>
                    <a:ext uri="{A12FA001-AC4F-418D-AE19-62706E023703}">
                      <ahyp:hlinkClr xmlns:ahyp="http://schemas.microsoft.com/office/drawing/2018/hyperlinkcolor" val="tx"/>
                    </a:ext>
                  </a:extLst>
                </a:hlinkClick>
              </a:rPr>
              <a:t>4. </a:t>
            </a:r>
            <a:r>
              <a:rPr lang="en-US" sz="1400" u="sng" dirty="0">
                <a:solidFill>
                  <a:srgbClr val="3E8DDD"/>
                </a:solidFill>
                <a:hlinkClick r:id="rId7" action="ppaction://hlinksldjump">
                  <a:extLst>
                    <a:ext uri="{A12FA001-AC4F-418D-AE19-62706E023703}">
                      <ahyp:hlinkClr xmlns:ahyp="http://schemas.microsoft.com/office/drawing/2018/hyperlinkcolor" val="tx"/>
                    </a:ext>
                  </a:extLst>
                </a:hlinkClick>
              </a:rPr>
              <a:t>View Progress &amp; Status of WO</a:t>
            </a:r>
            <a:endParaRPr lang="en-US" sz="1400" u="sng" dirty="0">
              <a:solidFill>
                <a:srgbClr val="3E8DDD"/>
              </a:solidFill>
            </a:endParaRPr>
          </a:p>
        </p:txBody>
      </p:sp>
      <p:sp>
        <p:nvSpPr>
          <p:cNvPr id="35" name="Flowchart: Document 34">
            <a:hlinkClick r:id="rId9" action="ppaction://hlinksldjump"/>
            <a:extLst>
              <a:ext uri="{FF2B5EF4-FFF2-40B4-BE49-F238E27FC236}">
                <a16:creationId xmlns:a16="http://schemas.microsoft.com/office/drawing/2014/main" id="{5F80D958-6BC2-442D-A274-BB6B8C8F6EC4}"/>
              </a:ext>
            </a:extLst>
          </p:cNvPr>
          <p:cNvSpPr/>
          <p:nvPr/>
        </p:nvSpPr>
        <p:spPr>
          <a:xfrm>
            <a:off x="2590799"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Exception Status</a:t>
            </a:r>
            <a:endParaRPr lang="en-US" sz="1400" u="sng" dirty="0">
              <a:solidFill>
                <a:prstClr val="white"/>
              </a:solidFill>
              <a:hlinkClick r:id="rId10" action="ppaction://hlinksldjump"/>
            </a:endParaRPr>
          </a:p>
        </p:txBody>
      </p:sp>
      <p:sp>
        <p:nvSpPr>
          <p:cNvPr id="23" name="Flowchart: Document 22">
            <a:hlinkClick r:id="rId11" action="ppaction://hlinksldjump"/>
            <a:extLst>
              <a:ext uri="{FF2B5EF4-FFF2-40B4-BE49-F238E27FC236}">
                <a16:creationId xmlns:a16="http://schemas.microsoft.com/office/drawing/2014/main" id="{D01C33F0-42F7-4651-B24D-0CC454C51100}"/>
              </a:ext>
            </a:extLst>
          </p:cNvPr>
          <p:cNvSpPr/>
          <p:nvPr/>
        </p:nvSpPr>
        <p:spPr>
          <a:xfrm>
            <a:off x="4293702" y="551674"/>
            <a:ext cx="1543491" cy="557784"/>
          </a:xfrm>
          <a:prstGeom prst="flowChartDocument">
            <a:avLst/>
          </a:prstGeom>
          <a:solidFill>
            <a:srgbClr val="46C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1" action="ppaction://hlinksldjump"/>
              </a:rPr>
              <a:t>Repair Status Check</a:t>
            </a:r>
            <a:endParaRPr lang="en-US" sz="1400" u="sng" dirty="0">
              <a:solidFill>
                <a:prstClr val="white"/>
              </a:solidFill>
              <a:hlinkClick r:id="rId10" action="ppaction://hlinksldjump"/>
            </a:endParaRPr>
          </a:p>
        </p:txBody>
      </p:sp>
      <p:sp>
        <p:nvSpPr>
          <p:cNvPr id="24" name="Rectangle 23">
            <a:extLst>
              <a:ext uri="{FF2B5EF4-FFF2-40B4-BE49-F238E27FC236}">
                <a16:creationId xmlns:a16="http://schemas.microsoft.com/office/drawing/2014/main" id="{FBF677A9-AED6-452C-AECD-F22815C62F0B}"/>
              </a:ext>
            </a:extLst>
          </p:cNvPr>
          <p:cNvSpPr/>
          <p:nvPr/>
        </p:nvSpPr>
        <p:spPr>
          <a:xfrm>
            <a:off x="90503" y="1224023"/>
            <a:ext cx="7500617" cy="1323439"/>
          </a:xfrm>
          <a:prstGeom prst="rect">
            <a:avLst/>
          </a:prstGeom>
        </p:spPr>
        <p:txBody>
          <a:bodyPr wrap="square">
            <a:spAutoFit/>
          </a:bodyPr>
          <a:lstStyle/>
          <a:p>
            <a:pPr>
              <a:buClr>
                <a:schemeClr val="tx1"/>
              </a:buClr>
            </a:pPr>
            <a:r>
              <a:rPr lang="en-US" sz="2000" dirty="0"/>
              <a:t>The system also supports a self-service website for customers to use. This Repair Status Check (RSC) feature enables customers to read system-generated repair messages about their asset at their convenience. </a:t>
            </a:r>
          </a:p>
        </p:txBody>
      </p:sp>
      <p:sp>
        <p:nvSpPr>
          <p:cNvPr id="25" name="Rectangle 24">
            <a:extLst>
              <a:ext uri="{FF2B5EF4-FFF2-40B4-BE49-F238E27FC236}">
                <a16:creationId xmlns:a16="http://schemas.microsoft.com/office/drawing/2014/main" id="{D3DC0706-7003-4115-9A84-70E4E3A85635}"/>
              </a:ext>
            </a:extLst>
          </p:cNvPr>
          <p:cNvSpPr/>
          <p:nvPr/>
        </p:nvSpPr>
        <p:spPr>
          <a:xfrm>
            <a:off x="109430" y="2601315"/>
            <a:ext cx="4717364" cy="3488134"/>
          </a:xfrm>
          <a:prstGeom prst="rect">
            <a:avLst/>
          </a:prstGeom>
        </p:spPr>
        <p:txBody>
          <a:bodyPr wrap="square">
            <a:spAutoFit/>
          </a:bodyPr>
          <a:lstStyle/>
          <a:p>
            <a:pPr>
              <a:spcAft>
                <a:spcPts val="500"/>
              </a:spcAft>
              <a:buClr>
                <a:schemeClr val="tx1"/>
              </a:buClr>
            </a:pPr>
            <a:r>
              <a:rPr lang="en-US" dirty="0"/>
              <a:t>What the </a:t>
            </a:r>
            <a:r>
              <a:rPr lang="en-US" b="1" dirty="0"/>
              <a:t>customer</a:t>
            </a:r>
            <a:r>
              <a:rPr lang="en-US" dirty="0"/>
              <a:t> sees:</a:t>
            </a:r>
          </a:p>
          <a:p>
            <a:pPr marL="287338" indent="-287338">
              <a:spcAft>
                <a:spcPts val="500"/>
              </a:spcAft>
              <a:buClr>
                <a:schemeClr val="tx1"/>
              </a:buClr>
              <a:buFont typeface="+mj-lt"/>
              <a:buAutoNum type="alphaLcPeriod"/>
            </a:pPr>
            <a:r>
              <a:rPr lang="en-US" sz="2000" dirty="0"/>
              <a:t>The customer uses a browser to open a Lenovo support website (the URL depends on the country).</a:t>
            </a:r>
          </a:p>
          <a:p>
            <a:pPr marL="287338" indent="-287338">
              <a:spcAft>
                <a:spcPts val="500"/>
              </a:spcAft>
              <a:buClr>
                <a:schemeClr val="tx1"/>
              </a:buClr>
              <a:buFont typeface="+mj-lt"/>
              <a:buAutoNum type="alphaLcPeriod"/>
            </a:pPr>
            <a:r>
              <a:rPr lang="en-US" sz="2000" dirty="0"/>
              <a:t>They enter the Case number, Work Order number, or serial number.</a:t>
            </a:r>
          </a:p>
          <a:p>
            <a:pPr marL="287338" indent="-287338">
              <a:spcAft>
                <a:spcPts val="500"/>
              </a:spcAft>
              <a:buClr>
                <a:schemeClr val="tx1"/>
              </a:buClr>
              <a:buFont typeface="+mj-lt"/>
              <a:buAutoNum type="alphaLcPeriod"/>
            </a:pPr>
            <a:r>
              <a:rPr lang="en-US" sz="2000" dirty="0"/>
              <a:t>They click </a:t>
            </a:r>
            <a:r>
              <a:rPr lang="en-US" sz="2000" b="1" dirty="0"/>
              <a:t>Submit</a:t>
            </a:r>
            <a:r>
              <a:rPr lang="en-US" sz="2000" dirty="0"/>
              <a:t>. </a:t>
            </a:r>
          </a:p>
          <a:p>
            <a:pPr marL="287338">
              <a:buClr>
                <a:schemeClr val="tx1"/>
              </a:buClr>
            </a:pPr>
            <a:r>
              <a:rPr lang="en-US" sz="2000" dirty="0"/>
              <a:t>In the </a:t>
            </a:r>
            <a:r>
              <a:rPr lang="en-US" sz="2000" b="1" dirty="0"/>
              <a:t>Repair Status </a:t>
            </a:r>
            <a:r>
              <a:rPr lang="en-US" sz="2000" dirty="0"/>
              <a:t>window, next to a vertical timeline, are timestamped messages the customer can read.</a:t>
            </a:r>
          </a:p>
        </p:txBody>
      </p:sp>
      <p:pic>
        <p:nvPicPr>
          <p:cNvPr id="26" name="Picture 25" descr="A screenshot of a cell phone&#10;&#10;Description automatically generated">
            <a:extLst>
              <a:ext uri="{FF2B5EF4-FFF2-40B4-BE49-F238E27FC236}">
                <a16:creationId xmlns:a16="http://schemas.microsoft.com/office/drawing/2014/main" id="{F455B766-D2A7-4F88-B2BB-13E521CC3C71}"/>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contrast="-54000"/>
                    </a14:imgEffect>
                  </a14:imgLayer>
                </a14:imgProps>
              </a:ext>
            </a:extLst>
          </a:blip>
          <a:stretch>
            <a:fillRect/>
          </a:stretch>
        </p:blipFill>
        <p:spPr>
          <a:xfrm>
            <a:off x="8241075" y="1081401"/>
            <a:ext cx="3703041" cy="2158401"/>
          </a:xfrm>
          <a:prstGeom prst="rect">
            <a:avLst/>
          </a:prstGeom>
          <a:effectLst>
            <a:outerShdw blurRad="63500" sx="102000" sy="102000" algn="ctr" rotWithShape="0">
              <a:prstClr val="black">
                <a:alpha val="40000"/>
              </a:prstClr>
            </a:outerShdw>
          </a:effectLst>
        </p:spPr>
      </p:pic>
      <p:pic>
        <p:nvPicPr>
          <p:cNvPr id="30" name="Picture 29" descr="A screenshot of a cell phone&#10;&#10;Description automatically generated">
            <a:extLst>
              <a:ext uri="{FF2B5EF4-FFF2-40B4-BE49-F238E27FC236}">
                <a16:creationId xmlns:a16="http://schemas.microsoft.com/office/drawing/2014/main" id="{7F312C71-0DFD-46B6-8C79-8439E81057CA}"/>
              </a:ext>
            </a:extLst>
          </p:cNvPr>
          <p:cNvPicPr>
            <a:picLocks noChangeAspect="1"/>
          </p:cNvPicPr>
          <p:nvPr/>
        </p:nvPicPr>
        <p:blipFill rotWithShape="1">
          <a:blip r:embed="rId14">
            <a:extLst>
              <a:ext uri="{BEBA8EAE-BF5A-486C-A8C5-ECC9F3942E4B}">
                <a14:imgProps xmlns:a14="http://schemas.microsoft.com/office/drawing/2010/main">
                  <a14:imgLayer r:embed="rId15">
                    <a14:imgEffect>
                      <a14:brightnessContrast contrast="-47000"/>
                    </a14:imgEffect>
                  </a14:imgLayer>
                </a14:imgProps>
              </a:ext>
            </a:extLst>
          </a:blip>
          <a:srcRect b="26527"/>
          <a:stretch/>
        </p:blipFill>
        <p:spPr>
          <a:xfrm>
            <a:off x="5106528" y="2945196"/>
            <a:ext cx="6560413" cy="3417117"/>
          </a:xfrm>
          <a:prstGeom prst="rect">
            <a:avLst/>
          </a:prstGeom>
          <a:effectLst>
            <a:outerShdw blurRad="63500" sx="102000" sy="102000" algn="ctr" rotWithShape="0">
              <a:prstClr val="black">
                <a:alpha val="40000"/>
              </a:prstClr>
            </a:outerShdw>
          </a:effectLst>
        </p:spPr>
      </p:pic>
      <p:sp>
        <p:nvSpPr>
          <p:cNvPr id="31" name="Rectangle 30">
            <a:extLst>
              <a:ext uri="{FF2B5EF4-FFF2-40B4-BE49-F238E27FC236}">
                <a16:creationId xmlns:a16="http://schemas.microsoft.com/office/drawing/2014/main" id="{B1AC34FB-DED5-4B0B-9AF9-BCE6238C693A}"/>
              </a:ext>
            </a:extLst>
          </p:cNvPr>
          <p:cNvSpPr/>
          <p:nvPr/>
        </p:nvSpPr>
        <p:spPr>
          <a:xfrm>
            <a:off x="6722390" y="4303025"/>
            <a:ext cx="4739274" cy="2158401"/>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47AE613-B02F-4DA0-AA0A-B303A36B9F30}"/>
              </a:ext>
            </a:extLst>
          </p:cNvPr>
          <p:cNvSpPr/>
          <p:nvPr/>
        </p:nvSpPr>
        <p:spPr>
          <a:xfrm>
            <a:off x="11327322" y="232441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
        <p:nvSpPr>
          <p:cNvPr id="36" name="Oval 35">
            <a:extLst>
              <a:ext uri="{FF2B5EF4-FFF2-40B4-BE49-F238E27FC236}">
                <a16:creationId xmlns:a16="http://schemas.microsoft.com/office/drawing/2014/main" id="{827B9807-38B8-4506-8490-311E5660FF4C}"/>
              </a:ext>
            </a:extLst>
          </p:cNvPr>
          <p:cNvSpPr/>
          <p:nvPr/>
        </p:nvSpPr>
        <p:spPr>
          <a:xfrm>
            <a:off x="8000419" y="118193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37" name="Rectangle 36">
            <a:extLst>
              <a:ext uri="{FF2B5EF4-FFF2-40B4-BE49-F238E27FC236}">
                <a16:creationId xmlns:a16="http://schemas.microsoft.com/office/drawing/2014/main" id="{8BD08D8F-FC0C-4249-BA06-CC2EABDBEA15}"/>
              </a:ext>
            </a:extLst>
          </p:cNvPr>
          <p:cNvSpPr/>
          <p:nvPr/>
        </p:nvSpPr>
        <p:spPr>
          <a:xfrm>
            <a:off x="8762497" y="2467362"/>
            <a:ext cx="1914870" cy="26617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48919CA-3BC4-47C1-96A0-7819A7635B21}"/>
              </a:ext>
            </a:extLst>
          </p:cNvPr>
          <p:cNvSpPr/>
          <p:nvPr/>
        </p:nvSpPr>
        <p:spPr>
          <a:xfrm>
            <a:off x="10751350" y="2444974"/>
            <a:ext cx="586295" cy="301083"/>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C4EFB8C-A096-49B8-A20C-66C82093C932}"/>
              </a:ext>
            </a:extLst>
          </p:cNvPr>
          <p:cNvSpPr/>
          <p:nvPr/>
        </p:nvSpPr>
        <p:spPr>
          <a:xfrm>
            <a:off x="8526286" y="236199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pic>
        <p:nvPicPr>
          <p:cNvPr id="28" name="Picture 27">
            <a:extLst>
              <a:ext uri="{FF2B5EF4-FFF2-40B4-BE49-F238E27FC236}">
                <a16:creationId xmlns:a16="http://schemas.microsoft.com/office/drawing/2014/main" id="{B6B79538-FD39-4BF7-A6CD-0B438A771924}"/>
              </a:ext>
            </a:extLst>
          </p:cNvPr>
          <p:cNvPicPr>
            <a:picLocks noChangeAspect="1"/>
          </p:cNvPicPr>
          <p:nvPr/>
        </p:nvPicPr>
        <p:blipFill rotWithShape="1">
          <a:blip r:embed="rId16"/>
          <a:srcRect l="4545" t="61514" r="282" b="33278"/>
          <a:stretch/>
        </p:blipFill>
        <p:spPr>
          <a:xfrm>
            <a:off x="7912313" y="6059843"/>
            <a:ext cx="2712825" cy="65286"/>
          </a:xfrm>
          <a:prstGeom prst="rect">
            <a:avLst/>
          </a:prstGeom>
        </p:spPr>
      </p:pic>
      <p:sp>
        <p:nvSpPr>
          <p:cNvPr id="2" name="Rectangle 1">
            <a:extLst>
              <a:ext uri="{FF2B5EF4-FFF2-40B4-BE49-F238E27FC236}">
                <a16:creationId xmlns:a16="http://schemas.microsoft.com/office/drawing/2014/main" id="{459EF8FB-2C0D-4C04-8480-E6BF6507AF54}"/>
              </a:ext>
            </a:extLst>
          </p:cNvPr>
          <p:cNvSpPr/>
          <p:nvPr/>
        </p:nvSpPr>
        <p:spPr>
          <a:xfrm>
            <a:off x="7882547" y="6040399"/>
            <a:ext cx="73818" cy="98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086EF2-B4FD-4F7D-928C-73EEE27599D0}"/>
              </a:ext>
            </a:extLst>
          </p:cNvPr>
          <p:cNvSpPr txBox="1"/>
          <p:nvPr/>
        </p:nvSpPr>
        <p:spPr>
          <a:xfrm>
            <a:off x="10470144" y="6009148"/>
            <a:ext cx="951038" cy="184666"/>
          </a:xfrm>
          <a:prstGeom prst="rect">
            <a:avLst/>
          </a:prstGeom>
          <a:noFill/>
        </p:spPr>
        <p:txBody>
          <a:bodyPr wrap="square" rtlCol="0">
            <a:spAutoFit/>
          </a:bodyPr>
          <a:lstStyle/>
          <a:p>
            <a:r>
              <a:rPr lang="en-US" sz="600" dirty="0">
                <a:solidFill>
                  <a:srgbClr val="3E8DDD"/>
                </a:solidFill>
                <a:latin typeface="Arial" pitchFamily="34" charset="0"/>
                <a:cs typeface="Arial" pitchFamily="34" charset="0"/>
              </a:rPr>
              <a:t>177598148149</a:t>
            </a:r>
          </a:p>
        </p:txBody>
      </p:sp>
      <p:sp>
        <p:nvSpPr>
          <p:cNvPr id="32" name="Rectangular Callout 19">
            <a:extLst>
              <a:ext uri="{FF2B5EF4-FFF2-40B4-BE49-F238E27FC236}">
                <a16:creationId xmlns:a16="http://schemas.microsoft.com/office/drawing/2014/main" id="{72854345-961D-4708-85F5-C7CD619881C4}"/>
              </a:ext>
            </a:extLst>
          </p:cNvPr>
          <p:cNvSpPr/>
          <p:nvPr/>
        </p:nvSpPr>
        <p:spPr>
          <a:xfrm>
            <a:off x="9651875" y="4597327"/>
            <a:ext cx="2153653" cy="950598"/>
          </a:xfrm>
          <a:prstGeom prst="wedgeRectCallout">
            <a:avLst>
              <a:gd name="adj1" fmla="val 6333"/>
              <a:gd name="adj2" fmla="val 97435"/>
            </a:avLst>
          </a:prstGeom>
          <a:solidFill>
            <a:srgbClr val="13298C"/>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37160" rtlCol="0" anchor="ctr"/>
          <a:lstStyle/>
          <a:p>
            <a:r>
              <a:rPr lang="en-US" sz="1500" dirty="0">
                <a:solidFill>
                  <a:schemeClr val="bg1"/>
                </a:solidFill>
                <a:latin typeface="Arial" pitchFamily="34" charset="0"/>
                <a:cs typeface="Arial" pitchFamily="34" charset="0"/>
              </a:rPr>
              <a:t>Some regions provide the waybill number as a link to the Courier</a:t>
            </a:r>
          </a:p>
        </p:txBody>
      </p:sp>
    </p:spTree>
    <p:custDataLst>
      <p:tags r:id="rId1"/>
    </p:custDataLst>
    <p:extLst>
      <p:ext uri="{BB962C8B-B14F-4D97-AF65-F5344CB8AC3E}">
        <p14:creationId xmlns:p14="http://schemas.microsoft.com/office/powerpoint/2010/main" val="22761583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Text Placeholder 3"/>
          <p:cNvSpPr>
            <a:spLocks noGrp="1"/>
          </p:cNvSpPr>
          <p:nvPr>
            <p:ph type="body" sz="quarter" idx="11"/>
          </p:nvPr>
        </p:nvSpPr>
        <p:spPr>
          <a:xfrm>
            <a:off x="1" y="0"/>
            <a:ext cx="3743790" cy="557213"/>
          </a:xfrm>
        </p:spPr>
        <p:txBody>
          <a:bodyPr/>
          <a:lstStyle/>
          <a:p>
            <a:r>
              <a:rPr lang="en-US" dirty="0"/>
              <a:t>Repair Status Check</a:t>
            </a:r>
          </a:p>
        </p:txBody>
      </p:sp>
      <p:sp>
        <p:nvSpPr>
          <p:cNvPr id="27"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4" action="ppaction://hlinksldjump"/>
              </a:rPr>
              <a:t>1. Create a CRU Work Order.</a:t>
            </a:r>
            <a:endParaRPr lang="en-US" sz="1400" dirty="0">
              <a:solidFill>
                <a:schemeClr val="bg1"/>
              </a:solidFill>
            </a:endParaRPr>
          </a:p>
        </p:txBody>
      </p:sp>
      <p:sp>
        <p:nvSpPr>
          <p:cNvPr id="29"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2. Diagnose and Order Parts.</a:t>
            </a:r>
          </a:p>
        </p:txBody>
      </p:sp>
      <p:sp>
        <p:nvSpPr>
          <p:cNvPr id="21" name="Rectangle: Rounded Corners 16">
            <a:hlinkClick r:id="rId6" action="ppaction://hlinksldjump"/>
            <a:extLst>
              <a:ext uri="{FF2B5EF4-FFF2-40B4-BE49-F238E27FC236}">
                <a16:creationId xmlns:a16="http://schemas.microsoft.com/office/drawing/2014/main" id="{EBC73C08-6252-443E-8C1A-3AAE221E0F1A}"/>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rPr>
              <a:t>3. </a:t>
            </a:r>
            <a:r>
              <a:rPr lang="en-US" sz="1400" u="sng" dirty="0">
                <a:solidFill>
                  <a:schemeClr val="bg1"/>
                </a:solidFill>
                <a:hlinkClick r:id="rId6" action="ppaction://hlinksldjump"/>
              </a:rPr>
              <a:t>Release Work Order</a:t>
            </a:r>
            <a:r>
              <a:rPr lang="en-US" sz="1400" u="sng" dirty="0">
                <a:solidFill>
                  <a:schemeClr val="bg1"/>
                </a:solidFill>
              </a:rPr>
              <a:t>.</a:t>
            </a:r>
          </a:p>
        </p:txBody>
      </p:sp>
      <p:sp>
        <p:nvSpPr>
          <p:cNvPr id="22" name="Text Placeholder 6">
            <a:extLst>
              <a:ext uri="{FF2B5EF4-FFF2-40B4-BE49-F238E27FC236}">
                <a16:creationId xmlns:a16="http://schemas.microsoft.com/office/drawing/2014/main" id="{AE90A30B-11CB-4257-A011-24F8C8EDC4D5}"/>
              </a:ext>
            </a:extLst>
          </p:cNvPr>
          <p:cNvSpPr txBox="1">
            <a:spLocks/>
          </p:cNvSpPr>
          <p:nvPr/>
        </p:nvSpPr>
        <p:spPr>
          <a:xfrm>
            <a:off x="1" y="544572"/>
            <a:ext cx="2489200" cy="554037"/>
          </a:xfrm>
          <a:prstGeom prst="homePlate">
            <a:avLst/>
          </a:prstGeom>
          <a:solidFill>
            <a:srgbClr val="C4BEB6"/>
          </a:solidFill>
        </p:spPr>
        <p:txBody>
          <a:bodyPr anchor="ctr"/>
          <a:lstStyle>
            <a:lvl1pPr marL="0" indent="0" algn="ctr" defTabSz="1218987" rtl="0" eaLnBrk="1" latinLnBrk="0" hangingPunct="1">
              <a:spcBef>
                <a:spcPct val="20000"/>
              </a:spcBef>
              <a:buClr>
                <a:schemeClr val="tx2"/>
              </a:buClr>
              <a:buFont typeface="Wingdings" pitchFamily="2" charset="2"/>
              <a:buNone/>
              <a:defRPr sz="1600" kern="1200" baseline="0">
                <a:solidFill>
                  <a:schemeClr val="bg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hlinkClick r:id="rId7" action="ppaction://hlinksldjump"/>
              </a:rPr>
              <a:t>View Progress</a:t>
            </a:r>
            <a:br>
              <a:rPr lang="en-US" dirty="0">
                <a:hlinkClick r:id="rId7" action="ppaction://hlinksldjump"/>
              </a:rPr>
            </a:br>
            <a:r>
              <a:rPr lang="en-US" dirty="0">
                <a:hlinkClick r:id="rId7" action="ppaction://hlinksldjump"/>
              </a:rPr>
              <a:t>at BPF Stages</a:t>
            </a:r>
            <a:endParaRPr lang="en-US" dirty="0"/>
          </a:p>
        </p:txBody>
      </p:sp>
      <p:sp>
        <p:nvSpPr>
          <p:cNvPr id="33" name="Rectangle: Rounded Corners 16">
            <a:hlinkClick r:id="rId7" action="ppaction://hlinksldjump"/>
            <a:extLst>
              <a:ext uri="{FF2B5EF4-FFF2-40B4-BE49-F238E27FC236}">
                <a16:creationId xmlns:a16="http://schemas.microsoft.com/office/drawing/2014/main" id="{F336CC23-522E-4CDA-A28B-14D70F577B11}"/>
              </a:ext>
            </a:extLst>
          </p:cNvPr>
          <p:cNvSpPr/>
          <p:nvPr/>
        </p:nvSpPr>
        <p:spPr>
          <a:xfrm>
            <a:off x="9934844" y="85289"/>
            <a:ext cx="1672955"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hlinkClick r:id="rId8" action="ppaction://hlinksldjump">
                  <a:extLst>
                    <a:ext uri="{A12FA001-AC4F-418D-AE19-62706E023703}">
                      <ahyp:hlinkClr xmlns:ahyp="http://schemas.microsoft.com/office/drawing/2018/hyperlinkcolor" val="tx"/>
                    </a:ext>
                  </a:extLst>
                </a:hlinkClick>
              </a:rPr>
              <a:t>4. </a:t>
            </a:r>
            <a:r>
              <a:rPr lang="en-US" sz="1400" u="sng" dirty="0">
                <a:solidFill>
                  <a:srgbClr val="3E8DDD"/>
                </a:solidFill>
                <a:hlinkClick r:id="rId7" action="ppaction://hlinksldjump">
                  <a:extLst>
                    <a:ext uri="{A12FA001-AC4F-418D-AE19-62706E023703}">
                      <ahyp:hlinkClr xmlns:ahyp="http://schemas.microsoft.com/office/drawing/2018/hyperlinkcolor" val="tx"/>
                    </a:ext>
                  </a:extLst>
                </a:hlinkClick>
              </a:rPr>
              <a:t>View Progress &amp; Status of WO</a:t>
            </a:r>
            <a:endParaRPr lang="en-US" sz="1400" u="sng" dirty="0">
              <a:solidFill>
                <a:srgbClr val="3E8DDD"/>
              </a:solidFill>
            </a:endParaRPr>
          </a:p>
        </p:txBody>
      </p:sp>
      <p:sp>
        <p:nvSpPr>
          <p:cNvPr id="35" name="Flowchart: Document 34">
            <a:hlinkClick r:id="rId9" action="ppaction://hlinksldjump"/>
            <a:extLst>
              <a:ext uri="{FF2B5EF4-FFF2-40B4-BE49-F238E27FC236}">
                <a16:creationId xmlns:a16="http://schemas.microsoft.com/office/drawing/2014/main" id="{5F80D958-6BC2-442D-A274-BB6B8C8F6EC4}"/>
              </a:ext>
            </a:extLst>
          </p:cNvPr>
          <p:cNvSpPr/>
          <p:nvPr/>
        </p:nvSpPr>
        <p:spPr>
          <a:xfrm>
            <a:off x="2590799"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rPr>
              <a:t>Exception Status</a:t>
            </a:r>
            <a:endParaRPr lang="en-US" sz="1400" u="sng" dirty="0">
              <a:solidFill>
                <a:prstClr val="white"/>
              </a:solidFill>
              <a:hlinkClick r:id="rId10" action="ppaction://hlinksldjump"/>
            </a:endParaRPr>
          </a:p>
        </p:txBody>
      </p:sp>
      <p:sp>
        <p:nvSpPr>
          <p:cNvPr id="23" name="Flowchart: Document 22">
            <a:hlinkClick r:id="rId11" action="ppaction://hlinksldjump"/>
            <a:extLst>
              <a:ext uri="{FF2B5EF4-FFF2-40B4-BE49-F238E27FC236}">
                <a16:creationId xmlns:a16="http://schemas.microsoft.com/office/drawing/2014/main" id="{D01C33F0-42F7-4651-B24D-0CC454C51100}"/>
              </a:ext>
            </a:extLst>
          </p:cNvPr>
          <p:cNvSpPr/>
          <p:nvPr/>
        </p:nvSpPr>
        <p:spPr>
          <a:xfrm>
            <a:off x="4293702" y="551674"/>
            <a:ext cx="1543491" cy="557784"/>
          </a:xfrm>
          <a:prstGeom prst="flowChartDocument">
            <a:avLst/>
          </a:prstGeom>
          <a:solidFill>
            <a:srgbClr val="46C8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1" action="ppaction://hlinksldjump"/>
              </a:rPr>
              <a:t>Repair Status Check</a:t>
            </a:r>
            <a:endParaRPr lang="en-US" sz="1400" u="sng" dirty="0">
              <a:solidFill>
                <a:prstClr val="white"/>
              </a:solidFill>
              <a:hlinkClick r:id="rId10" action="ppaction://hlinksldjump"/>
            </a:endParaRPr>
          </a:p>
        </p:txBody>
      </p:sp>
      <p:sp>
        <p:nvSpPr>
          <p:cNvPr id="11" name="Rectangle 10">
            <a:extLst>
              <a:ext uri="{FF2B5EF4-FFF2-40B4-BE49-F238E27FC236}">
                <a16:creationId xmlns:a16="http://schemas.microsoft.com/office/drawing/2014/main" id="{3023FC5A-6786-472B-B2A1-B4384FF58063}"/>
              </a:ext>
            </a:extLst>
          </p:cNvPr>
          <p:cNvSpPr/>
          <p:nvPr/>
        </p:nvSpPr>
        <p:spPr>
          <a:xfrm>
            <a:off x="180312" y="1223179"/>
            <a:ext cx="3773213" cy="4719241"/>
          </a:xfrm>
          <a:prstGeom prst="rect">
            <a:avLst/>
          </a:prstGeom>
        </p:spPr>
        <p:txBody>
          <a:bodyPr wrap="square">
            <a:spAutoFit/>
          </a:bodyPr>
          <a:lstStyle/>
          <a:p>
            <a:pPr>
              <a:spcAft>
                <a:spcPts val="500"/>
              </a:spcAft>
              <a:buClr>
                <a:schemeClr val="tx1"/>
              </a:buClr>
            </a:pPr>
            <a:r>
              <a:rPr lang="en-US" dirty="0"/>
              <a:t>What </a:t>
            </a:r>
            <a:r>
              <a:rPr lang="en-US" b="1" dirty="0"/>
              <a:t>you</a:t>
            </a:r>
            <a:r>
              <a:rPr lang="en-US" dirty="0"/>
              <a:t> see with RSC:</a:t>
            </a:r>
          </a:p>
          <a:p>
            <a:pPr marL="287338" indent="-287338">
              <a:spcAft>
                <a:spcPts val="500"/>
              </a:spcAft>
              <a:buClr>
                <a:schemeClr val="tx1"/>
              </a:buClr>
              <a:buFont typeface="+mj-lt"/>
              <a:buAutoNum type="alphaLcPeriod"/>
            </a:pPr>
            <a:r>
              <a:rPr lang="en-US" sz="2000" dirty="0"/>
              <a:t>In the Work Order, click the </a:t>
            </a:r>
            <a:r>
              <a:rPr lang="en-US" sz="2000" b="1" dirty="0"/>
              <a:t>Notes</a:t>
            </a:r>
            <a:r>
              <a:rPr lang="en-US" sz="2000" dirty="0"/>
              <a:t> tab.</a:t>
            </a:r>
          </a:p>
          <a:p>
            <a:pPr marL="287338" indent="-287338">
              <a:spcAft>
                <a:spcPts val="500"/>
              </a:spcAft>
              <a:buClr>
                <a:schemeClr val="tx1"/>
              </a:buClr>
              <a:buFont typeface="+mj-lt"/>
              <a:buAutoNum type="alphaLcPeriod"/>
            </a:pPr>
            <a:r>
              <a:rPr lang="en-US" sz="2000" dirty="0"/>
              <a:t>Scroll down to the </a:t>
            </a:r>
            <a:r>
              <a:rPr lang="en-US" sz="2000" b="1" dirty="0"/>
              <a:t>Repair Status Check</a:t>
            </a:r>
            <a:r>
              <a:rPr lang="en-US" sz="2000" dirty="0"/>
              <a:t> section in the last column.</a:t>
            </a:r>
          </a:p>
          <a:p>
            <a:pPr marL="287338" indent="-287338">
              <a:spcAft>
                <a:spcPts val="500"/>
              </a:spcAft>
              <a:buClr>
                <a:schemeClr val="tx1"/>
              </a:buClr>
              <a:buFont typeface="+mj-lt"/>
              <a:buAutoNum type="alphaLcPeriod"/>
            </a:pPr>
            <a:r>
              <a:rPr lang="en-US" sz="2000" dirty="0"/>
              <a:t>For more information, </a:t>
            </a:r>
            <a:r>
              <a:rPr lang="en-US" sz="2000" u="sng" dirty="0"/>
              <a:t>double-click</a:t>
            </a:r>
            <a:r>
              <a:rPr lang="en-US" sz="2000" dirty="0"/>
              <a:t> a log message. (Clicking the link in the first column only re-opens the Work Order.) </a:t>
            </a:r>
          </a:p>
          <a:p>
            <a:pPr marL="287338">
              <a:buClr>
                <a:schemeClr val="tx1"/>
              </a:buClr>
            </a:pPr>
            <a:r>
              <a:rPr lang="en-US" sz="2000" dirty="0"/>
              <a:t>An </a:t>
            </a:r>
            <a:r>
              <a:rPr lang="en-US" sz="2000" b="1" dirty="0"/>
              <a:t>RSC Log </a:t>
            </a:r>
            <a:r>
              <a:rPr lang="en-US" sz="2000" dirty="0"/>
              <a:t>page opens with more details about the message.</a:t>
            </a:r>
          </a:p>
        </p:txBody>
      </p:sp>
      <p:pic>
        <p:nvPicPr>
          <p:cNvPr id="12" name="Picture 11" descr="A screenshot of a social media post&#10;&#10;Description automatically generated">
            <a:extLst>
              <a:ext uri="{FF2B5EF4-FFF2-40B4-BE49-F238E27FC236}">
                <a16:creationId xmlns:a16="http://schemas.microsoft.com/office/drawing/2014/main" id="{8C622D0F-3AF3-4A9E-9DF4-357559B89E75}"/>
              </a:ext>
            </a:extLst>
          </p:cNvPr>
          <p:cNvPicPr>
            <a:picLocks noChangeAspect="1"/>
          </p:cNvPicPr>
          <p:nvPr/>
        </p:nvPicPr>
        <p:blipFill rotWithShape="1">
          <a:blip r:embed="rId12">
            <a:extLst>
              <a:ext uri="{BEBA8EAE-BF5A-486C-A8C5-ECC9F3942E4B}">
                <a14:imgProps xmlns:a14="http://schemas.microsoft.com/office/drawing/2010/main">
                  <a14:imgLayer r:embed="rId13">
                    <a14:imgEffect>
                      <a14:brightnessContrast contrast="-6000"/>
                    </a14:imgEffect>
                  </a14:imgLayer>
                </a14:imgProps>
              </a:ext>
            </a:extLst>
          </a:blip>
          <a:srcRect t="7291" r="13964" b="67127"/>
          <a:stretch/>
        </p:blipFill>
        <p:spPr>
          <a:xfrm>
            <a:off x="5022937" y="1269510"/>
            <a:ext cx="6889315" cy="1150420"/>
          </a:xfrm>
          <a:prstGeom prst="rect">
            <a:avLst/>
          </a:prstGeom>
          <a:effectLst>
            <a:outerShdw blurRad="50800" dist="38100" dir="13500000" algn="br" rotWithShape="0">
              <a:prstClr val="black">
                <a:alpha val="40000"/>
              </a:prstClr>
            </a:outerShdw>
          </a:effectLst>
        </p:spPr>
      </p:pic>
      <p:cxnSp>
        <p:nvCxnSpPr>
          <p:cNvPr id="13" name="Straight Connector 12">
            <a:extLst>
              <a:ext uri="{FF2B5EF4-FFF2-40B4-BE49-F238E27FC236}">
                <a16:creationId xmlns:a16="http://schemas.microsoft.com/office/drawing/2014/main" id="{262C8F44-C80B-46EB-91EC-EED8F5BFF634}"/>
              </a:ext>
            </a:extLst>
          </p:cNvPr>
          <p:cNvCxnSpPr>
            <a:cxnSpLocks/>
          </p:cNvCxnSpPr>
          <p:nvPr/>
        </p:nvCxnSpPr>
        <p:spPr>
          <a:xfrm>
            <a:off x="4572000" y="2504336"/>
            <a:ext cx="750409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2A62F4C-59DC-4F9C-AC32-AECAD2415A4A}"/>
              </a:ext>
            </a:extLst>
          </p:cNvPr>
          <p:cNvSpPr/>
          <p:nvPr/>
        </p:nvSpPr>
        <p:spPr>
          <a:xfrm>
            <a:off x="9864698" y="171061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pic>
        <p:nvPicPr>
          <p:cNvPr id="15" name="Picture 14">
            <a:extLst>
              <a:ext uri="{FF2B5EF4-FFF2-40B4-BE49-F238E27FC236}">
                <a16:creationId xmlns:a16="http://schemas.microsoft.com/office/drawing/2014/main" id="{3F0E635F-1697-49B9-9A4D-3076CBCEA7AF}"/>
              </a:ext>
            </a:extLst>
          </p:cNvPr>
          <p:cNvPicPr>
            <a:picLocks noChangeAspect="1"/>
          </p:cNvPicPr>
          <p:nvPr/>
        </p:nvPicPr>
        <p:blipFill rotWithShape="1">
          <a:blip r:embed="rId14"/>
          <a:srcRect b="20025"/>
          <a:stretch/>
        </p:blipFill>
        <p:spPr>
          <a:xfrm>
            <a:off x="6306564" y="2592018"/>
            <a:ext cx="5630740" cy="1466679"/>
          </a:xfrm>
          <a:prstGeom prst="rect">
            <a:avLst/>
          </a:prstGeom>
        </p:spPr>
      </p:pic>
      <p:pic>
        <p:nvPicPr>
          <p:cNvPr id="16" name="Picture 15" descr="A screenshot of a social media post&#10;&#10;Description automatically generated">
            <a:extLst>
              <a:ext uri="{FF2B5EF4-FFF2-40B4-BE49-F238E27FC236}">
                <a16:creationId xmlns:a16="http://schemas.microsoft.com/office/drawing/2014/main" id="{D2E6A97D-762B-4703-9D9D-7E06D86C6B4F}"/>
              </a:ext>
            </a:extLst>
          </p:cNvPr>
          <p:cNvPicPr>
            <a:picLocks noChangeAspect="1"/>
          </p:cNvPicPr>
          <p:nvPr/>
        </p:nvPicPr>
        <p:blipFill rotWithShape="1">
          <a:blip r:embed="rId15">
            <a:extLst>
              <a:ext uri="{BEBA8EAE-BF5A-486C-A8C5-ECC9F3942E4B}">
                <a14:imgProps xmlns:a14="http://schemas.microsoft.com/office/drawing/2010/main">
                  <a14:imgLayer r:embed="rId16">
                    <a14:imgEffect>
                      <a14:brightnessContrast contrast="-21000"/>
                    </a14:imgEffect>
                  </a14:imgLayer>
                </a14:imgProps>
              </a:ext>
            </a:extLst>
          </a:blip>
          <a:srcRect t="-1" r="26865" b="32325"/>
          <a:stretch/>
        </p:blipFill>
        <p:spPr>
          <a:xfrm>
            <a:off x="4726416" y="3993212"/>
            <a:ext cx="5682713" cy="2681038"/>
          </a:xfrm>
          <a:prstGeom prst="rect">
            <a:avLst/>
          </a:prstGeom>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EFBB2F18-93BA-44C7-8B83-133A6FDEE5D4}"/>
              </a:ext>
            </a:extLst>
          </p:cNvPr>
          <p:cNvSpPr/>
          <p:nvPr/>
        </p:nvSpPr>
        <p:spPr>
          <a:xfrm>
            <a:off x="9437863" y="1999175"/>
            <a:ext cx="495277" cy="30108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EFAB09-DE3C-4F25-AB73-690B90ECAD9F}"/>
              </a:ext>
            </a:extLst>
          </p:cNvPr>
          <p:cNvSpPr/>
          <p:nvPr/>
        </p:nvSpPr>
        <p:spPr>
          <a:xfrm>
            <a:off x="6449350" y="3445266"/>
            <a:ext cx="5212382" cy="30108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A39DE3-2E60-47FC-A2F1-09F51355AA55}"/>
              </a:ext>
            </a:extLst>
          </p:cNvPr>
          <p:cNvSpPr/>
          <p:nvPr/>
        </p:nvSpPr>
        <p:spPr>
          <a:xfrm>
            <a:off x="4769383" y="4874366"/>
            <a:ext cx="5383872" cy="1737360"/>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97D613C-834C-4180-95FD-7DA6393277E0}"/>
              </a:ext>
            </a:extLst>
          </p:cNvPr>
          <p:cNvSpPr/>
          <p:nvPr/>
        </p:nvSpPr>
        <p:spPr>
          <a:xfrm>
            <a:off x="7531691" y="270360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24" name="Rectangle 23">
            <a:extLst>
              <a:ext uri="{FF2B5EF4-FFF2-40B4-BE49-F238E27FC236}">
                <a16:creationId xmlns:a16="http://schemas.microsoft.com/office/drawing/2014/main" id="{D053DAE3-E825-47BB-A20B-BC01DD2E8929}"/>
              </a:ext>
            </a:extLst>
          </p:cNvPr>
          <p:cNvSpPr/>
          <p:nvPr/>
        </p:nvSpPr>
        <p:spPr>
          <a:xfrm>
            <a:off x="6394246" y="2763727"/>
            <a:ext cx="1096318" cy="30108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1A9267-E588-4812-935F-4E0CB453940B}"/>
              </a:ext>
            </a:extLst>
          </p:cNvPr>
          <p:cNvSpPr/>
          <p:nvPr/>
        </p:nvSpPr>
        <p:spPr>
          <a:xfrm>
            <a:off x="6159316" y="333946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Tree>
    <p:custDataLst>
      <p:tags r:id="rId1"/>
    </p:custDataLst>
    <p:extLst>
      <p:ext uri="{BB962C8B-B14F-4D97-AF65-F5344CB8AC3E}">
        <p14:creationId xmlns:p14="http://schemas.microsoft.com/office/powerpoint/2010/main" val="19354591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489186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13A7179-DEC2-42AD-B5CC-D5E7F6C56982}"/>
              </a:ext>
            </a:extLst>
          </p:cNvPr>
          <p:cNvGraphicFramePr>
            <a:graphicFrameLocks noGrp="1"/>
          </p:cNvGraphicFramePr>
          <p:nvPr>
            <p:ph type="pic" sz="quarter" idx="13"/>
            <p:extLst>
              <p:ext uri="{D42A27DB-BD31-4B8C-83A1-F6EECF244321}">
                <p14:modId xmlns:p14="http://schemas.microsoft.com/office/powerpoint/2010/main" val="233021698"/>
              </p:ext>
            </p:extLst>
          </p:nvPr>
        </p:nvGraphicFramePr>
        <p:xfrm>
          <a:off x="0" y="841743"/>
          <a:ext cx="12188825" cy="2682240"/>
        </p:xfrm>
        <a:graphic>
          <a:graphicData uri="http://schemas.openxmlformats.org/drawingml/2006/table">
            <a:tbl>
              <a:tblPr firstRow="1" bandRow="1">
                <a:tableStyleId>{00A15C55-8517-42AA-B614-E9B94910E393}</a:tableStyleId>
              </a:tblPr>
              <a:tblGrid>
                <a:gridCol w="994410">
                  <a:extLst>
                    <a:ext uri="{9D8B030D-6E8A-4147-A177-3AD203B41FA5}">
                      <a16:colId xmlns:a16="http://schemas.microsoft.com/office/drawing/2014/main" val="843950312"/>
                    </a:ext>
                  </a:extLst>
                </a:gridCol>
                <a:gridCol w="1532222">
                  <a:extLst>
                    <a:ext uri="{9D8B030D-6E8A-4147-A177-3AD203B41FA5}">
                      <a16:colId xmlns:a16="http://schemas.microsoft.com/office/drawing/2014/main" val="2854047769"/>
                    </a:ext>
                  </a:extLst>
                </a:gridCol>
                <a:gridCol w="3200400">
                  <a:extLst>
                    <a:ext uri="{9D8B030D-6E8A-4147-A177-3AD203B41FA5}">
                      <a16:colId xmlns:a16="http://schemas.microsoft.com/office/drawing/2014/main" val="2119092010"/>
                    </a:ext>
                  </a:extLst>
                </a:gridCol>
                <a:gridCol w="6461793">
                  <a:extLst>
                    <a:ext uri="{9D8B030D-6E8A-4147-A177-3AD203B41FA5}">
                      <a16:colId xmlns:a16="http://schemas.microsoft.com/office/drawing/2014/main" val="3052293532"/>
                    </a:ext>
                  </a:extLst>
                </a:gridCol>
              </a:tblGrid>
              <a:tr h="0">
                <a:tc>
                  <a:txBody>
                    <a:bodyPr/>
                    <a:lstStyle/>
                    <a:p>
                      <a:r>
                        <a:rPr lang="en-US" sz="1600" dirty="0"/>
                        <a:t>Version</a:t>
                      </a:r>
                    </a:p>
                  </a:txBody>
                  <a:tcPr marL="75158" marR="75158"/>
                </a:tc>
                <a:tc>
                  <a:txBody>
                    <a:bodyPr/>
                    <a:lstStyle/>
                    <a:p>
                      <a:r>
                        <a:rPr lang="en-US" sz="1600" dirty="0"/>
                        <a:t>Update Date</a:t>
                      </a:r>
                    </a:p>
                  </a:txBody>
                  <a:tcPr marL="75158" marR="75158"/>
                </a:tc>
                <a:tc>
                  <a:txBody>
                    <a:bodyPr/>
                    <a:lstStyle/>
                    <a:p>
                      <a:r>
                        <a:rPr lang="en-US" sz="1600" dirty="0"/>
                        <a:t>Update by</a:t>
                      </a:r>
                    </a:p>
                  </a:txBody>
                  <a:tcPr marL="75158" marR="75158"/>
                </a:tc>
                <a:tc>
                  <a:txBody>
                    <a:bodyPr/>
                    <a:lstStyle/>
                    <a:p>
                      <a:r>
                        <a:rPr lang="en-US" sz="1600" dirty="0"/>
                        <a:t>Remark</a:t>
                      </a:r>
                    </a:p>
                  </a:txBody>
                  <a:tcPr marL="75158" marR="75158"/>
                </a:tc>
                <a:extLst>
                  <a:ext uri="{0D108BD9-81ED-4DB2-BD59-A6C34878D82A}">
                    <a16:rowId xmlns:a16="http://schemas.microsoft.com/office/drawing/2014/main" val="2802175509"/>
                  </a:ext>
                </a:extLst>
              </a:tr>
              <a:tr h="0">
                <a:tc>
                  <a:txBody>
                    <a:bodyPr/>
                    <a:lstStyle/>
                    <a:p>
                      <a:r>
                        <a:rPr lang="en-US" sz="1600" dirty="0"/>
                        <a:t>v2.5</a:t>
                      </a:r>
                    </a:p>
                  </a:txBody>
                  <a:tcPr marL="182880" marR="75158"/>
                </a:tc>
                <a:tc>
                  <a:txBody>
                    <a:bodyPr/>
                    <a:lstStyle/>
                    <a:p>
                      <a:pPr marL="0" indent="0"/>
                      <a:r>
                        <a:rPr lang="en-US" sz="1600" dirty="0"/>
                        <a:t>04/05/2021</a:t>
                      </a:r>
                    </a:p>
                  </a:txBody>
                  <a:tcPr marL="182880" marR="75158"/>
                </a:tc>
                <a:tc>
                  <a:txBody>
                    <a:bodyPr/>
                    <a:lstStyle/>
                    <a:p>
                      <a:r>
                        <a:rPr lang="en-US" sz="1600" dirty="0"/>
                        <a:t>Matthew Heck</a:t>
                      </a:r>
                    </a:p>
                  </a:txBody>
                  <a:tcPr marL="182880" marR="75158"/>
                </a:tc>
                <a:tc>
                  <a:txBody>
                    <a:bodyPr/>
                    <a:lstStyle/>
                    <a:p>
                      <a:r>
                        <a:rPr lang="en-US" sz="1600" dirty="0"/>
                        <a:t>Sprint 16 updates</a:t>
                      </a:r>
                    </a:p>
                  </a:txBody>
                  <a:tcPr marL="182880" marR="75158"/>
                </a:tc>
                <a:extLst>
                  <a:ext uri="{0D108BD9-81ED-4DB2-BD59-A6C34878D82A}">
                    <a16:rowId xmlns:a16="http://schemas.microsoft.com/office/drawing/2014/main" val="1801416815"/>
                  </a:ext>
                </a:extLst>
              </a:tr>
              <a:tr h="0">
                <a:tc>
                  <a:txBody>
                    <a:bodyPr/>
                    <a:lstStyle/>
                    <a:p>
                      <a:r>
                        <a:rPr lang="en-US" sz="1600" dirty="0"/>
                        <a:t>v2.4</a:t>
                      </a:r>
                    </a:p>
                  </a:txBody>
                  <a:tcPr marL="182880" marR="75158"/>
                </a:tc>
                <a:tc>
                  <a:txBody>
                    <a:bodyPr/>
                    <a:lstStyle/>
                    <a:p>
                      <a:r>
                        <a:rPr lang="en-US" sz="1600" dirty="0"/>
                        <a:t>07/06/2020</a:t>
                      </a:r>
                    </a:p>
                  </a:txBody>
                  <a:tcPr marL="182880" marR="75158"/>
                </a:tc>
                <a:tc>
                  <a:txBody>
                    <a:bodyPr/>
                    <a:lstStyle/>
                    <a:p>
                      <a:r>
                        <a:rPr lang="en-US" sz="1600" dirty="0"/>
                        <a:t>Matthew Heck</a:t>
                      </a:r>
                    </a:p>
                  </a:txBody>
                  <a:tcPr marL="182880" marR="75158"/>
                </a:tc>
                <a:tc>
                  <a:txBody>
                    <a:bodyPr/>
                    <a:lstStyle/>
                    <a:p>
                      <a:r>
                        <a:rPr lang="en-US" sz="1600" dirty="0"/>
                        <a:t>Sprint 6 updates</a:t>
                      </a:r>
                    </a:p>
                  </a:txBody>
                  <a:tcPr marL="182880" marR="75158"/>
                </a:tc>
                <a:extLst>
                  <a:ext uri="{0D108BD9-81ED-4DB2-BD59-A6C34878D82A}">
                    <a16:rowId xmlns:a16="http://schemas.microsoft.com/office/drawing/2014/main" val="3752267955"/>
                  </a:ext>
                </a:extLst>
              </a:tr>
              <a:tr h="0">
                <a:tc>
                  <a:txBody>
                    <a:bodyPr/>
                    <a:lstStyle/>
                    <a:p>
                      <a:r>
                        <a:rPr lang="en-US" sz="1600" dirty="0"/>
                        <a:t>v2.3</a:t>
                      </a:r>
                    </a:p>
                  </a:txBody>
                  <a:tcPr marL="182880" marR="75158"/>
                </a:tc>
                <a:tc>
                  <a:txBody>
                    <a:bodyPr/>
                    <a:lstStyle/>
                    <a:p>
                      <a:r>
                        <a:rPr lang="en-US" sz="1600" dirty="0"/>
                        <a:t>06/12/2020</a:t>
                      </a:r>
                    </a:p>
                  </a:txBody>
                  <a:tcPr marL="182880" marR="75158"/>
                </a:tc>
                <a:tc>
                  <a:txBody>
                    <a:bodyPr/>
                    <a:lstStyle/>
                    <a:p>
                      <a:r>
                        <a:rPr lang="en-US" sz="1600" dirty="0"/>
                        <a:t>Matthew Heck</a:t>
                      </a:r>
                    </a:p>
                  </a:txBody>
                  <a:tcPr marL="182880" marR="75158"/>
                </a:tc>
                <a:tc>
                  <a:txBody>
                    <a:bodyPr/>
                    <a:lstStyle/>
                    <a:p>
                      <a:r>
                        <a:rPr lang="en-US" sz="1600" dirty="0"/>
                        <a:t>Sprint 5 updates and RSC</a:t>
                      </a:r>
                    </a:p>
                  </a:txBody>
                  <a:tcPr marL="182880" marR="75158"/>
                </a:tc>
                <a:extLst>
                  <a:ext uri="{0D108BD9-81ED-4DB2-BD59-A6C34878D82A}">
                    <a16:rowId xmlns:a16="http://schemas.microsoft.com/office/drawing/2014/main" val="91484366"/>
                  </a:ext>
                </a:extLst>
              </a:tr>
              <a:tr h="0">
                <a:tc>
                  <a:txBody>
                    <a:bodyPr/>
                    <a:lstStyle/>
                    <a:p>
                      <a:r>
                        <a:rPr lang="en-US" sz="1600" dirty="0"/>
                        <a:t>v2.2</a:t>
                      </a:r>
                    </a:p>
                  </a:txBody>
                  <a:tcPr marL="182880" marR="75158"/>
                </a:tc>
                <a:tc>
                  <a:txBody>
                    <a:bodyPr/>
                    <a:lstStyle/>
                    <a:p>
                      <a:r>
                        <a:rPr lang="en-US" sz="1600" dirty="0"/>
                        <a:t>05/14/2020</a:t>
                      </a:r>
                    </a:p>
                  </a:txBody>
                  <a:tcPr marL="182880" marR="75158"/>
                </a:tc>
                <a:tc>
                  <a:txBody>
                    <a:bodyPr/>
                    <a:lstStyle/>
                    <a:p>
                      <a:r>
                        <a:rPr lang="en-US" sz="1600" dirty="0"/>
                        <a:t>Matthew Heck, Annette Kamau</a:t>
                      </a:r>
                    </a:p>
                  </a:txBody>
                  <a:tcPr marL="182880" marR="75158"/>
                </a:tc>
                <a:tc>
                  <a:txBody>
                    <a:bodyPr/>
                    <a:lstStyle/>
                    <a:p>
                      <a:r>
                        <a:rPr lang="en-US" sz="1600" dirty="0"/>
                        <a:t>Add additional PD Tree tab info; various edits</a:t>
                      </a:r>
                    </a:p>
                  </a:txBody>
                  <a:tcPr marL="182880" marR="75158"/>
                </a:tc>
                <a:extLst>
                  <a:ext uri="{0D108BD9-81ED-4DB2-BD59-A6C34878D82A}">
                    <a16:rowId xmlns:a16="http://schemas.microsoft.com/office/drawing/2014/main" val="635401511"/>
                  </a:ext>
                </a:extLst>
              </a:tr>
              <a:tr h="0">
                <a:tc>
                  <a:txBody>
                    <a:bodyPr/>
                    <a:lstStyle/>
                    <a:p>
                      <a:r>
                        <a:rPr lang="en-US" sz="1600" dirty="0"/>
                        <a:t>v2.1</a:t>
                      </a:r>
                    </a:p>
                  </a:txBody>
                  <a:tcPr marL="182880" marR="75158"/>
                </a:tc>
                <a:tc>
                  <a:txBody>
                    <a:bodyPr/>
                    <a:lstStyle/>
                    <a:p>
                      <a:r>
                        <a:rPr lang="en-US" sz="1600" dirty="0"/>
                        <a:t>04/01/2020</a:t>
                      </a:r>
                    </a:p>
                  </a:txBody>
                  <a:tcPr marL="182880" marR="75158"/>
                </a:tc>
                <a:tc>
                  <a:txBody>
                    <a:bodyPr/>
                    <a:lstStyle/>
                    <a:p>
                      <a:r>
                        <a:rPr lang="en-US" sz="1600" dirty="0"/>
                        <a:t>Annette Kamau</a:t>
                      </a:r>
                    </a:p>
                  </a:txBody>
                  <a:tcPr marL="182880" marR="75158"/>
                </a:tc>
                <a:tc>
                  <a:txBody>
                    <a:bodyPr/>
                    <a:lstStyle/>
                    <a:p>
                      <a:r>
                        <a:rPr lang="en-US" sz="1600" dirty="0"/>
                        <a:t>Updated with R</a:t>
                      </a:r>
                      <a:r>
                        <a:rPr lang="en-US" sz="1600" baseline="0" dirty="0"/>
                        <a:t>PS</a:t>
                      </a:r>
                      <a:endParaRPr lang="en-US" sz="1600" dirty="0"/>
                    </a:p>
                  </a:txBody>
                  <a:tcPr marL="182880" marR="75158"/>
                </a:tc>
                <a:extLst>
                  <a:ext uri="{0D108BD9-81ED-4DB2-BD59-A6C34878D82A}">
                    <a16:rowId xmlns:a16="http://schemas.microsoft.com/office/drawing/2014/main" val="2828470740"/>
                  </a:ext>
                </a:extLst>
              </a:tr>
              <a:tr h="0">
                <a:tc>
                  <a:txBody>
                    <a:bodyPr/>
                    <a:lstStyle/>
                    <a:p>
                      <a:r>
                        <a:rPr lang="en-US" sz="1600" dirty="0"/>
                        <a:t>v2.0</a:t>
                      </a:r>
                    </a:p>
                  </a:txBody>
                  <a:tcPr marL="182880" marR="75158"/>
                </a:tc>
                <a:tc>
                  <a:txBody>
                    <a:bodyPr/>
                    <a:lstStyle/>
                    <a:p>
                      <a:r>
                        <a:rPr lang="en-US" sz="1600" dirty="0"/>
                        <a:t>02/12/2019</a:t>
                      </a:r>
                    </a:p>
                  </a:txBody>
                  <a:tcPr marL="182880" marR="75158"/>
                </a:tc>
                <a:tc>
                  <a:txBody>
                    <a:bodyPr/>
                    <a:lstStyle/>
                    <a:p>
                      <a:r>
                        <a:rPr lang="en-US" sz="1600" dirty="0"/>
                        <a:t>Annette</a:t>
                      </a:r>
                      <a:r>
                        <a:rPr lang="en-US" sz="1600" baseline="0" dirty="0"/>
                        <a:t> Kamau</a:t>
                      </a:r>
                      <a:endParaRPr lang="en-US" sz="1600" dirty="0"/>
                    </a:p>
                  </a:txBody>
                  <a:tcPr marL="182880" marR="75158"/>
                </a:tc>
                <a:tc>
                  <a:txBody>
                    <a:bodyPr/>
                    <a:lstStyle/>
                    <a:p>
                      <a:endParaRPr lang="en-US" sz="1600" dirty="0"/>
                    </a:p>
                  </a:txBody>
                  <a:tcPr marL="182880" marR="75158"/>
                </a:tc>
                <a:extLst>
                  <a:ext uri="{0D108BD9-81ED-4DB2-BD59-A6C34878D82A}">
                    <a16:rowId xmlns:a16="http://schemas.microsoft.com/office/drawing/2014/main" val="2479548979"/>
                  </a:ext>
                </a:extLst>
              </a:tr>
              <a:tr h="0">
                <a:tc>
                  <a:txBody>
                    <a:bodyPr/>
                    <a:lstStyle/>
                    <a:p>
                      <a:r>
                        <a:rPr lang="en-US" sz="1600" dirty="0"/>
                        <a:t>v1.0</a:t>
                      </a:r>
                    </a:p>
                  </a:txBody>
                  <a:tcPr marL="182880" marR="75158"/>
                </a:tc>
                <a:tc>
                  <a:txBody>
                    <a:bodyPr/>
                    <a:lstStyle/>
                    <a:p>
                      <a:r>
                        <a:rPr lang="en-US" sz="1600" dirty="0"/>
                        <a:t>11/17/2019</a:t>
                      </a:r>
                    </a:p>
                  </a:txBody>
                  <a:tcPr marL="182880" marR="75158"/>
                </a:tc>
                <a:tc>
                  <a:txBody>
                    <a:bodyPr/>
                    <a:lstStyle/>
                    <a:p>
                      <a:r>
                        <a:rPr lang="en-US" sz="1600" dirty="0"/>
                        <a:t>Annette</a:t>
                      </a:r>
                      <a:r>
                        <a:rPr lang="en-US" sz="1600" baseline="0" dirty="0"/>
                        <a:t> Kamau</a:t>
                      </a:r>
                      <a:endParaRPr lang="en-US" sz="1600" dirty="0"/>
                    </a:p>
                  </a:txBody>
                  <a:tcPr marL="182880" marR="75158"/>
                </a:tc>
                <a:tc>
                  <a:txBody>
                    <a:bodyPr/>
                    <a:lstStyle/>
                    <a:p>
                      <a:r>
                        <a:rPr lang="en-US" sz="1600" dirty="0"/>
                        <a:t>Updated with SME feedback.</a:t>
                      </a:r>
                    </a:p>
                  </a:txBody>
                  <a:tcPr marL="182880" marR="75158"/>
                </a:tc>
                <a:extLst>
                  <a:ext uri="{0D108BD9-81ED-4DB2-BD59-A6C34878D82A}">
                    <a16:rowId xmlns:a16="http://schemas.microsoft.com/office/drawing/2014/main" val="333903753"/>
                  </a:ext>
                </a:extLst>
              </a:tr>
            </a:tbl>
          </a:graphicData>
        </a:graphic>
      </p:graphicFrame>
      <p:sp>
        <p:nvSpPr>
          <p:cNvPr id="3" name="Text Placeholder 2">
            <a:extLst>
              <a:ext uri="{FF2B5EF4-FFF2-40B4-BE49-F238E27FC236}">
                <a16:creationId xmlns:a16="http://schemas.microsoft.com/office/drawing/2014/main" id="{E02AD82B-7A18-4A53-A3A7-2A4C6D60EA1D}"/>
              </a:ext>
            </a:extLst>
          </p:cNvPr>
          <p:cNvSpPr>
            <a:spLocks noGrp="1"/>
          </p:cNvSpPr>
          <p:nvPr>
            <p:ph type="body" sz="quarter" idx="11"/>
          </p:nvPr>
        </p:nvSpPr>
        <p:spPr/>
        <p:txBody>
          <a:bodyPr/>
          <a:lstStyle/>
          <a:p>
            <a:r>
              <a:rPr lang="en-US" dirty="0"/>
              <a:t>Change Log</a:t>
            </a:r>
          </a:p>
        </p:txBody>
      </p:sp>
    </p:spTree>
    <p:custDataLst>
      <p:tags r:id="rId1"/>
    </p:custDataLst>
    <p:extLst>
      <p:ext uri="{BB962C8B-B14F-4D97-AF65-F5344CB8AC3E}">
        <p14:creationId xmlns:p14="http://schemas.microsoft.com/office/powerpoint/2010/main" val="295546972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24</a:t>
            </a:fld>
            <a:endParaRPr lang="en-US" dirty="0"/>
          </a:p>
        </p:txBody>
      </p:sp>
      <p:sp>
        <p:nvSpPr>
          <p:cNvPr id="4" name="Text Placeholder 3"/>
          <p:cNvSpPr>
            <a:spLocks noGrp="1"/>
          </p:cNvSpPr>
          <p:nvPr>
            <p:ph type="body" sz="quarter" idx="11"/>
          </p:nvPr>
        </p:nvSpPr>
        <p:spPr>
          <a:xfrm>
            <a:off x="0" y="0"/>
            <a:ext cx="7835900" cy="557213"/>
          </a:xfrm>
        </p:spPr>
        <p:txBody>
          <a:bodyPr/>
          <a:lstStyle/>
          <a:p>
            <a:r>
              <a:rPr lang="en-US" dirty="0"/>
              <a:t>Restricted Party Screening (1 of 3)</a:t>
            </a:r>
          </a:p>
        </p:txBody>
      </p:sp>
      <p:sp>
        <p:nvSpPr>
          <p:cNvPr id="29" name="Rectangle 28"/>
          <p:cNvSpPr/>
          <p:nvPr/>
        </p:nvSpPr>
        <p:spPr>
          <a:xfrm>
            <a:off x="0" y="1264778"/>
            <a:ext cx="12188827" cy="2646878"/>
          </a:xfrm>
          <a:prstGeom prst="rect">
            <a:avLst/>
          </a:prstGeom>
        </p:spPr>
        <p:txBody>
          <a:bodyPr wrap="square">
            <a:spAutoFit/>
          </a:bodyPr>
          <a:lstStyle/>
          <a:p>
            <a:pPr marL="285750" indent="-285750">
              <a:buClr>
                <a:schemeClr val="tx1"/>
              </a:buClr>
              <a:buFont typeface="Arial" panose="020B0604020202020204" pitchFamily="34" charset="0"/>
              <a:buChar char="•"/>
            </a:pPr>
            <a:r>
              <a:rPr lang="en-US" sz="2000" dirty="0"/>
              <a:t>In each country, there are certain organizations and individuals that pose a high business</a:t>
            </a:r>
            <a:br>
              <a:rPr lang="en-US" sz="2000" dirty="0"/>
            </a:br>
            <a:r>
              <a:rPr lang="en-US" sz="2000" dirty="0"/>
              <a:t>risk to us if we sell products or services to them. With Restricted Party Screening (RPS),</a:t>
            </a:r>
            <a:br>
              <a:rPr lang="en-US" sz="2000" dirty="0"/>
            </a:br>
            <a:r>
              <a:rPr lang="en-US" sz="2000" dirty="0"/>
              <a:t>Dynamics 365 completes a check in the background to see if a certain Individual or</a:t>
            </a:r>
            <a:br>
              <a:rPr lang="en-US" sz="2000" dirty="0"/>
            </a:br>
            <a:r>
              <a:rPr lang="en-US" sz="2000" dirty="0"/>
              <a:t>enterprise entered on a Work Order is on the current restricted list.</a:t>
            </a:r>
            <a:br>
              <a:rPr lang="en-US" sz="2000" dirty="0"/>
            </a:br>
            <a:endParaRPr lang="en-US" sz="1200" dirty="0"/>
          </a:p>
          <a:p>
            <a:pPr marL="285750" indent="-285750">
              <a:buClr>
                <a:schemeClr val="tx1"/>
              </a:buClr>
              <a:buFont typeface="Arial" panose="020B0604020202020204" pitchFamily="34" charset="0"/>
              <a:buChar char="•"/>
            </a:pPr>
            <a:r>
              <a:rPr lang="en-US" sz="2000" dirty="0"/>
              <a:t>This list is maintained on a separate system (Livingstone) from Dynamics 365.</a:t>
            </a:r>
            <a:br>
              <a:rPr lang="en-US" sz="2000" dirty="0"/>
            </a:br>
            <a:endParaRPr lang="en-US" sz="1400" dirty="0"/>
          </a:p>
          <a:p>
            <a:pPr marL="285750" indent="-285750">
              <a:buClr>
                <a:schemeClr val="tx1"/>
              </a:buClr>
              <a:buFont typeface="Arial" panose="020B0604020202020204" pitchFamily="34" charset="0"/>
              <a:buChar char="•"/>
            </a:pPr>
            <a:r>
              <a:rPr lang="en-US" sz="2000" dirty="0"/>
              <a:t>This check is completed behind-the-scenes when you Release a Work Order (or when you change the Customer or Company). The type of Work Order Type determines what is specifically checked: </a:t>
            </a:r>
          </a:p>
        </p:txBody>
      </p:sp>
      <p:sp>
        <p:nvSpPr>
          <p:cNvPr id="23" name="Rectangle 22">
            <a:extLst>
              <a:ext uri="{FF2B5EF4-FFF2-40B4-BE49-F238E27FC236}">
                <a16:creationId xmlns:a16="http://schemas.microsoft.com/office/drawing/2014/main" id="{9DCED577-07EC-4D48-B95D-7CC2EA8497AD}"/>
              </a:ext>
            </a:extLst>
          </p:cNvPr>
          <p:cNvSpPr/>
          <p:nvPr/>
        </p:nvSpPr>
        <p:spPr>
          <a:xfrm>
            <a:off x="279686" y="3818889"/>
            <a:ext cx="12188827" cy="1661993"/>
          </a:xfrm>
          <a:prstGeom prst="rect">
            <a:avLst/>
          </a:prstGeom>
        </p:spPr>
        <p:txBody>
          <a:bodyPr wrap="square">
            <a:spAutoFit/>
          </a:bodyPr>
          <a:lstStyle/>
          <a:p>
            <a:pPr>
              <a:buClr>
                <a:schemeClr val="tx1"/>
              </a:buClr>
            </a:pPr>
            <a:endParaRPr lang="en-US" sz="1800" dirty="0"/>
          </a:p>
          <a:p>
            <a:pPr marL="342900" indent="-342900">
              <a:buClr>
                <a:schemeClr val="tx1"/>
              </a:buClr>
              <a:buFont typeface="Wingdings" panose="05000000000000000000" pitchFamily="2" charset="2"/>
              <a:buChar char="v"/>
            </a:pPr>
            <a:r>
              <a:rPr lang="en-US" sz="1800" b="1" dirty="0"/>
              <a:t>Depot</a:t>
            </a:r>
            <a:r>
              <a:rPr lang="en-US" sz="1800" dirty="0"/>
              <a:t>: the Customer field and Alternate Ship To.</a:t>
            </a:r>
            <a:br>
              <a:rPr lang="en-US" sz="1800" dirty="0"/>
            </a:br>
            <a:endParaRPr lang="en-US" sz="1500" dirty="0"/>
          </a:p>
          <a:p>
            <a:pPr marL="342900" indent="-342900">
              <a:buClr>
                <a:schemeClr val="tx1"/>
              </a:buClr>
              <a:buFont typeface="Wingdings" panose="05000000000000000000" pitchFamily="2" charset="2"/>
              <a:buChar char="v"/>
            </a:pPr>
            <a:r>
              <a:rPr lang="en-US" sz="1800" b="1" dirty="0"/>
              <a:t>Onsite </a:t>
            </a:r>
            <a:r>
              <a:rPr lang="en-US" sz="1800" dirty="0"/>
              <a:t>and</a:t>
            </a:r>
            <a:r>
              <a:rPr lang="en-US" sz="1800" b="1" dirty="0"/>
              <a:t> CRU</a:t>
            </a:r>
            <a:r>
              <a:rPr lang="en-US" sz="1800" dirty="0"/>
              <a:t>: the Customer field and Alternate Pick Up.</a:t>
            </a:r>
            <a:br>
              <a:rPr lang="en-US" sz="1800" dirty="0"/>
            </a:br>
            <a:endParaRPr lang="en-US" sz="1500" dirty="0"/>
          </a:p>
          <a:p>
            <a:pPr marL="342900" indent="-342900">
              <a:buClr>
                <a:schemeClr val="tx1"/>
              </a:buClr>
              <a:buFont typeface="Wingdings" panose="05000000000000000000" pitchFamily="2" charset="2"/>
              <a:buChar char="v"/>
            </a:pPr>
            <a:r>
              <a:rPr lang="en-US" sz="1800" b="1" dirty="0"/>
              <a:t>Carry In Center</a:t>
            </a:r>
            <a:r>
              <a:rPr lang="en-US" sz="1800" dirty="0"/>
              <a:t> and </a:t>
            </a:r>
            <a:r>
              <a:rPr lang="en-US" sz="1800" b="1" dirty="0"/>
              <a:t>Advanced Exchange</a:t>
            </a:r>
            <a:r>
              <a:rPr lang="en-US" sz="1800" dirty="0"/>
              <a:t>: the Customer field.</a:t>
            </a:r>
          </a:p>
        </p:txBody>
      </p:sp>
      <p:pic>
        <p:nvPicPr>
          <p:cNvPr id="9" name="Picture 8">
            <a:extLst>
              <a:ext uri="{FF2B5EF4-FFF2-40B4-BE49-F238E27FC236}">
                <a16:creationId xmlns:a16="http://schemas.microsoft.com/office/drawing/2014/main" id="{AC8FBE6E-C117-4433-AC71-F2725AF79891}"/>
              </a:ext>
            </a:extLst>
          </p:cNvPr>
          <p:cNvPicPr>
            <a:picLocks noChangeAspect="1"/>
          </p:cNvPicPr>
          <p:nvPr/>
        </p:nvPicPr>
        <p:blipFill>
          <a:blip r:embed="rId4"/>
          <a:srcRect/>
          <a:stretch/>
        </p:blipFill>
        <p:spPr>
          <a:xfrm>
            <a:off x="7902580" y="3951044"/>
            <a:ext cx="2961265" cy="2765949"/>
          </a:xfrm>
          <a:prstGeom prst="rect">
            <a:avLst/>
          </a:prstGeom>
          <a:effectLst>
            <a:outerShdw blurRad="50800" dist="38100" dir="2700000" algn="tl" rotWithShape="0">
              <a:prstClr val="black">
                <a:alpha val="40000"/>
              </a:prstClr>
            </a:outerShdw>
          </a:effectLst>
        </p:spPr>
      </p:pic>
      <p:sp>
        <p:nvSpPr>
          <p:cNvPr id="28" name="Rectangle 27">
            <a:extLst>
              <a:ext uri="{FF2B5EF4-FFF2-40B4-BE49-F238E27FC236}">
                <a16:creationId xmlns:a16="http://schemas.microsoft.com/office/drawing/2014/main" id="{D4B62DB4-0B23-42AC-B40C-1E3357D8EF93}"/>
              </a:ext>
            </a:extLst>
          </p:cNvPr>
          <p:cNvSpPr/>
          <p:nvPr/>
        </p:nvSpPr>
        <p:spPr>
          <a:xfrm>
            <a:off x="7915280" y="5923157"/>
            <a:ext cx="2286918" cy="356276"/>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erson wearing a suit and tie&#10;&#10;Description automatically generated">
            <a:extLst>
              <a:ext uri="{FF2B5EF4-FFF2-40B4-BE49-F238E27FC236}">
                <a16:creationId xmlns:a16="http://schemas.microsoft.com/office/drawing/2014/main" id="{287C9175-FB51-42FF-9232-8C7CEB2CBD2D}"/>
              </a:ext>
            </a:extLst>
          </p:cNvPr>
          <p:cNvPicPr>
            <a:picLocks noChangeAspect="1"/>
          </p:cNvPicPr>
          <p:nvPr/>
        </p:nvPicPr>
        <p:blipFill rotWithShape="1">
          <a:blip r:embed="rId5"/>
          <a:srcRect l="6758" t="4386" b="9546"/>
          <a:stretch/>
        </p:blipFill>
        <p:spPr>
          <a:xfrm>
            <a:off x="10566399" y="774700"/>
            <a:ext cx="1341849" cy="1854200"/>
          </a:xfrm>
          <a:prstGeom prst="rect">
            <a:avLst/>
          </a:prstGeom>
        </p:spPr>
      </p:pic>
      <p:sp>
        <p:nvSpPr>
          <p:cNvPr id="14" name="Text Placeholder 6"/>
          <p:cNvSpPr>
            <a:spLocks noGrp="1"/>
          </p:cNvSpPr>
          <p:nvPr>
            <p:ph type="body" sz="quarter" idx="14"/>
          </p:nvPr>
        </p:nvSpPr>
        <p:spPr>
          <a:xfrm>
            <a:off x="0" y="557213"/>
            <a:ext cx="2624328" cy="554037"/>
          </a:xfrm>
          <a:solidFill>
            <a:srgbClr val="28BEDC"/>
          </a:solidFill>
        </p:spPr>
        <p:txBody>
          <a:bodyPr anchor="ctr"/>
          <a:lstStyle/>
          <a:p>
            <a:pPr algn="l"/>
            <a:r>
              <a:rPr lang="en-US" sz="1400" dirty="0">
                <a:hlinkClick r:id="rId6" action="ppaction://hlinksldjump"/>
              </a:rPr>
              <a:t>What is RPS?</a:t>
            </a:r>
          </a:p>
        </p:txBody>
      </p:sp>
      <p:sp>
        <p:nvSpPr>
          <p:cNvPr id="15" name="Text Placeholder 9"/>
          <p:cNvSpPr>
            <a:spLocks noGrp="1"/>
          </p:cNvSpPr>
          <p:nvPr>
            <p:ph type="body" sz="quarter" idx="15"/>
          </p:nvPr>
        </p:nvSpPr>
        <p:spPr>
          <a:xfrm>
            <a:off x="2386583" y="557498"/>
            <a:ext cx="2624328" cy="554037"/>
          </a:xfrm>
          <a:solidFill>
            <a:srgbClr val="C4BEB6"/>
          </a:solidFill>
        </p:spPr>
        <p:txBody>
          <a:bodyPr anchor="ctr"/>
          <a:lstStyle/>
          <a:p>
            <a:pPr marL="0" indent="0">
              <a:buNone/>
            </a:pPr>
            <a:r>
              <a:rPr lang="en-US" sz="1400" u="sng" dirty="0">
                <a:hlinkClick r:id="rId7" action="ppaction://hlinksldjump"/>
              </a:rPr>
              <a:t>What You See</a:t>
            </a:r>
            <a:endParaRPr lang="en-US" u="sng" dirty="0">
              <a:hlinkClick r:id="rId7" action="ppaction://hlinksldjump"/>
            </a:endParaRPr>
          </a:p>
        </p:txBody>
      </p:sp>
    </p:spTree>
    <p:custDataLst>
      <p:tags r:id="rId1"/>
    </p:custDataLst>
    <p:extLst>
      <p:ext uri="{BB962C8B-B14F-4D97-AF65-F5344CB8AC3E}">
        <p14:creationId xmlns:p14="http://schemas.microsoft.com/office/powerpoint/2010/main" val="177034840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25</a:t>
            </a:fld>
            <a:endParaRPr lang="en-US" dirty="0"/>
          </a:p>
        </p:txBody>
      </p:sp>
      <p:sp>
        <p:nvSpPr>
          <p:cNvPr id="4" name="Text Placeholder 3"/>
          <p:cNvSpPr>
            <a:spLocks noGrp="1"/>
          </p:cNvSpPr>
          <p:nvPr>
            <p:ph type="body" sz="quarter" idx="11"/>
          </p:nvPr>
        </p:nvSpPr>
        <p:spPr>
          <a:xfrm>
            <a:off x="0" y="0"/>
            <a:ext cx="7703820" cy="557213"/>
          </a:xfrm>
        </p:spPr>
        <p:txBody>
          <a:bodyPr/>
          <a:lstStyle/>
          <a:p>
            <a:r>
              <a:rPr lang="en-US" dirty="0"/>
              <a:t>Restricted Party Screening (2 of 3)</a:t>
            </a:r>
          </a:p>
        </p:txBody>
      </p:sp>
      <p:sp>
        <p:nvSpPr>
          <p:cNvPr id="29" name="Rectangle 28"/>
          <p:cNvSpPr/>
          <p:nvPr/>
        </p:nvSpPr>
        <p:spPr>
          <a:xfrm>
            <a:off x="0" y="1370794"/>
            <a:ext cx="12188827" cy="400110"/>
          </a:xfrm>
          <a:prstGeom prst="rect">
            <a:avLst/>
          </a:prstGeom>
        </p:spPr>
        <p:txBody>
          <a:bodyPr wrap="square">
            <a:spAutoFit/>
          </a:bodyPr>
          <a:lstStyle/>
          <a:p>
            <a:pPr marL="285750" indent="-285750">
              <a:buClr>
                <a:schemeClr val="tx1"/>
              </a:buClr>
              <a:buFont typeface="Arial" panose="020B0604020202020204" pitchFamily="34" charset="0"/>
              <a:buChar char="•"/>
            </a:pPr>
            <a:r>
              <a:rPr lang="en-US" sz="2000" dirty="0"/>
              <a:t>If no match is found, you will not notice anything. However, there are </a:t>
            </a:r>
            <a:r>
              <a:rPr lang="en-US" sz="2000" i="1" dirty="0"/>
              <a:t>two</a:t>
            </a:r>
            <a:r>
              <a:rPr lang="en-US" sz="2000" dirty="0"/>
              <a:t> other possible outcomes:</a:t>
            </a:r>
          </a:p>
        </p:txBody>
      </p:sp>
      <p:sp>
        <p:nvSpPr>
          <p:cNvPr id="23" name="Rectangle 22">
            <a:extLst>
              <a:ext uri="{FF2B5EF4-FFF2-40B4-BE49-F238E27FC236}">
                <a16:creationId xmlns:a16="http://schemas.microsoft.com/office/drawing/2014/main" id="{9DCED577-07EC-4D48-B95D-7CC2EA8497AD}"/>
              </a:ext>
            </a:extLst>
          </p:cNvPr>
          <p:cNvSpPr/>
          <p:nvPr/>
        </p:nvSpPr>
        <p:spPr>
          <a:xfrm>
            <a:off x="191657" y="1944319"/>
            <a:ext cx="11909138" cy="3896003"/>
          </a:xfrm>
          <a:prstGeom prst="rect">
            <a:avLst/>
          </a:prstGeom>
        </p:spPr>
        <p:txBody>
          <a:bodyPr wrap="square">
            <a:spAutoFit/>
          </a:bodyPr>
          <a:lstStyle/>
          <a:p>
            <a:pPr marL="342900" indent="-342900">
              <a:buClr>
                <a:schemeClr val="tx1"/>
              </a:buClr>
              <a:buFont typeface="Wingdings" panose="05000000000000000000" pitchFamily="2" charset="2"/>
              <a:buChar char="Ø"/>
            </a:pPr>
            <a:r>
              <a:rPr lang="en-US" sz="2000" dirty="0"/>
              <a:t>A match is found (a </a:t>
            </a:r>
            <a:r>
              <a:rPr lang="en-US" sz="2000" i="1" dirty="0"/>
              <a:t>hit</a:t>
            </a:r>
            <a:r>
              <a:rPr lang="en-US" sz="2000" dirty="0"/>
              <a:t>). The system stops the Release process and cancels the order automatically</a:t>
            </a:r>
            <a:r>
              <a:rPr lang="en-US" dirty="0"/>
              <a:t>.</a:t>
            </a:r>
          </a:p>
          <a:p>
            <a:pPr marL="803275" lvl="1" indent="-457200">
              <a:lnSpc>
                <a:spcPts val="2700"/>
              </a:lnSpc>
              <a:spcBef>
                <a:spcPts val="900"/>
              </a:spcBef>
              <a:spcAft>
                <a:spcPts val="900"/>
              </a:spcAft>
              <a:buClr>
                <a:schemeClr val="tx1"/>
              </a:buClr>
              <a:buFont typeface="+mj-lt"/>
              <a:buAutoNum type="alphaLcPeriod"/>
            </a:pPr>
            <a:r>
              <a:rPr lang="en-US" sz="2000" dirty="0"/>
              <a:t>The </a:t>
            </a:r>
            <a:r>
              <a:rPr lang="en-US" sz="2000" b="1" dirty="0"/>
              <a:t>Work Order Status</a:t>
            </a:r>
            <a:br>
              <a:rPr lang="en-US" sz="2000" b="1" dirty="0"/>
            </a:br>
            <a:r>
              <a:rPr lang="en-US" sz="2000" dirty="0"/>
              <a:t>field</a:t>
            </a:r>
            <a:r>
              <a:rPr lang="en-US" sz="2000" b="1" dirty="0"/>
              <a:t> </a:t>
            </a:r>
            <a:r>
              <a:rPr lang="en-US" sz="2000" dirty="0"/>
              <a:t>shows </a:t>
            </a:r>
            <a:r>
              <a:rPr lang="en-US" sz="2000" i="1" dirty="0"/>
              <a:t>Cancelled</a:t>
            </a:r>
            <a:br>
              <a:rPr lang="en-US" sz="2000" i="1" dirty="0"/>
            </a:br>
            <a:r>
              <a:rPr lang="en-US" sz="2000" i="1" dirty="0"/>
              <a:t>by Lenovo</a:t>
            </a:r>
            <a:r>
              <a:rPr lang="en-US" sz="2000" dirty="0"/>
              <a:t>.</a:t>
            </a:r>
          </a:p>
          <a:p>
            <a:pPr marL="803275" lvl="1" indent="-457200">
              <a:lnSpc>
                <a:spcPts val="2700"/>
              </a:lnSpc>
              <a:spcAft>
                <a:spcPts val="900"/>
              </a:spcAft>
              <a:buClr>
                <a:schemeClr val="tx1"/>
              </a:buClr>
              <a:buFont typeface="+mj-lt"/>
              <a:buAutoNum type="alphaLcPeriod"/>
            </a:pPr>
            <a:r>
              <a:rPr lang="en-US" sz="2000" dirty="0"/>
              <a:t>In the </a:t>
            </a:r>
            <a:r>
              <a:rPr lang="en-US" sz="2000" b="1" dirty="0"/>
              <a:t>Work Order Details</a:t>
            </a:r>
            <a:br>
              <a:rPr lang="en-US" sz="2000" dirty="0"/>
            </a:br>
            <a:r>
              <a:rPr lang="en-US" sz="2000" dirty="0"/>
              <a:t>section (first column), the</a:t>
            </a:r>
            <a:br>
              <a:rPr lang="en-US" sz="2000" dirty="0"/>
            </a:br>
            <a:r>
              <a:rPr lang="en-US" sz="2000" b="1" dirty="0"/>
              <a:t>Screening Check Result</a:t>
            </a:r>
            <a:br>
              <a:rPr lang="en-US" sz="2000" b="1" dirty="0"/>
            </a:br>
            <a:r>
              <a:rPr lang="en-US" sz="2000" dirty="0"/>
              <a:t>field shows </a:t>
            </a:r>
            <a:r>
              <a:rPr lang="en-US" sz="2000" i="1" dirty="0"/>
              <a:t>Hit</a:t>
            </a:r>
            <a:r>
              <a:rPr lang="en-US" dirty="0"/>
              <a:t>.</a:t>
            </a:r>
          </a:p>
          <a:p>
            <a:pPr marL="346075" lvl="1">
              <a:lnSpc>
                <a:spcPts val="2700"/>
              </a:lnSpc>
              <a:buClr>
                <a:schemeClr val="tx1"/>
              </a:buClr>
            </a:pPr>
            <a:r>
              <a:rPr lang="en-US" sz="2000" dirty="0"/>
              <a:t>The Work Order is now closed</a:t>
            </a:r>
            <a:br>
              <a:rPr lang="en-US" sz="2000" dirty="0"/>
            </a:br>
            <a:r>
              <a:rPr lang="en-US" sz="2000" dirty="0"/>
              <a:t>out and cannot be edited.</a:t>
            </a:r>
          </a:p>
        </p:txBody>
      </p:sp>
      <p:pic>
        <p:nvPicPr>
          <p:cNvPr id="12" name="Picture 11" descr="A screenshot of a social media post&#10;&#10;Description automatically generated">
            <a:extLst>
              <a:ext uri="{FF2B5EF4-FFF2-40B4-BE49-F238E27FC236}">
                <a16:creationId xmlns:a16="http://schemas.microsoft.com/office/drawing/2014/main" id="{835B772C-7A13-403C-BCB5-9C88A2430755}"/>
              </a:ext>
            </a:extLst>
          </p:cNvPr>
          <p:cNvPicPr>
            <a:picLocks noChangeAspect="1"/>
          </p:cNvPicPr>
          <p:nvPr/>
        </p:nvPicPr>
        <p:blipFill>
          <a:blip r:embed="rId4"/>
          <a:stretch>
            <a:fillRect/>
          </a:stretch>
        </p:blipFill>
        <p:spPr>
          <a:xfrm>
            <a:off x="4418755" y="2527746"/>
            <a:ext cx="7464983" cy="3469022"/>
          </a:xfrm>
          <a:prstGeom prst="rect">
            <a:avLst/>
          </a:prstGeom>
          <a:effectLst>
            <a:outerShdw blurRad="50800" sx="101000" sy="101000" algn="ctr" rotWithShape="0">
              <a:prstClr val="black">
                <a:alpha val="14000"/>
              </a:prstClr>
            </a:outerShdw>
          </a:effectLst>
        </p:spPr>
      </p:pic>
      <p:sp>
        <p:nvSpPr>
          <p:cNvPr id="14" name="Rectangle 13">
            <a:extLst>
              <a:ext uri="{FF2B5EF4-FFF2-40B4-BE49-F238E27FC236}">
                <a16:creationId xmlns:a16="http://schemas.microsoft.com/office/drawing/2014/main" id="{AC2BE167-C889-4435-87F7-F694A8FA9969}"/>
              </a:ext>
            </a:extLst>
          </p:cNvPr>
          <p:cNvSpPr/>
          <p:nvPr/>
        </p:nvSpPr>
        <p:spPr>
          <a:xfrm>
            <a:off x="10817697" y="2800628"/>
            <a:ext cx="955076" cy="26672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1DC955-C382-4695-B576-304610A99520}"/>
              </a:ext>
            </a:extLst>
          </p:cNvPr>
          <p:cNvSpPr/>
          <p:nvPr/>
        </p:nvSpPr>
        <p:spPr>
          <a:xfrm>
            <a:off x="4557773" y="5504813"/>
            <a:ext cx="1526494" cy="26672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5FFCCE-0EFC-493C-A243-26DAF99D5F49}"/>
              </a:ext>
            </a:extLst>
          </p:cNvPr>
          <p:cNvSpPr txBox="1"/>
          <p:nvPr/>
        </p:nvSpPr>
        <p:spPr>
          <a:xfrm>
            <a:off x="8517699" y="6084984"/>
            <a:ext cx="3366039" cy="369332"/>
          </a:xfrm>
          <a:prstGeom prst="rect">
            <a:avLst/>
          </a:prstGeom>
          <a:noFill/>
        </p:spPr>
        <p:txBody>
          <a:bodyPr wrap="square" rtlCol="0">
            <a:spAutoFit/>
          </a:bodyPr>
          <a:lstStyle/>
          <a:p>
            <a:pPr algn="r"/>
            <a:r>
              <a:rPr lang="en-US" sz="1800" i="1" dirty="0">
                <a:latin typeface="Arial" pitchFamily="34" charset="0"/>
                <a:cs typeface="Arial" pitchFamily="34" charset="0"/>
              </a:rPr>
              <a:t>Continued on next slide</a:t>
            </a:r>
          </a:p>
        </p:txBody>
      </p:sp>
      <p:sp>
        <p:nvSpPr>
          <p:cNvPr id="16" name="Oval 15">
            <a:extLst>
              <a:ext uri="{FF2B5EF4-FFF2-40B4-BE49-F238E27FC236}">
                <a16:creationId xmlns:a16="http://schemas.microsoft.com/office/drawing/2014/main" id="{91E16C09-6AA1-4529-94BE-73BC32BDD383}"/>
              </a:ext>
            </a:extLst>
          </p:cNvPr>
          <p:cNvSpPr/>
          <p:nvPr/>
        </p:nvSpPr>
        <p:spPr>
          <a:xfrm>
            <a:off x="5891712" y="540051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18"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dirty="0">
                <a:hlinkClick r:id="rId5" action="ppaction://hlinksldjump"/>
              </a:rPr>
              <a:t>What is RPS?</a:t>
            </a:r>
          </a:p>
        </p:txBody>
      </p:sp>
      <p:sp>
        <p:nvSpPr>
          <p:cNvPr id="24" name="Text Placeholder 9">
            <a:hlinkClick r:id="rId6" action="ppaction://hlinksldjump"/>
            <a:extLst>
              <a:ext uri="{FF2B5EF4-FFF2-40B4-BE49-F238E27FC236}">
                <a16:creationId xmlns:a16="http://schemas.microsoft.com/office/drawing/2014/main" id="{EB3F197B-FE13-4199-BE5D-B43B0F8F1C61}"/>
              </a:ext>
            </a:extLst>
          </p:cNvPr>
          <p:cNvSpPr txBox="1">
            <a:spLocks/>
          </p:cNvSpPr>
          <p:nvPr/>
        </p:nvSpPr>
        <p:spPr>
          <a:xfrm>
            <a:off x="2378883" y="557355"/>
            <a:ext cx="2624328" cy="554037"/>
          </a:xfrm>
          <a:prstGeom prst="chevron">
            <a:avLst/>
          </a:prstGeom>
          <a:solidFill>
            <a:srgbClr val="46C8E1"/>
          </a:solidFill>
        </p:spPr>
        <p:txBody>
          <a:bodyPr anchor="ctr"/>
          <a:lstStyle>
            <a:defPPr>
              <a:defRPr lang="en-US"/>
            </a:defPPr>
            <a:lvl1pPr indent="0">
              <a:spcBef>
                <a:spcPct val="20000"/>
              </a:spcBef>
              <a:buClr>
                <a:schemeClr val="tx2"/>
              </a:buClr>
              <a:buFont typeface="Wingdings" pitchFamily="2" charset="2"/>
              <a:buNone/>
              <a:defRPr sz="1400" baseline="0">
                <a:solidFill>
                  <a:schemeClr val="bg1"/>
                </a:solidFill>
                <a:latin typeface="Arial" pitchFamily="34" charset="0"/>
                <a:cs typeface="Arial" pitchFamily="34" charset="0"/>
              </a:defRPr>
            </a:lvl1pPr>
            <a:lvl2pPr marL="990427" indent="-380933">
              <a:spcBef>
                <a:spcPct val="20000"/>
              </a:spcBef>
              <a:buClr>
                <a:schemeClr val="tx2"/>
              </a:buClr>
              <a:buFont typeface="Wingdings" pitchFamily="2" charset="2"/>
              <a:buChar char="§"/>
              <a:defRPr sz="3700">
                <a:latin typeface="Arial" pitchFamily="34" charset="0"/>
                <a:cs typeface="Arial" pitchFamily="34" charset="0"/>
              </a:defRPr>
            </a:lvl2pPr>
            <a:lvl3pPr marL="1523733" indent="-304747">
              <a:spcBef>
                <a:spcPct val="20000"/>
              </a:spcBef>
              <a:buClr>
                <a:schemeClr val="tx2"/>
              </a:buClr>
              <a:buFont typeface="Wingdings" pitchFamily="2" charset="2"/>
              <a:buChar char="§"/>
              <a:defRPr sz="3200">
                <a:latin typeface="Arial" pitchFamily="34" charset="0"/>
                <a:cs typeface="Arial" pitchFamily="34" charset="0"/>
              </a:defRPr>
            </a:lvl3pPr>
            <a:lvl4pPr marL="2133227" indent="-304747">
              <a:spcBef>
                <a:spcPct val="20000"/>
              </a:spcBef>
              <a:buClr>
                <a:schemeClr val="tx2"/>
              </a:buClr>
              <a:buFont typeface="Wingdings" pitchFamily="2" charset="2"/>
              <a:buChar char="§"/>
              <a:defRPr sz="2700">
                <a:latin typeface="Arial" pitchFamily="34" charset="0"/>
                <a:cs typeface="Arial" pitchFamily="34" charset="0"/>
              </a:defRPr>
            </a:lvl4pPr>
            <a:lvl5pPr marL="2742720" indent="-304747">
              <a:spcBef>
                <a:spcPct val="20000"/>
              </a:spcBef>
              <a:buClr>
                <a:schemeClr val="tx2"/>
              </a:buClr>
              <a:buFont typeface="Wingdings" pitchFamily="2" charset="2"/>
              <a:buChar char="§"/>
              <a:defRPr sz="2700">
                <a:latin typeface="Arial" pitchFamily="34" charset="0"/>
                <a:cs typeface="Arial" pitchFamily="34" charset="0"/>
              </a:defRPr>
            </a:lvl5pPr>
            <a:lvl6pPr marL="3352213" indent="-304747">
              <a:spcBef>
                <a:spcPct val="20000"/>
              </a:spcBef>
              <a:buFont typeface="Arial" pitchFamily="34" charset="0"/>
              <a:buChar char="•"/>
              <a:defRPr sz="2700"/>
            </a:lvl6pPr>
            <a:lvl7pPr marL="3961707" indent="-304747">
              <a:spcBef>
                <a:spcPct val="20000"/>
              </a:spcBef>
              <a:buFont typeface="Arial" pitchFamily="34" charset="0"/>
              <a:buChar char="•"/>
              <a:defRPr sz="2700"/>
            </a:lvl7pPr>
            <a:lvl8pPr marL="4571200" indent="-304747">
              <a:spcBef>
                <a:spcPct val="20000"/>
              </a:spcBef>
              <a:buFont typeface="Arial" pitchFamily="34" charset="0"/>
              <a:buChar char="•"/>
              <a:defRPr sz="2700"/>
            </a:lvl8pPr>
            <a:lvl9pPr marL="5180693" indent="-304747">
              <a:spcBef>
                <a:spcPct val="20000"/>
              </a:spcBef>
              <a:buFont typeface="Arial" pitchFamily="34" charset="0"/>
              <a:buChar char="•"/>
              <a:defRPr sz="2700"/>
            </a:lvl9pPr>
          </a:lstStyle>
          <a:p>
            <a:r>
              <a:rPr lang="en-US" u="sng" dirty="0"/>
              <a:t>What You See</a:t>
            </a:r>
            <a:endParaRPr lang="en-US" u="sng" dirty="0">
              <a:hlinkClick r:id="" action="ppaction://noaction"/>
            </a:endParaRPr>
          </a:p>
        </p:txBody>
      </p:sp>
      <p:sp>
        <p:nvSpPr>
          <p:cNvPr id="13" name="Oval 12">
            <a:extLst>
              <a:ext uri="{FF2B5EF4-FFF2-40B4-BE49-F238E27FC236}">
                <a16:creationId xmlns:a16="http://schemas.microsoft.com/office/drawing/2014/main" id="{239BCFC8-0EC6-4F36-A686-2EEEF41FE350}"/>
              </a:ext>
            </a:extLst>
          </p:cNvPr>
          <p:cNvSpPr/>
          <p:nvPr/>
        </p:nvSpPr>
        <p:spPr>
          <a:xfrm>
            <a:off x="10576774" y="2618011"/>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Tree>
    <p:custDataLst>
      <p:tags r:id="rId1"/>
    </p:custDataLst>
    <p:extLst>
      <p:ext uri="{BB962C8B-B14F-4D97-AF65-F5344CB8AC3E}">
        <p14:creationId xmlns:p14="http://schemas.microsoft.com/office/powerpoint/2010/main" val="36322847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26</a:t>
            </a:fld>
            <a:endParaRPr lang="en-US" dirty="0"/>
          </a:p>
        </p:txBody>
      </p:sp>
      <p:sp>
        <p:nvSpPr>
          <p:cNvPr id="4" name="Text Placeholder 3"/>
          <p:cNvSpPr>
            <a:spLocks noGrp="1"/>
          </p:cNvSpPr>
          <p:nvPr>
            <p:ph type="body" sz="quarter" idx="11"/>
          </p:nvPr>
        </p:nvSpPr>
        <p:spPr>
          <a:xfrm>
            <a:off x="-1" y="0"/>
            <a:ext cx="7338343" cy="557213"/>
          </a:xfrm>
        </p:spPr>
        <p:txBody>
          <a:bodyPr/>
          <a:lstStyle/>
          <a:p>
            <a:r>
              <a:rPr lang="en-US" dirty="0"/>
              <a:t>Restricted Party Screening (3 of 3)</a:t>
            </a:r>
          </a:p>
        </p:txBody>
      </p:sp>
      <p:sp>
        <p:nvSpPr>
          <p:cNvPr id="25" name="Rectangle 24">
            <a:extLst>
              <a:ext uri="{FF2B5EF4-FFF2-40B4-BE49-F238E27FC236}">
                <a16:creationId xmlns:a16="http://schemas.microsoft.com/office/drawing/2014/main" id="{91BA5751-F5BD-41B1-8309-0D32DC48C0E8}"/>
              </a:ext>
            </a:extLst>
          </p:cNvPr>
          <p:cNvSpPr/>
          <p:nvPr/>
        </p:nvSpPr>
        <p:spPr>
          <a:xfrm>
            <a:off x="56638" y="1203419"/>
            <a:ext cx="12188827" cy="4657685"/>
          </a:xfrm>
          <a:prstGeom prst="rect">
            <a:avLst/>
          </a:prstGeom>
        </p:spPr>
        <p:txBody>
          <a:bodyPr wrap="square">
            <a:spAutoFit/>
          </a:bodyPr>
          <a:lstStyle/>
          <a:p>
            <a:pPr marL="342900" indent="-342900">
              <a:spcBef>
                <a:spcPts val="2100"/>
              </a:spcBef>
              <a:spcAft>
                <a:spcPts val="500"/>
              </a:spcAft>
              <a:buClr>
                <a:schemeClr val="tx1"/>
              </a:buClr>
              <a:buFont typeface="Wingdings" panose="05000000000000000000" pitchFamily="2" charset="2"/>
              <a:buChar char="Ø"/>
            </a:pPr>
            <a:r>
              <a:rPr lang="en-US" sz="2000" dirty="0"/>
              <a:t>A potential match is found. The system stops the Release process temporarily.</a:t>
            </a:r>
          </a:p>
          <a:p>
            <a:pPr marL="685800" lvl="1" indent="-341313">
              <a:spcAft>
                <a:spcPts val="500"/>
              </a:spcAft>
              <a:buClr>
                <a:schemeClr val="tx1"/>
              </a:buClr>
              <a:buFont typeface="+mj-lt"/>
              <a:buAutoNum type="alphaLcPeriod"/>
            </a:pPr>
            <a:r>
              <a:rPr lang="en-US" sz="2000" dirty="0"/>
              <a:t>An Alert appears, informing</a:t>
            </a:r>
            <a:br>
              <a:rPr lang="en-US" sz="2000" dirty="0"/>
            </a:br>
            <a:r>
              <a:rPr lang="en-US" sz="2000" dirty="0"/>
              <a:t>you of a legal issue.</a:t>
            </a:r>
          </a:p>
          <a:p>
            <a:pPr marL="685800" lvl="1" indent="-341313">
              <a:spcAft>
                <a:spcPts val="500"/>
              </a:spcAft>
              <a:buClr>
                <a:schemeClr val="tx1"/>
              </a:buClr>
              <a:buFont typeface="+mj-lt"/>
              <a:buAutoNum type="alphaLcPeriod"/>
            </a:pPr>
            <a:r>
              <a:rPr lang="en-US" sz="2000" dirty="0"/>
              <a:t>The </a:t>
            </a:r>
            <a:r>
              <a:rPr lang="en-US" sz="2000" b="1" dirty="0"/>
              <a:t>Work Order Status</a:t>
            </a:r>
            <a:br>
              <a:rPr lang="en-US" sz="2000" b="1" dirty="0"/>
            </a:br>
            <a:r>
              <a:rPr lang="en-US" sz="1100" b="1" dirty="0"/>
              <a:t> </a:t>
            </a:r>
            <a:r>
              <a:rPr lang="en-US" sz="2000" dirty="0"/>
              <a:t>field shows </a:t>
            </a:r>
            <a:r>
              <a:rPr lang="en-US" sz="2000" i="1" dirty="0"/>
              <a:t>Legal Hold</a:t>
            </a:r>
            <a:r>
              <a:rPr lang="en-US" sz="2000" dirty="0"/>
              <a:t>.</a:t>
            </a:r>
          </a:p>
          <a:p>
            <a:pPr marL="685800" lvl="1" indent="-341313">
              <a:spcAft>
                <a:spcPts val="500"/>
              </a:spcAft>
              <a:buClr>
                <a:schemeClr val="tx1"/>
              </a:buClr>
              <a:buFont typeface="+mj-lt"/>
              <a:buAutoNum type="alphaLcPeriod"/>
            </a:pPr>
            <a:r>
              <a:rPr lang="en-US" sz="2000" dirty="0"/>
              <a:t>In the </a:t>
            </a:r>
            <a:r>
              <a:rPr lang="en-US" sz="2000" b="1" dirty="0"/>
              <a:t>Work Order Details</a:t>
            </a:r>
            <a:br>
              <a:rPr lang="en-US" sz="2000" b="1" dirty="0"/>
            </a:br>
            <a:r>
              <a:rPr lang="en-US" sz="2000" dirty="0"/>
              <a:t>section, the </a:t>
            </a:r>
            <a:r>
              <a:rPr lang="en-US" sz="2000" b="1" dirty="0"/>
              <a:t>Screening</a:t>
            </a:r>
            <a:br>
              <a:rPr lang="en-US" sz="2000" b="1" dirty="0"/>
            </a:br>
            <a:r>
              <a:rPr lang="en-US" sz="2000" b="1" dirty="0"/>
              <a:t>Check Result </a:t>
            </a:r>
            <a:r>
              <a:rPr lang="en-US" sz="2000" dirty="0"/>
              <a:t>field shows</a:t>
            </a:r>
            <a:br>
              <a:rPr lang="en-US" sz="2000" dirty="0"/>
            </a:br>
            <a:r>
              <a:rPr lang="en-US" sz="2000" i="1" dirty="0"/>
              <a:t>Potential Hit</a:t>
            </a:r>
            <a:r>
              <a:rPr lang="en-US" sz="2000" dirty="0"/>
              <a:t>. </a:t>
            </a:r>
          </a:p>
          <a:p>
            <a:pPr marL="344487" lvl="1">
              <a:spcAft>
                <a:spcPts val="600"/>
              </a:spcAft>
              <a:buClr>
                <a:schemeClr val="tx1"/>
              </a:buClr>
            </a:pPr>
            <a:r>
              <a:rPr lang="en-US" sz="2000" dirty="0"/>
              <a:t>The system waits for a decision</a:t>
            </a:r>
            <a:br>
              <a:rPr lang="en-US" sz="2000" dirty="0"/>
            </a:br>
            <a:r>
              <a:rPr lang="en-US" sz="2000" dirty="0"/>
              <a:t>from the Livingstone system.</a:t>
            </a:r>
            <a:br>
              <a:rPr lang="en-US" sz="2000" dirty="0"/>
            </a:br>
            <a:r>
              <a:rPr lang="en-US" sz="2000" dirty="0"/>
              <a:t>Depending on the decision, the</a:t>
            </a:r>
            <a:br>
              <a:rPr lang="en-US" sz="2000" dirty="0"/>
            </a:br>
            <a:r>
              <a:rPr lang="en-US" sz="2000" dirty="0"/>
              <a:t>MSD either automatically releases</a:t>
            </a:r>
            <a:br>
              <a:rPr lang="en-US" sz="2000" dirty="0"/>
            </a:br>
            <a:r>
              <a:rPr lang="en-US" sz="2000" dirty="0"/>
              <a:t>or cancels the Work Order. </a:t>
            </a:r>
          </a:p>
        </p:txBody>
      </p:sp>
      <p:pic>
        <p:nvPicPr>
          <p:cNvPr id="34" name="Picture 33" descr="A screenshot of a social media post&#10;&#10;Description automatically generated">
            <a:extLst>
              <a:ext uri="{FF2B5EF4-FFF2-40B4-BE49-F238E27FC236}">
                <a16:creationId xmlns:a16="http://schemas.microsoft.com/office/drawing/2014/main" id="{EF750EB2-6395-461A-BA97-DBBC022C177A}"/>
              </a:ext>
            </a:extLst>
          </p:cNvPr>
          <p:cNvPicPr>
            <a:picLocks noChangeAspect="1"/>
          </p:cNvPicPr>
          <p:nvPr/>
        </p:nvPicPr>
        <p:blipFill>
          <a:blip r:embed="rId4"/>
          <a:stretch>
            <a:fillRect/>
          </a:stretch>
        </p:blipFill>
        <p:spPr>
          <a:xfrm>
            <a:off x="4559505" y="1892797"/>
            <a:ext cx="7489126" cy="3761767"/>
          </a:xfrm>
          <a:prstGeom prst="rect">
            <a:avLst/>
          </a:prstGeom>
          <a:effectLst>
            <a:outerShdw blurRad="63500" sx="101000" sy="101000" algn="ctr" rotWithShape="0">
              <a:prstClr val="black">
                <a:alpha val="28000"/>
              </a:prstClr>
            </a:outerShdw>
          </a:effectLst>
        </p:spPr>
      </p:pic>
      <p:sp>
        <p:nvSpPr>
          <p:cNvPr id="35" name="Oval 34">
            <a:extLst>
              <a:ext uri="{FF2B5EF4-FFF2-40B4-BE49-F238E27FC236}">
                <a16:creationId xmlns:a16="http://schemas.microsoft.com/office/drawing/2014/main" id="{4A03CFC8-DD25-4374-B8E6-42E7A4C3813D}"/>
              </a:ext>
            </a:extLst>
          </p:cNvPr>
          <p:cNvSpPr/>
          <p:nvPr/>
        </p:nvSpPr>
        <p:spPr>
          <a:xfrm>
            <a:off x="7037260" y="1892797"/>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14"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dirty="0">
                <a:hlinkClick r:id="rId5" action="ppaction://hlinksldjump"/>
              </a:rPr>
              <a:t>What is RPS?</a:t>
            </a:r>
          </a:p>
        </p:txBody>
      </p:sp>
      <p:sp>
        <p:nvSpPr>
          <p:cNvPr id="16" name="Text Placeholder 9">
            <a:hlinkClick r:id="rId6" action="ppaction://hlinksldjump"/>
            <a:extLst>
              <a:ext uri="{FF2B5EF4-FFF2-40B4-BE49-F238E27FC236}">
                <a16:creationId xmlns:a16="http://schemas.microsoft.com/office/drawing/2014/main" id="{EB3F197B-FE13-4199-BE5D-B43B0F8F1C61}"/>
              </a:ext>
            </a:extLst>
          </p:cNvPr>
          <p:cNvSpPr txBox="1">
            <a:spLocks/>
          </p:cNvSpPr>
          <p:nvPr/>
        </p:nvSpPr>
        <p:spPr>
          <a:xfrm>
            <a:off x="2366851" y="557212"/>
            <a:ext cx="2624328" cy="554037"/>
          </a:xfrm>
          <a:prstGeom prst="chevron">
            <a:avLst/>
          </a:prstGeom>
          <a:solidFill>
            <a:srgbClr val="46C8E1"/>
          </a:solidFill>
        </p:spPr>
        <p:txBody>
          <a:bodyPr anchor="ctr"/>
          <a:lstStyle>
            <a:defPPr>
              <a:defRPr lang="en-US"/>
            </a:defPPr>
            <a:lvl1pPr indent="0">
              <a:spcBef>
                <a:spcPct val="20000"/>
              </a:spcBef>
              <a:buClr>
                <a:schemeClr val="tx2"/>
              </a:buClr>
              <a:buFont typeface="Wingdings" pitchFamily="2" charset="2"/>
              <a:buNone/>
              <a:defRPr sz="1400" baseline="0">
                <a:solidFill>
                  <a:schemeClr val="bg1"/>
                </a:solidFill>
                <a:latin typeface="Arial" pitchFamily="34" charset="0"/>
                <a:cs typeface="Arial" pitchFamily="34" charset="0"/>
              </a:defRPr>
            </a:lvl1pPr>
            <a:lvl2pPr marL="990427" indent="-380933">
              <a:spcBef>
                <a:spcPct val="20000"/>
              </a:spcBef>
              <a:buClr>
                <a:schemeClr val="tx2"/>
              </a:buClr>
              <a:buFont typeface="Wingdings" pitchFamily="2" charset="2"/>
              <a:buChar char="§"/>
              <a:defRPr sz="3700">
                <a:latin typeface="Arial" pitchFamily="34" charset="0"/>
                <a:cs typeface="Arial" pitchFamily="34" charset="0"/>
              </a:defRPr>
            </a:lvl2pPr>
            <a:lvl3pPr marL="1523733" indent="-304747">
              <a:spcBef>
                <a:spcPct val="20000"/>
              </a:spcBef>
              <a:buClr>
                <a:schemeClr val="tx2"/>
              </a:buClr>
              <a:buFont typeface="Wingdings" pitchFamily="2" charset="2"/>
              <a:buChar char="§"/>
              <a:defRPr sz="3200">
                <a:latin typeface="Arial" pitchFamily="34" charset="0"/>
                <a:cs typeface="Arial" pitchFamily="34" charset="0"/>
              </a:defRPr>
            </a:lvl3pPr>
            <a:lvl4pPr marL="2133227" indent="-304747">
              <a:spcBef>
                <a:spcPct val="20000"/>
              </a:spcBef>
              <a:buClr>
                <a:schemeClr val="tx2"/>
              </a:buClr>
              <a:buFont typeface="Wingdings" pitchFamily="2" charset="2"/>
              <a:buChar char="§"/>
              <a:defRPr sz="2700">
                <a:latin typeface="Arial" pitchFamily="34" charset="0"/>
                <a:cs typeface="Arial" pitchFamily="34" charset="0"/>
              </a:defRPr>
            </a:lvl4pPr>
            <a:lvl5pPr marL="2742720" indent="-304747">
              <a:spcBef>
                <a:spcPct val="20000"/>
              </a:spcBef>
              <a:buClr>
                <a:schemeClr val="tx2"/>
              </a:buClr>
              <a:buFont typeface="Wingdings" pitchFamily="2" charset="2"/>
              <a:buChar char="§"/>
              <a:defRPr sz="2700">
                <a:latin typeface="Arial" pitchFamily="34" charset="0"/>
                <a:cs typeface="Arial" pitchFamily="34" charset="0"/>
              </a:defRPr>
            </a:lvl5pPr>
            <a:lvl6pPr marL="3352213" indent="-304747">
              <a:spcBef>
                <a:spcPct val="20000"/>
              </a:spcBef>
              <a:buFont typeface="Arial" pitchFamily="34" charset="0"/>
              <a:buChar char="•"/>
              <a:defRPr sz="2700"/>
            </a:lvl6pPr>
            <a:lvl7pPr marL="3961707" indent="-304747">
              <a:spcBef>
                <a:spcPct val="20000"/>
              </a:spcBef>
              <a:buFont typeface="Arial" pitchFamily="34" charset="0"/>
              <a:buChar char="•"/>
              <a:defRPr sz="2700"/>
            </a:lvl7pPr>
            <a:lvl8pPr marL="4571200" indent="-304747">
              <a:spcBef>
                <a:spcPct val="20000"/>
              </a:spcBef>
              <a:buFont typeface="Arial" pitchFamily="34" charset="0"/>
              <a:buChar char="•"/>
              <a:defRPr sz="2700"/>
            </a:lvl8pPr>
            <a:lvl9pPr marL="5180693" indent="-304747">
              <a:spcBef>
                <a:spcPct val="20000"/>
              </a:spcBef>
              <a:buFont typeface="Arial" pitchFamily="34" charset="0"/>
              <a:buChar char="•"/>
              <a:defRPr sz="2700"/>
            </a:lvl9pPr>
          </a:lstStyle>
          <a:p>
            <a:r>
              <a:rPr lang="en-US" u="sng" dirty="0"/>
              <a:t>What You See</a:t>
            </a:r>
            <a:endParaRPr lang="en-US" u="sng" dirty="0">
              <a:hlinkClick r:id="" action="ppaction://noaction"/>
            </a:endParaRPr>
          </a:p>
        </p:txBody>
      </p:sp>
      <p:sp>
        <p:nvSpPr>
          <p:cNvPr id="18" name="Rounded Rectangle 17"/>
          <p:cNvSpPr/>
          <p:nvPr/>
        </p:nvSpPr>
        <p:spPr>
          <a:xfrm>
            <a:off x="509558" y="5847339"/>
            <a:ext cx="1767171" cy="411480"/>
          </a:xfrm>
          <a:prstGeom prst="roundRect">
            <a:avLst/>
          </a:prstGeom>
          <a:solidFill>
            <a:srgbClr val="13298C"/>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7" action="ppaction://hlinksldjump"/>
              </a:rPr>
              <a:t>Return to Release Exceptions</a:t>
            </a:r>
            <a:endParaRPr lang="en-US" sz="1400" u="sng" dirty="0">
              <a:solidFill>
                <a:schemeClr val="bg1"/>
              </a:solidFill>
            </a:endParaRPr>
          </a:p>
        </p:txBody>
      </p:sp>
      <p:sp>
        <p:nvSpPr>
          <p:cNvPr id="20" name="Rectangle 19">
            <a:extLst>
              <a:ext uri="{FF2B5EF4-FFF2-40B4-BE49-F238E27FC236}">
                <a16:creationId xmlns:a16="http://schemas.microsoft.com/office/drawing/2014/main" id="{667BC7F4-899C-4FBE-B280-B022D0427B73}"/>
              </a:ext>
            </a:extLst>
          </p:cNvPr>
          <p:cNvSpPr/>
          <p:nvPr/>
        </p:nvSpPr>
        <p:spPr>
          <a:xfrm>
            <a:off x="10901921" y="2174978"/>
            <a:ext cx="1043384" cy="365597"/>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96AA6AB-CD06-4D90-8273-3F0ECE1CE4CE}"/>
              </a:ext>
            </a:extLst>
          </p:cNvPr>
          <p:cNvSpPr/>
          <p:nvPr/>
        </p:nvSpPr>
        <p:spPr>
          <a:xfrm>
            <a:off x="5733493" y="4310567"/>
            <a:ext cx="1076377" cy="26672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A63FC72-C4C5-40E5-AB49-C11A6B2D2B80}"/>
              </a:ext>
            </a:extLst>
          </p:cNvPr>
          <p:cNvSpPr/>
          <p:nvPr/>
        </p:nvSpPr>
        <p:spPr>
          <a:xfrm>
            <a:off x="11491718" y="2050337"/>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39" name="Oval 38">
            <a:extLst>
              <a:ext uri="{FF2B5EF4-FFF2-40B4-BE49-F238E27FC236}">
                <a16:creationId xmlns:a16="http://schemas.microsoft.com/office/drawing/2014/main" id="{6BA778E1-A46A-4FE1-A976-FEC84D5E2CDE}"/>
              </a:ext>
            </a:extLst>
          </p:cNvPr>
          <p:cNvSpPr/>
          <p:nvPr/>
        </p:nvSpPr>
        <p:spPr>
          <a:xfrm>
            <a:off x="6635270" y="413153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Tree>
    <p:custDataLst>
      <p:tags r:id="rId1"/>
    </p:custDataLst>
    <p:extLst>
      <p:ext uri="{BB962C8B-B14F-4D97-AF65-F5344CB8AC3E}">
        <p14:creationId xmlns:p14="http://schemas.microsoft.com/office/powerpoint/2010/main" val="13737804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27</a:t>
            </a:fld>
            <a:endParaRPr lang="en-US" dirty="0"/>
          </a:p>
        </p:txBody>
      </p:sp>
      <p:sp>
        <p:nvSpPr>
          <p:cNvPr id="4" name="Text Placeholder 3"/>
          <p:cNvSpPr>
            <a:spLocks noGrp="1"/>
          </p:cNvSpPr>
          <p:nvPr>
            <p:ph type="body" sz="quarter" idx="11"/>
          </p:nvPr>
        </p:nvSpPr>
        <p:spPr>
          <a:xfrm>
            <a:off x="-1" y="0"/>
            <a:ext cx="8903971" cy="557213"/>
          </a:xfrm>
        </p:spPr>
        <p:txBody>
          <a:bodyPr/>
          <a:lstStyle/>
          <a:p>
            <a:r>
              <a:rPr lang="en-US" dirty="0"/>
              <a:t>Accounting Indicator Shows Out of Warranty (1 of 1)</a:t>
            </a:r>
          </a:p>
        </p:txBody>
      </p:sp>
      <p:sp>
        <p:nvSpPr>
          <p:cNvPr id="18" name="Rounded Rectangle 17"/>
          <p:cNvSpPr/>
          <p:nvPr/>
        </p:nvSpPr>
        <p:spPr>
          <a:xfrm>
            <a:off x="495024" y="5597024"/>
            <a:ext cx="1767171" cy="411480"/>
          </a:xfrm>
          <a:prstGeom prst="roundRect">
            <a:avLst/>
          </a:prstGeom>
          <a:solidFill>
            <a:srgbClr val="13298C"/>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4" action="ppaction://hlinksldjump"/>
              </a:rPr>
              <a:t>Return to Release Exceptions</a:t>
            </a:r>
            <a:endParaRPr lang="en-US" sz="1400" u="sng" dirty="0">
              <a:solidFill>
                <a:schemeClr val="bg1"/>
              </a:solidFill>
            </a:endParaRPr>
          </a:p>
        </p:txBody>
      </p:sp>
      <p:pic>
        <p:nvPicPr>
          <p:cNvPr id="17" name="Picture 16">
            <a:extLst>
              <a:ext uri="{FF2B5EF4-FFF2-40B4-BE49-F238E27FC236}">
                <a16:creationId xmlns:a16="http://schemas.microsoft.com/office/drawing/2014/main" id="{8169F1C9-F082-490E-B7C4-7611515FC7AD}"/>
              </a:ext>
            </a:extLst>
          </p:cNvPr>
          <p:cNvPicPr>
            <a:picLocks noChangeAspect="1"/>
          </p:cNvPicPr>
          <p:nvPr/>
        </p:nvPicPr>
        <p:blipFill rotWithShape="1">
          <a:blip r:embed="rId5"/>
          <a:srcRect r="23194"/>
          <a:stretch/>
        </p:blipFill>
        <p:spPr>
          <a:xfrm>
            <a:off x="4436324" y="2033855"/>
            <a:ext cx="7257477" cy="4386348"/>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90CF8F99-8981-4B90-869F-12B20C732EEF}"/>
              </a:ext>
            </a:extLst>
          </p:cNvPr>
          <p:cNvSpPr/>
          <p:nvPr/>
        </p:nvSpPr>
        <p:spPr>
          <a:xfrm>
            <a:off x="141910" y="706263"/>
            <a:ext cx="4082791" cy="2246769"/>
          </a:xfrm>
          <a:prstGeom prst="rect">
            <a:avLst/>
          </a:prstGeom>
        </p:spPr>
        <p:txBody>
          <a:bodyPr wrap="square">
            <a:spAutoFit/>
          </a:bodyPr>
          <a:lstStyle/>
          <a:p>
            <a:pPr marL="342900" indent="-342900">
              <a:spcBef>
                <a:spcPts val="2100"/>
              </a:spcBef>
              <a:spcAft>
                <a:spcPts val="600"/>
              </a:spcAft>
              <a:buClr>
                <a:schemeClr val="tx1"/>
              </a:buClr>
              <a:buFont typeface="Wingdings" panose="05000000000000000000" pitchFamily="2" charset="2"/>
              <a:buChar char="Ø"/>
            </a:pPr>
            <a:r>
              <a:rPr lang="en-US" sz="2000" dirty="0"/>
              <a:t>If, on the </a:t>
            </a:r>
            <a:r>
              <a:rPr lang="en-US" sz="2000" b="1" dirty="0"/>
              <a:t>Products &amp; Services</a:t>
            </a:r>
            <a:r>
              <a:rPr lang="en-US" sz="2000" dirty="0"/>
              <a:t> tab, the </a:t>
            </a:r>
            <a:r>
              <a:rPr lang="en-US" sz="2000" b="1" dirty="0"/>
              <a:t>Accounting Indicator </a:t>
            </a:r>
            <a:r>
              <a:rPr lang="en-US" sz="2000" dirty="0"/>
              <a:t>shows </a:t>
            </a:r>
            <a:r>
              <a:rPr lang="en-US" sz="2000" i="1" dirty="0"/>
              <a:t>Out of Warranty</a:t>
            </a:r>
            <a:r>
              <a:rPr lang="en-US" sz="2000" dirty="0"/>
              <a:t>, then the MSD stops the Release</a:t>
            </a:r>
            <a:br>
              <a:rPr lang="en-US" sz="2000" dirty="0"/>
            </a:br>
            <a:r>
              <a:rPr lang="en-US" sz="2000" dirty="0"/>
              <a:t>of the Work Order with a message that you need to update the </a:t>
            </a:r>
            <a:r>
              <a:rPr lang="en-US" sz="2000" b="1" dirty="0"/>
              <a:t>Order Type</a:t>
            </a:r>
            <a:r>
              <a:rPr lang="en-US" sz="2000" dirty="0"/>
              <a:t> field.</a:t>
            </a:r>
          </a:p>
        </p:txBody>
      </p:sp>
      <p:sp>
        <p:nvSpPr>
          <p:cNvPr id="22" name="Rectangle 21">
            <a:extLst>
              <a:ext uri="{FF2B5EF4-FFF2-40B4-BE49-F238E27FC236}">
                <a16:creationId xmlns:a16="http://schemas.microsoft.com/office/drawing/2014/main" id="{15429CB7-CD76-4CCA-AE28-08903F9D8BEA}"/>
              </a:ext>
            </a:extLst>
          </p:cNvPr>
          <p:cNvSpPr/>
          <p:nvPr/>
        </p:nvSpPr>
        <p:spPr>
          <a:xfrm>
            <a:off x="5765798" y="4480102"/>
            <a:ext cx="1765300" cy="152840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8AC26081-23FB-4DCB-BEE8-AC573E40EE80}"/>
              </a:ext>
            </a:extLst>
          </p:cNvPr>
          <p:cNvSpPr/>
          <p:nvPr/>
        </p:nvSpPr>
        <p:spPr>
          <a:xfrm>
            <a:off x="4525224" y="2752883"/>
            <a:ext cx="548640" cy="301083"/>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24" name="Oval 23">
            <a:extLst>
              <a:ext uri="{FF2B5EF4-FFF2-40B4-BE49-F238E27FC236}">
                <a16:creationId xmlns:a16="http://schemas.microsoft.com/office/drawing/2014/main" id="{ECEEB4F5-1975-4B41-9280-DFBE7D0D92B1}"/>
              </a:ext>
            </a:extLst>
          </p:cNvPr>
          <p:cNvSpPr/>
          <p:nvPr/>
        </p:nvSpPr>
        <p:spPr>
          <a:xfrm>
            <a:off x="4982424" y="2504995"/>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26" name="Oval 25">
            <a:extLst>
              <a:ext uri="{FF2B5EF4-FFF2-40B4-BE49-F238E27FC236}">
                <a16:creationId xmlns:a16="http://schemas.microsoft.com/office/drawing/2014/main" id="{2DC75CFE-F051-4DF0-9720-2D508BCB481B}"/>
              </a:ext>
            </a:extLst>
          </p:cNvPr>
          <p:cNvSpPr/>
          <p:nvPr/>
        </p:nvSpPr>
        <p:spPr>
          <a:xfrm>
            <a:off x="7427766" y="508812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27" name="Rectangle 26">
            <a:extLst>
              <a:ext uri="{FF2B5EF4-FFF2-40B4-BE49-F238E27FC236}">
                <a16:creationId xmlns:a16="http://schemas.microsoft.com/office/drawing/2014/main" id="{7F36F8A4-7CEB-47CF-8061-3E382DFEE670}"/>
              </a:ext>
            </a:extLst>
          </p:cNvPr>
          <p:cNvSpPr/>
          <p:nvPr/>
        </p:nvSpPr>
        <p:spPr>
          <a:xfrm>
            <a:off x="144032" y="2989175"/>
            <a:ext cx="3994662" cy="2400657"/>
          </a:xfrm>
          <a:prstGeom prst="rect">
            <a:avLst/>
          </a:prstGeom>
        </p:spPr>
        <p:txBody>
          <a:bodyPr wrap="square">
            <a:spAutoFit/>
          </a:bodyPr>
          <a:lstStyle/>
          <a:p>
            <a:pPr marL="685800" lvl="1" indent="-341313">
              <a:spcAft>
                <a:spcPts val="600"/>
              </a:spcAft>
              <a:buClr>
                <a:schemeClr val="tx1"/>
              </a:buClr>
              <a:buFont typeface="+mj-lt"/>
              <a:buAutoNum type="alphaLcPeriod"/>
            </a:pPr>
            <a:r>
              <a:rPr lang="en-US" sz="2000" dirty="0"/>
              <a:t>In </a:t>
            </a:r>
            <a:r>
              <a:rPr lang="en-US" sz="2000" b="1" dirty="0"/>
              <a:t>Edit</a:t>
            </a:r>
            <a:r>
              <a:rPr lang="en-US" sz="2000" dirty="0"/>
              <a:t> mode, open the </a:t>
            </a:r>
            <a:br>
              <a:rPr lang="en-US" sz="2000" dirty="0"/>
            </a:br>
            <a:r>
              <a:rPr lang="en-US" sz="2000" b="1" dirty="0"/>
              <a:t>Summary</a:t>
            </a:r>
            <a:r>
              <a:rPr lang="en-US" sz="2000" dirty="0"/>
              <a:t> tab.</a:t>
            </a:r>
          </a:p>
          <a:p>
            <a:pPr marL="685800" lvl="1" indent="-341313">
              <a:spcAft>
                <a:spcPts val="600"/>
              </a:spcAft>
              <a:buClr>
                <a:schemeClr val="tx1"/>
              </a:buClr>
              <a:buFont typeface="+mj-lt"/>
              <a:buAutoNum type="alphaLcPeriod"/>
            </a:pPr>
            <a:r>
              <a:rPr lang="en-US" sz="2000" dirty="0"/>
              <a:t>Change the </a:t>
            </a:r>
            <a:r>
              <a:rPr lang="en-US" sz="2000" b="1" dirty="0"/>
              <a:t>Order Type </a:t>
            </a:r>
            <a:r>
              <a:rPr lang="en-US" sz="2000" dirty="0"/>
              <a:t>field to </a:t>
            </a:r>
            <a:r>
              <a:rPr lang="en-US" sz="2000" i="1" dirty="0"/>
              <a:t>OOW Service Sales</a:t>
            </a:r>
            <a:r>
              <a:rPr lang="en-US" sz="2000" dirty="0"/>
              <a:t>.</a:t>
            </a:r>
          </a:p>
          <a:p>
            <a:pPr marL="344487" lvl="1">
              <a:spcAft>
                <a:spcPts val="600"/>
              </a:spcAft>
              <a:buClr>
                <a:schemeClr val="tx1"/>
              </a:buClr>
            </a:pPr>
            <a:r>
              <a:rPr lang="en-US" sz="2000" dirty="0"/>
              <a:t>Next, </a:t>
            </a:r>
            <a:r>
              <a:rPr lang="en-US" sz="2000" b="1" dirty="0"/>
              <a:t>Save</a:t>
            </a:r>
            <a:r>
              <a:rPr lang="en-US" sz="2000" dirty="0"/>
              <a:t> and </a:t>
            </a:r>
            <a:r>
              <a:rPr lang="en-US" sz="2000" b="1" dirty="0"/>
              <a:t>Release</a:t>
            </a:r>
            <a:r>
              <a:rPr lang="en-US" sz="2000" dirty="0"/>
              <a:t> the Work Order.</a:t>
            </a:r>
          </a:p>
        </p:txBody>
      </p:sp>
      <p:pic>
        <p:nvPicPr>
          <p:cNvPr id="28" name="Picture 27">
            <a:extLst>
              <a:ext uri="{FF2B5EF4-FFF2-40B4-BE49-F238E27FC236}">
                <a16:creationId xmlns:a16="http://schemas.microsoft.com/office/drawing/2014/main" id="{63BFB310-5D93-4C4A-BDE3-9EF38DACF0F4}"/>
              </a:ext>
            </a:extLst>
          </p:cNvPr>
          <p:cNvPicPr>
            <a:picLocks noChangeAspect="1"/>
          </p:cNvPicPr>
          <p:nvPr/>
        </p:nvPicPr>
        <p:blipFill rotWithShape="1">
          <a:blip r:embed="rId6"/>
          <a:srcRect r="8607"/>
          <a:stretch/>
        </p:blipFill>
        <p:spPr>
          <a:xfrm>
            <a:off x="4434344" y="660351"/>
            <a:ext cx="7754481" cy="1101185"/>
          </a:xfrm>
          <a:prstGeom prst="rect">
            <a:avLst/>
          </a:prstGeom>
          <a:effectLst>
            <a:outerShdw blurRad="50800" dist="38100" dir="8100000" algn="tr" rotWithShape="0">
              <a:prstClr val="black">
                <a:alpha val="40000"/>
              </a:prstClr>
            </a:outerShdw>
          </a:effectLst>
        </p:spPr>
      </p:pic>
      <p:sp>
        <p:nvSpPr>
          <p:cNvPr id="29" name="Rectangle 28">
            <a:extLst>
              <a:ext uri="{FF2B5EF4-FFF2-40B4-BE49-F238E27FC236}">
                <a16:creationId xmlns:a16="http://schemas.microsoft.com/office/drawing/2014/main" id="{5729592F-A903-40EE-B671-F8F982EED26B}"/>
              </a:ext>
            </a:extLst>
          </p:cNvPr>
          <p:cNvSpPr/>
          <p:nvPr/>
        </p:nvSpPr>
        <p:spPr>
          <a:xfrm>
            <a:off x="7334958" y="997357"/>
            <a:ext cx="894785" cy="764591"/>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30" name="Arrow: Right 29">
            <a:extLst>
              <a:ext uri="{FF2B5EF4-FFF2-40B4-BE49-F238E27FC236}">
                <a16:creationId xmlns:a16="http://schemas.microsoft.com/office/drawing/2014/main" id="{884C4EB4-1BC3-40B3-9FB9-DD879D84BFE9}"/>
              </a:ext>
            </a:extLst>
          </p:cNvPr>
          <p:cNvSpPr/>
          <p:nvPr/>
        </p:nvSpPr>
        <p:spPr>
          <a:xfrm>
            <a:off x="4525224" y="4469216"/>
            <a:ext cx="242719" cy="200755"/>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1903762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1BA5751-F5BD-41B1-8309-0D32DC48C0E8}"/>
              </a:ext>
            </a:extLst>
          </p:cNvPr>
          <p:cNvSpPr/>
          <p:nvPr/>
        </p:nvSpPr>
        <p:spPr>
          <a:xfrm>
            <a:off x="56638" y="1009109"/>
            <a:ext cx="12188827" cy="3631763"/>
          </a:xfrm>
          <a:prstGeom prst="rect">
            <a:avLst/>
          </a:prstGeom>
        </p:spPr>
        <p:txBody>
          <a:bodyPr wrap="square">
            <a:spAutoFit/>
          </a:bodyPr>
          <a:lstStyle/>
          <a:p>
            <a:pPr marL="342900" indent="-342900">
              <a:spcBef>
                <a:spcPts val="2100"/>
              </a:spcBef>
              <a:spcAft>
                <a:spcPts val="1200"/>
              </a:spcAft>
              <a:buClr>
                <a:schemeClr val="tx1"/>
              </a:buClr>
              <a:buFont typeface="Wingdings" panose="05000000000000000000" pitchFamily="2" charset="2"/>
              <a:buChar char="Ø"/>
            </a:pPr>
            <a:r>
              <a:rPr lang="en-US" sz="2000" dirty="0"/>
              <a:t>When you select </a:t>
            </a:r>
            <a:r>
              <a:rPr lang="en-US" sz="2000" i="1" dirty="0"/>
              <a:t>Offline Billing </a:t>
            </a:r>
            <a:r>
              <a:rPr lang="en-US" sz="2000" dirty="0"/>
              <a:t>in </a:t>
            </a:r>
            <a:r>
              <a:rPr lang="en-US" sz="2000" b="1" dirty="0"/>
              <a:t>Order Type</a:t>
            </a:r>
            <a:r>
              <a:rPr lang="en-US" sz="2000" dirty="0"/>
              <a:t>, there are two additional fields to complete.</a:t>
            </a:r>
          </a:p>
          <a:p>
            <a:pPr marL="801687" lvl="1" indent="-457200">
              <a:spcAft>
                <a:spcPts val="1200"/>
              </a:spcAft>
              <a:buClr>
                <a:schemeClr val="tx1"/>
              </a:buClr>
              <a:buFont typeface="+mj-lt"/>
              <a:buAutoNum type="arabicPeriod"/>
            </a:pPr>
            <a:r>
              <a:rPr lang="en-US" sz="2000" dirty="0"/>
              <a:t>Under </a:t>
            </a:r>
            <a:r>
              <a:rPr lang="en-US" sz="2000" b="1" dirty="0"/>
              <a:t>Order Type</a:t>
            </a:r>
            <a:r>
              <a:rPr lang="en-US" sz="2000" dirty="0"/>
              <a:t>, a new</a:t>
            </a:r>
            <a:br>
              <a:rPr lang="en-US" sz="2000" dirty="0"/>
            </a:br>
            <a:r>
              <a:rPr lang="en-US" sz="2000" b="1" dirty="0"/>
              <a:t>Offline Billing Approval</a:t>
            </a:r>
            <a:br>
              <a:rPr lang="en-US" sz="2000" b="1" dirty="0"/>
            </a:br>
            <a:r>
              <a:rPr lang="en-US" sz="2000" b="1" dirty="0"/>
              <a:t>with Reference</a:t>
            </a:r>
            <a:r>
              <a:rPr lang="en-US" sz="2000" dirty="0"/>
              <a:t> field appears</a:t>
            </a:r>
            <a:br>
              <a:rPr lang="en-US" sz="2000" dirty="0"/>
            </a:br>
            <a:r>
              <a:rPr lang="en-US" sz="2000" dirty="0"/>
              <a:t>for you to enter this information,</a:t>
            </a:r>
            <a:br>
              <a:rPr lang="en-US" sz="2000" dirty="0"/>
            </a:br>
            <a:r>
              <a:rPr lang="en-US" sz="2000" dirty="0"/>
              <a:t>according to local procedures.</a:t>
            </a:r>
          </a:p>
          <a:p>
            <a:pPr marL="801687" lvl="1" indent="-457200">
              <a:spcAft>
                <a:spcPts val="700"/>
              </a:spcAft>
              <a:buClr>
                <a:schemeClr val="tx1"/>
              </a:buClr>
              <a:buFont typeface="+mj-lt"/>
              <a:buAutoNum type="arabicPeriod"/>
            </a:pPr>
            <a:r>
              <a:rPr lang="en-US" sz="2000" dirty="0"/>
              <a:t>Scroll down to the </a:t>
            </a:r>
            <a:r>
              <a:rPr lang="en-US" sz="2000" b="1" dirty="0"/>
              <a:t>Total </a:t>
            </a:r>
            <a:r>
              <a:rPr lang="en-US" sz="2000" dirty="0"/>
              <a:t>section</a:t>
            </a:r>
            <a:br>
              <a:rPr lang="en-US" sz="2000" b="1" dirty="0"/>
            </a:br>
            <a:r>
              <a:rPr lang="en-US" sz="1100" b="1" dirty="0"/>
              <a:t> </a:t>
            </a:r>
            <a:r>
              <a:rPr lang="en-US" sz="2000" dirty="0"/>
              <a:t>to specify a </a:t>
            </a:r>
            <a:r>
              <a:rPr lang="en-US" sz="2000" b="1" dirty="0"/>
              <a:t>Payment Method</a:t>
            </a:r>
            <a:r>
              <a:rPr lang="en-US" sz="2000" dirty="0"/>
              <a:t>.</a:t>
            </a:r>
          </a:p>
          <a:p>
            <a:pPr marL="801688" lvl="1">
              <a:spcAft>
                <a:spcPts val="1200"/>
              </a:spcAft>
              <a:buClr>
                <a:schemeClr val="tx1"/>
              </a:buClr>
            </a:pPr>
            <a:r>
              <a:rPr lang="en-US" sz="2000" dirty="0"/>
              <a:t>You are unable to Save this Work</a:t>
            </a:r>
            <a:br>
              <a:rPr lang="en-US" sz="2000" dirty="0"/>
            </a:br>
            <a:r>
              <a:rPr lang="en-US" sz="2000" dirty="0"/>
              <a:t>Order if this field is incomplete.</a:t>
            </a:r>
          </a:p>
        </p:txBody>
      </p:sp>
      <p:pic>
        <p:nvPicPr>
          <p:cNvPr id="9" name="Picture 8">
            <a:extLst>
              <a:ext uri="{FF2B5EF4-FFF2-40B4-BE49-F238E27FC236}">
                <a16:creationId xmlns:a16="http://schemas.microsoft.com/office/drawing/2014/main" id="{D8BC821B-E7EB-497C-B4CC-A5C8978706DD}"/>
              </a:ext>
            </a:extLst>
          </p:cNvPr>
          <p:cNvPicPr>
            <a:picLocks noChangeAspect="1"/>
          </p:cNvPicPr>
          <p:nvPr/>
        </p:nvPicPr>
        <p:blipFill>
          <a:blip r:embed="rId4"/>
          <a:stretch>
            <a:fillRect/>
          </a:stretch>
        </p:blipFill>
        <p:spPr>
          <a:xfrm>
            <a:off x="5991673" y="1507566"/>
            <a:ext cx="2787898" cy="2904059"/>
          </a:xfrm>
          <a:prstGeom prst="rect">
            <a:avLst/>
          </a:prstGeom>
        </p:spPr>
      </p:pic>
      <p:pic>
        <p:nvPicPr>
          <p:cNvPr id="5" name="Picture 4">
            <a:extLst>
              <a:ext uri="{FF2B5EF4-FFF2-40B4-BE49-F238E27FC236}">
                <a16:creationId xmlns:a16="http://schemas.microsoft.com/office/drawing/2014/main" id="{A6482D1C-00FA-4AF1-81A7-9D04DDC8CD3C}"/>
              </a:ext>
            </a:extLst>
          </p:cNvPr>
          <p:cNvPicPr>
            <a:picLocks noChangeAspect="1"/>
          </p:cNvPicPr>
          <p:nvPr/>
        </p:nvPicPr>
        <p:blipFill>
          <a:blip r:embed="rId5"/>
          <a:stretch>
            <a:fillRect/>
          </a:stretch>
        </p:blipFill>
        <p:spPr>
          <a:xfrm>
            <a:off x="5989472" y="4674115"/>
            <a:ext cx="2897602" cy="1384334"/>
          </a:xfrm>
          <a:prstGeom prst="rect">
            <a:avLst/>
          </a:prstGeom>
        </p:spPr>
      </p:pic>
      <p:sp>
        <p:nvSpPr>
          <p:cNvPr id="3" name="Slide Number Placeholder 2"/>
          <p:cNvSpPr>
            <a:spLocks noGrp="1"/>
          </p:cNvSpPr>
          <p:nvPr>
            <p:ph type="sldNum" sz="quarter" idx="10"/>
          </p:nvPr>
        </p:nvSpPr>
        <p:spPr/>
        <p:txBody>
          <a:bodyPr/>
          <a:lstStyle/>
          <a:p>
            <a:fld id="{6D22F896-40B5-4ADD-8801-0D06FADFA095}" type="slidenum">
              <a:rPr lang="en-US" smtClean="0"/>
              <a:pPr/>
              <a:t>28</a:t>
            </a:fld>
            <a:endParaRPr lang="en-US" dirty="0"/>
          </a:p>
        </p:txBody>
      </p:sp>
      <p:sp>
        <p:nvSpPr>
          <p:cNvPr id="4" name="Text Placeholder 3"/>
          <p:cNvSpPr>
            <a:spLocks noGrp="1"/>
          </p:cNvSpPr>
          <p:nvPr>
            <p:ph type="body" sz="quarter" idx="11"/>
          </p:nvPr>
        </p:nvSpPr>
        <p:spPr>
          <a:xfrm>
            <a:off x="0" y="0"/>
            <a:ext cx="4279900" cy="557213"/>
          </a:xfrm>
        </p:spPr>
        <p:txBody>
          <a:bodyPr/>
          <a:lstStyle/>
          <a:p>
            <a:r>
              <a:rPr lang="en-US" dirty="0"/>
              <a:t>Offline Billing (1 of 1)</a:t>
            </a:r>
          </a:p>
        </p:txBody>
      </p:sp>
      <p:sp>
        <p:nvSpPr>
          <p:cNvPr id="22" name="Rounded Rectangle 21">
            <a:hlinkClick r:id="rId6" action="ppaction://hlinksldjump"/>
          </p:cNvPr>
          <p:cNvSpPr/>
          <p:nvPr/>
        </p:nvSpPr>
        <p:spPr>
          <a:xfrm>
            <a:off x="951027" y="4653720"/>
            <a:ext cx="2310114" cy="712562"/>
          </a:xfrm>
          <a:prstGeom prst="roundRect">
            <a:avLst/>
          </a:prstGeom>
          <a:solidFill>
            <a:srgbClr val="13298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6" action="ppaction://hlinksldjump"/>
              </a:rPr>
              <a:t>Return to Create New Work Order.</a:t>
            </a:r>
            <a:endParaRPr lang="en-US" sz="1400" u="sng" dirty="0">
              <a:solidFill>
                <a:schemeClr val="bg1"/>
              </a:solidFill>
            </a:endParaRPr>
          </a:p>
        </p:txBody>
      </p:sp>
      <p:sp>
        <p:nvSpPr>
          <p:cNvPr id="35" name="Oval 34">
            <a:extLst>
              <a:ext uri="{FF2B5EF4-FFF2-40B4-BE49-F238E27FC236}">
                <a16:creationId xmlns:a16="http://schemas.microsoft.com/office/drawing/2014/main" id="{4A03CFC8-DD25-4374-B8E6-42E7A4C3813D}"/>
              </a:ext>
            </a:extLst>
          </p:cNvPr>
          <p:cNvSpPr/>
          <p:nvPr/>
        </p:nvSpPr>
        <p:spPr>
          <a:xfrm>
            <a:off x="8425810" y="380756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1</a:t>
            </a:r>
            <a:endParaRPr lang="en-US" dirty="0"/>
          </a:p>
        </p:txBody>
      </p:sp>
      <p:sp>
        <p:nvSpPr>
          <p:cNvPr id="13" name="Rectangle 12">
            <a:extLst>
              <a:ext uri="{FF2B5EF4-FFF2-40B4-BE49-F238E27FC236}">
                <a16:creationId xmlns:a16="http://schemas.microsoft.com/office/drawing/2014/main" id="{33A63A03-7C82-40A1-B84D-CF63019B15F9}"/>
              </a:ext>
            </a:extLst>
          </p:cNvPr>
          <p:cNvSpPr/>
          <p:nvPr/>
        </p:nvSpPr>
        <p:spPr>
          <a:xfrm>
            <a:off x="6199295" y="5564985"/>
            <a:ext cx="2606225" cy="293526"/>
          </a:xfrm>
          <a:prstGeom prst="rect">
            <a:avLst/>
          </a:prstGeom>
          <a:noFill/>
          <a:ln w="38100">
            <a:solidFill>
              <a:srgbClr val="45C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BA778E1-A46A-4FE1-A976-FEC84D5E2CDE}"/>
              </a:ext>
            </a:extLst>
          </p:cNvPr>
          <p:cNvSpPr/>
          <p:nvPr/>
        </p:nvSpPr>
        <p:spPr>
          <a:xfrm>
            <a:off x="8425811" y="533947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a:t>
            </a:r>
            <a:endParaRPr lang="en-US" dirty="0"/>
          </a:p>
        </p:txBody>
      </p:sp>
      <p:cxnSp>
        <p:nvCxnSpPr>
          <p:cNvPr id="7" name="Straight Connector 6">
            <a:extLst>
              <a:ext uri="{FF2B5EF4-FFF2-40B4-BE49-F238E27FC236}">
                <a16:creationId xmlns:a16="http://schemas.microsoft.com/office/drawing/2014/main" id="{95DEA652-C7A4-424E-B64E-666106DC32FD}"/>
              </a:ext>
            </a:extLst>
          </p:cNvPr>
          <p:cNvCxnSpPr>
            <a:cxnSpLocks/>
          </p:cNvCxnSpPr>
          <p:nvPr/>
        </p:nvCxnSpPr>
        <p:spPr>
          <a:xfrm>
            <a:off x="5868537" y="4572632"/>
            <a:ext cx="3116844" cy="784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9F4631-E4CB-4858-AA16-727194CC9752}"/>
              </a:ext>
            </a:extLst>
          </p:cNvPr>
          <p:cNvSpPr/>
          <p:nvPr/>
        </p:nvSpPr>
        <p:spPr>
          <a:xfrm>
            <a:off x="6268930" y="3696205"/>
            <a:ext cx="2536589" cy="61215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CF364D3-0332-450D-818A-0E6DEEFA4CBD}"/>
              </a:ext>
            </a:extLst>
          </p:cNvPr>
          <p:cNvPicPr>
            <a:picLocks noChangeAspect="1"/>
          </p:cNvPicPr>
          <p:nvPr/>
        </p:nvPicPr>
        <p:blipFill>
          <a:blip r:embed="rId7"/>
          <a:stretch>
            <a:fillRect/>
          </a:stretch>
        </p:blipFill>
        <p:spPr>
          <a:xfrm>
            <a:off x="7412741" y="3203181"/>
            <a:ext cx="731520" cy="191874"/>
          </a:xfrm>
          <a:prstGeom prst="rect">
            <a:avLst/>
          </a:prstGeom>
        </p:spPr>
      </p:pic>
      <p:sp>
        <p:nvSpPr>
          <p:cNvPr id="20" name="Rectangular Callout 26">
            <a:extLst>
              <a:ext uri="{FF2B5EF4-FFF2-40B4-BE49-F238E27FC236}">
                <a16:creationId xmlns:a16="http://schemas.microsoft.com/office/drawing/2014/main" id="{101CCEB9-913A-4A36-AC27-138D37E2BCAC}"/>
              </a:ext>
            </a:extLst>
          </p:cNvPr>
          <p:cNvSpPr/>
          <p:nvPr/>
        </p:nvSpPr>
        <p:spPr>
          <a:xfrm>
            <a:off x="9158654" y="3762068"/>
            <a:ext cx="2427145" cy="1845592"/>
          </a:xfrm>
          <a:prstGeom prst="wedgeRectCallout">
            <a:avLst>
              <a:gd name="adj1" fmla="val -69458"/>
              <a:gd name="adj2" fmla="val 58560"/>
            </a:avLst>
          </a:prstGeom>
          <a:solidFill>
            <a:srgbClr val="1329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ular Callout 26">
            <a:extLst>
              <a:ext uri="{FF2B5EF4-FFF2-40B4-BE49-F238E27FC236}">
                <a16:creationId xmlns:a16="http://schemas.microsoft.com/office/drawing/2014/main" id="{15B012FD-B6FE-48E0-8273-272EF853AC61}"/>
              </a:ext>
            </a:extLst>
          </p:cNvPr>
          <p:cNvSpPr/>
          <p:nvPr/>
        </p:nvSpPr>
        <p:spPr>
          <a:xfrm>
            <a:off x="9121868" y="3536254"/>
            <a:ext cx="2807248" cy="2104307"/>
          </a:xfrm>
          <a:prstGeom prst="wedgeRectCallout">
            <a:avLst>
              <a:gd name="adj1" fmla="val -42731"/>
              <a:gd name="adj2" fmla="val 25585"/>
            </a:avLst>
          </a:prstGeom>
          <a:solidFill>
            <a:srgbClr val="13298C"/>
          </a:solidFill>
          <a:ln w="38100">
            <a:solidFill>
              <a:srgbClr val="45C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pic>
        <p:nvPicPr>
          <p:cNvPr id="23" name="Picture 22">
            <a:extLst>
              <a:ext uri="{FF2B5EF4-FFF2-40B4-BE49-F238E27FC236}">
                <a16:creationId xmlns:a16="http://schemas.microsoft.com/office/drawing/2014/main" id="{5C5C9B33-D4CD-4A16-BC0F-49FD283C7AF6}"/>
              </a:ext>
            </a:extLst>
          </p:cNvPr>
          <p:cNvPicPr>
            <a:picLocks noChangeAspect="1"/>
          </p:cNvPicPr>
          <p:nvPr/>
        </p:nvPicPr>
        <p:blipFill>
          <a:blip r:embed="rId8"/>
          <a:stretch>
            <a:fillRect/>
          </a:stretch>
        </p:blipFill>
        <p:spPr>
          <a:xfrm>
            <a:off x="9158654" y="3580246"/>
            <a:ext cx="2733675" cy="2028825"/>
          </a:xfrm>
          <a:prstGeom prst="rect">
            <a:avLst/>
          </a:prstGeom>
          <a:ln>
            <a:solidFill>
              <a:srgbClr val="45CE60"/>
            </a:solidFill>
          </a:ln>
        </p:spPr>
      </p:pic>
    </p:spTree>
    <p:custDataLst>
      <p:tags r:id="rId1"/>
    </p:custDataLst>
    <p:extLst>
      <p:ext uri="{BB962C8B-B14F-4D97-AF65-F5344CB8AC3E}">
        <p14:creationId xmlns:p14="http://schemas.microsoft.com/office/powerpoint/2010/main" val="411354286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29</a:t>
            </a:fld>
            <a:endParaRPr lang="en-US" dirty="0"/>
          </a:p>
        </p:txBody>
      </p:sp>
      <p:sp>
        <p:nvSpPr>
          <p:cNvPr id="4" name="Text Placeholder 3"/>
          <p:cNvSpPr>
            <a:spLocks noGrp="1"/>
          </p:cNvSpPr>
          <p:nvPr>
            <p:ph type="body" sz="quarter" idx="11"/>
          </p:nvPr>
        </p:nvSpPr>
        <p:spPr>
          <a:xfrm>
            <a:off x="0" y="0"/>
            <a:ext cx="4279900" cy="557213"/>
          </a:xfrm>
        </p:spPr>
        <p:txBody>
          <a:bodyPr/>
          <a:lstStyle/>
          <a:p>
            <a:r>
              <a:rPr lang="en-US" dirty="0"/>
              <a:t>Free of Charge (1 of 1)</a:t>
            </a:r>
          </a:p>
        </p:txBody>
      </p:sp>
      <p:sp>
        <p:nvSpPr>
          <p:cNvPr id="22" name="Rounded Rectangle 21">
            <a:hlinkClick r:id="rId4" action="ppaction://hlinksldjump"/>
          </p:cNvPr>
          <p:cNvSpPr/>
          <p:nvPr/>
        </p:nvSpPr>
        <p:spPr>
          <a:xfrm>
            <a:off x="983051" y="3557233"/>
            <a:ext cx="2310114" cy="712562"/>
          </a:xfrm>
          <a:prstGeom prst="roundRect">
            <a:avLst/>
          </a:prstGeom>
          <a:solidFill>
            <a:srgbClr val="13298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4" action="ppaction://hlinksldjump"/>
              </a:rPr>
              <a:t>Return to Create New Work Order.</a:t>
            </a:r>
            <a:endParaRPr lang="en-US" sz="1400" u="sng" dirty="0">
              <a:solidFill>
                <a:schemeClr val="bg1"/>
              </a:solidFill>
            </a:endParaRPr>
          </a:p>
        </p:txBody>
      </p:sp>
      <p:pic>
        <p:nvPicPr>
          <p:cNvPr id="19" name="Picture 18">
            <a:extLst>
              <a:ext uri="{FF2B5EF4-FFF2-40B4-BE49-F238E27FC236}">
                <a16:creationId xmlns:a16="http://schemas.microsoft.com/office/drawing/2014/main" id="{EA2E1497-BF3C-4CA2-97B0-5F975AE83704}"/>
              </a:ext>
            </a:extLst>
          </p:cNvPr>
          <p:cNvPicPr>
            <a:picLocks noChangeAspect="1"/>
          </p:cNvPicPr>
          <p:nvPr/>
        </p:nvPicPr>
        <p:blipFill>
          <a:blip r:embed="rId5"/>
          <a:stretch>
            <a:fillRect/>
          </a:stretch>
        </p:blipFill>
        <p:spPr>
          <a:xfrm>
            <a:off x="5858640" y="1662105"/>
            <a:ext cx="3165214" cy="2871667"/>
          </a:xfrm>
          <a:prstGeom prst="rect">
            <a:avLst/>
          </a:prstGeom>
          <a:effectLst>
            <a:outerShdw blurRad="50800" dist="38100" dir="13500000" algn="br" rotWithShape="0">
              <a:prstClr val="black">
                <a:alpha val="40000"/>
              </a:prstClr>
            </a:outerShdw>
          </a:effectLst>
        </p:spPr>
      </p:pic>
      <p:sp>
        <p:nvSpPr>
          <p:cNvPr id="20" name="Rectangular Callout 26">
            <a:extLst>
              <a:ext uri="{FF2B5EF4-FFF2-40B4-BE49-F238E27FC236}">
                <a16:creationId xmlns:a16="http://schemas.microsoft.com/office/drawing/2014/main" id="{D5FC2E0C-FD83-4C23-8027-EA9594C498FA}"/>
              </a:ext>
            </a:extLst>
          </p:cNvPr>
          <p:cNvSpPr/>
          <p:nvPr/>
        </p:nvSpPr>
        <p:spPr>
          <a:xfrm>
            <a:off x="9010437" y="3913514"/>
            <a:ext cx="2807248" cy="2274052"/>
          </a:xfrm>
          <a:prstGeom prst="wedgeRectCallout">
            <a:avLst>
              <a:gd name="adj1" fmla="val -43380"/>
              <a:gd name="adj2" fmla="val -13017"/>
            </a:avLst>
          </a:prstGeom>
          <a:solidFill>
            <a:srgbClr val="13298C"/>
          </a:solidFill>
          <a:ln w="38100">
            <a:solidFill>
              <a:srgbClr val="45C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1" name="Rectangle 20">
            <a:extLst>
              <a:ext uri="{FF2B5EF4-FFF2-40B4-BE49-F238E27FC236}">
                <a16:creationId xmlns:a16="http://schemas.microsoft.com/office/drawing/2014/main" id="{8DE013DB-B1FE-4109-9078-8FA27FFF983E}"/>
              </a:ext>
            </a:extLst>
          </p:cNvPr>
          <p:cNvSpPr/>
          <p:nvPr/>
        </p:nvSpPr>
        <p:spPr>
          <a:xfrm>
            <a:off x="88662" y="1106181"/>
            <a:ext cx="12188827" cy="2215991"/>
          </a:xfrm>
          <a:prstGeom prst="rect">
            <a:avLst/>
          </a:prstGeom>
        </p:spPr>
        <p:txBody>
          <a:bodyPr wrap="square">
            <a:spAutoFit/>
          </a:bodyPr>
          <a:lstStyle/>
          <a:p>
            <a:pPr marL="342900" indent="-342900">
              <a:spcBef>
                <a:spcPts val="2100"/>
              </a:spcBef>
              <a:spcAft>
                <a:spcPts val="1200"/>
              </a:spcAft>
              <a:buClr>
                <a:schemeClr val="tx1"/>
              </a:buClr>
              <a:buFont typeface="Wingdings" panose="05000000000000000000" pitchFamily="2" charset="2"/>
              <a:buChar char="Ø"/>
            </a:pPr>
            <a:r>
              <a:rPr lang="en-US" sz="2000" dirty="0"/>
              <a:t>When you select </a:t>
            </a:r>
            <a:r>
              <a:rPr lang="en-US" sz="2000" i="1" dirty="0"/>
              <a:t>Free of Charge </a:t>
            </a:r>
            <a:r>
              <a:rPr lang="en-US" sz="2000" dirty="0"/>
              <a:t>(FOC) in </a:t>
            </a:r>
            <a:r>
              <a:rPr lang="en-US" sz="2000" b="1" dirty="0"/>
              <a:t>Order Type</a:t>
            </a:r>
            <a:r>
              <a:rPr lang="en-US" sz="2000" dirty="0"/>
              <a:t>, there is an additional field to complete.</a:t>
            </a:r>
          </a:p>
          <a:p>
            <a:pPr marL="801687" lvl="1" indent="-457200">
              <a:spcAft>
                <a:spcPts val="1200"/>
              </a:spcAft>
              <a:buClr>
                <a:schemeClr val="tx1"/>
              </a:buClr>
              <a:buFont typeface="+mj-lt"/>
              <a:buAutoNum type="arabicPeriod"/>
            </a:pPr>
            <a:r>
              <a:rPr lang="en-US" sz="2000" dirty="0"/>
              <a:t>Under the </a:t>
            </a:r>
            <a:r>
              <a:rPr lang="en-US" sz="2000" b="1" dirty="0"/>
              <a:t>Order Type</a:t>
            </a:r>
            <a:r>
              <a:rPr lang="en-US" sz="2000" dirty="0"/>
              <a:t> field, a new</a:t>
            </a:r>
            <a:br>
              <a:rPr lang="en-US" sz="2000" dirty="0"/>
            </a:br>
            <a:r>
              <a:rPr lang="en-US" sz="2000" b="1" dirty="0"/>
              <a:t>Free of Charge Reason </a:t>
            </a:r>
            <a:r>
              <a:rPr lang="en-US" sz="2000" dirty="0"/>
              <a:t>field appears</a:t>
            </a:r>
            <a:br>
              <a:rPr lang="en-US" sz="2000" dirty="0"/>
            </a:br>
            <a:r>
              <a:rPr lang="en-US" sz="2000" dirty="0"/>
              <a:t>for you to specify a reason for the FOC.</a:t>
            </a:r>
            <a:br>
              <a:rPr lang="en-US" sz="2000" dirty="0"/>
            </a:br>
            <a:r>
              <a:rPr lang="en-US" sz="800" dirty="0"/>
              <a:t> </a:t>
            </a:r>
            <a:br>
              <a:rPr lang="en-US" sz="800" dirty="0"/>
            </a:br>
            <a:r>
              <a:rPr lang="en-US" sz="2000" dirty="0"/>
              <a:t>You are unable to Save this Work</a:t>
            </a:r>
            <a:br>
              <a:rPr lang="en-US" sz="2000" dirty="0"/>
            </a:br>
            <a:r>
              <a:rPr lang="en-US" sz="2000" dirty="0"/>
              <a:t>Order if this field is incomplete.</a:t>
            </a:r>
          </a:p>
        </p:txBody>
      </p:sp>
      <p:sp>
        <p:nvSpPr>
          <p:cNvPr id="23" name="Rectangle 22">
            <a:extLst>
              <a:ext uri="{FF2B5EF4-FFF2-40B4-BE49-F238E27FC236}">
                <a16:creationId xmlns:a16="http://schemas.microsoft.com/office/drawing/2014/main" id="{668EADD5-F211-4FE8-BE7C-7E3A2908E274}"/>
              </a:ext>
            </a:extLst>
          </p:cNvPr>
          <p:cNvSpPr/>
          <p:nvPr/>
        </p:nvSpPr>
        <p:spPr>
          <a:xfrm>
            <a:off x="5904038" y="4078800"/>
            <a:ext cx="2536589" cy="49750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ular Callout 26">
            <a:extLst>
              <a:ext uri="{FF2B5EF4-FFF2-40B4-BE49-F238E27FC236}">
                <a16:creationId xmlns:a16="http://schemas.microsoft.com/office/drawing/2014/main" id="{A71E4B47-B246-47EA-9745-7E8FB261E6F0}"/>
              </a:ext>
            </a:extLst>
          </p:cNvPr>
          <p:cNvSpPr/>
          <p:nvPr/>
        </p:nvSpPr>
        <p:spPr>
          <a:xfrm>
            <a:off x="9107119" y="4056725"/>
            <a:ext cx="2536589" cy="1932897"/>
          </a:xfrm>
          <a:prstGeom prst="wedgeRectCallout">
            <a:avLst>
              <a:gd name="adj1" fmla="val -105920"/>
              <a:gd name="adj2" fmla="val -36862"/>
            </a:avLst>
          </a:prstGeom>
          <a:solidFill>
            <a:srgbClr val="1329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pic>
        <p:nvPicPr>
          <p:cNvPr id="26" name="Picture 25">
            <a:extLst>
              <a:ext uri="{FF2B5EF4-FFF2-40B4-BE49-F238E27FC236}">
                <a16:creationId xmlns:a16="http://schemas.microsoft.com/office/drawing/2014/main" id="{833F4FA0-AF58-40C6-AF41-182905676448}"/>
              </a:ext>
            </a:extLst>
          </p:cNvPr>
          <p:cNvPicPr>
            <a:picLocks noChangeAspect="1"/>
          </p:cNvPicPr>
          <p:nvPr/>
        </p:nvPicPr>
        <p:blipFill>
          <a:blip r:embed="rId6"/>
          <a:stretch>
            <a:fillRect/>
          </a:stretch>
        </p:blipFill>
        <p:spPr>
          <a:xfrm>
            <a:off x="9042461" y="3945640"/>
            <a:ext cx="2743200" cy="2209800"/>
          </a:xfrm>
          <a:prstGeom prst="rect">
            <a:avLst/>
          </a:prstGeom>
          <a:ln>
            <a:solidFill>
              <a:srgbClr val="45CE60"/>
            </a:solidFill>
          </a:ln>
        </p:spPr>
      </p:pic>
      <p:sp>
        <p:nvSpPr>
          <p:cNvPr id="27" name="Oval 26">
            <a:extLst>
              <a:ext uri="{FF2B5EF4-FFF2-40B4-BE49-F238E27FC236}">
                <a16:creationId xmlns:a16="http://schemas.microsoft.com/office/drawing/2014/main" id="{42115D59-A781-4C16-A3B5-E9FDDDE3DC28}"/>
              </a:ext>
            </a:extLst>
          </p:cNvPr>
          <p:cNvSpPr/>
          <p:nvPr/>
        </p:nvSpPr>
        <p:spPr>
          <a:xfrm>
            <a:off x="7487640" y="4468291"/>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1</a:t>
            </a:r>
            <a:endParaRPr lang="en-US" dirty="0"/>
          </a:p>
        </p:txBody>
      </p:sp>
    </p:spTree>
    <p:custDataLst>
      <p:tags r:id="rId1"/>
    </p:custDataLst>
    <p:extLst>
      <p:ext uri="{BB962C8B-B14F-4D97-AF65-F5344CB8AC3E}">
        <p14:creationId xmlns:p14="http://schemas.microsoft.com/office/powerpoint/2010/main" val="34094272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3</a:t>
            </a:fld>
            <a:endParaRPr lang="en-US" dirty="0"/>
          </a:p>
        </p:txBody>
      </p:sp>
      <p:sp>
        <p:nvSpPr>
          <p:cNvPr id="4" name="Text Placeholder 3"/>
          <p:cNvSpPr>
            <a:spLocks noGrp="1"/>
          </p:cNvSpPr>
          <p:nvPr>
            <p:ph type="body" sz="quarter" idx="11"/>
          </p:nvPr>
        </p:nvSpPr>
        <p:spPr>
          <a:xfrm>
            <a:off x="0" y="0"/>
            <a:ext cx="3742659" cy="557213"/>
          </a:xfrm>
        </p:spPr>
        <p:txBody>
          <a:bodyPr/>
          <a:lstStyle/>
          <a:p>
            <a:r>
              <a:rPr lang="en-US" dirty="0"/>
              <a:t>Display the Case</a:t>
            </a:r>
          </a:p>
        </p:txBody>
      </p:sp>
      <p:sp>
        <p:nvSpPr>
          <p:cNvPr id="15" name="Rectangle 14"/>
          <p:cNvSpPr/>
          <p:nvPr/>
        </p:nvSpPr>
        <p:spPr>
          <a:xfrm>
            <a:off x="108090" y="1194377"/>
            <a:ext cx="3748293" cy="4131900"/>
          </a:xfrm>
          <a:prstGeom prst="rect">
            <a:avLst/>
          </a:prstGeom>
        </p:spPr>
        <p:txBody>
          <a:bodyPr wrap="square">
            <a:spAutoFit/>
          </a:bodyPr>
          <a:lstStyle/>
          <a:p>
            <a:pPr marL="228600" indent="-228600">
              <a:spcAft>
                <a:spcPts val="900"/>
              </a:spcAft>
              <a:buClr>
                <a:schemeClr val="tx1"/>
              </a:buClr>
              <a:buFont typeface="Arial" panose="020B0604020202020204" pitchFamily="34" charset="0"/>
              <a:buChar char="•"/>
            </a:pPr>
            <a:r>
              <a:rPr lang="en-US" sz="2000" dirty="0"/>
              <a:t>For the CRU Work Order, the Agent diagnoses the problem and orders the parts.</a:t>
            </a:r>
            <a:endParaRPr lang="en-US" sz="900" dirty="0"/>
          </a:p>
          <a:p>
            <a:pPr marL="228600" indent="-228600">
              <a:spcAft>
                <a:spcPts val="900"/>
              </a:spcAft>
              <a:buClr>
                <a:schemeClr val="tx1"/>
              </a:buClr>
              <a:buFont typeface="Arial" panose="020B0604020202020204" pitchFamily="34" charset="0"/>
              <a:buChar char="•"/>
            </a:pPr>
            <a:r>
              <a:rPr lang="en-US" sz="2000" dirty="0"/>
              <a:t>A Part Vendor receives the parts order and ships the hardware to the customer.</a:t>
            </a:r>
          </a:p>
          <a:p>
            <a:pPr marL="228600" indent="-228600">
              <a:spcAft>
                <a:spcPts val="900"/>
              </a:spcAft>
              <a:buClr>
                <a:schemeClr val="tx1"/>
              </a:buClr>
              <a:buFont typeface="Arial" panose="020B0604020202020204" pitchFamily="34" charset="0"/>
              <a:buChar char="•"/>
            </a:pPr>
            <a:r>
              <a:rPr lang="en-US" sz="2000" dirty="0"/>
              <a:t>The Customer replaces the parts.</a:t>
            </a:r>
            <a:endParaRPr lang="en-US" sz="900" dirty="0"/>
          </a:p>
          <a:p>
            <a:pPr marL="228600" indent="-228600">
              <a:buClr>
                <a:schemeClr val="tx1"/>
              </a:buClr>
              <a:buFont typeface="Arial" panose="020B0604020202020204" pitchFamily="34" charset="0"/>
              <a:buChar char="•"/>
            </a:pPr>
            <a:r>
              <a:rPr lang="en-US" sz="2000" dirty="0"/>
              <a:t>All Work Orders begin with a Case. If the issue cannot be resolved at the Case level, a work order will be initiated.</a:t>
            </a:r>
          </a:p>
        </p:txBody>
      </p:sp>
      <p:sp>
        <p:nvSpPr>
          <p:cNvPr id="16"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1. Create a CRU Work Order.</a:t>
            </a:r>
          </a:p>
        </p:txBody>
      </p:sp>
      <p:sp>
        <p:nvSpPr>
          <p:cNvPr id="17" name="Rectangle: Rounded Corners 16">
            <a:hlinkClick r:id="rId5"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5" action="ppaction://hlinksldjump"/>
              </a:rPr>
              <a:t>2. Diagnose and Order Parts.</a:t>
            </a:r>
            <a:endParaRPr lang="en-US" sz="1400" u="sng" dirty="0">
              <a:solidFill>
                <a:schemeClr val="bg1"/>
              </a:solidFill>
            </a:endParaRPr>
          </a:p>
        </p:txBody>
      </p:sp>
      <p:sp>
        <p:nvSpPr>
          <p:cNvPr id="18" name="Text Placeholder 6"/>
          <p:cNvSpPr>
            <a:spLocks noGrp="1"/>
          </p:cNvSpPr>
          <p:nvPr>
            <p:ph type="body" sz="quarter" idx="14"/>
          </p:nvPr>
        </p:nvSpPr>
        <p:spPr>
          <a:xfrm>
            <a:off x="0" y="557213"/>
            <a:ext cx="2624328" cy="554037"/>
          </a:xfrm>
          <a:solidFill>
            <a:srgbClr val="46C8E1"/>
          </a:solidFill>
        </p:spPr>
        <p:txBody>
          <a:bodyPr anchor="ctr"/>
          <a:lstStyle/>
          <a:p>
            <a:pPr algn="l"/>
            <a:r>
              <a:rPr lang="en-US" sz="1400" u="sng" dirty="0">
                <a:hlinkClick r:id="rId4" action="ppaction://hlinksldjump"/>
              </a:rPr>
              <a:t>Display the Case. </a:t>
            </a:r>
          </a:p>
        </p:txBody>
      </p:sp>
      <p:sp>
        <p:nvSpPr>
          <p:cNvPr id="20" name="Text Placeholder 9"/>
          <p:cNvSpPr>
            <a:spLocks noGrp="1"/>
          </p:cNvSpPr>
          <p:nvPr>
            <p:ph type="body" sz="quarter" idx="15"/>
          </p:nvPr>
        </p:nvSpPr>
        <p:spPr>
          <a:xfrm>
            <a:off x="2386584" y="557498"/>
            <a:ext cx="2624328" cy="554037"/>
          </a:xfrm>
        </p:spPr>
        <p:txBody>
          <a:bodyPr anchor="ctr"/>
          <a:lstStyle/>
          <a:p>
            <a:pPr marL="0" indent="0">
              <a:buNone/>
            </a:pPr>
            <a:r>
              <a:rPr lang="en-US" sz="1400" dirty="0">
                <a:hlinkClick r:id="rId6" action="ppaction://hlinksldjump"/>
              </a:rPr>
              <a:t>Create the Work Order.</a:t>
            </a:r>
            <a:endParaRPr lang="en-US" dirty="0">
              <a:hlinkClick r:id="rId6" action="ppaction://hlinksldjump"/>
            </a:endParaRPr>
          </a:p>
        </p:txBody>
      </p:sp>
      <p:sp>
        <p:nvSpPr>
          <p:cNvPr id="24"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8" action="ppaction://hlinksldjump"/>
              </a:rPr>
              <a:t>3. </a:t>
            </a:r>
            <a:r>
              <a:rPr lang="en-US" sz="1400" u="sng" dirty="0">
                <a:solidFill>
                  <a:srgbClr val="FFFFFF"/>
                </a:solidFill>
                <a:hlinkClick r:id="rId7" action="ppaction://hlinksldjump"/>
              </a:rPr>
              <a:t>Release Work Order.</a:t>
            </a:r>
            <a:endParaRPr lang="en-US" sz="1400" u="sng" dirty="0">
              <a:solidFill>
                <a:srgbClr val="FFFFFF"/>
              </a:solidFill>
            </a:endParaRPr>
          </a:p>
        </p:txBody>
      </p:sp>
      <p:pic>
        <p:nvPicPr>
          <p:cNvPr id="6" name="Picture 5"/>
          <p:cNvPicPr>
            <a:picLocks noChangeAspect="1"/>
          </p:cNvPicPr>
          <p:nvPr/>
        </p:nvPicPr>
        <p:blipFill>
          <a:blip r:embed="rId9"/>
          <a:stretch>
            <a:fillRect/>
          </a:stretch>
        </p:blipFill>
        <p:spPr>
          <a:xfrm>
            <a:off x="4440115" y="1180859"/>
            <a:ext cx="7597503" cy="3472350"/>
          </a:xfrm>
          <a:prstGeom prst="rect">
            <a:avLst/>
          </a:prstGeom>
          <a:ln>
            <a:solidFill>
              <a:schemeClr val="bg1">
                <a:lumMod val="65000"/>
              </a:schemeClr>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10"/>
          <a:stretch>
            <a:fillRect/>
          </a:stretch>
        </p:blipFill>
        <p:spPr>
          <a:xfrm>
            <a:off x="7690001" y="4683914"/>
            <a:ext cx="3429000" cy="2050046"/>
          </a:xfrm>
          <a:prstGeom prst="rect">
            <a:avLst/>
          </a:prstGeom>
          <a:ln>
            <a:solidFill>
              <a:schemeClr val="bg1">
                <a:lumMod val="65000"/>
              </a:schemeClr>
            </a:solidFill>
          </a:ln>
          <a:effectLst/>
        </p:spPr>
      </p:pic>
      <p:sp>
        <p:nvSpPr>
          <p:cNvPr id="13" name="Rectangle: Rounded Corners 16">
            <a:hlinkClick r:id="rId11" action="ppaction://hlinksldjump"/>
            <a:extLst>
              <a:ext uri="{FF2B5EF4-FFF2-40B4-BE49-F238E27FC236}">
                <a16:creationId xmlns:a16="http://schemas.microsoft.com/office/drawing/2014/main" id="{9CA1F2D9-EA29-4ABD-ADC6-644B9CF3F460}"/>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1" action="ppaction://hlinksldjump"/>
              </a:rPr>
              <a:t>4. View Progress &amp; Status of WO</a:t>
            </a:r>
            <a:endParaRPr lang="en-US" sz="1400" u="sng" dirty="0">
              <a:solidFill>
                <a:srgbClr val="FFFFFF"/>
              </a:solidFill>
            </a:endParaRPr>
          </a:p>
        </p:txBody>
      </p:sp>
    </p:spTree>
    <p:custDataLst>
      <p:tags r:id="rId1"/>
    </p:custDataLst>
    <p:extLst>
      <p:ext uri="{BB962C8B-B14F-4D97-AF65-F5344CB8AC3E}">
        <p14:creationId xmlns:p14="http://schemas.microsoft.com/office/powerpoint/2010/main" val="336406528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30</a:t>
            </a:fld>
            <a:endParaRPr lang="en-US" dirty="0"/>
          </a:p>
        </p:txBody>
      </p:sp>
      <p:sp>
        <p:nvSpPr>
          <p:cNvPr id="4" name="Text Placeholder 3"/>
          <p:cNvSpPr>
            <a:spLocks noGrp="1"/>
          </p:cNvSpPr>
          <p:nvPr>
            <p:ph type="body" sz="quarter" idx="11"/>
          </p:nvPr>
        </p:nvSpPr>
        <p:spPr>
          <a:xfrm>
            <a:off x="0" y="0"/>
            <a:ext cx="4279900" cy="557213"/>
          </a:xfrm>
        </p:spPr>
        <p:txBody>
          <a:bodyPr/>
          <a:lstStyle/>
          <a:p>
            <a:r>
              <a:rPr lang="en-US" dirty="0"/>
              <a:t>Engineering Change (1 of 1)</a:t>
            </a:r>
          </a:p>
        </p:txBody>
      </p:sp>
      <p:sp>
        <p:nvSpPr>
          <p:cNvPr id="22" name="Rounded Rectangle 21">
            <a:hlinkClick r:id="rId4" action="ppaction://hlinksldjump"/>
          </p:cNvPr>
          <p:cNvSpPr/>
          <p:nvPr/>
        </p:nvSpPr>
        <p:spPr>
          <a:xfrm>
            <a:off x="1131883" y="4177154"/>
            <a:ext cx="2310114" cy="712562"/>
          </a:xfrm>
          <a:prstGeom prst="roundRect">
            <a:avLst/>
          </a:prstGeom>
          <a:solidFill>
            <a:srgbClr val="13298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4" action="ppaction://hlinksldjump"/>
              </a:rPr>
              <a:t>Return to </a:t>
            </a:r>
            <a:r>
              <a:rPr lang="en-US" sz="1400" u="sng" dirty="0">
                <a:solidFill>
                  <a:schemeClr val="bg1"/>
                </a:solidFill>
                <a:hlinkClick r:id="rId5" action="ppaction://hlinksldjump"/>
              </a:rPr>
              <a:t>Create New Work Order</a:t>
            </a:r>
            <a:r>
              <a:rPr lang="en-US" sz="1400" u="sng" dirty="0">
                <a:solidFill>
                  <a:schemeClr val="bg1"/>
                </a:solidFill>
                <a:hlinkClick r:id="rId4" action="ppaction://hlinksldjump"/>
              </a:rPr>
              <a:t>.</a:t>
            </a:r>
            <a:endParaRPr lang="en-US" sz="1400" u="sng" dirty="0">
              <a:solidFill>
                <a:schemeClr val="bg1"/>
              </a:solidFill>
            </a:endParaRPr>
          </a:p>
        </p:txBody>
      </p:sp>
      <p:pic>
        <p:nvPicPr>
          <p:cNvPr id="11" name="Picture 10">
            <a:extLst>
              <a:ext uri="{FF2B5EF4-FFF2-40B4-BE49-F238E27FC236}">
                <a16:creationId xmlns:a16="http://schemas.microsoft.com/office/drawing/2014/main" id="{E50F7952-54F6-4B72-8D30-D81DFAD63CA6}"/>
              </a:ext>
            </a:extLst>
          </p:cNvPr>
          <p:cNvPicPr>
            <a:picLocks noChangeAspect="1"/>
          </p:cNvPicPr>
          <p:nvPr/>
        </p:nvPicPr>
        <p:blipFill>
          <a:blip r:embed="rId6"/>
          <a:stretch>
            <a:fillRect/>
          </a:stretch>
        </p:blipFill>
        <p:spPr>
          <a:xfrm>
            <a:off x="6378077" y="2201537"/>
            <a:ext cx="3541581" cy="3094074"/>
          </a:xfrm>
          <a:prstGeom prst="rect">
            <a:avLst/>
          </a:prstGeom>
          <a:ln>
            <a:solidFill>
              <a:schemeClr val="bg1">
                <a:lumMod val="75000"/>
              </a:schemeClr>
            </a:solidFill>
          </a:ln>
          <a:effectLst>
            <a:outerShdw blurRad="50800" dist="38100" dir="13500000" algn="br" rotWithShape="0">
              <a:prstClr val="black">
                <a:alpha val="40000"/>
              </a:prstClr>
            </a:outerShdw>
          </a:effectLst>
        </p:spPr>
      </p:pic>
      <p:sp>
        <p:nvSpPr>
          <p:cNvPr id="12" name="Rectangle 11">
            <a:extLst>
              <a:ext uri="{FF2B5EF4-FFF2-40B4-BE49-F238E27FC236}">
                <a16:creationId xmlns:a16="http://schemas.microsoft.com/office/drawing/2014/main" id="{007989A1-A81A-49F6-9174-2935C9AF1F6E}"/>
              </a:ext>
            </a:extLst>
          </p:cNvPr>
          <p:cNvSpPr/>
          <p:nvPr/>
        </p:nvSpPr>
        <p:spPr>
          <a:xfrm>
            <a:off x="6605106" y="4920851"/>
            <a:ext cx="2975148" cy="433258"/>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25D57F-8B38-4ECB-9FFC-D055A0442461}"/>
              </a:ext>
            </a:extLst>
          </p:cNvPr>
          <p:cNvSpPr/>
          <p:nvPr/>
        </p:nvSpPr>
        <p:spPr>
          <a:xfrm>
            <a:off x="265885" y="1332491"/>
            <a:ext cx="10432595" cy="2539157"/>
          </a:xfrm>
          <a:prstGeom prst="rect">
            <a:avLst/>
          </a:prstGeom>
        </p:spPr>
        <p:txBody>
          <a:bodyPr wrap="square">
            <a:spAutoFit/>
          </a:bodyPr>
          <a:lstStyle/>
          <a:p>
            <a:pPr marL="342900" indent="-342900">
              <a:spcBef>
                <a:spcPts val="2100"/>
              </a:spcBef>
              <a:spcAft>
                <a:spcPts val="1200"/>
              </a:spcAft>
              <a:buClr>
                <a:schemeClr val="tx1"/>
              </a:buClr>
              <a:buFont typeface="Wingdings" panose="05000000000000000000" pitchFamily="2" charset="2"/>
              <a:buChar char="Ø"/>
            </a:pPr>
            <a:r>
              <a:rPr lang="en-US" sz="2000" dirty="0"/>
              <a:t>When you select </a:t>
            </a:r>
            <a:r>
              <a:rPr lang="en-US" sz="2000" i="1" dirty="0"/>
              <a:t>Engineering Change (ECA) </a:t>
            </a:r>
            <a:r>
              <a:rPr lang="en-US" sz="2000" dirty="0"/>
              <a:t>in </a:t>
            </a:r>
            <a:r>
              <a:rPr lang="en-US" sz="2000" b="1" dirty="0"/>
              <a:t>Order Type</a:t>
            </a:r>
            <a:r>
              <a:rPr lang="en-US" sz="2000" dirty="0"/>
              <a:t>, there is an additional field to complete.</a:t>
            </a:r>
          </a:p>
          <a:p>
            <a:pPr marL="801687" lvl="1" indent="-457200">
              <a:spcAft>
                <a:spcPts val="1200"/>
              </a:spcAft>
              <a:buClr>
                <a:schemeClr val="tx1"/>
              </a:buClr>
              <a:buFont typeface="+mj-lt"/>
              <a:buAutoNum type="arabicPeriod"/>
            </a:pPr>
            <a:r>
              <a:rPr lang="en-US" sz="2000" dirty="0"/>
              <a:t>Under the </a:t>
            </a:r>
            <a:r>
              <a:rPr lang="en-US" sz="2000" b="1" dirty="0"/>
              <a:t>Order Type</a:t>
            </a:r>
            <a:r>
              <a:rPr lang="en-US" sz="2000" dirty="0"/>
              <a:t> field, a new</a:t>
            </a:r>
            <a:br>
              <a:rPr lang="en-US" sz="2000" dirty="0"/>
            </a:br>
            <a:r>
              <a:rPr lang="en-US" sz="2000" b="1" dirty="0"/>
              <a:t>ECA Number </a:t>
            </a:r>
            <a:r>
              <a:rPr lang="en-US" sz="2000" dirty="0"/>
              <a:t>field appears</a:t>
            </a:r>
            <a:br>
              <a:rPr lang="en-US" sz="2000" dirty="0"/>
            </a:br>
            <a:r>
              <a:rPr lang="en-US" sz="2000" dirty="0"/>
              <a:t>for you to enter this information.</a:t>
            </a:r>
            <a:br>
              <a:rPr lang="en-US" sz="2000" dirty="0"/>
            </a:br>
            <a:r>
              <a:rPr lang="en-US" sz="900" dirty="0"/>
              <a:t> </a:t>
            </a:r>
            <a:br>
              <a:rPr lang="en-US" sz="900" dirty="0"/>
            </a:br>
            <a:r>
              <a:rPr lang="en-US" sz="2000" dirty="0"/>
              <a:t>You are unable to Save this Work</a:t>
            </a:r>
            <a:br>
              <a:rPr lang="en-US" sz="2000" dirty="0"/>
            </a:br>
            <a:r>
              <a:rPr lang="en-US" sz="2000" dirty="0"/>
              <a:t>Order if this field is incomplete.</a:t>
            </a:r>
          </a:p>
        </p:txBody>
      </p:sp>
      <p:sp>
        <p:nvSpPr>
          <p:cNvPr id="14" name="Oval 13">
            <a:extLst>
              <a:ext uri="{FF2B5EF4-FFF2-40B4-BE49-F238E27FC236}">
                <a16:creationId xmlns:a16="http://schemas.microsoft.com/office/drawing/2014/main" id="{4656D96F-3E3A-4B40-B9E4-7D03004AAFCF}"/>
              </a:ext>
            </a:extLst>
          </p:cNvPr>
          <p:cNvSpPr/>
          <p:nvPr/>
        </p:nvSpPr>
        <p:spPr>
          <a:xfrm>
            <a:off x="8528957" y="517166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1</a:t>
            </a:r>
            <a:endParaRPr lang="en-US" dirty="0"/>
          </a:p>
        </p:txBody>
      </p:sp>
    </p:spTree>
    <p:custDataLst>
      <p:tags r:id="rId1"/>
    </p:custDataLst>
    <p:extLst>
      <p:ext uri="{BB962C8B-B14F-4D97-AF65-F5344CB8AC3E}">
        <p14:creationId xmlns:p14="http://schemas.microsoft.com/office/powerpoint/2010/main" val="39975164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AC604C-1096-4F4E-A2F9-99711A3EC897}"/>
              </a:ext>
            </a:extLst>
          </p:cNvPr>
          <p:cNvPicPr>
            <a:picLocks noChangeAspect="1"/>
          </p:cNvPicPr>
          <p:nvPr/>
        </p:nvPicPr>
        <p:blipFill>
          <a:blip r:embed="rId4"/>
          <a:stretch>
            <a:fillRect/>
          </a:stretch>
        </p:blipFill>
        <p:spPr>
          <a:xfrm>
            <a:off x="4112015" y="955646"/>
            <a:ext cx="8017714" cy="596453"/>
          </a:xfrm>
          <a:prstGeom prst="rect">
            <a:avLst/>
          </a:prstGeom>
        </p:spPr>
      </p:pic>
      <p:sp>
        <p:nvSpPr>
          <p:cNvPr id="3" name="Slide Number Placeholder 2"/>
          <p:cNvSpPr>
            <a:spLocks noGrp="1"/>
          </p:cNvSpPr>
          <p:nvPr>
            <p:ph type="sldNum" sz="quarter" idx="10"/>
          </p:nvPr>
        </p:nvSpPr>
        <p:spPr/>
        <p:txBody>
          <a:bodyPr/>
          <a:lstStyle/>
          <a:p>
            <a:fld id="{6D22F896-40B5-4ADD-8801-0D06FADFA095}" type="slidenum">
              <a:rPr lang="en-US" smtClean="0"/>
              <a:pPr/>
              <a:t>31</a:t>
            </a:fld>
            <a:endParaRPr lang="en-US" dirty="0"/>
          </a:p>
        </p:txBody>
      </p:sp>
      <p:sp>
        <p:nvSpPr>
          <p:cNvPr id="4" name="Text Placeholder 3"/>
          <p:cNvSpPr>
            <a:spLocks noGrp="1"/>
          </p:cNvSpPr>
          <p:nvPr>
            <p:ph type="body" sz="quarter" idx="11"/>
          </p:nvPr>
        </p:nvSpPr>
        <p:spPr>
          <a:xfrm>
            <a:off x="0" y="0"/>
            <a:ext cx="7252636" cy="557213"/>
          </a:xfrm>
        </p:spPr>
        <p:txBody>
          <a:bodyPr/>
          <a:lstStyle/>
          <a:p>
            <a:r>
              <a:rPr lang="en-US" dirty="0"/>
              <a:t>Entry Validation Features (1 of 2)</a:t>
            </a:r>
          </a:p>
        </p:txBody>
      </p:sp>
      <p:sp>
        <p:nvSpPr>
          <p:cNvPr id="26" name="Rectangle 25">
            <a:extLst>
              <a:ext uri="{FF2B5EF4-FFF2-40B4-BE49-F238E27FC236}">
                <a16:creationId xmlns:a16="http://schemas.microsoft.com/office/drawing/2014/main" id="{4E1A69DD-4B3C-417E-B18A-85CF32D4A72C}"/>
              </a:ext>
            </a:extLst>
          </p:cNvPr>
          <p:cNvSpPr/>
          <p:nvPr/>
        </p:nvSpPr>
        <p:spPr>
          <a:xfrm>
            <a:off x="38099" y="817022"/>
            <a:ext cx="3908597" cy="4414029"/>
          </a:xfrm>
          <a:prstGeom prst="rect">
            <a:avLst/>
          </a:prstGeom>
        </p:spPr>
        <p:txBody>
          <a:bodyPr wrap="square">
            <a:spAutoFit/>
          </a:bodyPr>
          <a:lstStyle/>
          <a:p>
            <a:pPr marL="0" lvl="1">
              <a:lnSpc>
                <a:spcPts val="2100"/>
              </a:lnSpc>
              <a:spcAft>
                <a:spcPts val="600"/>
              </a:spcAft>
              <a:buClr>
                <a:schemeClr val="tx1"/>
              </a:buClr>
            </a:pPr>
            <a:r>
              <a:rPr lang="en-US" sz="1800" dirty="0"/>
              <a:t>To validate the entry of email and address information for the Ship-To Party, be in Edit status and:</a:t>
            </a:r>
          </a:p>
          <a:p>
            <a:pPr marL="457200" lvl="1" indent="-288925">
              <a:lnSpc>
                <a:spcPts val="2100"/>
              </a:lnSpc>
              <a:spcAft>
                <a:spcPts val="700"/>
              </a:spcAft>
              <a:buClr>
                <a:schemeClr val="tx1"/>
              </a:buClr>
              <a:buFont typeface="+mj-lt"/>
              <a:buAutoNum type="alphaLcPeriod"/>
            </a:pPr>
            <a:r>
              <a:rPr lang="en-US" sz="1800" dirty="0"/>
              <a:t>Click </a:t>
            </a:r>
            <a:r>
              <a:rPr lang="en-US" sz="1800" b="1" dirty="0"/>
              <a:t>Email Validation</a:t>
            </a:r>
            <a:r>
              <a:rPr lang="en-US" sz="1800" dirty="0"/>
              <a:t> or </a:t>
            </a:r>
            <a:r>
              <a:rPr lang="en-US" sz="1800" b="1" dirty="0"/>
              <a:t>Address Validation</a:t>
            </a:r>
            <a:r>
              <a:rPr lang="en-US" sz="1800" dirty="0"/>
              <a:t> in the Command Bar.</a:t>
            </a:r>
          </a:p>
          <a:p>
            <a:pPr marL="0" lvl="1">
              <a:lnSpc>
                <a:spcPts val="2100"/>
              </a:lnSpc>
              <a:spcAft>
                <a:spcPts val="700"/>
              </a:spcAft>
              <a:buClr>
                <a:schemeClr val="tx1"/>
              </a:buClr>
            </a:pPr>
            <a:r>
              <a:rPr lang="en-US" sz="1800" dirty="0"/>
              <a:t>After five seconds, a success</a:t>
            </a:r>
            <a:br>
              <a:rPr lang="en-US" sz="1800" dirty="0"/>
            </a:br>
            <a:r>
              <a:rPr lang="en-US" sz="1800" dirty="0"/>
              <a:t>or failure message appears.</a:t>
            </a:r>
            <a:r>
              <a:rPr lang="en-US" sz="1800" dirty="0">
                <a:latin typeface="Arial" pitchFamily="34" charset="0"/>
                <a:cs typeface="Arial" pitchFamily="34" charset="0"/>
              </a:rPr>
              <a:t> With Address Validation, the MSD might fill-in or update fields (if the correct address is found)</a:t>
            </a:r>
            <a:endParaRPr lang="en-US" sz="1800" dirty="0"/>
          </a:p>
          <a:p>
            <a:pPr marL="0" lvl="1">
              <a:lnSpc>
                <a:spcPts val="2100"/>
              </a:lnSpc>
              <a:buClr>
                <a:schemeClr val="tx1"/>
              </a:buClr>
            </a:pPr>
            <a:r>
              <a:rPr lang="en-US" sz="1800" dirty="0"/>
              <a:t>After an email failure, you cannot Save the Work Order until you correct the </a:t>
            </a:r>
            <a:r>
              <a:rPr lang="en-US" sz="1800" i="1" dirty="0"/>
              <a:t>Ship-To Party</a:t>
            </a:r>
            <a:r>
              <a:rPr lang="en-US" sz="1800" dirty="0"/>
              <a:t>’s email address in the </a:t>
            </a:r>
            <a:r>
              <a:rPr lang="en-US" sz="1800" b="1" dirty="0"/>
              <a:t>Parties Involved </a:t>
            </a:r>
            <a:r>
              <a:rPr lang="en-US" sz="1800" dirty="0"/>
              <a:t>tab.</a:t>
            </a:r>
          </a:p>
        </p:txBody>
      </p:sp>
      <p:sp>
        <p:nvSpPr>
          <p:cNvPr id="27" name="Rectangle 26">
            <a:extLst>
              <a:ext uri="{FF2B5EF4-FFF2-40B4-BE49-F238E27FC236}">
                <a16:creationId xmlns:a16="http://schemas.microsoft.com/office/drawing/2014/main" id="{080EEC40-A9C0-494D-988F-E68388155E93}"/>
              </a:ext>
            </a:extLst>
          </p:cNvPr>
          <p:cNvSpPr/>
          <p:nvPr/>
        </p:nvSpPr>
        <p:spPr>
          <a:xfrm>
            <a:off x="7252636" y="1156571"/>
            <a:ext cx="1789764" cy="31387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13ECFE-F630-4C31-9533-176D8C1D2B07}"/>
              </a:ext>
            </a:extLst>
          </p:cNvPr>
          <p:cNvSpPr/>
          <p:nvPr/>
        </p:nvSpPr>
        <p:spPr>
          <a:xfrm>
            <a:off x="5531792" y="1156571"/>
            <a:ext cx="1627953" cy="31387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D8A5A85-EDEF-4B5D-BF19-D73CDACF1E6E}"/>
              </a:ext>
            </a:extLst>
          </p:cNvPr>
          <p:cNvSpPr/>
          <p:nvPr/>
        </p:nvSpPr>
        <p:spPr>
          <a:xfrm>
            <a:off x="7070013" y="94895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30" name="TextBox 29">
            <a:extLst>
              <a:ext uri="{FF2B5EF4-FFF2-40B4-BE49-F238E27FC236}">
                <a16:creationId xmlns:a16="http://schemas.microsoft.com/office/drawing/2014/main" id="{A4A20681-D9DD-435F-86A5-C26135420FFB}"/>
              </a:ext>
            </a:extLst>
          </p:cNvPr>
          <p:cNvSpPr txBox="1"/>
          <p:nvPr/>
        </p:nvSpPr>
        <p:spPr>
          <a:xfrm>
            <a:off x="4701708" y="4673600"/>
            <a:ext cx="2895221" cy="1477328"/>
          </a:xfrm>
          <a:prstGeom prst="rect">
            <a:avLst/>
          </a:prstGeom>
          <a:noFill/>
        </p:spPr>
        <p:txBody>
          <a:bodyPr wrap="square" rtlCol="0">
            <a:spAutoFit/>
          </a:bodyPr>
          <a:lstStyle/>
          <a:p>
            <a:r>
              <a:rPr lang="en-US" sz="1800" dirty="0">
                <a:latin typeface="Arial" pitchFamily="34" charset="0"/>
                <a:cs typeface="Arial" pitchFamily="34" charset="0"/>
              </a:rPr>
              <a:t>It is possible to override an Address validation failure. After you Save, click </a:t>
            </a:r>
            <a:r>
              <a:rPr lang="en-US" sz="1800" b="1" dirty="0">
                <a:latin typeface="Arial" pitchFamily="34" charset="0"/>
                <a:cs typeface="Arial" pitchFamily="34" charset="0"/>
              </a:rPr>
              <a:t>OK</a:t>
            </a:r>
            <a:r>
              <a:rPr lang="en-US" sz="1800" dirty="0">
                <a:latin typeface="Arial" pitchFamily="34" charset="0"/>
                <a:cs typeface="Arial" pitchFamily="34" charset="0"/>
              </a:rPr>
              <a:t> in this message that appears:</a:t>
            </a:r>
          </a:p>
        </p:txBody>
      </p:sp>
      <p:pic>
        <p:nvPicPr>
          <p:cNvPr id="31" name="Picture 30">
            <a:extLst>
              <a:ext uri="{FF2B5EF4-FFF2-40B4-BE49-F238E27FC236}">
                <a16:creationId xmlns:a16="http://schemas.microsoft.com/office/drawing/2014/main" id="{AFE64AB6-E1F8-4F4A-8AA2-7F3C56B74E7B}"/>
              </a:ext>
            </a:extLst>
          </p:cNvPr>
          <p:cNvPicPr>
            <a:picLocks noChangeAspect="1"/>
          </p:cNvPicPr>
          <p:nvPr/>
        </p:nvPicPr>
        <p:blipFill>
          <a:blip r:embed="rId5"/>
          <a:stretch>
            <a:fillRect/>
          </a:stretch>
        </p:blipFill>
        <p:spPr>
          <a:xfrm>
            <a:off x="4470779" y="1880104"/>
            <a:ext cx="3622256" cy="1706640"/>
          </a:xfrm>
          <a:prstGeom prst="rect">
            <a:avLst/>
          </a:prstGeom>
          <a:effectLst>
            <a:outerShdw blurRad="63500" sx="102000" sy="102000" algn="ctr" rotWithShape="0">
              <a:prstClr val="black">
                <a:alpha val="40000"/>
              </a:prstClr>
            </a:outerShdw>
          </a:effectLst>
        </p:spPr>
      </p:pic>
      <p:pic>
        <p:nvPicPr>
          <p:cNvPr id="32" name="Picture 31">
            <a:extLst>
              <a:ext uri="{FF2B5EF4-FFF2-40B4-BE49-F238E27FC236}">
                <a16:creationId xmlns:a16="http://schemas.microsoft.com/office/drawing/2014/main" id="{434C7D56-D875-457A-9372-10749A350920}"/>
              </a:ext>
            </a:extLst>
          </p:cNvPr>
          <p:cNvPicPr>
            <a:picLocks noChangeAspect="1"/>
          </p:cNvPicPr>
          <p:nvPr/>
        </p:nvPicPr>
        <p:blipFill>
          <a:blip r:embed="rId6"/>
          <a:stretch>
            <a:fillRect/>
          </a:stretch>
        </p:blipFill>
        <p:spPr>
          <a:xfrm>
            <a:off x="8325976" y="1901125"/>
            <a:ext cx="3635580" cy="1679949"/>
          </a:xfrm>
          <a:prstGeom prst="rect">
            <a:avLst/>
          </a:prstGeom>
          <a:effectLst>
            <a:outerShdw blurRad="63500" sx="102000" sy="102000" algn="ctr" rotWithShape="0">
              <a:prstClr val="black">
                <a:alpha val="40000"/>
              </a:prstClr>
            </a:outerShdw>
          </a:effectLst>
        </p:spPr>
      </p:pic>
      <p:cxnSp>
        <p:nvCxnSpPr>
          <p:cNvPr id="35" name="Straight Arrow Connector 34">
            <a:extLst>
              <a:ext uri="{FF2B5EF4-FFF2-40B4-BE49-F238E27FC236}">
                <a16:creationId xmlns:a16="http://schemas.microsoft.com/office/drawing/2014/main" id="{0B9AF73A-6F32-46D0-85C6-AC357364CB4D}"/>
              </a:ext>
            </a:extLst>
          </p:cNvPr>
          <p:cNvCxnSpPr>
            <a:cxnSpLocks/>
          </p:cNvCxnSpPr>
          <p:nvPr/>
        </p:nvCxnSpPr>
        <p:spPr>
          <a:xfrm flipH="1">
            <a:off x="5608540" y="1493145"/>
            <a:ext cx="581610" cy="925404"/>
          </a:xfrm>
          <a:prstGeom prst="straightConnector1">
            <a:avLst/>
          </a:prstGeom>
          <a:ln w="38100">
            <a:solidFill>
              <a:srgbClr val="6AC34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5414E3-EDD8-4EAF-8A40-9A45255AF2A8}"/>
              </a:ext>
            </a:extLst>
          </p:cNvPr>
          <p:cNvCxnSpPr>
            <a:cxnSpLocks/>
          </p:cNvCxnSpPr>
          <p:nvPr/>
        </p:nvCxnSpPr>
        <p:spPr>
          <a:xfrm>
            <a:off x="8076810" y="1470912"/>
            <a:ext cx="769307" cy="983749"/>
          </a:xfrm>
          <a:prstGeom prst="straightConnector1">
            <a:avLst/>
          </a:prstGeom>
          <a:ln w="38100">
            <a:solidFill>
              <a:srgbClr val="6AC346"/>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06E3446-EEB0-4562-B40F-2C584F321F80}"/>
              </a:ext>
            </a:extLst>
          </p:cNvPr>
          <p:cNvSpPr txBox="1"/>
          <p:nvPr/>
        </p:nvSpPr>
        <p:spPr>
          <a:xfrm>
            <a:off x="4455532" y="3688344"/>
            <a:ext cx="3635579" cy="338554"/>
          </a:xfrm>
          <a:prstGeom prst="rect">
            <a:avLst/>
          </a:prstGeom>
          <a:noFill/>
        </p:spPr>
        <p:txBody>
          <a:bodyPr wrap="square" rtlCol="0">
            <a:spAutoFit/>
          </a:bodyPr>
          <a:lstStyle/>
          <a:p>
            <a:pPr algn="ctr"/>
            <a:r>
              <a:rPr lang="en-US" sz="1600" dirty="0">
                <a:latin typeface="Arial" pitchFamily="34" charset="0"/>
                <a:cs typeface="Arial" pitchFamily="34" charset="0"/>
              </a:rPr>
              <a:t>Example of a failure message</a:t>
            </a:r>
          </a:p>
        </p:txBody>
      </p:sp>
      <p:sp>
        <p:nvSpPr>
          <p:cNvPr id="42" name="TextBox 41">
            <a:extLst>
              <a:ext uri="{FF2B5EF4-FFF2-40B4-BE49-F238E27FC236}">
                <a16:creationId xmlns:a16="http://schemas.microsoft.com/office/drawing/2014/main" id="{88FD4695-873A-46D3-914E-E4DF8DE544C4}"/>
              </a:ext>
            </a:extLst>
          </p:cNvPr>
          <p:cNvSpPr txBox="1"/>
          <p:nvPr/>
        </p:nvSpPr>
        <p:spPr>
          <a:xfrm>
            <a:off x="8325976" y="3688344"/>
            <a:ext cx="3635579" cy="338554"/>
          </a:xfrm>
          <a:prstGeom prst="rect">
            <a:avLst/>
          </a:prstGeom>
          <a:noFill/>
        </p:spPr>
        <p:txBody>
          <a:bodyPr wrap="square" rtlCol="0">
            <a:spAutoFit/>
          </a:bodyPr>
          <a:lstStyle/>
          <a:p>
            <a:pPr algn="ctr"/>
            <a:r>
              <a:rPr lang="en-US" sz="1600" dirty="0">
                <a:latin typeface="Arial" pitchFamily="34" charset="0"/>
                <a:cs typeface="Arial" pitchFamily="34" charset="0"/>
              </a:rPr>
              <a:t>Example of a success message</a:t>
            </a:r>
          </a:p>
        </p:txBody>
      </p:sp>
      <p:pic>
        <p:nvPicPr>
          <p:cNvPr id="43" name="Picture 42">
            <a:extLst>
              <a:ext uri="{FF2B5EF4-FFF2-40B4-BE49-F238E27FC236}">
                <a16:creationId xmlns:a16="http://schemas.microsoft.com/office/drawing/2014/main" id="{4DB57617-3152-4E16-9445-F264305CDB61}"/>
              </a:ext>
            </a:extLst>
          </p:cNvPr>
          <p:cNvPicPr>
            <a:picLocks noChangeAspect="1"/>
          </p:cNvPicPr>
          <p:nvPr/>
        </p:nvPicPr>
        <p:blipFill>
          <a:blip r:embed="rId7"/>
          <a:stretch>
            <a:fillRect/>
          </a:stretch>
        </p:blipFill>
        <p:spPr>
          <a:xfrm>
            <a:off x="7596929" y="4699000"/>
            <a:ext cx="4252983" cy="1411304"/>
          </a:xfrm>
          <a:prstGeom prst="rect">
            <a:avLst/>
          </a:prstGeom>
          <a:effectLst>
            <a:outerShdw blurRad="63500" sx="102000" sy="102000" algn="ctr" rotWithShape="0">
              <a:prstClr val="black">
                <a:alpha val="40000"/>
              </a:prstClr>
            </a:outerShdw>
          </a:effectLst>
        </p:spPr>
      </p:pic>
      <p:sp>
        <p:nvSpPr>
          <p:cNvPr id="44" name="Rectangle 43">
            <a:extLst>
              <a:ext uri="{FF2B5EF4-FFF2-40B4-BE49-F238E27FC236}">
                <a16:creationId xmlns:a16="http://schemas.microsoft.com/office/drawing/2014/main" id="{377C0DF4-247B-4099-9F99-F4BA3C5F6E6D}"/>
              </a:ext>
            </a:extLst>
          </p:cNvPr>
          <p:cNvSpPr/>
          <p:nvPr/>
        </p:nvSpPr>
        <p:spPr>
          <a:xfrm>
            <a:off x="10312400" y="5658445"/>
            <a:ext cx="683450" cy="295031"/>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07153036-9390-478E-A9DA-D19A67AC556E}"/>
              </a:ext>
            </a:extLst>
          </p:cNvPr>
          <p:cNvCxnSpPr/>
          <p:nvPr/>
        </p:nvCxnSpPr>
        <p:spPr>
          <a:xfrm>
            <a:off x="5422900" y="4294134"/>
            <a:ext cx="5572950"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768A40-3EEA-48B6-A0B2-CF780A1990C5}"/>
              </a:ext>
            </a:extLst>
          </p:cNvPr>
          <p:cNvSpPr txBox="1"/>
          <p:nvPr/>
        </p:nvSpPr>
        <p:spPr>
          <a:xfrm>
            <a:off x="38098" y="5246483"/>
            <a:ext cx="4417433" cy="605294"/>
          </a:xfrm>
          <a:prstGeom prst="rect">
            <a:avLst/>
          </a:prstGeom>
          <a:noFill/>
        </p:spPr>
        <p:txBody>
          <a:bodyPr wrap="square" rtlCol="0">
            <a:spAutoFit/>
          </a:bodyPr>
          <a:lstStyle/>
          <a:p>
            <a:pPr>
              <a:lnSpc>
                <a:spcPts val="2000"/>
              </a:lnSpc>
            </a:pPr>
            <a:r>
              <a:rPr lang="en-US" sz="1750" dirty="0">
                <a:latin typeface="Arial" pitchFamily="34" charset="0"/>
                <a:cs typeface="Arial" pitchFamily="34" charset="0"/>
              </a:rPr>
              <a:t>Also, </a:t>
            </a:r>
            <a:r>
              <a:rPr lang="en-US" sz="1750">
                <a:latin typeface="Arial" pitchFamily="34" charset="0"/>
                <a:cs typeface="Arial" pitchFamily="34" charset="0"/>
              </a:rPr>
              <a:t>you can see </a:t>
            </a:r>
            <a:r>
              <a:rPr lang="en-US" sz="1750" dirty="0">
                <a:latin typeface="Arial" pitchFamily="34" charset="0"/>
                <a:cs typeface="Arial" pitchFamily="34" charset="0"/>
              </a:rPr>
              <a:t>the result of a validation on the </a:t>
            </a:r>
            <a:r>
              <a:rPr lang="en-US" sz="1750" b="1" dirty="0">
                <a:latin typeface="Arial" pitchFamily="34" charset="0"/>
                <a:cs typeface="Arial" pitchFamily="34" charset="0"/>
              </a:rPr>
              <a:t>Summary</a:t>
            </a:r>
            <a:r>
              <a:rPr lang="en-US" sz="1750" dirty="0">
                <a:latin typeface="Arial" pitchFamily="34" charset="0"/>
                <a:cs typeface="Arial" pitchFamily="34" charset="0"/>
              </a:rPr>
              <a:t> tab (see next slide).</a:t>
            </a:r>
            <a:endParaRPr lang="en-US" sz="1750" dirty="0">
              <a:solidFill>
                <a:srgbClr val="13298C"/>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6513936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750388" y="6469570"/>
            <a:ext cx="438912" cy="155448"/>
          </a:xfrm>
        </p:spPr>
        <p:txBody>
          <a:bodyPr/>
          <a:lstStyle/>
          <a:p>
            <a:fld id="{6D22F896-40B5-4ADD-8801-0D06FADFA095}" type="slidenum">
              <a:rPr lang="en-US" smtClean="0"/>
              <a:pPr/>
              <a:t>32</a:t>
            </a:fld>
            <a:endParaRPr lang="en-US" dirty="0"/>
          </a:p>
        </p:txBody>
      </p:sp>
      <p:sp>
        <p:nvSpPr>
          <p:cNvPr id="4" name="Text Placeholder 3"/>
          <p:cNvSpPr>
            <a:spLocks noGrp="1"/>
          </p:cNvSpPr>
          <p:nvPr>
            <p:ph type="body" sz="quarter" idx="11"/>
          </p:nvPr>
        </p:nvSpPr>
        <p:spPr>
          <a:xfrm>
            <a:off x="0" y="0"/>
            <a:ext cx="6755130" cy="557213"/>
          </a:xfrm>
        </p:spPr>
        <p:txBody>
          <a:bodyPr/>
          <a:lstStyle/>
          <a:p>
            <a:r>
              <a:rPr lang="en-US" dirty="0"/>
              <a:t>Entry Validation Features (2 of 2)</a:t>
            </a:r>
          </a:p>
        </p:txBody>
      </p:sp>
      <p:sp>
        <p:nvSpPr>
          <p:cNvPr id="22" name="Rounded Rectangle 21">
            <a:hlinkClick r:id="rId4" action="ppaction://hlinksldjump"/>
          </p:cNvPr>
          <p:cNvSpPr/>
          <p:nvPr/>
        </p:nvSpPr>
        <p:spPr>
          <a:xfrm>
            <a:off x="785503" y="5044004"/>
            <a:ext cx="2310114" cy="712562"/>
          </a:xfrm>
          <a:prstGeom prst="roundRect">
            <a:avLst/>
          </a:prstGeom>
          <a:solidFill>
            <a:srgbClr val="13298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4" action="ppaction://hlinksldjump"/>
              </a:rPr>
              <a:t>Return to Parties Involved.</a:t>
            </a:r>
            <a:endParaRPr lang="en-US" sz="1400" u="sng" dirty="0">
              <a:solidFill>
                <a:schemeClr val="bg1"/>
              </a:solidFill>
            </a:endParaRPr>
          </a:p>
        </p:txBody>
      </p:sp>
      <p:sp>
        <p:nvSpPr>
          <p:cNvPr id="33" name="Rectangle 32">
            <a:extLst>
              <a:ext uri="{FF2B5EF4-FFF2-40B4-BE49-F238E27FC236}">
                <a16:creationId xmlns:a16="http://schemas.microsoft.com/office/drawing/2014/main" id="{2E9D8910-C3EB-4FA6-A618-C586556EC644}"/>
              </a:ext>
            </a:extLst>
          </p:cNvPr>
          <p:cNvSpPr/>
          <p:nvPr/>
        </p:nvSpPr>
        <p:spPr>
          <a:xfrm>
            <a:off x="356369" y="986620"/>
            <a:ext cx="6012363" cy="4011355"/>
          </a:xfrm>
          <a:prstGeom prst="rect">
            <a:avLst/>
          </a:prstGeom>
        </p:spPr>
        <p:txBody>
          <a:bodyPr wrap="square">
            <a:spAutoFit/>
          </a:bodyPr>
          <a:lstStyle/>
          <a:p>
            <a:pPr>
              <a:spcAft>
                <a:spcPts val="1100"/>
              </a:spcAft>
            </a:pPr>
            <a:r>
              <a:rPr lang="en-US" sz="1900" dirty="0">
                <a:latin typeface="Arial" pitchFamily="34" charset="0"/>
                <a:cs typeface="Arial" pitchFamily="34" charset="0"/>
              </a:rPr>
              <a:t>For quick reference, there are fields on the </a:t>
            </a:r>
            <a:r>
              <a:rPr lang="en-US" sz="1900" b="1" dirty="0">
                <a:latin typeface="Arial" pitchFamily="34" charset="0"/>
                <a:cs typeface="Arial" pitchFamily="34" charset="0"/>
              </a:rPr>
              <a:t>Summary</a:t>
            </a:r>
            <a:r>
              <a:rPr lang="en-US" sz="1900" dirty="0">
                <a:latin typeface="Arial" pitchFamily="34" charset="0"/>
                <a:cs typeface="Arial" pitchFamily="34" charset="0"/>
              </a:rPr>
              <a:t> tab that show the result of </a:t>
            </a:r>
            <a:r>
              <a:rPr lang="en-US" sz="1900" b="1" dirty="0"/>
              <a:t>Email Validation</a:t>
            </a:r>
            <a:r>
              <a:rPr lang="en-US" sz="1900" dirty="0"/>
              <a:t> and </a:t>
            </a:r>
            <a:r>
              <a:rPr lang="en-US" sz="1900" b="1" dirty="0"/>
              <a:t>Address Validation</a:t>
            </a:r>
            <a:r>
              <a:rPr lang="en-US" sz="1900" dirty="0"/>
              <a:t>.</a:t>
            </a:r>
          </a:p>
          <a:p>
            <a:pPr>
              <a:spcAft>
                <a:spcPts val="700"/>
              </a:spcAft>
            </a:pPr>
            <a:r>
              <a:rPr lang="en-US" sz="1900" dirty="0">
                <a:latin typeface="Arial" pitchFamily="34" charset="0"/>
                <a:cs typeface="Arial" pitchFamily="34" charset="0"/>
              </a:rPr>
              <a:t>In the left column, look at the bottom of the </a:t>
            </a:r>
            <a:r>
              <a:rPr lang="en-US" sz="1900" b="1" dirty="0">
                <a:latin typeface="Arial" pitchFamily="34" charset="0"/>
                <a:cs typeface="Arial" pitchFamily="34" charset="0"/>
              </a:rPr>
              <a:t>Contact Information </a:t>
            </a:r>
            <a:r>
              <a:rPr lang="en-US" sz="1900" dirty="0">
                <a:latin typeface="Arial" pitchFamily="34" charset="0"/>
                <a:cs typeface="Arial" pitchFamily="34" charset="0"/>
              </a:rPr>
              <a:t>section for two result fields:</a:t>
            </a:r>
          </a:p>
          <a:p>
            <a:pPr marL="342900" indent="-342900">
              <a:spcAft>
                <a:spcPts val="700"/>
              </a:spcAft>
              <a:buFont typeface="Arial" panose="020B0604020202020204" pitchFamily="34" charset="0"/>
              <a:buChar char="•"/>
            </a:pPr>
            <a:r>
              <a:rPr lang="en-US" sz="1900" dirty="0">
                <a:latin typeface="Arial" pitchFamily="34" charset="0"/>
                <a:cs typeface="Arial" pitchFamily="34" charset="0"/>
              </a:rPr>
              <a:t>Empty (three dashes) indicates the validation has not been done yet.</a:t>
            </a:r>
          </a:p>
          <a:p>
            <a:pPr marL="342900" indent="-342900">
              <a:spcAft>
                <a:spcPts val="700"/>
              </a:spcAft>
              <a:buFont typeface="Arial" panose="020B0604020202020204" pitchFamily="34" charset="0"/>
              <a:buChar char="•"/>
            </a:pPr>
            <a:r>
              <a:rPr lang="en-US" sz="1900" dirty="0">
                <a:latin typeface="Arial" pitchFamily="34" charset="0"/>
                <a:cs typeface="Arial" pitchFamily="34" charset="0"/>
              </a:rPr>
              <a:t>No action is needed with </a:t>
            </a:r>
            <a:r>
              <a:rPr lang="en-US" sz="1900" b="1" dirty="0">
                <a:latin typeface="Arial" pitchFamily="34" charset="0"/>
                <a:cs typeface="Arial" pitchFamily="34" charset="0"/>
              </a:rPr>
              <a:t>Passed</a:t>
            </a:r>
            <a:r>
              <a:rPr lang="en-US" sz="1900" dirty="0">
                <a:latin typeface="Arial" pitchFamily="34" charset="0"/>
                <a:cs typeface="Arial" pitchFamily="34" charset="0"/>
              </a:rPr>
              <a:t>.</a:t>
            </a:r>
          </a:p>
          <a:p>
            <a:pPr marL="342900" indent="-342900">
              <a:buFont typeface="Arial" panose="020B0604020202020204" pitchFamily="34" charset="0"/>
              <a:buChar char="•"/>
            </a:pPr>
            <a:r>
              <a:rPr lang="en-US" sz="1900" dirty="0">
                <a:latin typeface="Arial" pitchFamily="34" charset="0"/>
                <a:cs typeface="Arial" pitchFamily="34" charset="0"/>
              </a:rPr>
              <a:t>With </a:t>
            </a:r>
            <a:r>
              <a:rPr lang="en-US" sz="1900" b="1" dirty="0">
                <a:latin typeface="Arial" pitchFamily="34" charset="0"/>
                <a:cs typeface="Arial" pitchFamily="34" charset="0"/>
              </a:rPr>
              <a:t>Failed</a:t>
            </a:r>
            <a:r>
              <a:rPr lang="en-US" sz="1900" dirty="0">
                <a:latin typeface="Arial" pitchFamily="34" charset="0"/>
                <a:cs typeface="Arial" pitchFamily="34" charset="0"/>
              </a:rPr>
              <a:t>, the Work Order cannot be saved with a failed email verification (update the </a:t>
            </a:r>
            <a:r>
              <a:rPr lang="en-US" sz="1900" i="1" dirty="0">
                <a:latin typeface="Arial" pitchFamily="34" charset="0"/>
                <a:cs typeface="Arial" pitchFamily="34" charset="0"/>
              </a:rPr>
              <a:t>Ship-To Party</a:t>
            </a:r>
            <a:r>
              <a:rPr lang="en-US" sz="1900" dirty="0">
                <a:latin typeface="Arial" pitchFamily="34" charset="0"/>
                <a:cs typeface="Arial" pitchFamily="34" charset="0"/>
              </a:rPr>
              <a:t> in the Parties Involved tab). However, it </a:t>
            </a:r>
            <a:r>
              <a:rPr lang="en-US" sz="1900" i="1" dirty="0">
                <a:latin typeface="Arial" pitchFamily="34" charset="0"/>
                <a:cs typeface="Arial" pitchFamily="34" charset="0"/>
              </a:rPr>
              <a:t>is</a:t>
            </a:r>
            <a:r>
              <a:rPr lang="en-US" sz="1900" dirty="0">
                <a:latin typeface="Arial" pitchFamily="34" charset="0"/>
                <a:cs typeface="Arial" pitchFamily="34" charset="0"/>
              </a:rPr>
              <a:t> possible to override an address failure [see previous slide].</a:t>
            </a:r>
          </a:p>
        </p:txBody>
      </p:sp>
      <p:pic>
        <p:nvPicPr>
          <p:cNvPr id="34" name="Picture 33" descr="A screenshot of a cell phone&#10;&#10;Description automatically generated">
            <a:extLst>
              <a:ext uri="{FF2B5EF4-FFF2-40B4-BE49-F238E27FC236}">
                <a16:creationId xmlns:a16="http://schemas.microsoft.com/office/drawing/2014/main" id="{52C47C33-459E-41DD-A146-B77ED283E5FD}"/>
              </a:ext>
            </a:extLst>
          </p:cNvPr>
          <p:cNvPicPr>
            <a:picLocks noChangeAspect="1"/>
          </p:cNvPicPr>
          <p:nvPr/>
        </p:nvPicPr>
        <p:blipFill>
          <a:blip r:embed="rId5"/>
          <a:stretch>
            <a:fillRect/>
          </a:stretch>
        </p:blipFill>
        <p:spPr>
          <a:xfrm>
            <a:off x="7097196" y="941832"/>
            <a:ext cx="4404407" cy="5029200"/>
          </a:xfrm>
          <a:prstGeom prst="rect">
            <a:avLst/>
          </a:prstGeom>
        </p:spPr>
      </p:pic>
      <p:sp>
        <p:nvSpPr>
          <p:cNvPr id="36" name="Rectangle 35">
            <a:extLst>
              <a:ext uri="{FF2B5EF4-FFF2-40B4-BE49-F238E27FC236}">
                <a16:creationId xmlns:a16="http://schemas.microsoft.com/office/drawing/2014/main" id="{40A5E474-F96A-432B-B73E-926AFBAAC4B0}"/>
              </a:ext>
            </a:extLst>
          </p:cNvPr>
          <p:cNvSpPr/>
          <p:nvPr/>
        </p:nvSpPr>
        <p:spPr>
          <a:xfrm>
            <a:off x="7348728" y="4408015"/>
            <a:ext cx="3886200" cy="896112"/>
          </a:xfrm>
          <a:prstGeom prst="rect">
            <a:avLst/>
          </a:prstGeom>
          <a:no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4365360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33</a:t>
            </a:fld>
            <a:endParaRPr lang="en-US" dirty="0"/>
          </a:p>
        </p:txBody>
      </p:sp>
      <p:sp>
        <p:nvSpPr>
          <p:cNvPr id="4" name="Text Placeholder 3"/>
          <p:cNvSpPr>
            <a:spLocks noGrp="1"/>
          </p:cNvSpPr>
          <p:nvPr>
            <p:ph type="body" sz="quarter" idx="11"/>
          </p:nvPr>
        </p:nvSpPr>
        <p:spPr>
          <a:xfrm>
            <a:off x="-1" y="0"/>
            <a:ext cx="7984699" cy="557213"/>
          </a:xfrm>
        </p:spPr>
        <p:txBody>
          <a:bodyPr/>
          <a:lstStyle/>
          <a:p>
            <a:r>
              <a:rPr lang="en-US" dirty="0"/>
              <a:t>Cannot Create Work Order (1 of 1)</a:t>
            </a:r>
          </a:p>
        </p:txBody>
      </p:sp>
      <p:pic>
        <p:nvPicPr>
          <p:cNvPr id="31" name="Picture 30" descr="A screenshot of a cell phone&#10;&#10;Description automatically generated">
            <a:extLst>
              <a:ext uri="{FF2B5EF4-FFF2-40B4-BE49-F238E27FC236}">
                <a16:creationId xmlns:a16="http://schemas.microsoft.com/office/drawing/2014/main" id="{90E6657E-C3DD-46EA-BC57-3D9815DFDD13}"/>
              </a:ext>
            </a:extLst>
          </p:cNvPr>
          <p:cNvPicPr>
            <a:picLocks noChangeAspect="1"/>
          </p:cNvPicPr>
          <p:nvPr/>
        </p:nvPicPr>
        <p:blipFill rotWithShape="1">
          <a:blip r:embed="rId4"/>
          <a:srcRect l="20836" r="4988"/>
          <a:stretch/>
        </p:blipFill>
        <p:spPr>
          <a:xfrm>
            <a:off x="8593322" y="4051357"/>
            <a:ext cx="3370753" cy="1131079"/>
          </a:xfrm>
          <a:prstGeom prst="rect">
            <a:avLst/>
          </a:prstGeom>
          <a:effectLst>
            <a:outerShdw blurRad="63500" sx="102000" sy="102000" algn="ctr" rotWithShape="0">
              <a:prstClr val="black">
                <a:alpha val="40000"/>
              </a:prstClr>
            </a:outerShdw>
          </a:effectLst>
        </p:spPr>
      </p:pic>
      <p:pic>
        <p:nvPicPr>
          <p:cNvPr id="32" name="Picture 31" descr="A screenshot of a cell phone&#10;&#10;Description automatically generated">
            <a:extLst>
              <a:ext uri="{FF2B5EF4-FFF2-40B4-BE49-F238E27FC236}">
                <a16:creationId xmlns:a16="http://schemas.microsoft.com/office/drawing/2014/main" id="{69EC0283-4923-4D57-AB6F-D17E8412BFDC}"/>
              </a:ext>
            </a:extLst>
          </p:cNvPr>
          <p:cNvPicPr>
            <a:picLocks noChangeAspect="1"/>
          </p:cNvPicPr>
          <p:nvPr/>
        </p:nvPicPr>
        <p:blipFill>
          <a:blip r:embed="rId5"/>
          <a:stretch>
            <a:fillRect/>
          </a:stretch>
        </p:blipFill>
        <p:spPr>
          <a:xfrm>
            <a:off x="4841021" y="2134924"/>
            <a:ext cx="2851359" cy="3931303"/>
          </a:xfrm>
          <a:prstGeom prst="rect">
            <a:avLst/>
          </a:prstGeom>
        </p:spPr>
      </p:pic>
      <p:sp>
        <p:nvSpPr>
          <p:cNvPr id="35" name="Rounded Rectangle 21">
            <a:hlinkClick r:id="rId6" action="ppaction://hlinksldjump"/>
            <a:extLst>
              <a:ext uri="{FF2B5EF4-FFF2-40B4-BE49-F238E27FC236}">
                <a16:creationId xmlns:a16="http://schemas.microsoft.com/office/drawing/2014/main" id="{DF7B15FD-8E7B-4BF5-B699-B1F5851F10AE}"/>
              </a:ext>
            </a:extLst>
          </p:cNvPr>
          <p:cNvSpPr/>
          <p:nvPr/>
        </p:nvSpPr>
        <p:spPr>
          <a:xfrm>
            <a:off x="356491" y="4959461"/>
            <a:ext cx="2310114" cy="712562"/>
          </a:xfrm>
          <a:prstGeom prst="roundRect">
            <a:avLst/>
          </a:prstGeom>
          <a:solidFill>
            <a:srgbClr val="13298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6" action="ppaction://hlinksldjump"/>
              </a:rPr>
              <a:t>Return to </a:t>
            </a:r>
            <a:r>
              <a:rPr lang="en-US" sz="1400" dirty="0">
                <a:latin typeface="Arial" pitchFamily="34" charset="0"/>
                <a:cs typeface="Arial" pitchFamily="34" charset="0"/>
                <a:hlinkClick r:id="rId6" action="ppaction://hlinksldjump"/>
              </a:rPr>
              <a:t>Create New Work Order</a:t>
            </a:r>
            <a:endParaRPr lang="en-US" sz="1400" u="sng" dirty="0">
              <a:solidFill>
                <a:schemeClr val="bg1"/>
              </a:solidFill>
            </a:endParaRPr>
          </a:p>
        </p:txBody>
      </p:sp>
      <p:sp>
        <p:nvSpPr>
          <p:cNvPr id="37" name="Rectangle 36">
            <a:extLst>
              <a:ext uri="{FF2B5EF4-FFF2-40B4-BE49-F238E27FC236}">
                <a16:creationId xmlns:a16="http://schemas.microsoft.com/office/drawing/2014/main" id="{BA11EBAB-96FE-40E0-80F7-CD55C30A5DA0}"/>
              </a:ext>
            </a:extLst>
          </p:cNvPr>
          <p:cNvSpPr/>
          <p:nvPr/>
        </p:nvSpPr>
        <p:spPr>
          <a:xfrm>
            <a:off x="5310080" y="2134924"/>
            <a:ext cx="543049" cy="30953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8E023F9-57D0-4B1B-B08E-171F4E3A0AB4}"/>
              </a:ext>
            </a:extLst>
          </p:cNvPr>
          <p:cNvSpPr/>
          <p:nvPr/>
        </p:nvSpPr>
        <p:spPr>
          <a:xfrm>
            <a:off x="44184" y="836889"/>
            <a:ext cx="12188827" cy="1169551"/>
          </a:xfrm>
          <a:prstGeom prst="rect">
            <a:avLst/>
          </a:prstGeom>
        </p:spPr>
        <p:txBody>
          <a:bodyPr wrap="square">
            <a:spAutoFit/>
          </a:bodyPr>
          <a:lstStyle/>
          <a:p>
            <a:pPr marL="342900" indent="-342900">
              <a:spcAft>
                <a:spcPts val="1200"/>
              </a:spcAft>
              <a:buClr>
                <a:schemeClr val="tx1"/>
              </a:buClr>
              <a:buFont typeface="Wingdings" panose="05000000000000000000" pitchFamily="2" charset="2"/>
              <a:buChar char="Ø"/>
            </a:pPr>
            <a:r>
              <a:rPr lang="en-US" sz="2000" dirty="0"/>
              <a:t>If the </a:t>
            </a:r>
            <a:r>
              <a:rPr lang="en-US" sz="2000" b="1" dirty="0"/>
              <a:t>Call Reason </a:t>
            </a:r>
            <a:r>
              <a:rPr lang="en-US" sz="2000" dirty="0"/>
              <a:t>was set to </a:t>
            </a:r>
            <a:r>
              <a:rPr lang="en-US" sz="2000" i="1" dirty="0"/>
              <a:t>Information Call </a:t>
            </a:r>
            <a:r>
              <a:rPr lang="en-US" sz="2000" dirty="0"/>
              <a:t>in the Case, then you cannot create a Work Order.</a:t>
            </a:r>
            <a:br>
              <a:rPr lang="en-US" sz="2000" dirty="0"/>
            </a:br>
            <a:r>
              <a:rPr lang="en-US" sz="2000" dirty="0"/>
              <a:t>The call reason must be changed to a different option to create a Work Order. </a:t>
            </a:r>
          </a:p>
          <a:p>
            <a:pPr marL="342900" indent="-342900">
              <a:spcAft>
                <a:spcPts val="1200"/>
              </a:spcAft>
              <a:buClr>
                <a:schemeClr val="tx1"/>
              </a:buClr>
              <a:buFont typeface="Wingdings" panose="05000000000000000000" pitchFamily="2" charset="2"/>
              <a:buChar char="Ø"/>
            </a:pPr>
            <a:r>
              <a:rPr lang="en-US" sz="2000" dirty="0"/>
              <a:t>Once in </a:t>
            </a:r>
            <a:r>
              <a:rPr lang="en-US" sz="2000" b="1" dirty="0"/>
              <a:t>Edit</a:t>
            </a:r>
            <a:r>
              <a:rPr lang="en-US" sz="2000" dirty="0"/>
              <a:t> status, update the field either in the </a:t>
            </a:r>
            <a:r>
              <a:rPr lang="en-US" sz="2000" b="1" dirty="0"/>
              <a:t>Resolution</a:t>
            </a:r>
            <a:r>
              <a:rPr lang="en-US" sz="2000" dirty="0"/>
              <a:t> tab (</a:t>
            </a:r>
            <a:r>
              <a:rPr lang="en-US" sz="2000" b="1" dirty="0"/>
              <a:t>Case Reason </a:t>
            </a:r>
            <a:r>
              <a:rPr lang="en-US" sz="2000" dirty="0"/>
              <a:t>section) or:</a:t>
            </a:r>
          </a:p>
        </p:txBody>
      </p:sp>
      <p:sp>
        <p:nvSpPr>
          <p:cNvPr id="39" name="Oval 38">
            <a:extLst>
              <a:ext uri="{FF2B5EF4-FFF2-40B4-BE49-F238E27FC236}">
                <a16:creationId xmlns:a16="http://schemas.microsoft.com/office/drawing/2014/main" id="{2CC5F94C-995F-4483-8E5E-2A1694BA1A36}"/>
              </a:ext>
            </a:extLst>
          </p:cNvPr>
          <p:cNvSpPr/>
          <p:nvPr/>
        </p:nvSpPr>
        <p:spPr>
          <a:xfrm>
            <a:off x="5714888" y="226886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40" name="Rectangle 39">
            <a:extLst>
              <a:ext uri="{FF2B5EF4-FFF2-40B4-BE49-F238E27FC236}">
                <a16:creationId xmlns:a16="http://schemas.microsoft.com/office/drawing/2014/main" id="{3AF1FB33-28AB-4E8E-8834-222D51D34647}"/>
              </a:ext>
            </a:extLst>
          </p:cNvPr>
          <p:cNvSpPr/>
          <p:nvPr/>
        </p:nvSpPr>
        <p:spPr>
          <a:xfrm>
            <a:off x="34290" y="2019928"/>
            <a:ext cx="4937755" cy="2744341"/>
          </a:xfrm>
          <a:prstGeom prst="rect">
            <a:avLst/>
          </a:prstGeom>
        </p:spPr>
        <p:txBody>
          <a:bodyPr wrap="square">
            <a:spAutoFit/>
          </a:bodyPr>
          <a:lstStyle/>
          <a:p>
            <a:pPr marL="688975" lvl="1" indent="-346075">
              <a:spcAft>
                <a:spcPts val="900"/>
              </a:spcAft>
              <a:buClr>
                <a:schemeClr val="tx1"/>
              </a:buClr>
              <a:buFont typeface="+mj-lt"/>
              <a:buAutoNum type="alphaLcPeriod"/>
            </a:pPr>
            <a:r>
              <a:rPr lang="en-US" sz="1800" dirty="0"/>
              <a:t>On the BPF, click the bullseye.</a:t>
            </a:r>
          </a:p>
          <a:p>
            <a:pPr marL="688975" lvl="1" indent="-346075">
              <a:spcAft>
                <a:spcPts val="900"/>
              </a:spcAft>
              <a:buClr>
                <a:schemeClr val="tx1"/>
              </a:buClr>
              <a:buFont typeface="+mj-lt"/>
              <a:buAutoNum type="alphaLcPeriod"/>
            </a:pPr>
            <a:r>
              <a:rPr lang="en-US" sz="1800" dirty="0"/>
              <a:t>Click the drop-down arrow at </a:t>
            </a:r>
            <a:r>
              <a:rPr lang="en-US" sz="1800" b="1" dirty="0"/>
              <a:t>Case Reason</a:t>
            </a:r>
            <a:r>
              <a:rPr lang="en-US" sz="1800" dirty="0"/>
              <a:t>.</a:t>
            </a:r>
          </a:p>
          <a:p>
            <a:pPr marL="688975" lvl="1" indent="-346075">
              <a:spcAft>
                <a:spcPts val="900"/>
              </a:spcAft>
              <a:buClr>
                <a:schemeClr val="tx1"/>
              </a:buClr>
              <a:buFont typeface="+mj-lt"/>
              <a:buAutoNum type="alphaLcPeriod"/>
            </a:pPr>
            <a:r>
              <a:rPr lang="en-US" sz="1800" dirty="0"/>
              <a:t>Select the correct reason, and then</a:t>
            </a:r>
            <a:br>
              <a:rPr lang="en-US" sz="1800" dirty="0"/>
            </a:br>
            <a:r>
              <a:rPr lang="en-US" sz="1800" dirty="0"/>
              <a:t>click anywhere on the page.</a:t>
            </a:r>
          </a:p>
          <a:p>
            <a:pPr marL="342900" lvl="1">
              <a:spcBef>
                <a:spcPts val="400"/>
              </a:spcBef>
              <a:spcAft>
                <a:spcPts val="1200"/>
              </a:spcAft>
              <a:buClr>
                <a:schemeClr val="tx1"/>
              </a:buClr>
            </a:pPr>
            <a:r>
              <a:rPr lang="en-US" sz="1800" dirty="0"/>
              <a:t>The </a:t>
            </a:r>
            <a:r>
              <a:rPr lang="en-US" sz="1800" b="1" dirty="0"/>
              <a:t>Service History </a:t>
            </a:r>
            <a:r>
              <a:rPr lang="en-US" sz="1800" dirty="0"/>
              <a:t>tab now has</a:t>
            </a:r>
            <a:br>
              <a:rPr lang="en-US" sz="1800" dirty="0"/>
            </a:br>
            <a:r>
              <a:rPr lang="en-US" sz="1800" i="1" dirty="0"/>
              <a:t>+ New Work Order </a:t>
            </a:r>
            <a:r>
              <a:rPr lang="en-US" sz="1800" dirty="0"/>
              <a:t>in the </a:t>
            </a:r>
            <a:r>
              <a:rPr lang="en-US" sz="1800" b="1" dirty="0"/>
              <a:t>Related</a:t>
            </a:r>
            <a:br>
              <a:rPr lang="en-US" sz="1800" b="1" dirty="0"/>
            </a:br>
            <a:r>
              <a:rPr lang="en-US" sz="1800" b="1" dirty="0"/>
              <a:t>Work Orders </a:t>
            </a:r>
            <a:r>
              <a:rPr lang="en-US" sz="1800" dirty="0"/>
              <a:t>section.</a:t>
            </a:r>
          </a:p>
        </p:txBody>
      </p:sp>
      <p:sp>
        <p:nvSpPr>
          <p:cNvPr id="41" name="Rectangle 40">
            <a:extLst>
              <a:ext uri="{FF2B5EF4-FFF2-40B4-BE49-F238E27FC236}">
                <a16:creationId xmlns:a16="http://schemas.microsoft.com/office/drawing/2014/main" id="{4D97682C-790C-4607-A247-9EB4F027E2E5}"/>
              </a:ext>
            </a:extLst>
          </p:cNvPr>
          <p:cNvSpPr/>
          <p:nvPr/>
        </p:nvSpPr>
        <p:spPr>
          <a:xfrm>
            <a:off x="7011761" y="3396651"/>
            <a:ext cx="301083" cy="301083"/>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84BE45B5-05CB-4DD6-ADCB-8D628452E14C}"/>
              </a:ext>
            </a:extLst>
          </p:cNvPr>
          <p:cNvSpPr/>
          <p:nvPr/>
        </p:nvSpPr>
        <p:spPr>
          <a:xfrm>
            <a:off x="7194444" y="324611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43" name="Rectangle 42">
            <a:extLst>
              <a:ext uri="{FF2B5EF4-FFF2-40B4-BE49-F238E27FC236}">
                <a16:creationId xmlns:a16="http://schemas.microsoft.com/office/drawing/2014/main" id="{50F49527-9D39-4224-9595-3CE353F0C600}"/>
              </a:ext>
            </a:extLst>
          </p:cNvPr>
          <p:cNvSpPr/>
          <p:nvPr/>
        </p:nvSpPr>
        <p:spPr>
          <a:xfrm>
            <a:off x="6390626" y="3835749"/>
            <a:ext cx="1301754" cy="96064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1CDF34D-A503-4CC7-A874-CBF5FC94739B}"/>
              </a:ext>
            </a:extLst>
          </p:cNvPr>
          <p:cNvSpPr/>
          <p:nvPr/>
        </p:nvSpPr>
        <p:spPr>
          <a:xfrm>
            <a:off x="9035954" y="4436093"/>
            <a:ext cx="1131892" cy="330545"/>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B0EF51BF-DC8F-4438-A183-707460E5ABBB}"/>
              </a:ext>
            </a:extLst>
          </p:cNvPr>
          <p:cNvSpPr/>
          <p:nvPr/>
        </p:nvSpPr>
        <p:spPr>
          <a:xfrm>
            <a:off x="7546057" y="3904005"/>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
        <p:nvSpPr>
          <p:cNvPr id="46" name="Rectangle 45">
            <a:extLst>
              <a:ext uri="{FF2B5EF4-FFF2-40B4-BE49-F238E27FC236}">
                <a16:creationId xmlns:a16="http://schemas.microsoft.com/office/drawing/2014/main" id="{7DE27C6D-AE1E-47B8-8F00-E4D0AB14FBDB}"/>
              </a:ext>
            </a:extLst>
          </p:cNvPr>
          <p:cNvSpPr/>
          <p:nvPr/>
        </p:nvSpPr>
        <p:spPr>
          <a:xfrm>
            <a:off x="6390626" y="4959461"/>
            <a:ext cx="1301754" cy="110301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Right 46">
            <a:extLst>
              <a:ext uri="{FF2B5EF4-FFF2-40B4-BE49-F238E27FC236}">
                <a16:creationId xmlns:a16="http://schemas.microsoft.com/office/drawing/2014/main" id="{CB41AF43-6131-4D81-8D17-3E159C7B61E7}"/>
              </a:ext>
            </a:extLst>
          </p:cNvPr>
          <p:cNvSpPr/>
          <p:nvPr/>
        </p:nvSpPr>
        <p:spPr>
          <a:xfrm>
            <a:off x="7984699" y="4489067"/>
            <a:ext cx="300625" cy="328176"/>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98079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4</a:t>
            </a:fld>
            <a:endParaRPr lang="en-US" dirty="0"/>
          </a:p>
        </p:txBody>
      </p:sp>
      <p:sp>
        <p:nvSpPr>
          <p:cNvPr id="7" name="Text Placeholder 6"/>
          <p:cNvSpPr>
            <a:spLocks noGrp="1"/>
          </p:cNvSpPr>
          <p:nvPr>
            <p:ph type="body" sz="quarter" idx="11"/>
          </p:nvPr>
        </p:nvSpPr>
        <p:spPr>
          <a:xfrm>
            <a:off x="-1" y="0"/>
            <a:ext cx="3927261" cy="557213"/>
          </a:xfrm>
        </p:spPr>
        <p:txBody>
          <a:bodyPr/>
          <a:lstStyle/>
          <a:p>
            <a:r>
              <a:rPr lang="en-US" dirty="0"/>
              <a:t>Create New Work Order</a:t>
            </a:r>
          </a:p>
        </p:txBody>
      </p:sp>
      <p:sp>
        <p:nvSpPr>
          <p:cNvPr id="32"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4" action="ppaction://hlinksldjump"/>
              </a:rPr>
              <a:t>Display the Case. </a:t>
            </a:r>
          </a:p>
        </p:txBody>
      </p:sp>
      <p:sp>
        <p:nvSpPr>
          <p:cNvPr id="33" name="Text Placeholder 9"/>
          <p:cNvSpPr>
            <a:spLocks noGrp="1"/>
          </p:cNvSpPr>
          <p:nvPr>
            <p:ph type="body" sz="quarter" idx="15"/>
          </p:nvPr>
        </p:nvSpPr>
        <p:spPr>
          <a:xfrm>
            <a:off x="2386584" y="557498"/>
            <a:ext cx="2624328" cy="554037"/>
          </a:xfrm>
          <a:solidFill>
            <a:srgbClr val="46C8E1"/>
          </a:solidFill>
        </p:spPr>
        <p:txBody>
          <a:bodyPr anchor="ctr"/>
          <a:lstStyle/>
          <a:p>
            <a:pPr marL="0" indent="0">
              <a:buNone/>
            </a:pPr>
            <a:r>
              <a:rPr lang="en-US" sz="1400" dirty="0">
                <a:hlinkClick r:id="rId5" action="ppaction://hlinksldjump"/>
              </a:rPr>
              <a:t>Create New Work Order.</a:t>
            </a:r>
            <a:endParaRPr lang="en-US" dirty="0">
              <a:hlinkClick r:id="rId5" action="ppaction://hlinksldjump"/>
            </a:endParaRPr>
          </a:p>
        </p:txBody>
      </p:sp>
      <p:sp>
        <p:nvSpPr>
          <p:cNvPr id="38"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1. Create a CRU Work Order.</a:t>
            </a:r>
          </a:p>
        </p:txBody>
      </p:sp>
      <p:sp>
        <p:nvSpPr>
          <p:cNvPr id="39"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6" action="ppaction://hlinksldjump"/>
              </a:rPr>
              <a:t>2. Diagnose and Order Parts.</a:t>
            </a:r>
            <a:endParaRPr lang="en-US" sz="1400" u="sng" dirty="0">
              <a:solidFill>
                <a:schemeClr val="bg1"/>
              </a:solidFill>
            </a:endParaRPr>
          </a:p>
        </p:txBody>
      </p:sp>
      <p:sp>
        <p:nvSpPr>
          <p:cNvPr id="40"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8" action="ppaction://hlinksldjump"/>
              </a:rPr>
              <a:t>3</a:t>
            </a:r>
            <a:r>
              <a:rPr lang="en-US" sz="1400" u="sng" dirty="0">
                <a:solidFill>
                  <a:srgbClr val="FFFFFF"/>
                </a:solidFill>
                <a:hlinkClick r:id="rId7" action="ppaction://hlinksldjump"/>
              </a:rPr>
              <a:t>. Release Work Order.</a:t>
            </a:r>
            <a:endParaRPr lang="en-US" sz="1400" u="sng" dirty="0">
              <a:solidFill>
                <a:srgbClr val="FFFFFF"/>
              </a:solidFill>
            </a:endParaRPr>
          </a:p>
        </p:txBody>
      </p:sp>
      <p:sp>
        <p:nvSpPr>
          <p:cNvPr id="30" name="Rectangle: Rounded Corners 16">
            <a:hlinkClick r:id="rId9" action="ppaction://hlinksldjump"/>
            <a:extLst>
              <a:ext uri="{FF2B5EF4-FFF2-40B4-BE49-F238E27FC236}">
                <a16:creationId xmlns:a16="http://schemas.microsoft.com/office/drawing/2014/main" id="{9DA8288F-7F73-48D1-B10C-EC7FDE621307}"/>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9" action="ppaction://hlinksldjump"/>
              </a:rPr>
              <a:t>4. View Progress &amp; Status of WO</a:t>
            </a:r>
            <a:endParaRPr lang="en-US" sz="1400" u="sng" dirty="0">
              <a:solidFill>
                <a:srgbClr val="FFFFFF"/>
              </a:solidFill>
            </a:endParaRPr>
          </a:p>
        </p:txBody>
      </p:sp>
      <p:sp>
        <p:nvSpPr>
          <p:cNvPr id="29" name="Rectangle 28">
            <a:extLst>
              <a:ext uri="{FF2B5EF4-FFF2-40B4-BE49-F238E27FC236}">
                <a16:creationId xmlns:a16="http://schemas.microsoft.com/office/drawing/2014/main" id="{DE0A4FB7-E573-41C0-9608-DC4159980310}"/>
              </a:ext>
            </a:extLst>
          </p:cNvPr>
          <p:cNvSpPr/>
          <p:nvPr/>
        </p:nvSpPr>
        <p:spPr>
          <a:xfrm>
            <a:off x="72736" y="1145659"/>
            <a:ext cx="2624328" cy="4739759"/>
          </a:xfrm>
          <a:prstGeom prst="rect">
            <a:avLst/>
          </a:prstGeom>
        </p:spPr>
        <p:txBody>
          <a:bodyPr wrap="square">
            <a:spAutoFit/>
          </a:bodyPr>
          <a:lstStyle/>
          <a:p>
            <a:pPr>
              <a:buClr>
                <a:schemeClr val="tx1"/>
              </a:buClr>
            </a:pPr>
            <a:r>
              <a:rPr lang="en-US" sz="1800" dirty="0"/>
              <a:t>To create a new CRU Work Order:</a:t>
            </a:r>
            <a:br>
              <a:rPr lang="en-US" sz="1800" dirty="0"/>
            </a:br>
            <a:endParaRPr lang="en-US" sz="600" dirty="0"/>
          </a:p>
          <a:p>
            <a:pPr marL="231775" indent="-231775">
              <a:buClr>
                <a:schemeClr val="tx1"/>
              </a:buClr>
              <a:buFont typeface="+mj-lt"/>
              <a:buAutoNum type="alphaLcPeriod"/>
            </a:pPr>
            <a:r>
              <a:rPr lang="en-US" sz="1800" dirty="0"/>
              <a:t>In the existing Case record for this customer’s issue, click the </a:t>
            </a:r>
            <a:r>
              <a:rPr lang="en-US" sz="1800" b="1" dirty="0"/>
              <a:t>Services History</a:t>
            </a:r>
            <a:r>
              <a:rPr lang="en-US" sz="1800" dirty="0"/>
              <a:t> tab.</a:t>
            </a:r>
            <a:br>
              <a:rPr lang="en-US" sz="1800" dirty="0"/>
            </a:br>
            <a:endParaRPr lang="en-US" sz="800" dirty="0"/>
          </a:p>
          <a:p>
            <a:pPr marL="231775" indent="-231775">
              <a:buClr>
                <a:schemeClr val="tx1"/>
              </a:buClr>
              <a:buFont typeface="+mj-lt"/>
              <a:buAutoNum type="alphaLcPeriod"/>
            </a:pPr>
            <a:r>
              <a:rPr lang="en-US" sz="1800" dirty="0"/>
              <a:t>In the </a:t>
            </a:r>
            <a:r>
              <a:rPr lang="en-US" sz="1800" b="1" dirty="0"/>
              <a:t>Related Work Orders </a:t>
            </a:r>
            <a:r>
              <a:rPr lang="en-US" sz="1800" dirty="0"/>
              <a:t>section, click</a:t>
            </a:r>
            <a:br>
              <a:rPr lang="en-US" sz="1800" dirty="0"/>
            </a:br>
            <a:r>
              <a:rPr lang="en-US" sz="1800" b="1" dirty="0"/>
              <a:t>+ New Work Order</a:t>
            </a:r>
            <a:r>
              <a:rPr lang="en-US" sz="1800" dirty="0"/>
              <a:t>.</a:t>
            </a:r>
            <a:br>
              <a:rPr lang="en-US" sz="1800" dirty="0"/>
            </a:br>
            <a:endParaRPr lang="en-US" sz="1800" dirty="0"/>
          </a:p>
          <a:p>
            <a:pPr>
              <a:buClr>
                <a:schemeClr val="tx1"/>
              </a:buClr>
            </a:pPr>
            <a:r>
              <a:rPr lang="en-US" sz="1800" dirty="0"/>
              <a:t>A multi-tabbed </a:t>
            </a:r>
            <a:r>
              <a:rPr lang="en-US" sz="1800" b="1" dirty="0"/>
              <a:t>New Work Order</a:t>
            </a:r>
            <a:r>
              <a:rPr lang="en-US" sz="1800" dirty="0"/>
              <a:t> form appears for you to complete (see next</a:t>
            </a:r>
            <a:br>
              <a:rPr lang="en-US" sz="1800" dirty="0"/>
            </a:br>
            <a:r>
              <a:rPr lang="en-US" sz="1800" dirty="0"/>
              <a:t>slide).</a:t>
            </a:r>
          </a:p>
        </p:txBody>
      </p:sp>
      <p:pic>
        <p:nvPicPr>
          <p:cNvPr id="31" name="Picture 30">
            <a:extLst>
              <a:ext uri="{FF2B5EF4-FFF2-40B4-BE49-F238E27FC236}">
                <a16:creationId xmlns:a16="http://schemas.microsoft.com/office/drawing/2014/main" id="{28126003-5CC5-443C-AFA6-F699117A1F10}"/>
              </a:ext>
            </a:extLst>
          </p:cNvPr>
          <p:cNvPicPr>
            <a:picLocks noChangeAspect="1"/>
          </p:cNvPicPr>
          <p:nvPr/>
        </p:nvPicPr>
        <p:blipFill rotWithShape="1">
          <a:blip r:embed="rId10"/>
          <a:srcRect b="41323"/>
          <a:stretch/>
        </p:blipFill>
        <p:spPr>
          <a:xfrm>
            <a:off x="2697064" y="1451547"/>
            <a:ext cx="9444097" cy="2566350"/>
          </a:xfrm>
          <a:prstGeom prst="rect">
            <a:avLst/>
          </a:prstGeom>
          <a:ln>
            <a:solidFill>
              <a:schemeClr val="bg1">
                <a:lumMod val="50000"/>
              </a:schemeClr>
            </a:solidFill>
          </a:ln>
        </p:spPr>
      </p:pic>
      <p:grpSp>
        <p:nvGrpSpPr>
          <p:cNvPr id="35" name="Group 34">
            <a:extLst>
              <a:ext uri="{FF2B5EF4-FFF2-40B4-BE49-F238E27FC236}">
                <a16:creationId xmlns:a16="http://schemas.microsoft.com/office/drawing/2014/main" id="{6B413B62-5079-4424-82D6-56AD42B0F3EF}"/>
              </a:ext>
            </a:extLst>
          </p:cNvPr>
          <p:cNvGrpSpPr/>
          <p:nvPr/>
        </p:nvGrpSpPr>
        <p:grpSpPr>
          <a:xfrm>
            <a:off x="8254830" y="3011168"/>
            <a:ext cx="1969053" cy="881852"/>
            <a:chOff x="9135650" y="3208519"/>
            <a:chExt cx="2241884" cy="1121082"/>
          </a:xfrm>
        </p:grpSpPr>
        <p:sp>
          <p:nvSpPr>
            <p:cNvPr id="36" name="Isosceles Triangle 35">
              <a:extLst>
                <a:ext uri="{FF2B5EF4-FFF2-40B4-BE49-F238E27FC236}">
                  <a16:creationId xmlns:a16="http://schemas.microsoft.com/office/drawing/2014/main" id="{F62B458A-E5DB-4ACD-A95C-377283AE033D}"/>
                </a:ext>
              </a:extLst>
            </p:cNvPr>
            <p:cNvSpPr/>
            <p:nvPr/>
          </p:nvSpPr>
          <p:spPr>
            <a:xfrm>
              <a:off x="9135650" y="3208519"/>
              <a:ext cx="2241883" cy="493183"/>
            </a:xfrm>
            <a:prstGeom prst="triangle">
              <a:avLst>
                <a:gd name="adj" fmla="val 96886"/>
              </a:avLst>
            </a:prstGeom>
            <a:solidFill>
              <a:schemeClr val="tx1">
                <a:lumMod val="65000"/>
                <a:lumOff val="35000"/>
                <a:alpha val="40000"/>
              </a:schemeClr>
            </a:solidFill>
            <a:ln>
              <a:solidFill>
                <a:schemeClr val="tx1">
                  <a:lumMod val="65000"/>
                  <a:lumOff val="3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7A624B5C-D540-45DE-B3F8-BF26714BD334}"/>
                </a:ext>
              </a:extLst>
            </p:cNvPr>
            <p:cNvPicPr>
              <a:picLocks noChangeAspect="1"/>
            </p:cNvPicPr>
            <p:nvPr/>
          </p:nvPicPr>
          <p:blipFill>
            <a:blip r:embed="rId11"/>
            <a:stretch>
              <a:fillRect/>
            </a:stretch>
          </p:blipFill>
          <p:spPr>
            <a:xfrm>
              <a:off x="9135651" y="3728835"/>
              <a:ext cx="2241883" cy="600766"/>
            </a:xfrm>
            <a:prstGeom prst="rect">
              <a:avLst/>
            </a:prstGeom>
            <a:ln w="38100">
              <a:solidFill>
                <a:srgbClr val="6AC346"/>
              </a:solidFill>
            </a:ln>
          </p:spPr>
        </p:pic>
      </p:grpSp>
      <p:sp>
        <p:nvSpPr>
          <p:cNvPr id="42" name="Isosceles Triangle 41">
            <a:extLst>
              <a:ext uri="{FF2B5EF4-FFF2-40B4-BE49-F238E27FC236}">
                <a16:creationId xmlns:a16="http://schemas.microsoft.com/office/drawing/2014/main" id="{EBF5D9A7-A5D7-44DB-BAAB-B7C5C24B51DF}"/>
              </a:ext>
            </a:extLst>
          </p:cNvPr>
          <p:cNvSpPr/>
          <p:nvPr/>
        </p:nvSpPr>
        <p:spPr>
          <a:xfrm flipV="1">
            <a:off x="3406758" y="1874486"/>
            <a:ext cx="2474610" cy="390392"/>
          </a:xfrm>
          <a:prstGeom prst="triangle">
            <a:avLst>
              <a:gd name="adj" fmla="val 21247"/>
            </a:avLst>
          </a:prstGeom>
          <a:solidFill>
            <a:schemeClr val="tx1">
              <a:lumMod val="65000"/>
              <a:lumOff val="35000"/>
              <a:alpha val="40000"/>
            </a:schemeClr>
          </a:solidFill>
          <a:ln>
            <a:solidFill>
              <a:schemeClr val="tx1">
                <a:lumMod val="65000"/>
                <a:lumOff val="3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F366F87-E552-45B5-98E3-52E25F27203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6758" y="1425580"/>
            <a:ext cx="2474610" cy="422939"/>
          </a:xfrm>
          <a:prstGeom prst="rect">
            <a:avLst/>
          </a:prstGeom>
          <a:ln w="12700">
            <a:solidFill>
              <a:schemeClr val="tx1"/>
            </a:solidFill>
          </a:ln>
        </p:spPr>
      </p:pic>
      <p:sp>
        <p:nvSpPr>
          <p:cNvPr id="45" name="Rectangle 44">
            <a:extLst>
              <a:ext uri="{FF2B5EF4-FFF2-40B4-BE49-F238E27FC236}">
                <a16:creationId xmlns:a16="http://schemas.microsoft.com/office/drawing/2014/main" id="{B661CAF5-E487-4242-99E3-EBF646F525AA}"/>
              </a:ext>
            </a:extLst>
          </p:cNvPr>
          <p:cNvSpPr/>
          <p:nvPr/>
        </p:nvSpPr>
        <p:spPr>
          <a:xfrm>
            <a:off x="4241760" y="1399613"/>
            <a:ext cx="1015269" cy="426046"/>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B399A04-EA11-493B-B0B5-3C0706F1B266}"/>
              </a:ext>
            </a:extLst>
          </p:cNvPr>
          <p:cNvSpPr/>
          <p:nvPr/>
        </p:nvSpPr>
        <p:spPr>
          <a:xfrm>
            <a:off x="9522929" y="2759597"/>
            <a:ext cx="986874" cy="29423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0FB1F7E-BD13-4CF5-BF3F-044E2BA29752}"/>
              </a:ext>
            </a:extLst>
          </p:cNvPr>
          <p:cNvSpPr/>
          <p:nvPr/>
        </p:nvSpPr>
        <p:spPr>
          <a:xfrm>
            <a:off x="10463259" y="2624803"/>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pic>
        <p:nvPicPr>
          <p:cNvPr id="49" name="Picture 48" descr="A screenshot of a cell phone&#10;&#10;Description automatically generated">
            <a:extLst>
              <a:ext uri="{FF2B5EF4-FFF2-40B4-BE49-F238E27FC236}">
                <a16:creationId xmlns:a16="http://schemas.microsoft.com/office/drawing/2014/main" id="{B416E0A3-D989-442D-BA23-BC41D5D7C64B}"/>
              </a:ext>
            </a:extLst>
          </p:cNvPr>
          <p:cNvPicPr>
            <a:picLocks noChangeAspect="1"/>
          </p:cNvPicPr>
          <p:nvPr/>
        </p:nvPicPr>
        <p:blipFill>
          <a:blip r:embed="rId13"/>
          <a:stretch>
            <a:fillRect/>
          </a:stretch>
        </p:blipFill>
        <p:spPr>
          <a:xfrm>
            <a:off x="7284769" y="4719395"/>
            <a:ext cx="4762757" cy="1162999"/>
          </a:xfrm>
          <a:prstGeom prst="rect">
            <a:avLst/>
          </a:prstGeom>
          <a:effectLst>
            <a:outerShdw blurRad="63500" sx="102000" sy="102000" algn="ctr" rotWithShape="0">
              <a:prstClr val="black">
                <a:alpha val="40000"/>
              </a:prstClr>
            </a:outerShdw>
          </a:effectLst>
        </p:spPr>
      </p:pic>
      <p:sp>
        <p:nvSpPr>
          <p:cNvPr id="50" name="TextBox 49">
            <a:extLst>
              <a:ext uri="{FF2B5EF4-FFF2-40B4-BE49-F238E27FC236}">
                <a16:creationId xmlns:a16="http://schemas.microsoft.com/office/drawing/2014/main" id="{141E5052-D965-4691-87F1-91C526D0B172}"/>
              </a:ext>
            </a:extLst>
          </p:cNvPr>
          <p:cNvSpPr txBox="1"/>
          <p:nvPr/>
        </p:nvSpPr>
        <p:spPr>
          <a:xfrm>
            <a:off x="3053159" y="4598482"/>
            <a:ext cx="4087150" cy="1477328"/>
          </a:xfrm>
          <a:prstGeom prst="rect">
            <a:avLst/>
          </a:prstGeom>
          <a:noFill/>
        </p:spPr>
        <p:txBody>
          <a:bodyPr wrap="square" rtlCol="0">
            <a:spAutoFit/>
          </a:bodyPr>
          <a:lstStyle/>
          <a:p>
            <a:pPr algn="just"/>
            <a:r>
              <a:rPr lang="en-US" sz="1800" b="1" dirty="0">
                <a:latin typeface="Arial" pitchFamily="34" charset="0"/>
                <a:cs typeface="Arial" pitchFamily="34" charset="0"/>
              </a:rPr>
              <a:t>Note</a:t>
            </a:r>
            <a:r>
              <a:rPr lang="en-US" sz="1800" dirty="0">
                <a:latin typeface="Arial" pitchFamily="34" charset="0"/>
                <a:cs typeface="Arial" pitchFamily="34" charset="0"/>
              </a:rPr>
              <a:t>: if </a:t>
            </a:r>
            <a:r>
              <a:rPr lang="en-US" sz="1800" b="1" dirty="0">
                <a:latin typeface="Arial" pitchFamily="34" charset="0"/>
                <a:cs typeface="Arial" pitchFamily="34" charset="0"/>
              </a:rPr>
              <a:t>+ New Work Order </a:t>
            </a:r>
            <a:r>
              <a:rPr lang="en-US" sz="1800" dirty="0">
                <a:latin typeface="Arial" pitchFamily="34" charset="0"/>
                <a:cs typeface="Arial" pitchFamily="34" charset="0"/>
              </a:rPr>
              <a:t>does not appear in the </a:t>
            </a:r>
            <a:r>
              <a:rPr lang="en-US" sz="1800" b="1" dirty="0">
                <a:latin typeface="Arial" pitchFamily="34" charset="0"/>
                <a:cs typeface="Arial" pitchFamily="34" charset="0"/>
              </a:rPr>
              <a:t>Related Work Orders </a:t>
            </a:r>
            <a:r>
              <a:rPr lang="en-US" sz="1800" dirty="0">
                <a:latin typeface="Arial" pitchFamily="34" charset="0"/>
                <a:cs typeface="Arial" pitchFamily="34" charset="0"/>
              </a:rPr>
              <a:t>section, then you have the </a:t>
            </a:r>
            <a:r>
              <a:rPr lang="en-US" sz="1800" b="1" dirty="0">
                <a:latin typeface="Arial" pitchFamily="34" charset="0"/>
                <a:cs typeface="Arial" pitchFamily="34" charset="0"/>
              </a:rPr>
              <a:t>Call Reason</a:t>
            </a:r>
            <a:r>
              <a:rPr lang="en-US" sz="1800" dirty="0">
                <a:latin typeface="Arial" pitchFamily="34" charset="0"/>
                <a:cs typeface="Arial" pitchFamily="34" charset="0"/>
              </a:rPr>
              <a:t> field set to </a:t>
            </a:r>
            <a:r>
              <a:rPr lang="en-US" sz="1800" i="1" dirty="0">
                <a:latin typeface="Arial" pitchFamily="34" charset="0"/>
                <a:cs typeface="Arial" pitchFamily="34" charset="0"/>
              </a:rPr>
              <a:t>Information Call</a:t>
            </a:r>
            <a:r>
              <a:rPr lang="en-US" sz="1800" dirty="0">
                <a:latin typeface="Arial" pitchFamily="34" charset="0"/>
                <a:cs typeface="Arial" pitchFamily="34" charset="0"/>
              </a:rPr>
              <a:t>. To remedy, click </a:t>
            </a:r>
            <a:r>
              <a:rPr lang="en-US" sz="1800" dirty="0">
                <a:solidFill>
                  <a:srgbClr val="13298C"/>
                </a:solidFill>
                <a:latin typeface="Arial" pitchFamily="34" charset="0"/>
                <a:cs typeface="Arial" pitchFamily="34" charset="0"/>
                <a:hlinkClick r:id="rId14" action="ppaction://hlinksldjump">
                  <a:extLst>
                    <a:ext uri="{A12FA001-AC4F-418D-AE19-62706E023703}">
                      <ahyp:hlinkClr xmlns:ahyp="http://schemas.microsoft.com/office/drawing/2018/hyperlinkcolor" val="tx"/>
                    </a:ext>
                  </a:extLst>
                </a:hlinkClick>
              </a:rPr>
              <a:t>Learn More &gt;</a:t>
            </a:r>
            <a:endParaRPr lang="en-US" sz="1800" dirty="0">
              <a:solidFill>
                <a:srgbClr val="13298C"/>
              </a:solidFill>
              <a:latin typeface="Arial" pitchFamily="34" charset="0"/>
              <a:cs typeface="Arial" pitchFamily="34" charset="0"/>
            </a:endParaRPr>
          </a:p>
        </p:txBody>
      </p:sp>
      <p:sp>
        <p:nvSpPr>
          <p:cNvPr id="34" name="Oval 33">
            <a:extLst>
              <a:ext uri="{FF2B5EF4-FFF2-40B4-BE49-F238E27FC236}">
                <a16:creationId xmlns:a16="http://schemas.microsoft.com/office/drawing/2014/main" id="{510E3F54-DB4E-4D2B-99D8-DA22050ECB39}"/>
              </a:ext>
            </a:extLst>
          </p:cNvPr>
          <p:cNvSpPr/>
          <p:nvPr/>
        </p:nvSpPr>
        <p:spPr>
          <a:xfrm>
            <a:off x="5045007" y="122144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Tree>
    <p:custDataLst>
      <p:tags r:id="rId1"/>
    </p:custDataLst>
    <p:extLst>
      <p:ext uri="{BB962C8B-B14F-4D97-AF65-F5344CB8AC3E}">
        <p14:creationId xmlns:p14="http://schemas.microsoft.com/office/powerpoint/2010/main" val="14818680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application&#10;&#10;Description automatically generated">
            <a:extLst>
              <a:ext uri="{FF2B5EF4-FFF2-40B4-BE49-F238E27FC236}">
                <a16:creationId xmlns:a16="http://schemas.microsoft.com/office/drawing/2014/main" id="{63094C89-6683-4269-BC07-E79CEC3B71A6}"/>
              </a:ext>
            </a:extLst>
          </p:cNvPr>
          <p:cNvPicPr>
            <a:picLocks noChangeAspect="1"/>
          </p:cNvPicPr>
          <p:nvPr/>
        </p:nvPicPr>
        <p:blipFill>
          <a:blip r:embed="rId4"/>
          <a:stretch>
            <a:fillRect/>
          </a:stretch>
        </p:blipFill>
        <p:spPr>
          <a:xfrm>
            <a:off x="5520690" y="834231"/>
            <a:ext cx="6668135" cy="5617843"/>
          </a:xfrm>
          <a:prstGeom prst="rect">
            <a:avLst/>
          </a:prstGeom>
          <a:effectLst>
            <a:outerShdw blurRad="50800" dist="38100" dir="8100000" algn="tr" rotWithShape="0">
              <a:prstClr val="black">
                <a:alpha val="40000"/>
              </a:prstClr>
            </a:outerShdw>
          </a:effectLst>
        </p:spPr>
      </p:pic>
      <p:sp>
        <p:nvSpPr>
          <p:cNvPr id="3" name="Slide Number Placeholder 2"/>
          <p:cNvSpPr>
            <a:spLocks noGrp="1"/>
          </p:cNvSpPr>
          <p:nvPr>
            <p:ph type="sldNum" sz="quarter" idx="10"/>
          </p:nvPr>
        </p:nvSpPr>
        <p:spPr/>
        <p:txBody>
          <a:bodyPr/>
          <a:lstStyle/>
          <a:p>
            <a:fld id="{6D22F896-40B5-4ADD-8801-0D06FADFA095}" type="slidenum">
              <a:rPr lang="en-US" smtClean="0"/>
              <a:pPr/>
              <a:t>5</a:t>
            </a:fld>
            <a:endParaRPr lang="en-US" dirty="0"/>
          </a:p>
        </p:txBody>
      </p:sp>
      <p:sp>
        <p:nvSpPr>
          <p:cNvPr id="4" name="Text Placeholder 3"/>
          <p:cNvSpPr>
            <a:spLocks noGrp="1"/>
          </p:cNvSpPr>
          <p:nvPr>
            <p:ph type="body" sz="quarter" idx="11"/>
          </p:nvPr>
        </p:nvSpPr>
        <p:spPr>
          <a:xfrm>
            <a:off x="0" y="0"/>
            <a:ext cx="3845185" cy="557213"/>
          </a:xfrm>
        </p:spPr>
        <p:txBody>
          <a:bodyPr/>
          <a:lstStyle/>
          <a:p>
            <a:r>
              <a:rPr lang="en-US" dirty="0"/>
              <a:t>Create New Work Order</a:t>
            </a:r>
          </a:p>
        </p:txBody>
      </p:sp>
      <p:sp>
        <p:nvSpPr>
          <p:cNvPr id="15" name="Rectangle 14"/>
          <p:cNvSpPr/>
          <p:nvPr/>
        </p:nvSpPr>
        <p:spPr>
          <a:xfrm>
            <a:off x="5806" y="1260125"/>
            <a:ext cx="5256044" cy="5473293"/>
          </a:xfrm>
          <a:prstGeom prst="rect">
            <a:avLst/>
          </a:prstGeom>
        </p:spPr>
        <p:txBody>
          <a:bodyPr wrap="square">
            <a:spAutoFit/>
          </a:bodyPr>
          <a:lstStyle/>
          <a:p>
            <a:pPr marL="228600" indent="-228600">
              <a:spcAft>
                <a:spcPts val="700"/>
              </a:spcAft>
              <a:buClr>
                <a:schemeClr val="tx1"/>
              </a:buClr>
              <a:buFont typeface="Arial" panose="020B0604020202020204" pitchFamily="34" charset="0"/>
              <a:buChar char="•"/>
            </a:pPr>
            <a:r>
              <a:rPr lang="en-US" sz="2000" dirty="0"/>
              <a:t>To complete the first two columns of the Summary tab:</a:t>
            </a:r>
          </a:p>
          <a:p>
            <a:pPr marL="463550" indent="-234950">
              <a:lnSpc>
                <a:spcPts val="2100"/>
              </a:lnSpc>
              <a:spcAft>
                <a:spcPts val="700"/>
              </a:spcAft>
              <a:buClr>
                <a:schemeClr val="tx1"/>
              </a:buClr>
              <a:buFont typeface="+mj-lt"/>
              <a:buAutoNum type="alphaLcPeriod"/>
            </a:pPr>
            <a:r>
              <a:rPr lang="en-US" sz="1600" dirty="0"/>
              <a:t>In </a:t>
            </a:r>
            <a:r>
              <a:rPr lang="en-US" sz="1600" b="1" dirty="0"/>
              <a:t>Work Order Type</a:t>
            </a:r>
            <a:r>
              <a:rPr lang="en-US" sz="1600" dirty="0"/>
              <a:t>, begin typing </a:t>
            </a:r>
            <a:r>
              <a:rPr lang="en-US" sz="1600" i="1" dirty="0"/>
              <a:t>CRU </a:t>
            </a:r>
            <a:r>
              <a:rPr lang="en-US" sz="1600" dirty="0"/>
              <a:t>and then select it when you see </a:t>
            </a:r>
            <a:r>
              <a:rPr lang="en-US" sz="1600" i="1" dirty="0"/>
              <a:t>CRU</a:t>
            </a:r>
            <a:r>
              <a:rPr lang="en-US" sz="1600" dirty="0"/>
              <a:t> in the drop-down menu.</a:t>
            </a:r>
          </a:p>
          <a:p>
            <a:pPr marL="463550" indent="-234950">
              <a:lnSpc>
                <a:spcPts val="2100"/>
              </a:lnSpc>
              <a:spcAft>
                <a:spcPts val="700"/>
              </a:spcAft>
              <a:buClr>
                <a:schemeClr val="tx1"/>
              </a:buClr>
              <a:buFont typeface="+mj-lt"/>
              <a:buAutoNum type="alphaLcPeriod"/>
            </a:pPr>
            <a:r>
              <a:rPr lang="en-US" sz="1600" dirty="0"/>
              <a:t>In </a:t>
            </a:r>
            <a:r>
              <a:rPr lang="en-US" sz="1600" b="1" dirty="0"/>
              <a:t>Order Type</a:t>
            </a:r>
            <a:r>
              <a:rPr lang="en-US" sz="1600" dirty="0"/>
              <a:t>, identify how the work will be covered, such as </a:t>
            </a:r>
            <a:r>
              <a:rPr lang="en-US" sz="1600" i="1" dirty="0"/>
              <a:t>Customer Limited Warranty</a:t>
            </a:r>
            <a:r>
              <a:rPr lang="en-US" sz="1600" dirty="0"/>
              <a:t>. There are extra fields for you to complete if you select one of three other options (see the callout).</a:t>
            </a:r>
          </a:p>
          <a:p>
            <a:pPr marL="457200" indent="-231775">
              <a:lnSpc>
                <a:spcPts val="2300"/>
              </a:lnSpc>
              <a:spcAft>
                <a:spcPts val="700"/>
              </a:spcAft>
              <a:buClr>
                <a:schemeClr val="tx1"/>
              </a:buClr>
              <a:buFont typeface="+mj-lt"/>
              <a:buAutoNum type="alphaLcPeriod"/>
            </a:pPr>
            <a:r>
              <a:rPr lang="en-US" sz="1600" dirty="0"/>
              <a:t>(</a:t>
            </a:r>
            <a:r>
              <a:rPr lang="en-US" sz="1600" i="1" dirty="0"/>
              <a:t>optional</a:t>
            </a:r>
            <a:r>
              <a:rPr lang="en-US" sz="1600" dirty="0"/>
              <a:t>) If parts should be taken from inventory on reserve just for the customer’s Account, select </a:t>
            </a:r>
            <a:r>
              <a:rPr lang="en-US" sz="1600" i="1" dirty="0"/>
              <a:t>Yes</a:t>
            </a:r>
            <a:r>
              <a:rPr lang="en-US" sz="1600" dirty="0"/>
              <a:t> in </a:t>
            </a:r>
            <a:r>
              <a:rPr lang="en-US" sz="1600" b="1" dirty="0"/>
              <a:t>Special Customer Stock</a:t>
            </a:r>
            <a:r>
              <a:rPr lang="en-US" sz="1600" dirty="0"/>
              <a:t>.</a:t>
            </a:r>
          </a:p>
          <a:p>
            <a:pPr marL="457200" indent="-231775">
              <a:lnSpc>
                <a:spcPts val="2300"/>
              </a:lnSpc>
              <a:spcAft>
                <a:spcPts val="700"/>
              </a:spcAft>
              <a:buClr>
                <a:schemeClr val="tx1"/>
              </a:buClr>
              <a:buFont typeface="+mj-lt"/>
              <a:buAutoNum type="alphaLcPeriod"/>
            </a:pPr>
            <a:r>
              <a:rPr lang="en-US" sz="1600" dirty="0"/>
              <a:t>Verify the </a:t>
            </a:r>
            <a:r>
              <a:rPr lang="en-US" sz="1600" b="1" dirty="0"/>
              <a:t>Work Order Priority</a:t>
            </a:r>
            <a:r>
              <a:rPr lang="en-US" sz="1600" dirty="0"/>
              <a:t>. There are six priority levels available.</a:t>
            </a:r>
          </a:p>
          <a:p>
            <a:pPr marL="457200" indent="-231775">
              <a:lnSpc>
                <a:spcPts val="2300"/>
              </a:lnSpc>
              <a:spcAft>
                <a:spcPts val="700"/>
              </a:spcAft>
              <a:buClr>
                <a:schemeClr val="tx1"/>
              </a:buClr>
              <a:buFont typeface="+mj-lt"/>
              <a:buAutoNum type="alphaLcPeriod"/>
            </a:pPr>
            <a:r>
              <a:rPr lang="en-US" sz="1600" dirty="0"/>
              <a:t>If needed, edit the </a:t>
            </a:r>
            <a:r>
              <a:rPr lang="en-US" sz="1600" b="1" dirty="0"/>
              <a:t>Problem Description</a:t>
            </a:r>
            <a:r>
              <a:rPr lang="en-US" sz="1600" dirty="0"/>
              <a:t> (taken from the Case).</a:t>
            </a:r>
          </a:p>
          <a:p>
            <a:pPr marL="914400" indent="-457200">
              <a:buClr>
                <a:schemeClr val="tx1"/>
              </a:buClr>
              <a:buFont typeface="+mj-lt"/>
              <a:buAutoNum type="alphaLcPeriod"/>
            </a:pPr>
            <a:endParaRPr lang="en-US" sz="1800" dirty="0"/>
          </a:p>
        </p:txBody>
      </p:sp>
      <p:sp>
        <p:nvSpPr>
          <p:cNvPr id="6" name="Rectangle 5">
            <a:extLst>
              <a:ext uri="{FF2B5EF4-FFF2-40B4-BE49-F238E27FC236}">
                <a16:creationId xmlns:a16="http://schemas.microsoft.com/office/drawing/2014/main" id="{4C3BC571-5836-4FAE-91B9-E4FB4FED626B}"/>
              </a:ext>
            </a:extLst>
          </p:cNvPr>
          <p:cNvSpPr/>
          <p:nvPr/>
        </p:nvSpPr>
        <p:spPr>
          <a:xfrm>
            <a:off x="5684197" y="6012683"/>
            <a:ext cx="2591123" cy="29408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072409-037A-4660-8027-D032F24C3DE4}"/>
              </a:ext>
            </a:extLst>
          </p:cNvPr>
          <p:cNvSpPr/>
          <p:nvPr/>
        </p:nvSpPr>
        <p:spPr>
          <a:xfrm>
            <a:off x="5589144" y="1773462"/>
            <a:ext cx="605915" cy="401048"/>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9D548E-F51A-4B19-AECC-F72A471E0224}"/>
              </a:ext>
            </a:extLst>
          </p:cNvPr>
          <p:cNvSpPr/>
          <p:nvPr/>
        </p:nvSpPr>
        <p:spPr>
          <a:xfrm>
            <a:off x="5696243" y="5005709"/>
            <a:ext cx="2579077" cy="34353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A41477-974A-4E8C-82CD-38D4DA9B7F43}"/>
              </a:ext>
            </a:extLst>
          </p:cNvPr>
          <p:cNvSpPr/>
          <p:nvPr/>
        </p:nvSpPr>
        <p:spPr>
          <a:xfrm>
            <a:off x="9121139" y="2442026"/>
            <a:ext cx="2848230" cy="54916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8EB012-9710-4446-B2E7-9C64301CE9DF}"/>
              </a:ext>
            </a:extLst>
          </p:cNvPr>
          <p:cNvSpPr/>
          <p:nvPr/>
        </p:nvSpPr>
        <p:spPr>
          <a:xfrm>
            <a:off x="11195442" y="2851585"/>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a:t>
            </a:r>
            <a:endParaRPr lang="en-US" dirty="0"/>
          </a:p>
        </p:txBody>
      </p:sp>
      <p:sp>
        <p:nvSpPr>
          <p:cNvPr id="24"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5" action="ppaction://hlinksldjump"/>
              </a:rPr>
              <a:t>Display the Case. </a:t>
            </a:r>
          </a:p>
        </p:txBody>
      </p:sp>
      <p:sp>
        <p:nvSpPr>
          <p:cNvPr id="26" name="Text Placeholder 9"/>
          <p:cNvSpPr>
            <a:spLocks noGrp="1"/>
          </p:cNvSpPr>
          <p:nvPr>
            <p:ph type="body" sz="quarter" idx="15"/>
          </p:nvPr>
        </p:nvSpPr>
        <p:spPr>
          <a:xfrm>
            <a:off x="2386583" y="557498"/>
            <a:ext cx="2624328" cy="554037"/>
          </a:xfrm>
          <a:solidFill>
            <a:srgbClr val="46C8E1"/>
          </a:solidFill>
        </p:spPr>
        <p:txBody>
          <a:bodyPr anchor="ctr"/>
          <a:lstStyle/>
          <a:p>
            <a:pPr marL="0" indent="0">
              <a:buNone/>
            </a:pPr>
            <a:r>
              <a:rPr lang="en-US" sz="1400" dirty="0">
                <a:hlinkClick r:id="rId6" action="ppaction://hlinksldjump"/>
              </a:rPr>
              <a:t>Create New Work Order.</a:t>
            </a:r>
            <a:endParaRPr lang="en-US" dirty="0">
              <a:hlinkClick r:id="rId6" action="ppaction://hlinksldjump"/>
            </a:endParaRPr>
          </a:p>
        </p:txBody>
      </p:sp>
      <p:sp>
        <p:nvSpPr>
          <p:cNvPr id="36" name="Rectangle: Rounded Corners 15">
            <a:hlinkClick r:id="rId5"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1. Create a CRU Work Order.</a:t>
            </a:r>
          </a:p>
        </p:txBody>
      </p:sp>
      <p:sp>
        <p:nvSpPr>
          <p:cNvPr id="37"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7" action="ppaction://hlinksldjump"/>
              </a:rPr>
              <a:t>2. Diagnose and Order Parts.</a:t>
            </a:r>
            <a:endParaRPr lang="en-US" sz="1400" u="sng" dirty="0">
              <a:solidFill>
                <a:schemeClr val="bg1"/>
              </a:solidFill>
            </a:endParaRPr>
          </a:p>
        </p:txBody>
      </p:sp>
      <p:sp>
        <p:nvSpPr>
          <p:cNvPr id="38" name="Rectangle: Rounded Corners 16">
            <a:hlinkClick r:id="rId8"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9" action="ppaction://hlinksldjump"/>
              </a:rPr>
              <a:t>3. </a:t>
            </a:r>
            <a:r>
              <a:rPr lang="en-US" sz="1400" u="sng" dirty="0">
                <a:solidFill>
                  <a:srgbClr val="FFFFFF"/>
                </a:solidFill>
                <a:hlinkClick r:id="rId8" action="ppaction://hlinksldjump"/>
              </a:rPr>
              <a:t>Release Work Order.</a:t>
            </a:r>
            <a:endParaRPr lang="en-US" sz="1400" u="sng" dirty="0">
              <a:solidFill>
                <a:srgbClr val="FFFFFF"/>
              </a:solidFill>
            </a:endParaRPr>
          </a:p>
        </p:txBody>
      </p:sp>
      <p:sp>
        <p:nvSpPr>
          <p:cNvPr id="18" name="Oval 17">
            <a:extLst>
              <a:ext uri="{FF2B5EF4-FFF2-40B4-BE49-F238E27FC236}">
                <a16:creationId xmlns:a16="http://schemas.microsoft.com/office/drawing/2014/main" id="{DB4B2B95-542F-49CC-96F2-868B02242573}"/>
              </a:ext>
            </a:extLst>
          </p:cNvPr>
          <p:cNvSpPr/>
          <p:nvPr/>
        </p:nvSpPr>
        <p:spPr>
          <a:xfrm>
            <a:off x="5451902" y="5840263"/>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endParaRPr lang="en-US" dirty="0"/>
          </a:p>
        </p:txBody>
      </p:sp>
      <p:sp>
        <p:nvSpPr>
          <p:cNvPr id="5" name="Rectangle 4"/>
          <p:cNvSpPr/>
          <p:nvPr/>
        </p:nvSpPr>
        <p:spPr>
          <a:xfrm>
            <a:off x="5696244" y="3767944"/>
            <a:ext cx="3158513" cy="23812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16">
            <a:hlinkClick r:id="rId10" action="ppaction://hlinksldjump"/>
            <a:extLst>
              <a:ext uri="{FF2B5EF4-FFF2-40B4-BE49-F238E27FC236}">
                <a16:creationId xmlns:a16="http://schemas.microsoft.com/office/drawing/2014/main" id="{CC89494D-C4CA-4370-8ECD-AA5F36E9B964}"/>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0" action="ppaction://hlinksldjump"/>
              </a:rPr>
              <a:t>4. View Progress &amp; Status of WO</a:t>
            </a:r>
            <a:endParaRPr lang="en-US" sz="1400" u="sng" dirty="0">
              <a:solidFill>
                <a:srgbClr val="FFFFFF"/>
              </a:solidFill>
            </a:endParaRPr>
          </a:p>
        </p:txBody>
      </p:sp>
      <p:sp>
        <p:nvSpPr>
          <p:cNvPr id="31" name="Oval 30">
            <a:extLst>
              <a:ext uri="{FF2B5EF4-FFF2-40B4-BE49-F238E27FC236}">
                <a16:creationId xmlns:a16="http://schemas.microsoft.com/office/drawing/2014/main" id="{A44AC328-041C-45ED-9CC5-B941FF16B69F}"/>
              </a:ext>
            </a:extLst>
          </p:cNvPr>
          <p:cNvSpPr/>
          <p:nvPr/>
        </p:nvSpPr>
        <p:spPr>
          <a:xfrm>
            <a:off x="5457637" y="4929292"/>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
        <p:nvSpPr>
          <p:cNvPr id="33" name="Rectangle 32">
            <a:extLst>
              <a:ext uri="{FF2B5EF4-FFF2-40B4-BE49-F238E27FC236}">
                <a16:creationId xmlns:a16="http://schemas.microsoft.com/office/drawing/2014/main" id="{8F209C8D-67FA-43DC-96B2-51A1704376B8}"/>
              </a:ext>
            </a:extLst>
          </p:cNvPr>
          <p:cNvSpPr/>
          <p:nvPr/>
        </p:nvSpPr>
        <p:spPr>
          <a:xfrm>
            <a:off x="5696244" y="3451437"/>
            <a:ext cx="3158513" cy="23812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8B9DA4-6EA1-49F8-88FD-E0A6887BE869}"/>
              </a:ext>
            </a:extLst>
          </p:cNvPr>
          <p:cNvSpPr/>
          <p:nvPr/>
        </p:nvSpPr>
        <p:spPr>
          <a:xfrm>
            <a:off x="5494414" y="327845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21" name="Oval 20">
            <a:extLst>
              <a:ext uri="{FF2B5EF4-FFF2-40B4-BE49-F238E27FC236}">
                <a16:creationId xmlns:a16="http://schemas.microsoft.com/office/drawing/2014/main" id="{718B9DA4-6EA1-49F8-88FD-E0A6887BE869}"/>
              </a:ext>
            </a:extLst>
          </p:cNvPr>
          <p:cNvSpPr/>
          <p:nvPr/>
        </p:nvSpPr>
        <p:spPr>
          <a:xfrm>
            <a:off x="5490641" y="3845902"/>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32" name="Rectangular Callout 26">
            <a:extLst>
              <a:ext uri="{FF2B5EF4-FFF2-40B4-BE49-F238E27FC236}">
                <a16:creationId xmlns:a16="http://schemas.microsoft.com/office/drawing/2014/main" id="{6C99A5C4-492B-41D5-B5F3-3D349ECE80EA}"/>
              </a:ext>
            </a:extLst>
          </p:cNvPr>
          <p:cNvSpPr/>
          <p:nvPr/>
        </p:nvSpPr>
        <p:spPr>
          <a:xfrm>
            <a:off x="8622366" y="3996443"/>
            <a:ext cx="3347003" cy="1433523"/>
          </a:xfrm>
          <a:prstGeom prst="wedgeRectCallout">
            <a:avLst>
              <a:gd name="adj1" fmla="val -64468"/>
              <a:gd name="adj2" fmla="val -57389"/>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There are extra steps for you to compete if you select here:</a:t>
            </a:r>
          </a:p>
          <a:p>
            <a:pPr algn="ctr"/>
            <a:endParaRPr lang="en-US" sz="700" dirty="0"/>
          </a:p>
          <a:p>
            <a:pPr>
              <a:spcAft>
                <a:spcPts val="100"/>
              </a:spcAft>
            </a:pPr>
            <a:r>
              <a:rPr lang="en-US" sz="1200" b="1" dirty="0"/>
              <a:t>Offline Billing   </a:t>
            </a:r>
            <a:r>
              <a:rPr lang="en-US" sz="1200" b="1" dirty="0">
                <a:hlinkClick r:id="rId11" action="ppaction://hlinksldjump"/>
              </a:rPr>
              <a:t>Learn More&gt;</a:t>
            </a:r>
            <a:endParaRPr lang="en-US" sz="1200" b="1" dirty="0"/>
          </a:p>
          <a:p>
            <a:pPr>
              <a:spcAft>
                <a:spcPts val="100"/>
              </a:spcAft>
            </a:pPr>
            <a:r>
              <a:rPr lang="en-US" sz="1200" b="1" dirty="0"/>
              <a:t>Free of Charge   </a:t>
            </a:r>
            <a:r>
              <a:rPr lang="en-US" sz="1200" b="1" dirty="0">
                <a:hlinkClick r:id="rId12" action="ppaction://hlinksldjump"/>
              </a:rPr>
              <a:t>Learn More&gt;</a:t>
            </a:r>
            <a:endParaRPr lang="en-US" sz="1200" b="1" dirty="0"/>
          </a:p>
          <a:p>
            <a:r>
              <a:rPr lang="en-US" sz="1200" b="1" dirty="0"/>
              <a:t>Engineering Change (ECA)   </a:t>
            </a:r>
            <a:r>
              <a:rPr lang="en-US" sz="1200" b="1" dirty="0">
                <a:hlinkClick r:id="rId13" action="ppaction://hlinksldjump"/>
              </a:rPr>
              <a:t>Learn More&gt;</a:t>
            </a:r>
            <a:endParaRPr lang="en-US" sz="1200" b="1" dirty="0"/>
          </a:p>
        </p:txBody>
      </p:sp>
    </p:spTree>
    <p:custDataLst>
      <p:tags r:id="rId1"/>
    </p:custDataLst>
    <p:extLst>
      <p:ext uri="{BB962C8B-B14F-4D97-AF65-F5344CB8AC3E}">
        <p14:creationId xmlns:p14="http://schemas.microsoft.com/office/powerpoint/2010/main" val="33168151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AAED6-0C5E-4CA0-BD77-9D6F9C123711}"/>
              </a:ext>
            </a:extLst>
          </p:cNvPr>
          <p:cNvPicPr>
            <a:picLocks noChangeAspect="1"/>
          </p:cNvPicPr>
          <p:nvPr/>
        </p:nvPicPr>
        <p:blipFill rotWithShape="1">
          <a:blip r:embed="rId4"/>
          <a:srcRect b="4330"/>
          <a:stretch/>
        </p:blipFill>
        <p:spPr>
          <a:xfrm>
            <a:off x="4817160" y="1359124"/>
            <a:ext cx="5171429" cy="4537476"/>
          </a:xfrm>
          <a:prstGeom prst="rect">
            <a:avLst/>
          </a:prstGeom>
          <a:ln>
            <a:solidFill>
              <a:schemeClr val="bg1">
                <a:lumMod val="65000"/>
              </a:schemeClr>
            </a:solidFill>
          </a:ln>
          <a:effectLst>
            <a:outerShdw blurRad="50800" dist="38100" dir="8100000" algn="tr" rotWithShape="0">
              <a:prstClr val="black">
                <a:alpha val="40000"/>
              </a:prstClr>
            </a:outerShdw>
          </a:effectLst>
        </p:spPr>
      </p:pic>
      <p:sp>
        <p:nvSpPr>
          <p:cNvPr id="3" name="Slide Number Placeholder 2"/>
          <p:cNvSpPr>
            <a:spLocks noGrp="1"/>
          </p:cNvSpPr>
          <p:nvPr>
            <p:ph type="sldNum" sz="quarter" idx="10"/>
          </p:nvPr>
        </p:nvSpPr>
        <p:spPr/>
        <p:txBody>
          <a:bodyPr/>
          <a:lstStyle/>
          <a:p>
            <a:fld id="{6D22F896-40B5-4ADD-8801-0D06FADFA095}" type="slidenum">
              <a:rPr lang="en-US" smtClean="0"/>
              <a:pPr/>
              <a:t>6</a:t>
            </a:fld>
            <a:endParaRPr lang="en-US" dirty="0"/>
          </a:p>
        </p:txBody>
      </p:sp>
      <p:sp>
        <p:nvSpPr>
          <p:cNvPr id="4" name="Text Placeholder 3"/>
          <p:cNvSpPr>
            <a:spLocks noGrp="1"/>
          </p:cNvSpPr>
          <p:nvPr>
            <p:ph type="body" sz="quarter" idx="11"/>
          </p:nvPr>
        </p:nvSpPr>
        <p:spPr>
          <a:xfrm>
            <a:off x="0" y="0"/>
            <a:ext cx="3845185" cy="557213"/>
          </a:xfrm>
        </p:spPr>
        <p:txBody>
          <a:bodyPr/>
          <a:lstStyle/>
          <a:p>
            <a:r>
              <a:rPr lang="en-US" dirty="0"/>
              <a:t>Create New Work Order</a:t>
            </a:r>
          </a:p>
        </p:txBody>
      </p:sp>
      <p:sp>
        <p:nvSpPr>
          <p:cNvPr id="15" name="Rectangle 14"/>
          <p:cNvSpPr/>
          <p:nvPr/>
        </p:nvSpPr>
        <p:spPr>
          <a:xfrm>
            <a:off x="455113" y="1487364"/>
            <a:ext cx="4027542" cy="4113818"/>
          </a:xfrm>
          <a:prstGeom prst="rect">
            <a:avLst/>
          </a:prstGeom>
        </p:spPr>
        <p:txBody>
          <a:bodyPr wrap="square">
            <a:spAutoFit/>
          </a:bodyPr>
          <a:lstStyle/>
          <a:p>
            <a:pPr marL="228600" indent="-228600">
              <a:buClr>
                <a:schemeClr val="tx1"/>
              </a:buClr>
              <a:buFont typeface="Arial" panose="020B0604020202020204" pitchFamily="34" charset="0"/>
              <a:buChar char="•"/>
            </a:pPr>
            <a:r>
              <a:rPr lang="en-US" sz="2000" dirty="0"/>
              <a:t>To complete the last column</a:t>
            </a:r>
            <a:br>
              <a:rPr lang="en-US" sz="2000" dirty="0"/>
            </a:br>
            <a:r>
              <a:rPr lang="en-US" sz="2000" dirty="0"/>
              <a:t>on the form:</a:t>
            </a:r>
          </a:p>
          <a:p>
            <a:pPr marL="457200" indent="-457200">
              <a:buClr>
                <a:schemeClr val="tx1"/>
              </a:buClr>
              <a:buFont typeface="Arial" panose="020B0604020202020204" pitchFamily="34" charset="0"/>
              <a:buChar char="•"/>
            </a:pPr>
            <a:endParaRPr lang="en-US" sz="100" dirty="0"/>
          </a:p>
          <a:p>
            <a:pPr marL="457200" indent="-228600">
              <a:lnSpc>
                <a:spcPts val="2100"/>
              </a:lnSpc>
              <a:spcBef>
                <a:spcPts val="400"/>
              </a:spcBef>
              <a:spcAft>
                <a:spcPts val="500"/>
              </a:spcAft>
              <a:buClr>
                <a:schemeClr val="tx1"/>
              </a:buClr>
              <a:buFont typeface="+mj-lt"/>
              <a:buAutoNum type="alphaLcPeriod" startAt="6"/>
            </a:pPr>
            <a:r>
              <a:rPr lang="en-US" sz="1600" dirty="0"/>
              <a:t>Ensure </a:t>
            </a:r>
            <a:r>
              <a:rPr lang="en-US" sz="1600" b="1" dirty="0"/>
              <a:t>Actual Service Type</a:t>
            </a:r>
            <a:br>
              <a:rPr lang="en-US" sz="1600" b="1" dirty="0"/>
            </a:br>
            <a:r>
              <a:rPr lang="en-US" sz="1600" dirty="0"/>
              <a:t>shows </a:t>
            </a:r>
            <a:r>
              <a:rPr lang="en-US" sz="1600" i="1" dirty="0"/>
              <a:t>Parts Only</a:t>
            </a:r>
            <a:r>
              <a:rPr lang="en-US" sz="1600" dirty="0"/>
              <a:t>, </a:t>
            </a:r>
            <a:r>
              <a:rPr lang="en-US" sz="1600" u="sng" dirty="0"/>
              <a:t>unless</a:t>
            </a:r>
            <a:r>
              <a:rPr lang="en-US" sz="1600" dirty="0"/>
              <a:t> the whole asset is being replaced (then select </a:t>
            </a:r>
            <a:r>
              <a:rPr lang="en-US" sz="1600" i="1" dirty="0"/>
              <a:t>Advanced Exchange </a:t>
            </a:r>
            <a:r>
              <a:rPr lang="en-US" sz="1600" dirty="0"/>
              <a:t>here).</a:t>
            </a:r>
          </a:p>
          <a:p>
            <a:pPr marL="463550" indent="-234950">
              <a:lnSpc>
                <a:spcPts val="2100"/>
              </a:lnSpc>
              <a:spcAft>
                <a:spcPts val="500"/>
              </a:spcAft>
              <a:buClr>
                <a:schemeClr val="tx1"/>
              </a:buClr>
              <a:buFont typeface="+mj-lt"/>
              <a:buAutoNum type="alphaLcPeriod" startAt="6"/>
            </a:pPr>
            <a:r>
              <a:rPr lang="en-US" sz="1600" dirty="0"/>
              <a:t>You have the option in the next two fields – </a:t>
            </a:r>
            <a:r>
              <a:rPr lang="en-US" sz="1600" b="1" dirty="0"/>
              <a:t>Actual Service Hour </a:t>
            </a:r>
            <a:r>
              <a:rPr lang="en-US" sz="1600" dirty="0"/>
              <a:t>and</a:t>
            </a:r>
            <a:r>
              <a:rPr lang="en-US" sz="1600" b="1" dirty="0"/>
              <a:t> Actual Service Level</a:t>
            </a:r>
            <a:r>
              <a:rPr lang="en-US" sz="1600" dirty="0"/>
              <a:t> – of keeping the default settings or making changes, as needed.</a:t>
            </a:r>
          </a:p>
          <a:p>
            <a:pPr marL="463550" indent="-234950">
              <a:lnSpc>
                <a:spcPts val="2100"/>
              </a:lnSpc>
              <a:spcAft>
                <a:spcPts val="500"/>
              </a:spcAft>
              <a:buClr>
                <a:schemeClr val="tx1"/>
              </a:buClr>
              <a:buFont typeface="+mj-lt"/>
              <a:buAutoNum type="alphaLcPeriod" startAt="6"/>
            </a:pPr>
            <a:r>
              <a:rPr lang="en-US" sz="1600" dirty="0"/>
              <a:t>Specify the </a:t>
            </a:r>
            <a:r>
              <a:rPr lang="en-US" sz="1600" b="1" dirty="0"/>
              <a:t>Actual Shipping Method</a:t>
            </a:r>
            <a:r>
              <a:rPr lang="en-US" sz="1600" dirty="0"/>
              <a:t>. Commonly used are </a:t>
            </a:r>
            <a:r>
              <a:rPr lang="en-US" sz="1600" i="1" dirty="0"/>
              <a:t>Express</a:t>
            </a:r>
            <a:r>
              <a:rPr lang="en-US" sz="1600" dirty="0"/>
              <a:t> (the default) or </a:t>
            </a:r>
            <a:r>
              <a:rPr lang="en-US" sz="1600" i="1" dirty="0"/>
              <a:t>Standard</a:t>
            </a:r>
            <a:r>
              <a:rPr lang="en-US" sz="1600" dirty="0"/>
              <a:t>.</a:t>
            </a:r>
          </a:p>
        </p:txBody>
      </p:sp>
      <p:sp>
        <p:nvSpPr>
          <p:cNvPr id="25" name="Rectangle 24">
            <a:extLst>
              <a:ext uri="{FF2B5EF4-FFF2-40B4-BE49-F238E27FC236}">
                <a16:creationId xmlns:a16="http://schemas.microsoft.com/office/drawing/2014/main" id="{B59D548E-F51A-4B19-AECC-F72A471E0224}"/>
              </a:ext>
            </a:extLst>
          </p:cNvPr>
          <p:cNvSpPr/>
          <p:nvPr/>
        </p:nvSpPr>
        <p:spPr>
          <a:xfrm>
            <a:off x="6207565" y="3293338"/>
            <a:ext cx="2554505" cy="210312"/>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A41477-974A-4E8C-82CD-38D4DA9B7F43}"/>
              </a:ext>
            </a:extLst>
          </p:cNvPr>
          <p:cNvSpPr/>
          <p:nvPr/>
        </p:nvSpPr>
        <p:spPr>
          <a:xfrm>
            <a:off x="6207565" y="3663031"/>
            <a:ext cx="2587288" cy="639338"/>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8EB012-9710-4446-B2E7-9C64301CE9DF}"/>
              </a:ext>
            </a:extLst>
          </p:cNvPr>
          <p:cNvSpPr/>
          <p:nvPr/>
        </p:nvSpPr>
        <p:spPr>
          <a:xfrm>
            <a:off x="8644311" y="3751239"/>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a:t>
            </a:r>
            <a:endParaRPr lang="en-US" dirty="0"/>
          </a:p>
        </p:txBody>
      </p:sp>
      <p:sp>
        <p:nvSpPr>
          <p:cNvPr id="24"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5" action="ppaction://hlinksldjump"/>
              </a:rPr>
              <a:t>Display the Case. </a:t>
            </a:r>
          </a:p>
        </p:txBody>
      </p:sp>
      <p:sp>
        <p:nvSpPr>
          <p:cNvPr id="26" name="Text Placeholder 9"/>
          <p:cNvSpPr>
            <a:spLocks noGrp="1"/>
          </p:cNvSpPr>
          <p:nvPr>
            <p:ph type="body" sz="quarter" idx="15"/>
          </p:nvPr>
        </p:nvSpPr>
        <p:spPr>
          <a:xfrm>
            <a:off x="2386583" y="557498"/>
            <a:ext cx="2624328" cy="554037"/>
          </a:xfrm>
          <a:solidFill>
            <a:srgbClr val="46C8E1"/>
          </a:solidFill>
        </p:spPr>
        <p:txBody>
          <a:bodyPr anchor="ctr"/>
          <a:lstStyle/>
          <a:p>
            <a:pPr marL="0" indent="0">
              <a:buNone/>
            </a:pPr>
            <a:r>
              <a:rPr lang="en-US" sz="1400" dirty="0">
                <a:hlinkClick r:id="rId6" action="ppaction://hlinksldjump"/>
              </a:rPr>
              <a:t>Create New Work Order.</a:t>
            </a:r>
            <a:endParaRPr lang="en-US" dirty="0">
              <a:hlinkClick r:id="rId6" action="ppaction://hlinksldjump"/>
            </a:endParaRPr>
          </a:p>
        </p:txBody>
      </p:sp>
      <p:sp>
        <p:nvSpPr>
          <p:cNvPr id="36" name="Rectangle: Rounded Corners 15">
            <a:hlinkClick r:id="rId5"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1. Create a CRU Work Order.</a:t>
            </a:r>
          </a:p>
        </p:txBody>
      </p:sp>
      <p:sp>
        <p:nvSpPr>
          <p:cNvPr id="37"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7" action="ppaction://hlinksldjump"/>
              </a:rPr>
              <a:t>2. Diagnose and Order Parts.</a:t>
            </a:r>
            <a:endParaRPr lang="en-US" sz="1400" u="sng" dirty="0">
              <a:solidFill>
                <a:schemeClr val="bg1"/>
              </a:solidFill>
            </a:endParaRPr>
          </a:p>
        </p:txBody>
      </p:sp>
      <p:sp>
        <p:nvSpPr>
          <p:cNvPr id="38" name="Rectangle: Rounded Corners 16">
            <a:hlinkClick r:id="rId8"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9" action="ppaction://hlinksldjump"/>
              </a:rPr>
              <a:t>3. </a:t>
            </a:r>
            <a:r>
              <a:rPr lang="en-US" sz="1400" u="sng" dirty="0">
                <a:solidFill>
                  <a:srgbClr val="FFFFFF"/>
                </a:solidFill>
                <a:hlinkClick r:id="rId8" action="ppaction://hlinksldjump"/>
              </a:rPr>
              <a:t>Release Work Order.</a:t>
            </a:r>
            <a:endParaRPr lang="en-US" sz="1400" u="sng" dirty="0">
              <a:solidFill>
                <a:srgbClr val="FFFFFF"/>
              </a:solidFill>
            </a:endParaRPr>
          </a:p>
        </p:txBody>
      </p:sp>
      <p:sp>
        <p:nvSpPr>
          <p:cNvPr id="5" name="Rectangle 4"/>
          <p:cNvSpPr/>
          <p:nvPr/>
        </p:nvSpPr>
        <p:spPr>
          <a:xfrm>
            <a:off x="6207115" y="4389981"/>
            <a:ext cx="2587738" cy="358905"/>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18B9DA4-6EA1-49F8-88FD-E0A6887BE869}"/>
              </a:ext>
            </a:extLst>
          </p:cNvPr>
          <p:cNvSpPr/>
          <p:nvPr/>
        </p:nvSpPr>
        <p:spPr>
          <a:xfrm>
            <a:off x="8639375" y="314279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a:t>
            </a:r>
            <a:endParaRPr lang="en-US" dirty="0"/>
          </a:p>
        </p:txBody>
      </p:sp>
      <p:sp>
        <p:nvSpPr>
          <p:cNvPr id="27" name="Rectangle: Rounded Corners 16">
            <a:hlinkClick r:id="rId10" action="ppaction://hlinksldjump"/>
            <a:extLst>
              <a:ext uri="{FF2B5EF4-FFF2-40B4-BE49-F238E27FC236}">
                <a16:creationId xmlns:a16="http://schemas.microsoft.com/office/drawing/2014/main" id="{CC89494D-C4CA-4370-8ECD-AA5F36E9B964}"/>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0" action="ppaction://hlinksldjump"/>
              </a:rPr>
              <a:t>4. View Progress &amp; Status of WO</a:t>
            </a:r>
            <a:endParaRPr lang="en-US" sz="1400" u="sng" dirty="0">
              <a:solidFill>
                <a:srgbClr val="FFFFFF"/>
              </a:solidFill>
            </a:endParaRPr>
          </a:p>
        </p:txBody>
      </p:sp>
      <p:sp>
        <p:nvSpPr>
          <p:cNvPr id="18" name="Oval 17">
            <a:extLst>
              <a:ext uri="{FF2B5EF4-FFF2-40B4-BE49-F238E27FC236}">
                <a16:creationId xmlns:a16="http://schemas.microsoft.com/office/drawing/2014/main" id="{DB4B2B95-542F-49CC-96F2-868B02242573}"/>
              </a:ext>
            </a:extLst>
          </p:cNvPr>
          <p:cNvSpPr/>
          <p:nvPr/>
        </p:nvSpPr>
        <p:spPr>
          <a:xfrm>
            <a:off x="8644311" y="4549959"/>
            <a:ext cx="239395" cy="244780"/>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h</a:t>
            </a:r>
            <a:endParaRPr lang="en-US" dirty="0"/>
          </a:p>
        </p:txBody>
      </p:sp>
      <p:pic>
        <p:nvPicPr>
          <p:cNvPr id="10" name="Picture 9">
            <a:extLst>
              <a:ext uri="{FF2B5EF4-FFF2-40B4-BE49-F238E27FC236}">
                <a16:creationId xmlns:a16="http://schemas.microsoft.com/office/drawing/2014/main" id="{750E4258-832B-474F-8780-8C2BC3DFCC3A}"/>
              </a:ext>
            </a:extLst>
          </p:cNvPr>
          <p:cNvPicPr>
            <a:picLocks noChangeAspect="1"/>
          </p:cNvPicPr>
          <p:nvPr/>
        </p:nvPicPr>
        <p:blipFill>
          <a:blip r:embed="rId11"/>
          <a:stretch>
            <a:fillRect/>
          </a:stretch>
        </p:blipFill>
        <p:spPr>
          <a:xfrm>
            <a:off x="9545433" y="3255462"/>
            <a:ext cx="2019048" cy="580952"/>
          </a:xfrm>
          <a:prstGeom prst="rect">
            <a:avLst/>
          </a:prstGeom>
          <a:ln>
            <a:solidFill>
              <a:schemeClr val="bg1">
                <a:lumMod val="75000"/>
              </a:schemeClr>
            </a:solidFill>
          </a:ln>
        </p:spPr>
      </p:pic>
      <p:cxnSp>
        <p:nvCxnSpPr>
          <p:cNvPr id="12" name="Straight Arrow Connector 11">
            <a:extLst>
              <a:ext uri="{FF2B5EF4-FFF2-40B4-BE49-F238E27FC236}">
                <a16:creationId xmlns:a16="http://schemas.microsoft.com/office/drawing/2014/main" id="{F1D74991-9FB9-423C-989E-324CC32A461C}"/>
              </a:ext>
            </a:extLst>
          </p:cNvPr>
          <p:cNvCxnSpPr>
            <a:cxnSpLocks/>
          </p:cNvCxnSpPr>
          <p:nvPr/>
        </p:nvCxnSpPr>
        <p:spPr>
          <a:xfrm>
            <a:off x="8945394" y="3398494"/>
            <a:ext cx="646931" cy="0"/>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4185114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D22F896-40B5-4ADD-8801-0D06FADFA095}" type="slidenum">
              <a:rPr lang="en-US" smtClean="0"/>
              <a:pPr/>
              <a:t>7</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Create New Work Order</a:t>
            </a:r>
          </a:p>
        </p:txBody>
      </p:sp>
      <p:sp>
        <p:nvSpPr>
          <p:cNvPr id="15" name="Rectangle 14"/>
          <p:cNvSpPr/>
          <p:nvPr/>
        </p:nvSpPr>
        <p:spPr>
          <a:xfrm>
            <a:off x="-5186" y="1260238"/>
            <a:ext cx="3976787" cy="3116238"/>
          </a:xfrm>
          <a:prstGeom prst="rect">
            <a:avLst/>
          </a:prstGeom>
        </p:spPr>
        <p:txBody>
          <a:bodyPr wrap="square">
            <a:spAutoFit/>
          </a:bodyPr>
          <a:lstStyle/>
          <a:p>
            <a:pPr marL="342900" indent="-342900">
              <a:buClr>
                <a:schemeClr val="tx1"/>
              </a:buClr>
              <a:buFont typeface="Arial" panose="020B0604020202020204" pitchFamily="34" charset="0"/>
              <a:buChar char="•"/>
            </a:pPr>
            <a:r>
              <a:rPr lang="en-US" sz="2000" dirty="0"/>
              <a:t>Finish creating the CRU</a:t>
            </a:r>
            <a:br>
              <a:rPr lang="en-US" sz="2000" dirty="0"/>
            </a:br>
            <a:r>
              <a:rPr lang="en-US" sz="2000" dirty="0"/>
              <a:t>Work Order:</a:t>
            </a:r>
          </a:p>
          <a:p>
            <a:pPr marL="457200" indent="-457200">
              <a:buClr>
                <a:schemeClr val="tx1"/>
              </a:buClr>
              <a:buFont typeface="Arial" panose="020B0604020202020204" pitchFamily="34" charset="0"/>
              <a:buChar char="•"/>
            </a:pPr>
            <a:endParaRPr lang="en-US" sz="1050" dirty="0"/>
          </a:p>
          <a:p>
            <a:pPr marL="571500" indent="-228600">
              <a:buClr>
                <a:schemeClr val="tx1"/>
              </a:buClr>
              <a:buFont typeface="+mj-lt"/>
              <a:buAutoNum type="alphaLcPeriod" startAt="9"/>
            </a:pPr>
            <a:r>
              <a:rPr lang="en-US" sz="1800" dirty="0"/>
              <a:t>At this point you can</a:t>
            </a:r>
            <a:br>
              <a:rPr lang="en-US" sz="1800" dirty="0"/>
            </a:br>
            <a:r>
              <a:rPr lang="en-US" sz="1800" dirty="0"/>
              <a:t>create this Work Order.</a:t>
            </a:r>
            <a:br>
              <a:rPr lang="en-US" sz="1800" dirty="0"/>
            </a:br>
            <a:br>
              <a:rPr lang="en-US" sz="400" dirty="0"/>
            </a:br>
            <a:r>
              <a:rPr lang="en-US" sz="1800" dirty="0"/>
              <a:t>In the Command Bar</a:t>
            </a:r>
            <a:br>
              <a:rPr lang="en-US" sz="1800" dirty="0"/>
            </a:br>
            <a:r>
              <a:rPr lang="en-US" sz="1800" dirty="0"/>
              <a:t>click </a:t>
            </a:r>
            <a:r>
              <a:rPr lang="en-US" sz="1800" b="1" dirty="0"/>
              <a:t>Save</a:t>
            </a:r>
            <a:r>
              <a:rPr lang="en-US" sz="1800" dirty="0"/>
              <a:t>.</a:t>
            </a:r>
            <a:br>
              <a:rPr lang="en-US" sz="1800" dirty="0"/>
            </a:br>
            <a:endParaRPr lang="en-US" sz="800" dirty="0"/>
          </a:p>
          <a:p>
            <a:pPr marL="400050">
              <a:buClr>
                <a:schemeClr val="tx1"/>
              </a:buClr>
            </a:pPr>
            <a:br>
              <a:rPr lang="en-US" sz="800" dirty="0"/>
            </a:br>
            <a:r>
              <a:rPr lang="en-US" sz="1800" dirty="0"/>
              <a:t>A new CRU Work Order</a:t>
            </a:r>
            <a:br>
              <a:rPr lang="en-US" sz="1800" dirty="0"/>
            </a:br>
            <a:r>
              <a:rPr lang="en-US" sz="1800" dirty="0"/>
              <a:t>appears.</a:t>
            </a:r>
          </a:p>
          <a:p>
            <a:pPr marL="457200">
              <a:buClr>
                <a:schemeClr val="tx1"/>
              </a:buClr>
            </a:pPr>
            <a:endParaRPr lang="en-US" sz="1800" dirty="0"/>
          </a:p>
        </p:txBody>
      </p:sp>
      <p:sp>
        <p:nvSpPr>
          <p:cNvPr id="39" name="Text Placeholder 6"/>
          <p:cNvSpPr>
            <a:spLocks noGrp="1"/>
          </p:cNvSpPr>
          <p:nvPr>
            <p:ph type="body" sz="quarter" idx="14"/>
          </p:nvPr>
        </p:nvSpPr>
        <p:spPr>
          <a:xfrm>
            <a:off x="0" y="557213"/>
            <a:ext cx="2624328" cy="554037"/>
          </a:xfrm>
          <a:solidFill>
            <a:srgbClr val="C4BEB6"/>
          </a:solidFill>
        </p:spPr>
        <p:txBody>
          <a:bodyPr anchor="ctr"/>
          <a:lstStyle/>
          <a:p>
            <a:pPr algn="l"/>
            <a:r>
              <a:rPr lang="en-US" sz="1400" u="sng" dirty="0">
                <a:hlinkClick r:id="rId4" action="ppaction://hlinksldjump"/>
              </a:rPr>
              <a:t>Display the Case. </a:t>
            </a:r>
          </a:p>
        </p:txBody>
      </p:sp>
      <p:sp>
        <p:nvSpPr>
          <p:cNvPr id="40" name="Text Placeholder 9"/>
          <p:cNvSpPr>
            <a:spLocks noGrp="1"/>
          </p:cNvSpPr>
          <p:nvPr>
            <p:ph type="body" sz="quarter" idx="15"/>
          </p:nvPr>
        </p:nvSpPr>
        <p:spPr>
          <a:xfrm>
            <a:off x="2386583" y="557498"/>
            <a:ext cx="2624328" cy="554037"/>
          </a:xfrm>
          <a:solidFill>
            <a:srgbClr val="46C8E1"/>
          </a:solidFill>
        </p:spPr>
        <p:txBody>
          <a:bodyPr anchor="ctr"/>
          <a:lstStyle/>
          <a:p>
            <a:pPr marL="0" indent="0">
              <a:buNone/>
            </a:pPr>
            <a:r>
              <a:rPr lang="en-US" sz="1400" dirty="0">
                <a:hlinkClick r:id="rId5" action="ppaction://hlinksldjump"/>
              </a:rPr>
              <a:t>Create New Work Order.</a:t>
            </a:r>
            <a:endParaRPr lang="en-US" dirty="0">
              <a:hlinkClick r:id="rId5" action="ppaction://hlinksldjump"/>
            </a:endParaRPr>
          </a:p>
        </p:txBody>
      </p:sp>
      <p:sp>
        <p:nvSpPr>
          <p:cNvPr id="46" name="Rectangle: Rounded Corners 15">
            <a:hlinkClick r:id="rId4" action="ppaction://hlinksldjump"/>
            <a:extLst>
              <a:ext uri="{FF2B5EF4-FFF2-40B4-BE49-F238E27FC236}">
                <a16:creationId xmlns:a16="http://schemas.microsoft.com/office/drawing/2014/main" id="{84254C1F-5310-435F-A077-ACC1C4359782}"/>
              </a:ext>
            </a:extLst>
          </p:cNvPr>
          <p:cNvSpPr/>
          <p:nvPr/>
        </p:nvSpPr>
        <p:spPr>
          <a:xfrm>
            <a:off x="4218900" y="78599"/>
            <a:ext cx="1953299" cy="4095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1. Create a CRU Work Order.</a:t>
            </a:r>
          </a:p>
        </p:txBody>
      </p:sp>
      <p:sp>
        <p:nvSpPr>
          <p:cNvPr id="47"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6387104" y="7859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solidFill>
                <a:hlinkClick r:id="rId6" action="ppaction://hlinksldjump"/>
              </a:rPr>
              <a:t>2. Diagnose and Order Parts.</a:t>
            </a:r>
            <a:endParaRPr lang="en-US" sz="1400" u="sng" dirty="0">
              <a:solidFill>
                <a:schemeClr val="bg1"/>
              </a:solidFill>
            </a:endParaRPr>
          </a:p>
        </p:txBody>
      </p:sp>
      <p:sp>
        <p:nvSpPr>
          <p:cNvPr id="48"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8" action="ppaction://hlinksldjump"/>
              </a:rPr>
              <a:t>3. </a:t>
            </a:r>
            <a:r>
              <a:rPr lang="en-US" sz="1400" u="sng" dirty="0">
                <a:solidFill>
                  <a:srgbClr val="FFFFFF"/>
                </a:solidFill>
                <a:hlinkClick r:id="rId7" action="ppaction://hlinksldjump"/>
              </a:rPr>
              <a:t>Release Work Order.</a:t>
            </a:r>
            <a:endParaRPr lang="en-US" sz="1400" u="sng" dirty="0">
              <a:solidFill>
                <a:srgbClr val="FFFFFF"/>
              </a:solidFill>
            </a:endParaRPr>
          </a:p>
        </p:txBody>
      </p:sp>
      <p:pic>
        <p:nvPicPr>
          <p:cNvPr id="8" name="Picture 7">
            <a:extLst>
              <a:ext uri="{FF2B5EF4-FFF2-40B4-BE49-F238E27FC236}">
                <a16:creationId xmlns:a16="http://schemas.microsoft.com/office/drawing/2014/main" id="{9790F96C-9BBA-4CB2-A944-EF0333C5F532}"/>
              </a:ext>
            </a:extLst>
          </p:cNvPr>
          <p:cNvPicPr>
            <a:picLocks noChangeAspect="1"/>
          </p:cNvPicPr>
          <p:nvPr/>
        </p:nvPicPr>
        <p:blipFill>
          <a:blip r:embed="rId9"/>
          <a:stretch>
            <a:fillRect/>
          </a:stretch>
        </p:blipFill>
        <p:spPr>
          <a:xfrm>
            <a:off x="3651086" y="1862553"/>
            <a:ext cx="8537177" cy="554036"/>
          </a:xfrm>
          <a:prstGeom prst="rect">
            <a:avLst/>
          </a:prstGeom>
          <a:effectLst>
            <a:outerShdw blurRad="50800" dist="38100" dir="5400000" algn="t" rotWithShape="0">
              <a:prstClr val="black">
                <a:alpha val="40000"/>
              </a:prstClr>
            </a:outerShdw>
          </a:effectLst>
        </p:spPr>
      </p:pic>
      <p:sp>
        <p:nvSpPr>
          <p:cNvPr id="26" name="Rectangle 25">
            <a:extLst>
              <a:ext uri="{FF2B5EF4-FFF2-40B4-BE49-F238E27FC236}">
                <a16:creationId xmlns:a16="http://schemas.microsoft.com/office/drawing/2014/main" id="{E4848932-F27A-44FB-89B1-95BD1C83FE63}"/>
              </a:ext>
            </a:extLst>
          </p:cNvPr>
          <p:cNvSpPr/>
          <p:nvPr/>
        </p:nvSpPr>
        <p:spPr>
          <a:xfrm>
            <a:off x="3617273" y="1937160"/>
            <a:ext cx="1070005" cy="52128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246D0FD-4C83-49D4-B150-CC3F3CAB14B0}"/>
              </a:ext>
            </a:extLst>
          </p:cNvPr>
          <p:cNvSpPr/>
          <p:nvPr/>
        </p:nvSpPr>
        <p:spPr>
          <a:xfrm>
            <a:off x="4420008" y="1769468"/>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t>i</a:t>
            </a:r>
            <a:endParaRPr lang="en-US" dirty="0"/>
          </a:p>
        </p:txBody>
      </p:sp>
      <p:sp>
        <p:nvSpPr>
          <p:cNvPr id="33" name="Rectangle 32">
            <a:extLst>
              <a:ext uri="{FF2B5EF4-FFF2-40B4-BE49-F238E27FC236}">
                <a16:creationId xmlns:a16="http://schemas.microsoft.com/office/drawing/2014/main" id="{F813EA4A-0CC9-4865-AE11-BEB9FC0F8077}"/>
              </a:ext>
            </a:extLst>
          </p:cNvPr>
          <p:cNvSpPr/>
          <p:nvPr/>
        </p:nvSpPr>
        <p:spPr>
          <a:xfrm>
            <a:off x="76750" y="4260041"/>
            <a:ext cx="3356265" cy="1323439"/>
          </a:xfrm>
          <a:prstGeom prst="rect">
            <a:avLst/>
          </a:prstGeom>
        </p:spPr>
        <p:txBody>
          <a:bodyPr wrap="square">
            <a:spAutoFit/>
          </a:bodyPr>
          <a:lstStyle/>
          <a:p>
            <a:pPr marL="290513" indent="-290513">
              <a:buClr>
                <a:schemeClr val="tx1"/>
              </a:buClr>
              <a:buFont typeface="Arial" panose="020B0604020202020204" pitchFamily="34" charset="0"/>
              <a:buChar char="•"/>
            </a:pPr>
            <a:r>
              <a:rPr lang="en-US" sz="2000" dirty="0"/>
              <a:t>Next comes the work of confirming the diagnosis made in the Case record for this customer issue.</a:t>
            </a:r>
          </a:p>
        </p:txBody>
      </p:sp>
      <p:pic>
        <p:nvPicPr>
          <p:cNvPr id="18" name="Picture 17">
            <a:extLst>
              <a:ext uri="{FF2B5EF4-FFF2-40B4-BE49-F238E27FC236}">
                <a16:creationId xmlns:a16="http://schemas.microsoft.com/office/drawing/2014/main" id="{87975172-EB36-4916-A244-DFBA3455CD3D}"/>
              </a:ext>
            </a:extLst>
          </p:cNvPr>
          <p:cNvPicPr>
            <a:picLocks noChangeAspect="1"/>
          </p:cNvPicPr>
          <p:nvPr/>
        </p:nvPicPr>
        <p:blipFill>
          <a:blip r:embed="rId10"/>
          <a:stretch>
            <a:fillRect/>
          </a:stretch>
        </p:blipFill>
        <p:spPr>
          <a:xfrm>
            <a:off x="3959878" y="3156064"/>
            <a:ext cx="7863840" cy="617576"/>
          </a:xfrm>
          <a:prstGeom prst="rect">
            <a:avLst/>
          </a:prstGeom>
          <a:ln>
            <a:solidFill>
              <a:schemeClr val="bg1">
                <a:lumMod val="75000"/>
              </a:schemeClr>
            </a:solidFill>
          </a:ln>
        </p:spPr>
      </p:pic>
      <p:pic>
        <p:nvPicPr>
          <p:cNvPr id="19" name="Picture 18">
            <a:extLst>
              <a:ext uri="{FF2B5EF4-FFF2-40B4-BE49-F238E27FC236}">
                <a16:creationId xmlns:a16="http://schemas.microsoft.com/office/drawing/2014/main" id="{F6A3BC20-C9C7-4C1C-B11C-C5A27DFFD6AF}"/>
              </a:ext>
            </a:extLst>
          </p:cNvPr>
          <p:cNvPicPr>
            <a:picLocks noChangeAspect="1"/>
          </p:cNvPicPr>
          <p:nvPr/>
        </p:nvPicPr>
        <p:blipFill>
          <a:blip r:embed="rId11"/>
          <a:stretch>
            <a:fillRect/>
          </a:stretch>
        </p:blipFill>
        <p:spPr>
          <a:xfrm>
            <a:off x="3971601" y="3785183"/>
            <a:ext cx="7863840" cy="2321094"/>
          </a:xfrm>
          <a:prstGeom prst="rect">
            <a:avLst/>
          </a:prstGeom>
          <a:noFill/>
          <a:ln w="12700">
            <a:solidFill>
              <a:schemeClr val="bg1">
                <a:lumMod val="65000"/>
              </a:schemeClr>
            </a:solidFill>
          </a:ln>
        </p:spPr>
      </p:pic>
      <p:sp>
        <p:nvSpPr>
          <p:cNvPr id="20" name="Rectangle: Rounded Corners 16">
            <a:hlinkClick r:id="rId12" action="ppaction://hlinksldjump"/>
            <a:extLst>
              <a:ext uri="{FF2B5EF4-FFF2-40B4-BE49-F238E27FC236}">
                <a16:creationId xmlns:a16="http://schemas.microsoft.com/office/drawing/2014/main" id="{E6B87628-EEC4-491B-8DCF-C7FBD7F7D771}"/>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2" action="ppaction://hlinksldjump"/>
              </a:rPr>
              <a:t>4. View Progress &amp; Status of WO</a:t>
            </a:r>
            <a:endParaRPr lang="en-US" sz="1400" u="sng" dirty="0">
              <a:solidFill>
                <a:srgbClr val="FFFFFF"/>
              </a:solidFill>
            </a:endParaRPr>
          </a:p>
        </p:txBody>
      </p:sp>
      <p:sp>
        <p:nvSpPr>
          <p:cNvPr id="2" name="Arrow: Down 1">
            <a:extLst>
              <a:ext uri="{FF2B5EF4-FFF2-40B4-BE49-F238E27FC236}">
                <a16:creationId xmlns:a16="http://schemas.microsoft.com/office/drawing/2014/main" id="{B05983F4-71D5-4B47-905D-BF59E5120FB5}"/>
              </a:ext>
            </a:extLst>
          </p:cNvPr>
          <p:cNvSpPr/>
          <p:nvPr/>
        </p:nvSpPr>
        <p:spPr>
          <a:xfrm>
            <a:off x="7206580" y="2625373"/>
            <a:ext cx="331493" cy="321906"/>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278285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31317C0-4AD2-431C-B032-F6B82E859577}"/>
              </a:ext>
            </a:extLst>
          </p:cNvPr>
          <p:cNvCxnSpPr/>
          <p:nvPr/>
        </p:nvCxnSpPr>
        <p:spPr>
          <a:xfrm>
            <a:off x="3498083" y="3429000"/>
            <a:ext cx="8389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36D1B72-6747-445E-A3BB-335B9A4F0E88}"/>
              </a:ext>
            </a:extLst>
          </p:cNvPr>
          <p:cNvPicPr>
            <a:picLocks noChangeAspect="1"/>
          </p:cNvPicPr>
          <p:nvPr/>
        </p:nvPicPr>
        <p:blipFill>
          <a:blip r:embed="rId4"/>
          <a:stretch>
            <a:fillRect/>
          </a:stretch>
        </p:blipFill>
        <p:spPr>
          <a:xfrm>
            <a:off x="3637875" y="3568464"/>
            <a:ext cx="7936391" cy="2905488"/>
          </a:xfrm>
          <a:prstGeom prst="rect">
            <a:avLst/>
          </a:prstGeom>
          <a:ln>
            <a:solidFill>
              <a:schemeClr val="bg1">
                <a:lumMod val="65000"/>
              </a:schemeClr>
            </a:solidFill>
          </a:ln>
        </p:spPr>
      </p:pic>
      <p:pic>
        <p:nvPicPr>
          <p:cNvPr id="5" name="Picture 4">
            <a:extLst>
              <a:ext uri="{FF2B5EF4-FFF2-40B4-BE49-F238E27FC236}">
                <a16:creationId xmlns:a16="http://schemas.microsoft.com/office/drawing/2014/main" id="{BD2FE868-C617-45C9-8CA5-0C3982BC8ABC}"/>
              </a:ext>
            </a:extLst>
          </p:cNvPr>
          <p:cNvPicPr>
            <a:picLocks noChangeAspect="1"/>
          </p:cNvPicPr>
          <p:nvPr/>
        </p:nvPicPr>
        <p:blipFill>
          <a:blip r:embed="rId5"/>
          <a:stretch>
            <a:fillRect/>
          </a:stretch>
        </p:blipFill>
        <p:spPr>
          <a:xfrm>
            <a:off x="3637875" y="1296200"/>
            <a:ext cx="7969924" cy="2006103"/>
          </a:xfrm>
          <a:prstGeom prst="rect">
            <a:avLst/>
          </a:prstGeom>
          <a:ln>
            <a:solidFill>
              <a:schemeClr val="bg1">
                <a:lumMod val="65000"/>
              </a:schemeClr>
            </a:solidFill>
          </a:ln>
        </p:spPr>
      </p:pic>
      <p:sp>
        <p:nvSpPr>
          <p:cNvPr id="3" name="Slide Number Placeholder 2"/>
          <p:cNvSpPr>
            <a:spLocks noGrp="1"/>
          </p:cNvSpPr>
          <p:nvPr>
            <p:ph type="sldNum" sz="quarter" idx="10"/>
          </p:nvPr>
        </p:nvSpPr>
        <p:spPr/>
        <p:txBody>
          <a:bodyPr/>
          <a:lstStyle/>
          <a:p>
            <a:fld id="{6D22F896-40B5-4ADD-8801-0D06FADFA095}" type="slidenum">
              <a:rPr lang="en-US" smtClean="0"/>
              <a:pPr/>
              <a:t>8</a:t>
            </a:fld>
            <a:endParaRPr lang="en-US" dirty="0"/>
          </a:p>
        </p:txBody>
      </p:sp>
      <p:sp>
        <p:nvSpPr>
          <p:cNvPr id="4" name="Text Placeholder 3"/>
          <p:cNvSpPr>
            <a:spLocks noGrp="1"/>
          </p:cNvSpPr>
          <p:nvPr>
            <p:ph type="body" sz="quarter" idx="11"/>
          </p:nvPr>
        </p:nvSpPr>
        <p:spPr>
          <a:xfrm>
            <a:off x="1" y="0"/>
            <a:ext cx="3743790" cy="557213"/>
          </a:xfrm>
        </p:spPr>
        <p:txBody>
          <a:bodyPr/>
          <a:lstStyle/>
          <a:p>
            <a:r>
              <a:rPr lang="en-US" dirty="0"/>
              <a:t>Confirm Case Diagnosis</a:t>
            </a:r>
          </a:p>
        </p:txBody>
      </p:sp>
      <p:sp>
        <p:nvSpPr>
          <p:cNvPr id="15" name="Rectangle 14"/>
          <p:cNvSpPr/>
          <p:nvPr/>
        </p:nvSpPr>
        <p:spPr>
          <a:xfrm>
            <a:off x="121116" y="2179440"/>
            <a:ext cx="3376967" cy="4062651"/>
          </a:xfrm>
          <a:prstGeom prst="rect">
            <a:avLst/>
          </a:prstGeom>
        </p:spPr>
        <p:txBody>
          <a:bodyPr wrap="square">
            <a:spAutoFit/>
          </a:bodyPr>
          <a:lstStyle/>
          <a:p>
            <a:pPr marL="342900" indent="-342900">
              <a:lnSpc>
                <a:spcPts val="2200"/>
              </a:lnSpc>
              <a:spcAft>
                <a:spcPts val="500"/>
              </a:spcAft>
              <a:buClr>
                <a:schemeClr val="tx1"/>
              </a:buClr>
              <a:buAutoNum type="alphaLcPeriod"/>
            </a:pPr>
            <a:r>
              <a:rPr lang="en-US" sz="1800" dirty="0"/>
              <a:t>Ensure you are in </a:t>
            </a:r>
            <a:r>
              <a:rPr lang="en-US" sz="1800" b="1" dirty="0"/>
              <a:t>Edit</a:t>
            </a:r>
            <a:r>
              <a:rPr lang="en-US" sz="1800" dirty="0"/>
              <a:t> mode.</a:t>
            </a:r>
            <a:endParaRPr lang="en-US" sz="500" dirty="0"/>
          </a:p>
          <a:p>
            <a:pPr marL="342900" indent="-342900">
              <a:lnSpc>
                <a:spcPts val="2200"/>
              </a:lnSpc>
              <a:spcAft>
                <a:spcPts val="500"/>
              </a:spcAft>
              <a:buClr>
                <a:schemeClr val="tx1"/>
              </a:buClr>
              <a:buAutoNum type="alphaLcPeriod"/>
            </a:pPr>
            <a:r>
              <a:rPr lang="en-US" sz="1800" dirty="0"/>
              <a:t>Click the </a:t>
            </a:r>
            <a:r>
              <a:rPr lang="en-US" sz="1800" b="1" dirty="0"/>
              <a:t>PD Guide </a:t>
            </a:r>
            <a:r>
              <a:rPr lang="en-US" sz="1800" dirty="0"/>
              <a:t>tab.</a:t>
            </a:r>
            <a:endParaRPr lang="en-US" sz="500" dirty="0"/>
          </a:p>
          <a:p>
            <a:pPr marL="342900" indent="-342900">
              <a:lnSpc>
                <a:spcPts val="2200"/>
              </a:lnSpc>
              <a:spcAft>
                <a:spcPts val="500"/>
              </a:spcAft>
              <a:buClr>
                <a:schemeClr val="tx1"/>
              </a:buClr>
              <a:buAutoNum type="alphaLcPeriod"/>
            </a:pPr>
            <a:r>
              <a:rPr lang="en-US" sz="1800" dirty="0"/>
              <a:t>Take note of the PD Code in the top section.</a:t>
            </a:r>
          </a:p>
          <a:p>
            <a:pPr marL="342900" indent="-342900">
              <a:lnSpc>
                <a:spcPts val="2200"/>
              </a:lnSpc>
              <a:spcAft>
                <a:spcPts val="500"/>
              </a:spcAft>
              <a:buClr>
                <a:schemeClr val="tx1"/>
              </a:buClr>
              <a:buAutoNum type="alphaLcPeriod"/>
            </a:pPr>
            <a:r>
              <a:rPr lang="en-US" sz="1800" dirty="0"/>
              <a:t>In the bottom section, ensure you are in the </a:t>
            </a:r>
            <a:r>
              <a:rPr lang="en-US" sz="1800" b="1" dirty="0"/>
              <a:t>PD &amp; Tips Search</a:t>
            </a:r>
            <a:r>
              <a:rPr lang="en-US" sz="1800" dirty="0"/>
              <a:t> application.</a:t>
            </a:r>
          </a:p>
          <a:p>
            <a:pPr marL="342900" indent="-342900">
              <a:lnSpc>
                <a:spcPts val="2200"/>
              </a:lnSpc>
              <a:spcAft>
                <a:spcPts val="500"/>
              </a:spcAft>
              <a:buClr>
                <a:schemeClr val="tx1"/>
              </a:buClr>
              <a:buAutoNum type="alphaLcPeriod"/>
            </a:pPr>
            <a:r>
              <a:rPr lang="en-US" sz="1800" dirty="0"/>
              <a:t>In the </a:t>
            </a:r>
            <a:r>
              <a:rPr lang="en-US" sz="1800" b="1" dirty="0"/>
              <a:t>PD Tree</a:t>
            </a:r>
            <a:r>
              <a:rPr lang="en-US" sz="1800" dirty="0"/>
              <a:t> section, click the PD Code from Step c.</a:t>
            </a:r>
          </a:p>
          <a:p>
            <a:pPr marL="342900" indent="-342900">
              <a:lnSpc>
                <a:spcPts val="2200"/>
              </a:lnSpc>
              <a:spcAft>
                <a:spcPts val="500"/>
              </a:spcAft>
              <a:buClr>
                <a:schemeClr val="tx1"/>
              </a:buClr>
              <a:buAutoNum type="alphaLcPeriod"/>
            </a:pPr>
            <a:r>
              <a:rPr lang="en-US" sz="1800" dirty="0"/>
              <a:t>Step through the </a:t>
            </a:r>
            <a:r>
              <a:rPr lang="en-US" sz="1800" b="1" dirty="0"/>
              <a:t>Checklist</a:t>
            </a:r>
            <a:r>
              <a:rPr lang="en-US" sz="1800" dirty="0"/>
              <a:t> / </a:t>
            </a:r>
            <a:r>
              <a:rPr lang="en-US" sz="1800" b="1" dirty="0"/>
              <a:t>Solutions</a:t>
            </a:r>
            <a:r>
              <a:rPr lang="en-US" sz="1800" dirty="0"/>
              <a:t> to verify the PD code selection.</a:t>
            </a:r>
          </a:p>
        </p:txBody>
      </p:sp>
      <p:sp>
        <p:nvSpPr>
          <p:cNvPr id="46" name="Rectangle: Rounded Corners 15">
            <a:hlinkClick r:id="rId6" action="ppaction://hlinksldjump"/>
            <a:extLst>
              <a:ext uri="{FF2B5EF4-FFF2-40B4-BE49-F238E27FC236}">
                <a16:creationId xmlns:a16="http://schemas.microsoft.com/office/drawing/2014/main" id="{84254C1F-5310-435F-A077-ACC1C4359782}"/>
              </a:ext>
            </a:extLst>
          </p:cNvPr>
          <p:cNvSpPr/>
          <p:nvPr/>
        </p:nvSpPr>
        <p:spPr>
          <a:xfrm>
            <a:off x="4218900" y="8528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6" action="ppaction://hlinksldjump"/>
              </a:rPr>
              <a:t>1. Create a CRU Work Order.</a:t>
            </a:r>
            <a:endParaRPr lang="en-US" sz="1400" dirty="0">
              <a:solidFill>
                <a:schemeClr val="bg1"/>
              </a:solidFill>
            </a:endParaRPr>
          </a:p>
        </p:txBody>
      </p:sp>
      <p:sp>
        <p:nvSpPr>
          <p:cNvPr id="47" name="Rectangle: Rounded Corners 16">
            <a:hlinkClick r:id="rId7" action="ppaction://hlinksldjump"/>
            <a:extLst>
              <a:ext uri="{FF2B5EF4-FFF2-40B4-BE49-F238E27FC236}">
                <a16:creationId xmlns:a16="http://schemas.microsoft.com/office/drawing/2014/main" id="{9CB0C2C9-CC04-4108-B852-C96B2412AE29}"/>
              </a:ext>
            </a:extLst>
          </p:cNvPr>
          <p:cNvSpPr/>
          <p:nvPr/>
        </p:nvSpPr>
        <p:spPr>
          <a:xfrm>
            <a:off x="6387104" y="8528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41" name="Text Placeholder 6"/>
          <p:cNvSpPr>
            <a:spLocks noGrp="1"/>
          </p:cNvSpPr>
          <p:nvPr>
            <p:ph type="body" sz="quarter" idx="14"/>
          </p:nvPr>
        </p:nvSpPr>
        <p:spPr>
          <a:xfrm>
            <a:off x="0" y="552579"/>
            <a:ext cx="2624328" cy="554037"/>
          </a:xfrm>
          <a:solidFill>
            <a:srgbClr val="46C8E1"/>
          </a:solidFill>
        </p:spPr>
        <p:txBody>
          <a:bodyPr anchor="ctr"/>
          <a:lstStyle/>
          <a:p>
            <a:pPr algn="l"/>
            <a:r>
              <a:rPr lang="en-US" sz="1400" u="sng" dirty="0">
                <a:hlinkClick r:id="rId7" action="ppaction://hlinksldjump"/>
              </a:rPr>
              <a:t>Confirm the Diagnosis. </a:t>
            </a:r>
          </a:p>
        </p:txBody>
      </p:sp>
      <p:sp>
        <p:nvSpPr>
          <p:cNvPr id="42" name="Text Placeholder 9"/>
          <p:cNvSpPr>
            <a:spLocks noGrp="1"/>
          </p:cNvSpPr>
          <p:nvPr>
            <p:ph type="body" sz="quarter" idx="15"/>
          </p:nvPr>
        </p:nvSpPr>
        <p:spPr>
          <a:xfrm>
            <a:off x="2386582" y="552579"/>
            <a:ext cx="2624328" cy="554037"/>
          </a:xfrm>
          <a:solidFill>
            <a:srgbClr val="C4BEB6"/>
          </a:solidFill>
        </p:spPr>
        <p:txBody>
          <a:bodyPr anchor="ctr"/>
          <a:lstStyle/>
          <a:p>
            <a:pPr marL="0" indent="0">
              <a:buNone/>
            </a:pPr>
            <a:r>
              <a:rPr lang="en-US" sz="1400" dirty="0">
                <a:hlinkClick r:id="rId8" action="ppaction://hlinksldjump"/>
              </a:rPr>
              <a:t>Confirm Customer Delivery Date.</a:t>
            </a:r>
            <a:endParaRPr lang="en-US" dirty="0">
              <a:hlinkClick r:id="rId8" action="ppaction://hlinksldjump"/>
            </a:endParaRPr>
          </a:p>
        </p:txBody>
      </p:sp>
      <p:sp>
        <p:nvSpPr>
          <p:cNvPr id="43" name="Text Placeholder 9"/>
          <p:cNvSpPr>
            <a:spLocks noGrp="1"/>
          </p:cNvSpPr>
          <p:nvPr>
            <p:ph type="body" sz="quarter" idx="15"/>
          </p:nvPr>
        </p:nvSpPr>
        <p:spPr>
          <a:xfrm>
            <a:off x="4773164" y="552579"/>
            <a:ext cx="2624328" cy="554037"/>
          </a:xfrm>
          <a:solidFill>
            <a:srgbClr val="C4BEB6"/>
          </a:solidFill>
        </p:spPr>
        <p:txBody>
          <a:bodyPr anchor="ctr"/>
          <a:lstStyle/>
          <a:p>
            <a:pPr marL="0" indent="0">
              <a:buNone/>
            </a:pPr>
            <a:r>
              <a:rPr lang="en-US" sz="1400" dirty="0">
                <a:hlinkClick r:id="rId9" action="ppaction://hlinksldjump"/>
              </a:rPr>
              <a:t>Part Lookup.</a:t>
            </a:r>
            <a:endParaRPr lang="en-US" dirty="0">
              <a:hlinkClick r:id="rId9" action="ppaction://hlinksldjump"/>
            </a:endParaRPr>
          </a:p>
        </p:txBody>
      </p:sp>
      <p:sp>
        <p:nvSpPr>
          <p:cNvPr id="45" name="Text Placeholder 9"/>
          <p:cNvSpPr>
            <a:spLocks noGrp="1"/>
          </p:cNvSpPr>
          <p:nvPr>
            <p:ph type="body" sz="quarter" idx="15"/>
          </p:nvPr>
        </p:nvSpPr>
        <p:spPr>
          <a:xfrm>
            <a:off x="7159747" y="552579"/>
            <a:ext cx="2624328" cy="554037"/>
          </a:xfrm>
          <a:solidFill>
            <a:srgbClr val="C4BEB6"/>
          </a:solidFill>
        </p:spPr>
        <p:txBody>
          <a:bodyPr anchor="ctr"/>
          <a:lstStyle/>
          <a:p>
            <a:pPr marL="0" indent="0">
              <a:buNone/>
            </a:pPr>
            <a:r>
              <a:rPr lang="en-US" sz="1400" dirty="0">
                <a:hlinkClick r:id="rId10" action="ppaction://hlinksldjump"/>
              </a:rPr>
              <a:t>Parts ATP.</a:t>
            </a:r>
            <a:endParaRPr lang="en-US" dirty="0">
              <a:hlinkClick r:id="rId10" action="ppaction://hlinksldjump"/>
            </a:endParaRPr>
          </a:p>
        </p:txBody>
      </p:sp>
      <p:sp>
        <p:nvSpPr>
          <p:cNvPr id="49" name="Rectangle: Rounded Corners 16">
            <a:hlinkClick r:id="rId11"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2" action="ppaction://hlinksldjump"/>
              </a:rPr>
              <a:t>3</a:t>
            </a:r>
            <a:r>
              <a:rPr lang="en-US" sz="1400" u="sng" dirty="0">
                <a:solidFill>
                  <a:srgbClr val="FFFFFF"/>
                </a:solidFill>
                <a:hlinkClick r:id="rId11" action="ppaction://hlinksldjump"/>
              </a:rPr>
              <a:t>. Release Work Order.</a:t>
            </a:r>
            <a:endParaRPr lang="en-US" sz="1400" u="sng" dirty="0">
              <a:solidFill>
                <a:srgbClr val="FFFFFF"/>
              </a:solidFill>
            </a:endParaRPr>
          </a:p>
        </p:txBody>
      </p:sp>
      <p:sp>
        <p:nvSpPr>
          <p:cNvPr id="50" name="Flowchart: Document 49">
            <a:hlinkClick r:id="rId13" action="ppaction://hlinksldjump"/>
          </p:cNvPr>
          <p:cNvSpPr/>
          <p:nvPr/>
        </p:nvSpPr>
        <p:spPr>
          <a:xfrm>
            <a:off x="9810388"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3" action="ppaction://hlinksldjump"/>
              </a:rPr>
              <a:t>Parties involved</a:t>
            </a:r>
            <a:r>
              <a:rPr lang="en-US" sz="1400" u="sng" dirty="0">
                <a:solidFill>
                  <a:prstClr val="white"/>
                </a:solidFill>
                <a:hlinkClick r:id="rId14" action="ppaction://hlinksldjump"/>
              </a:rPr>
              <a:t>.</a:t>
            </a:r>
            <a:endParaRPr lang="en-US" sz="1400" u="sng" dirty="0">
              <a:solidFill>
                <a:prstClr val="white"/>
              </a:solidFill>
              <a:hlinkClick r:id="rId15" action="ppaction://hlinksldjump"/>
            </a:endParaRPr>
          </a:p>
        </p:txBody>
      </p:sp>
      <p:sp>
        <p:nvSpPr>
          <p:cNvPr id="13" name="Rectangle 12"/>
          <p:cNvSpPr/>
          <p:nvPr/>
        </p:nvSpPr>
        <p:spPr>
          <a:xfrm>
            <a:off x="4281040" y="5972305"/>
            <a:ext cx="3227041" cy="149889"/>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095331" y="1301539"/>
            <a:ext cx="375230" cy="26670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DEACCD4-2B6E-4297-8612-64D55EE35735}"/>
              </a:ext>
            </a:extLst>
          </p:cNvPr>
          <p:cNvSpPr/>
          <p:nvPr/>
        </p:nvSpPr>
        <p:spPr>
          <a:xfrm>
            <a:off x="129913" y="1243820"/>
            <a:ext cx="3288560" cy="923330"/>
          </a:xfrm>
          <a:prstGeom prst="rect">
            <a:avLst/>
          </a:prstGeom>
        </p:spPr>
        <p:txBody>
          <a:bodyPr wrap="square">
            <a:spAutoFit/>
          </a:bodyPr>
          <a:lstStyle/>
          <a:p>
            <a:pPr>
              <a:buClr>
                <a:schemeClr val="tx1"/>
              </a:buClr>
            </a:pPr>
            <a:r>
              <a:rPr lang="en-US" sz="1800" i="1" dirty="0"/>
              <a:t>As much as possible</a:t>
            </a:r>
            <a:r>
              <a:rPr lang="en-US" sz="1800" dirty="0"/>
              <a:t>, confirm the problem determination (PD) made at the Case level.</a:t>
            </a:r>
          </a:p>
        </p:txBody>
      </p:sp>
      <p:sp>
        <p:nvSpPr>
          <p:cNvPr id="53" name="Oval 52">
            <a:extLst>
              <a:ext uri="{FF2B5EF4-FFF2-40B4-BE49-F238E27FC236}">
                <a16:creationId xmlns:a16="http://schemas.microsoft.com/office/drawing/2014/main" id="{4F4A792D-5055-4885-B9C6-0305C8E62317}"/>
              </a:ext>
            </a:extLst>
          </p:cNvPr>
          <p:cNvSpPr/>
          <p:nvPr/>
        </p:nvSpPr>
        <p:spPr>
          <a:xfrm>
            <a:off x="4391912" y="146282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endParaRPr lang="en-US" dirty="0"/>
          </a:p>
        </p:txBody>
      </p:sp>
      <p:sp>
        <p:nvSpPr>
          <p:cNvPr id="56" name="Rectangular Callout 35">
            <a:extLst>
              <a:ext uri="{FF2B5EF4-FFF2-40B4-BE49-F238E27FC236}">
                <a16:creationId xmlns:a16="http://schemas.microsoft.com/office/drawing/2014/main" id="{BBACD124-0B9A-43AA-89A3-A5A0016CDBCF}"/>
              </a:ext>
            </a:extLst>
          </p:cNvPr>
          <p:cNvSpPr/>
          <p:nvPr/>
        </p:nvSpPr>
        <p:spPr>
          <a:xfrm>
            <a:off x="6427997" y="1561901"/>
            <a:ext cx="5571239" cy="1519816"/>
          </a:xfrm>
          <a:prstGeom prst="wedgeRectCallout">
            <a:avLst>
              <a:gd name="adj1" fmla="val -27383"/>
              <a:gd name="adj2" fmla="val 42536"/>
            </a:avLst>
          </a:prstGeom>
          <a:solidFill>
            <a:srgbClr val="13298C"/>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37160" rtlCol="0" anchor="ctr"/>
          <a:lstStyle/>
          <a:p>
            <a:r>
              <a:rPr lang="en-US" sz="1400" dirty="0">
                <a:solidFill>
                  <a:schemeClr val="bg1"/>
                </a:solidFill>
              </a:rPr>
              <a:t>If the top section is empty, you must determine a PD Code now.</a:t>
            </a:r>
          </a:p>
          <a:p>
            <a:endParaRPr lang="en-US" sz="400" dirty="0">
              <a:solidFill>
                <a:schemeClr val="bg1"/>
              </a:solidFill>
              <a:latin typeface="Arial" pitchFamily="34" charset="0"/>
              <a:cs typeface="Arial" pitchFamily="34" charset="0"/>
            </a:endParaRPr>
          </a:p>
          <a:p>
            <a:r>
              <a:rPr lang="en-US" sz="1400" dirty="0">
                <a:solidFill>
                  <a:schemeClr val="bg1"/>
                </a:solidFill>
                <a:latin typeface="Arial" pitchFamily="34" charset="0"/>
                <a:cs typeface="Arial" pitchFamily="34" charset="0"/>
              </a:rPr>
              <a:t>If you disagree with the PD Code currently selected, you delete that code and determine a new code.</a:t>
            </a:r>
          </a:p>
          <a:p>
            <a:endParaRPr lang="en-US" sz="400" dirty="0">
              <a:solidFill>
                <a:schemeClr val="bg1"/>
              </a:solidFill>
              <a:latin typeface="Arial" pitchFamily="34" charset="0"/>
              <a:cs typeface="Arial" pitchFamily="34" charset="0"/>
            </a:endParaRPr>
          </a:p>
          <a:p>
            <a:r>
              <a:rPr lang="en-US" sz="1400" dirty="0">
                <a:solidFill>
                  <a:schemeClr val="bg1"/>
                </a:solidFill>
                <a:latin typeface="Arial" pitchFamily="34" charset="0"/>
                <a:cs typeface="Arial" pitchFamily="34" charset="0"/>
              </a:rPr>
              <a:t>Review </a:t>
            </a:r>
            <a:r>
              <a:rPr lang="en-US" sz="1400" b="1" dirty="0">
                <a:solidFill>
                  <a:schemeClr val="bg1"/>
                </a:solidFill>
                <a:latin typeface="Arial" pitchFamily="34" charset="0"/>
                <a:cs typeface="Arial" pitchFamily="34" charset="0"/>
              </a:rPr>
              <a:t>Cases</a:t>
            </a:r>
            <a:r>
              <a:rPr lang="en-US" sz="1400" dirty="0">
                <a:solidFill>
                  <a:schemeClr val="bg1"/>
                </a:solidFill>
                <a:latin typeface="Arial" pitchFamily="34" charset="0"/>
                <a:cs typeface="Arial" pitchFamily="34" charset="0"/>
              </a:rPr>
              <a:t> (CPRW104) for details on how to use the </a:t>
            </a:r>
            <a:r>
              <a:rPr lang="en-US" sz="1400" b="1" dirty="0">
                <a:solidFill>
                  <a:schemeClr val="bg1"/>
                </a:solidFill>
                <a:latin typeface="Arial" pitchFamily="34" charset="0"/>
                <a:cs typeface="Arial" pitchFamily="34" charset="0"/>
              </a:rPr>
              <a:t>PD Guide </a:t>
            </a:r>
            <a:r>
              <a:rPr lang="en-US" sz="1400" dirty="0">
                <a:solidFill>
                  <a:schemeClr val="bg1"/>
                </a:solidFill>
                <a:latin typeface="Arial" pitchFamily="34" charset="0"/>
                <a:cs typeface="Arial" pitchFamily="34" charset="0"/>
              </a:rPr>
              <a:t>tab’s </a:t>
            </a:r>
            <a:r>
              <a:rPr lang="en-US" sz="1400" b="1" dirty="0">
                <a:solidFill>
                  <a:schemeClr val="bg1"/>
                </a:solidFill>
                <a:latin typeface="Arial" pitchFamily="34" charset="0"/>
                <a:cs typeface="Arial" pitchFamily="34" charset="0"/>
              </a:rPr>
              <a:t>PD &amp; Tips Search </a:t>
            </a:r>
            <a:r>
              <a:rPr lang="en-US" sz="1400" dirty="0">
                <a:solidFill>
                  <a:schemeClr val="bg1"/>
                </a:solidFill>
                <a:latin typeface="Arial" pitchFamily="34" charset="0"/>
                <a:cs typeface="Arial" pitchFamily="34" charset="0"/>
              </a:rPr>
              <a:t>application to determine PD Codes.</a:t>
            </a:r>
          </a:p>
        </p:txBody>
      </p:sp>
      <p:sp>
        <p:nvSpPr>
          <p:cNvPr id="32" name="Rectangle: Rounded Corners 16">
            <a:hlinkClick r:id="rId16" action="ppaction://hlinksldjump"/>
            <a:extLst>
              <a:ext uri="{FF2B5EF4-FFF2-40B4-BE49-F238E27FC236}">
                <a16:creationId xmlns:a16="http://schemas.microsoft.com/office/drawing/2014/main" id="{1342FF5C-5F81-424C-BE28-8CA311A6ADC2}"/>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6" action="ppaction://hlinksldjump"/>
              </a:rPr>
              <a:t>4. View Progress &amp; Status of WO</a:t>
            </a:r>
            <a:endParaRPr lang="en-US" sz="1400" u="sng" dirty="0">
              <a:solidFill>
                <a:srgbClr val="FFFFFF"/>
              </a:solidFill>
            </a:endParaRPr>
          </a:p>
        </p:txBody>
      </p:sp>
      <p:sp>
        <p:nvSpPr>
          <p:cNvPr id="2" name="Rectangle 1"/>
          <p:cNvSpPr/>
          <p:nvPr/>
        </p:nvSpPr>
        <p:spPr>
          <a:xfrm>
            <a:off x="4029312" y="3024302"/>
            <a:ext cx="507896" cy="26670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907316-8025-49A3-924E-83F2A7B54921}"/>
              </a:ext>
            </a:extLst>
          </p:cNvPr>
          <p:cNvSpPr/>
          <p:nvPr/>
        </p:nvSpPr>
        <p:spPr>
          <a:xfrm>
            <a:off x="4938562" y="2322452"/>
            <a:ext cx="525806" cy="282099"/>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18B9DA4-6EA1-49F8-88FD-E0A6887BE869}"/>
              </a:ext>
            </a:extLst>
          </p:cNvPr>
          <p:cNvSpPr/>
          <p:nvPr/>
        </p:nvSpPr>
        <p:spPr>
          <a:xfrm>
            <a:off x="5375368" y="5756997"/>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a:t>
            </a:r>
            <a:endParaRPr lang="en-US" dirty="0"/>
          </a:p>
        </p:txBody>
      </p:sp>
      <p:sp>
        <p:nvSpPr>
          <p:cNvPr id="9" name="Arrow: Up 8">
            <a:extLst>
              <a:ext uri="{FF2B5EF4-FFF2-40B4-BE49-F238E27FC236}">
                <a16:creationId xmlns:a16="http://schemas.microsoft.com/office/drawing/2014/main" id="{327C2B26-3BD4-4603-B0EF-D3EA750FB703}"/>
              </a:ext>
            </a:extLst>
          </p:cNvPr>
          <p:cNvSpPr/>
          <p:nvPr/>
        </p:nvSpPr>
        <p:spPr>
          <a:xfrm rot="5400000">
            <a:off x="3768740" y="3010465"/>
            <a:ext cx="375230" cy="283684"/>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7C57A5-5E19-412F-A172-BC63DA1ABBD9}"/>
              </a:ext>
            </a:extLst>
          </p:cNvPr>
          <p:cNvSpPr/>
          <p:nvPr/>
        </p:nvSpPr>
        <p:spPr>
          <a:xfrm>
            <a:off x="8106420" y="4023749"/>
            <a:ext cx="3247459" cy="2534337"/>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18B9DA4-6EA1-49F8-88FD-E0A6887BE869}"/>
              </a:ext>
            </a:extLst>
          </p:cNvPr>
          <p:cNvSpPr/>
          <p:nvPr/>
        </p:nvSpPr>
        <p:spPr>
          <a:xfrm>
            <a:off x="5372877" y="2479346"/>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endParaRPr lang="en-US" dirty="0"/>
          </a:p>
        </p:txBody>
      </p:sp>
      <p:sp>
        <p:nvSpPr>
          <p:cNvPr id="36" name="Oval 35">
            <a:extLst>
              <a:ext uri="{FF2B5EF4-FFF2-40B4-BE49-F238E27FC236}">
                <a16:creationId xmlns:a16="http://schemas.microsoft.com/office/drawing/2014/main" id="{718B9DA4-6EA1-49F8-88FD-E0A6887BE869}"/>
              </a:ext>
            </a:extLst>
          </p:cNvPr>
          <p:cNvSpPr/>
          <p:nvPr/>
        </p:nvSpPr>
        <p:spPr>
          <a:xfrm>
            <a:off x="4396176" y="2798940"/>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endParaRPr lang="en-US" dirty="0"/>
          </a:p>
        </p:txBody>
      </p:sp>
      <p:sp>
        <p:nvSpPr>
          <p:cNvPr id="39" name="Rectangle 38">
            <a:extLst>
              <a:ext uri="{FF2B5EF4-FFF2-40B4-BE49-F238E27FC236}">
                <a16:creationId xmlns:a16="http://schemas.microsoft.com/office/drawing/2014/main" id="{269CA43B-9014-4464-A703-5EF412259B34}"/>
              </a:ext>
            </a:extLst>
          </p:cNvPr>
          <p:cNvSpPr/>
          <p:nvPr/>
        </p:nvSpPr>
        <p:spPr>
          <a:xfrm>
            <a:off x="3674932" y="4078413"/>
            <a:ext cx="390214" cy="266701"/>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4BBAEF6-4E16-4C46-95E7-863EB674CF69}"/>
              </a:ext>
            </a:extLst>
          </p:cNvPr>
          <p:cNvSpPr/>
          <p:nvPr/>
        </p:nvSpPr>
        <p:spPr>
          <a:xfrm>
            <a:off x="4002428" y="3939144"/>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endParaRPr lang="en-US" dirty="0"/>
          </a:p>
        </p:txBody>
      </p:sp>
      <p:sp>
        <p:nvSpPr>
          <p:cNvPr id="40" name="Oval 39">
            <a:extLst>
              <a:ext uri="{FF2B5EF4-FFF2-40B4-BE49-F238E27FC236}">
                <a16:creationId xmlns:a16="http://schemas.microsoft.com/office/drawing/2014/main" id="{702349E3-EA9E-4DF8-9E71-9A586F1FB89D}"/>
              </a:ext>
            </a:extLst>
          </p:cNvPr>
          <p:cNvSpPr/>
          <p:nvPr/>
        </p:nvSpPr>
        <p:spPr>
          <a:xfrm>
            <a:off x="8000495" y="5207652"/>
            <a:ext cx="301083" cy="301083"/>
          </a:xfrm>
          <a:prstGeom prst="ellipse">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a:t>
            </a:r>
            <a:endParaRPr lang="en-US" dirty="0"/>
          </a:p>
        </p:txBody>
      </p:sp>
    </p:spTree>
    <p:custDataLst>
      <p:tags r:id="rId1"/>
    </p:custDataLst>
    <p:extLst>
      <p:ext uri="{BB962C8B-B14F-4D97-AF65-F5344CB8AC3E}">
        <p14:creationId xmlns:p14="http://schemas.microsoft.com/office/powerpoint/2010/main" val="20500253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9D3920-7C5A-4C45-8FBA-668B19E66FC2}"/>
              </a:ext>
            </a:extLst>
          </p:cNvPr>
          <p:cNvPicPr>
            <a:picLocks noChangeAspect="1"/>
          </p:cNvPicPr>
          <p:nvPr/>
        </p:nvPicPr>
        <p:blipFill>
          <a:blip r:embed="rId4"/>
          <a:stretch>
            <a:fillRect/>
          </a:stretch>
        </p:blipFill>
        <p:spPr>
          <a:xfrm>
            <a:off x="3921591" y="1465189"/>
            <a:ext cx="8293922" cy="4048558"/>
          </a:xfrm>
          <a:prstGeom prst="rect">
            <a:avLst/>
          </a:prstGeom>
        </p:spPr>
      </p:pic>
      <p:sp>
        <p:nvSpPr>
          <p:cNvPr id="4" name="Text Placeholder 3"/>
          <p:cNvSpPr>
            <a:spLocks noGrp="1"/>
          </p:cNvSpPr>
          <p:nvPr>
            <p:ph type="body" sz="quarter" idx="11"/>
          </p:nvPr>
        </p:nvSpPr>
        <p:spPr>
          <a:xfrm>
            <a:off x="1" y="0"/>
            <a:ext cx="3743790" cy="557213"/>
          </a:xfrm>
        </p:spPr>
        <p:txBody>
          <a:bodyPr/>
          <a:lstStyle/>
          <a:p>
            <a:r>
              <a:rPr lang="en-US" dirty="0"/>
              <a:t>Notes Tab</a:t>
            </a:r>
          </a:p>
        </p:txBody>
      </p:sp>
      <p:sp>
        <p:nvSpPr>
          <p:cNvPr id="15" name="Rectangle 14"/>
          <p:cNvSpPr/>
          <p:nvPr/>
        </p:nvSpPr>
        <p:spPr>
          <a:xfrm>
            <a:off x="60175" y="1133814"/>
            <a:ext cx="3584726" cy="4985980"/>
          </a:xfrm>
          <a:prstGeom prst="rect">
            <a:avLst/>
          </a:prstGeom>
        </p:spPr>
        <p:txBody>
          <a:bodyPr wrap="square">
            <a:spAutoFit/>
          </a:bodyPr>
          <a:lstStyle/>
          <a:p>
            <a:pPr>
              <a:buClr>
                <a:schemeClr val="tx1"/>
              </a:buClr>
            </a:pPr>
            <a:r>
              <a:rPr lang="en-US" sz="2000" dirty="0"/>
              <a:t>(</a:t>
            </a:r>
            <a:r>
              <a:rPr lang="en-US" sz="2000" i="1" dirty="0"/>
              <a:t>optional</a:t>
            </a:r>
            <a:r>
              <a:rPr lang="en-US" sz="2000" dirty="0"/>
              <a:t>) You can enter/view notes or shipping instructions in the </a:t>
            </a:r>
            <a:r>
              <a:rPr lang="en-US" sz="2000" b="1" dirty="0"/>
              <a:t>Notes</a:t>
            </a:r>
            <a:r>
              <a:rPr lang="en-US" sz="2000" dirty="0"/>
              <a:t> tab.</a:t>
            </a:r>
          </a:p>
          <a:p>
            <a:pPr>
              <a:buClr>
                <a:schemeClr val="tx1"/>
              </a:buClr>
            </a:pPr>
            <a:endParaRPr lang="en-US" sz="800" dirty="0"/>
          </a:p>
          <a:p>
            <a:pPr marL="461963" indent="-234950">
              <a:buClr>
                <a:schemeClr val="tx1"/>
              </a:buClr>
              <a:buFont typeface="Arial" panose="020B0604020202020204" pitchFamily="34" charset="0"/>
              <a:buChar char="•"/>
            </a:pPr>
            <a:r>
              <a:rPr lang="en-US" sz="1800" dirty="0"/>
              <a:t>In the </a:t>
            </a:r>
            <a:r>
              <a:rPr lang="en-US" sz="1800" b="1" dirty="0"/>
              <a:t>Additional Notes and Comments</a:t>
            </a:r>
            <a:r>
              <a:rPr lang="en-US" sz="1800" dirty="0"/>
              <a:t> section, you can view saved PD Logs and Internal notes (not shared with the vendor over EDI).</a:t>
            </a:r>
            <a:br>
              <a:rPr lang="en-US" sz="1800" dirty="0"/>
            </a:br>
            <a:endParaRPr lang="en-US" sz="800" dirty="0"/>
          </a:p>
          <a:p>
            <a:pPr marL="461963" indent="-234950">
              <a:buClr>
                <a:schemeClr val="tx1"/>
              </a:buClr>
              <a:buFont typeface="Arial" panose="020B0604020202020204" pitchFamily="34" charset="0"/>
              <a:buChar char="•"/>
            </a:pPr>
            <a:r>
              <a:rPr lang="en-US" sz="1800" dirty="0"/>
              <a:t>Both the </a:t>
            </a:r>
            <a:r>
              <a:rPr lang="en-US" sz="1800" b="1" dirty="0"/>
              <a:t>Service Delivery/Instructions </a:t>
            </a:r>
            <a:r>
              <a:rPr lang="en-US" sz="1800" dirty="0"/>
              <a:t>and </a:t>
            </a:r>
            <a:r>
              <a:rPr lang="en-US" sz="1800" b="1" dirty="0"/>
              <a:t>Shipping Instructions </a:t>
            </a:r>
            <a:r>
              <a:rPr lang="en-US" sz="1800" dirty="0"/>
              <a:t>fields </a:t>
            </a:r>
            <a:r>
              <a:rPr lang="en-US" sz="1800" i="1" dirty="0"/>
              <a:t>will</a:t>
            </a:r>
            <a:r>
              <a:rPr lang="en-US" sz="1800" dirty="0"/>
              <a:t> be shared with</a:t>
            </a:r>
            <a:br>
              <a:rPr lang="en-US" sz="1800" dirty="0"/>
            </a:br>
            <a:r>
              <a:rPr lang="en-US" sz="1800" dirty="0"/>
              <a:t>the vendor over EDI.</a:t>
            </a:r>
            <a:br>
              <a:rPr lang="en-US" sz="1800" dirty="0"/>
            </a:br>
            <a:endParaRPr lang="en-US" sz="800" dirty="0"/>
          </a:p>
          <a:p>
            <a:pPr marL="461963" indent="-234950">
              <a:buClr>
                <a:schemeClr val="tx1"/>
              </a:buClr>
              <a:buFont typeface="Arial" panose="020B0604020202020204" pitchFamily="34" charset="0"/>
              <a:buChar char="•"/>
            </a:pPr>
            <a:r>
              <a:rPr lang="en-US" sz="1800" dirty="0"/>
              <a:t>In </a:t>
            </a:r>
            <a:r>
              <a:rPr lang="en-US" sz="1800" b="1" dirty="0"/>
              <a:t>Repair Status Check </a:t>
            </a:r>
            <a:r>
              <a:rPr lang="en-US" sz="1800" dirty="0"/>
              <a:t>appear key messages the customer can see online. </a:t>
            </a:r>
          </a:p>
        </p:txBody>
      </p:sp>
      <p:sp>
        <p:nvSpPr>
          <p:cNvPr id="46" name="Rectangle: Rounded Corners 15">
            <a:hlinkClick r:id="rId5" action="ppaction://hlinksldjump"/>
            <a:extLst>
              <a:ext uri="{FF2B5EF4-FFF2-40B4-BE49-F238E27FC236}">
                <a16:creationId xmlns:a16="http://schemas.microsoft.com/office/drawing/2014/main" id="{84254C1F-5310-435F-A077-ACC1C4359782}"/>
              </a:ext>
            </a:extLst>
          </p:cNvPr>
          <p:cNvSpPr/>
          <p:nvPr/>
        </p:nvSpPr>
        <p:spPr>
          <a:xfrm>
            <a:off x="4218900" y="85289"/>
            <a:ext cx="1953299"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hlinkClick r:id="rId5" action="ppaction://hlinksldjump"/>
              </a:rPr>
              <a:t>1. Create a CRU Work Order.</a:t>
            </a:r>
            <a:endParaRPr lang="en-US" sz="1400" dirty="0">
              <a:solidFill>
                <a:schemeClr val="bg1"/>
              </a:solidFill>
            </a:endParaRPr>
          </a:p>
        </p:txBody>
      </p:sp>
      <p:sp>
        <p:nvSpPr>
          <p:cNvPr id="47" name="Rectangle: Rounded Corners 16">
            <a:hlinkClick r:id="rId6" action="ppaction://hlinksldjump"/>
            <a:extLst>
              <a:ext uri="{FF2B5EF4-FFF2-40B4-BE49-F238E27FC236}">
                <a16:creationId xmlns:a16="http://schemas.microsoft.com/office/drawing/2014/main" id="{9CB0C2C9-CC04-4108-B852-C96B2412AE29}"/>
              </a:ext>
            </a:extLst>
          </p:cNvPr>
          <p:cNvSpPr/>
          <p:nvPr/>
        </p:nvSpPr>
        <p:spPr>
          <a:xfrm>
            <a:off x="6387104" y="85289"/>
            <a:ext cx="1558966" cy="409575"/>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3E8DDD"/>
                </a:solidFill>
              </a:rPr>
              <a:t>2. Diagnose and Order Parts.</a:t>
            </a:r>
          </a:p>
        </p:txBody>
      </p:sp>
      <p:sp>
        <p:nvSpPr>
          <p:cNvPr id="41" name="Text Placeholder 6"/>
          <p:cNvSpPr>
            <a:spLocks noGrp="1"/>
          </p:cNvSpPr>
          <p:nvPr>
            <p:ph type="body" sz="quarter" idx="14"/>
          </p:nvPr>
        </p:nvSpPr>
        <p:spPr>
          <a:xfrm>
            <a:off x="0" y="552579"/>
            <a:ext cx="2624328" cy="554037"/>
          </a:xfrm>
          <a:solidFill>
            <a:srgbClr val="46C8E1"/>
          </a:solidFill>
        </p:spPr>
        <p:txBody>
          <a:bodyPr anchor="ctr"/>
          <a:lstStyle/>
          <a:p>
            <a:pPr algn="l"/>
            <a:r>
              <a:rPr lang="en-US" sz="1400" u="sng" dirty="0">
                <a:hlinkClick r:id="rId6" action="ppaction://hlinksldjump"/>
              </a:rPr>
              <a:t>Confirm the Diagnosis. </a:t>
            </a:r>
          </a:p>
        </p:txBody>
      </p:sp>
      <p:sp>
        <p:nvSpPr>
          <p:cNvPr id="42" name="Text Placeholder 9"/>
          <p:cNvSpPr>
            <a:spLocks noGrp="1"/>
          </p:cNvSpPr>
          <p:nvPr>
            <p:ph type="body" sz="quarter" idx="15"/>
          </p:nvPr>
        </p:nvSpPr>
        <p:spPr>
          <a:xfrm>
            <a:off x="2386582" y="552579"/>
            <a:ext cx="2624328" cy="554037"/>
          </a:xfrm>
          <a:solidFill>
            <a:srgbClr val="C4BEB6"/>
          </a:solidFill>
        </p:spPr>
        <p:txBody>
          <a:bodyPr anchor="ctr"/>
          <a:lstStyle/>
          <a:p>
            <a:pPr marL="0" indent="0">
              <a:buNone/>
            </a:pPr>
            <a:r>
              <a:rPr lang="en-US" sz="1400" dirty="0">
                <a:hlinkClick r:id="rId7" action="ppaction://hlinksldjump"/>
              </a:rPr>
              <a:t>Confirm Customer Delivery Date.</a:t>
            </a:r>
            <a:endParaRPr lang="en-US" dirty="0">
              <a:hlinkClick r:id="rId7" action="ppaction://hlinksldjump"/>
            </a:endParaRPr>
          </a:p>
        </p:txBody>
      </p:sp>
      <p:sp>
        <p:nvSpPr>
          <p:cNvPr id="43" name="Text Placeholder 9"/>
          <p:cNvSpPr>
            <a:spLocks noGrp="1"/>
          </p:cNvSpPr>
          <p:nvPr>
            <p:ph type="body" sz="quarter" idx="15"/>
          </p:nvPr>
        </p:nvSpPr>
        <p:spPr>
          <a:xfrm>
            <a:off x="4773164" y="552579"/>
            <a:ext cx="2624328" cy="554037"/>
          </a:xfrm>
          <a:solidFill>
            <a:srgbClr val="C4BEB6"/>
          </a:solidFill>
        </p:spPr>
        <p:txBody>
          <a:bodyPr anchor="ctr"/>
          <a:lstStyle/>
          <a:p>
            <a:pPr marL="0" indent="0">
              <a:buNone/>
            </a:pPr>
            <a:r>
              <a:rPr lang="en-US" sz="1400" dirty="0">
                <a:hlinkClick r:id="rId8" action="ppaction://hlinksldjump"/>
              </a:rPr>
              <a:t>Part Lookup.</a:t>
            </a:r>
            <a:endParaRPr lang="en-US" dirty="0">
              <a:hlinkClick r:id="rId8" action="ppaction://hlinksldjump"/>
            </a:endParaRPr>
          </a:p>
        </p:txBody>
      </p:sp>
      <p:sp>
        <p:nvSpPr>
          <p:cNvPr id="45" name="Text Placeholder 9"/>
          <p:cNvSpPr>
            <a:spLocks noGrp="1"/>
          </p:cNvSpPr>
          <p:nvPr>
            <p:ph type="body" sz="quarter" idx="15"/>
          </p:nvPr>
        </p:nvSpPr>
        <p:spPr>
          <a:xfrm>
            <a:off x="7159747" y="552579"/>
            <a:ext cx="2624328" cy="554037"/>
          </a:xfrm>
          <a:solidFill>
            <a:srgbClr val="C4BEB6"/>
          </a:solidFill>
        </p:spPr>
        <p:txBody>
          <a:bodyPr anchor="ctr"/>
          <a:lstStyle/>
          <a:p>
            <a:pPr marL="0" indent="0">
              <a:buNone/>
            </a:pPr>
            <a:r>
              <a:rPr lang="en-US" sz="1400" dirty="0">
                <a:hlinkClick r:id="rId9" action="ppaction://hlinksldjump"/>
              </a:rPr>
              <a:t>Parts ATP.</a:t>
            </a:r>
            <a:endParaRPr lang="en-US" dirty="0">
              <a:hlinkClick r:id="rId9" action="ppaction://hlinksldjump"/>
            </a:endParaRPr>
          </a:p>
        </p:txBody>
      </p:sp>
      <p:sp>
        <p:nvSpPr>
          <p:cNvPr id="49" name="Rectangle: Rounded Corners 16">
            <a:hlinkClick r:id="rId10" action="ppaction://hlinksldjump"/>
            <a:extLst>
              <a:ext uri="{FF2B5EF4-FFF2-40B4-BE49-F238E27FC236}">
                <a16:creationId xmlns:a16="http://schemas.microsoft.com/office/drawing/2014/main" id="{9CB0C2C9-CC04-4108-B852-C96B2412AE29}"/>
              </a:ext>
            </a:extLst>
          </p:cNvPr>
          <p:cNvSpPr/>
          <p:nvPr/>
        </p:nvSpPr>
        <p:spPr>
          <a:xfrm>
            <a:off x="8160975" y="85289"/>
            <a:ext cx="1558966"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1" action="ppaction://hlinksldjump"/>
              </a:rPr>
              <a:t>3. </a:t>
            </a:r>
            <a:r>
              <a:rPr lang="en-US" sz="1400" u="sng" dirty="0">
                <a:solidFill>
                  <a:srgbClr val="FFFFFF"/>
                </a:solidFill>
                <a:hlinkClick r:id="rId10" action="ppaction://hlinksldjump"/>
              </a:rPr>
              <a:t>Release Work Order</a:t>
            </a:r>
            <a:r>
              <a:rPr lang="en-US" sz="1400" u="sng" dirty="0">
                <a:solidFill>
                  <a:srgbClr val="FFFFFF"/>
                </a:solidFill>
                <a:hlinkClick r:id="rId11" action="ppaction://hlinksldjump"/>
              </a:rPr>
              <a:t>.</a:t>
            </a:r>
            <a:endParaRPr lang="en-US" sz="1400" u="sng" dirty="0">
              <a:solidFill>
                <a:srgbClr val="FFFFFF"/>
              </a:solidFill>
            </a:endParaRPr>
          </a:p>
        </p:txBody>
      </p:sp>
      <p:sp>
        <p:nvSpPr>
          <p:cNvPr id="50" name="Flowchart: Document 49">
            <a:hlinkClick r:id="rId12" action="ppaction://hlinksldjump"/>
          </p:cNvPr>
          <p:cNvSpPr/>
          <p:nvPr/>
        </p:nvSpPr>
        <p:spPr>
          <a:xfrm>
            <a:off x="9810388" y="554037"/>
            <a:ext cx="1543491" cy="557784"/>
          </a:xfrm>
          <a:prstGeom prst="flowChartDocument">
            <a:avLst/>
          </a:prstGeom>
          <a:solidFill>
            <a:srgbClr val="C4B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u="sng" dirty="0">
                <a:solidFill>
                  <a:prstClr val="white"/>
                </a:solidFill>
                <a:hlinkClick r:id="rId12" action="ppaction://hlinksldjump"/>
              </a:rPr>
              <a:t>Parties involved</a:t>
            </a:r>
            <a:r>
              <a:rPr lang="en-US" sz="1400" u="sng" dirty="0">
                <a:solidFill>
                  <a:prstClr val="white"/>
                </a:solidFill>
                <a:hlinkClick r:id="rId13" action="ppaction://hlinksldjump"/>
              </a:rPr>
              <a:t>.</a:t>
            </a:r>
            <a:endParaRPr lang="en-US" sz="1400" u="sng" dirty="0">
              <a:solidFill>
                <a:prstClr val="white"/>
              </a:solidFill>
              <a:hlinkClick r:id="rId14" action="ppaction://hlinksldjump"/>
            </a:endParaRPr>
          </a:p>
        </p:txBody>
      </p:sp>
      <p:sp>
        <p:nvSpPr>
          <p:cNvPr id="6" name="Rectangle 5"/>
          <p:cNvSpPr/>
          <p:nvPr/>
        </p:nvSpPr>
        <p:spPr>
          <a:xfrm>
            <a:off x="3988351" y="2925089"/>
            <a:ext cx="2785069" cy="1968320"/>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17965" y="3619394"/>
            <a:ext cx="5068388" cy="428625"/>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ular Callout 21">
            <a:extLst>
              <a:ext uri="{FF2B5EF4-FFF2-40B4-BE49-F238E27FC236}">
                <a16:creationId xmlns:a16="http://schemas.microsoft.com/office/drawing/2014/main" id="{63AF419F-E413-4A99-AA31-AF4ECD34D2E2}"/>
              </a:ext>
            </a:extLst>
          </p:cNvPr>
          <p:cNvSpPr/>
          <p:nvPr/>
        </p:nvSpPr>
        <p:spPr>
          <a:xfrm>
            <a:off x="9357602" y="2211626"/>
            <a:ext cx="2174077" cy="926783"/>
          </a:xfrm>
          <a:prstGeom prst="wedgeRectCallout">
            <a:avLst>
              <a:gd name="adj1" fmla="val -130043"/>
              <a:gd name="adj2" fmla="val 79236"/>
            </a:avLst>
          </a:prstGeom>
          <a:solidFill>
            <a:srgbClr val="13298C"/>
          </a:solidFill>
          <a:ln w="38100">
            <a:solidFill>
              <a:srgbClr val="46C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Click </a:t>
            </a:r>
            <a:r>
              <a:rPr lang="en-US" sz="1200" b="1" dirty="0"/>
              <a:t>Add New Record </a:t>
            </a:r>
            <a:r>
              <a:rPr lang="en-US" sz="1200" dirty="0"/>
              <a:t>to create an </a:t>
            </a:r>
            <a:r>
              <a:rPr lang="en-US" sz="1200" b="1" dirty="0"/>
              <a:t>Internal</a:t>
            </a:r>
            <a:r>
              <a:rPr lang="en-US" sz="1200" dirty="0"/>
              <a:t> note that will </a:t>
            </a:r>
            <a:r>
              <a:rPr lang="en-US" sz="1200" i="1" dirty="0"/>
              <a:t>not</a:t>
            </a:r>
            <a:r>
              <a:rPr lang="en-US" sz="1200" dirty="0"/>
              <a:t> be shared with the vendor over EDI</a:t>
            </a:r>
          </a:p>
        </p:txBody>
      </p:sp>
      <p:sp>
        <p:nvSpPr>
          <p:cNvPr id="9" name="Rectangle 8"/>
          <p:cNvSpPr/>
          <p:nvPr/>
        </p:nvSpPr>
        <p:spPr>
          <a:xfrm>
            <a:off x="6628404" y="2604204"/>
            <a:ext cx="365760" cy="304800"/>
          </a:xfrm>
          <a:prstGeom prst="rect">
            <a:avLst/>
          </a:prstGeom>
          <a:noFill/>
          <a:ln w="38100">
            <a:solidFill>
              <a:srgbClr val="6AC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28037FF-8559-475D-8350-93A812351057}"/>
              </a:ext>
            </a:extLst>
          </p:cNvPr>
          <p:cNvPicPr>
            <a:picLocks noChangeAspect="1"/>
          </p:cNvPicPr>
          <p:nvPr/>
        </p:nvPicPr>
        <p:blipFill>
          <a:blip r:embed="rId15"/>
          <a:stretch>
            <a:fillRect/>
          </a:stretch>
        </p:blipFill>
        <p:spPr>
          <a:xfrm>
            <a:off x="6803347" y="5073534"/>
            <a:ext cx="5307691" cy="1301375"/>
          </a:xfrm>
          <a:prstGeom prst="rect">
            <a:avLst/>
          </a:prstGeom>
        </p:spPr>
      </p:pic>
      <p:sp>
        <p:nvSpPr>
          <p:cNvPr id="22" name="Rectangle 21">
            <a:extLst>
              <a:ext uri="{FF2B5EF4-FFF2-40B4-BE49-F238E27FC236}">
                <a16:creationId xmlns:a16="http://schemas.microsoft.com/office/drawing/2014/main" id="{43021B54-D8F8-4513-9657-FB731DD756F6}"/>
              </a:ext>
            </a:extLst>
          </p:cNvPr>
          <p:cNvSpPr/>
          <p:nvPr/>
        </p:nvSpPr>
        <p:spPr>
          <a:xfrm>
            <a:off x="6840180" y="5299026"/>
            <a:ext cx="5230789" cy="1075883"/>
          </a:xfrm>
          <a:prstGeom prst="rect">
            <a:avLst/>
          </a:prstGeom>
          <a:noFill/>
          <a:ln w="38100">
            <a:solidFill>
              <a:srgbClr val="1329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6">
            <a:hlinkClick r:id="rId16" action="ppaction://hlinksldjump"/>
            <a:extLst>
              <a:ext uri="{FF2B5EF4-FFF2-40B4-BE49-F238E27FC236}">
                <a16:creationId xmlns:a16="http://schemas.microsoft.com/office/drawing/2014/main" id="{2B6A1D45-8179-41A9-818C-DBF95066BE5D}"/>
              </a:ext>
            </a:extLst>
          </p:cNvPr>
          <p:cNvSpPr/>
          <p:nvPr/>
        </p:nvSpPr>
        <p:spPr>
          <a:xfrm>
            <a:off x="9934844" y="85289"/>
            <a:ext cx="1672955" cy="40957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rgbClr val="FFFFFF"/>
                </a:solidFill>
                <a:hlinkClick r:id="rId16" action="ppaction://hlinksldjump"/>
              </a:rPr>
              <a:t>4. View Progress &amp; Status of WO</a:t>
            </a:r>
            <a:endParaRPr lang="en-US" sz="1400" u="sng" dirty="0">
              <a:solidFill>
                <a:srgbClr val="FFFFFF"/>
              </a:solidFill>
            </a:endParaRPr>
          </a:p>
        </p:txBody>
      </p:sp>
    </p:spTree>
    <p:custDataLst>
      <p:tags r:id="rId1"/>
    </p:custDataLst>
    <p:extLst>
      <p:ext uri="{BB962C8B-B14F-4D97-AF65-F5344CB8AC3E}">
        <p14:creationId xmlns:p14="http://schemas.microsoft.com/office/powerpoint/2010/main" val="348016651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enovo Master">
  <a:themeElements>
    <a:clrScheme name="Objectives Hyperlink">
      <a:dk1>
        <a:srgbClr val="000000"/>
      </a:dk1>
      <a:lt1>
        <a:sysClr val="window" lastClr="FFFFFF"/>
      </a:lt1>
      <a:dk2>
        <a:srgbClr val="8246AF"/>
      </a:dk2>
      <a:lt2>
        <a:srgbClr val="333F48"/>
      </a:lt2>
      <a:accent1>
        <a:srgbClr val="E1140A"/>
      </a:accent1>
      <a:accent2>
        <a:srgbClr val="FF6A00"/>
      </a:accent2>
      <a:accent3>
        <a:srgbClr val="F04187"/>
      </a:accent3>
      <a:accent4>
        <a:srgbClr val="3E8DDD"/>
      </a:accent4>
      <a:accent5>
        <a:srgbClr val="46C8E1"/>
      </a:accent5>
      <a:accent6>
        <a:srgbClr val="6AC346"/>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68320</TotalTime>
  <Words>5814</Words>
  <Application>Microsoft Office PowerPoint</Application>
  <PresentationFormat>Custom</PresentationFormat>
  <Paragraphs>608</Paragraphs>
  <Slides>33</Slides>
  <Notes>32</Notes>
  <HiddenSlides>10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Lenovo Master</vt:lpstr>
      <vt:lpstr>CRU Work Orders – MSD365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Goes up to Two Lines</dc:title>
  <dc:creator>Lenovo</dc:creator>
  <cp:lastModifiedBy>Matt Heck2</cp:lastModifiedBy>
  <cp:revision>1761</cp:revision>
  <cp:lastPrinted>2019-08-15T14:06:14Z</cp:lastPrinted>
  <dcterms:created xsi:type="dcterms:W3CDTF">2015-04-23T17:39:45Z</dcterms:created>
  <dcterms:modified xsi:type="dcterms:W3CDTF">2021-04-02T17:20:33Z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A728FC89-44D0-436B-A441-8511FE50BEB0</vt:lpwstr>
  </property>
  <property fmtid="{D5CDD505-2E9C-101B-9397-08002B2CF9AE}" pid="3" name="ArticulatePath">
    <vt:lpwstr>LenovoTemplate-16x9_Full</vt:lpwstr>
  </property>
</Properties>
</file>