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71" r:id="rId5"/>
    <p:sldId id="259" r:id="rId6"/>
    <p:sldId id="260" r:id="rId7"/>
    <p:sldId id="261" r:id="rId8"/>
    <p:sldId id="272" r:id="rId9"/>
    <p:sldId id="269" r:id="rId10"/>
    <p:sldId id="273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26" y="1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jal%20Pol\Documents\KPMG_VI_New_raw_data_update_final%2010jan%202022%20Piv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jal%20Pol\Documents\KPMG_VI_New_raw_data_update_final%2010jan%202022%20Piv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jal%20Pol\Documents\KPMG_VI_New_raw_data_update_final%2010jan%202022%20Pivo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jal%20Pol\Documents\KPMG_VI_New_raw_data_update_final%2010jan%202022%20Pivo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jal%20Pol\Documents\KPMG_VI_New_raw_data_update_final%2010jan%202022%20Pivo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jal%20Pol\Documents\KPMG_VI_New_raw_data_update_final%2010jan%202022%20Pivo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jal%20Pol\Documents\KPMG_VI_New_raw_data_update_final%2010jan%202022%20Pivo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jal%20Pol\Documents\KPMG_VI_New_raw_data_update_final%2010jan%202022%20Pivo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jal%20Pol\Documents\KPMG_VI_New_raw_data_update_final%2010jan%202022%20Pivo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10jan 2022 Pivot.xlsx]Sheet3!PivotTable3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 dirty="0"/>
              <a:t>Old Customer</a:t>
            </a:r>
            <a:r>
              <a:rPr lang="en-IN" sz="1100" baseline="0" dirty="0"/>
              <a:t> </a:t>
            </a:r>
            <a:r>
              <a:rPr lang="en-IN" sz="1100" b="0" i="0" u="none" strike="noStrike" baseline="0" dirty="0">
                <a:effectLst/>
              </a:rPr>
              <a:t>Age Distribution</a:t>
            </a:r>
            <a:endParaRPr lang="en-IN" sz="1100" dirty="0"/>
          </a:p>
        </c:rich>
      </c:tx>
      <c:layout>
        <c:manualLayout>
          <c:xMode val="edge"/>
          <c:yMode val="edge"/>
          <c:x val="0.19780435484541287"/>
          <c:y val="3.67022023481632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98-4547-8BA3-6BD3FA2B7720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Sheet3!$C$5</c:f>
              <c:numCache>
                <c:formatCode>General</c:formatCode>
                <c:ptCount val="1"/>
                <c:pt idx="0">
                  <c:v>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98-4547-8BA3-6BD3FA2B7720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Sheet3!$D$5</c:f>
              <c:numCache>
                <c:formatCode>General</c:formatCode>
                <c:ptCount val="1"/>
                <c:pt idx="0">
                  <c:v>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98-4547-8BA3-6BD3FA2B7720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Sheet3!$E$5</c:f>
              <c:numCache>
                <c:formatCode>General</c:formatCode>
                <c:ptCount val="1"/>
                <c:pt idx="0">
                  <c:v>1340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98-4547-8BA3-6BD3FA2B7720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Sheet3!$F$5</c:f>
              <c:numCache>
                <c:formatCode>General</c:formatCode>
                <c:ptCount val="1"/>
                <c:pt idx="0">
                  <c:v>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98-4547-8BA3-6BD3FA2B7720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Sheet3!$G$5</c:f>
              <c:numCache>
                <c:formatCode>General</c:formatCode>
                <c:ptCount val="1"/>
                <c:pt idx="0">
                  <c:v>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98-4547-8BA3-6BD3FA2B7720}"/>
            </c:ext>
          </c:extLst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D98-4547-8BA3-6BD3FA2B7720}"/>
            </c:ext>
          </c:extLst>
        </c:ser>
        <c:ser>
          <c:idx val="7"/>
          <c:order val="7"/>
          <c:tx>
            <c:strRef>
              <c:f>Sheet3!$I$3:$I$4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Sheet3!$I$5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D98-4547-8BA3-6BD3FA2B7720}"/>
            </c:ext>
          </c:extLst>
        </c:ser>
        <c:ser>
          <c:idx val="8"/>
          <c:order val="8"/>
          <c:tx>
            <c:strRef>
              <c:f>Sheet3!$J$3:$J$4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Sheet3!$J$5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D98-4547-8BA3-6BD3FA2B77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13152287"/>
        <c:axId val="1713150623"/>
      </c:barChart>
      <c:catAx>
        <c:axId val="1713152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  <a:r>
                  <a:rPr lang="en-IN" baseline="0"/>
                  <a:t> Distribution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150623"/>
        <c:crosses val="autoZero"/>
        <c:auto val="1"/>
        <c:lblAlgn val="ctr"/>
        <c:lblOffset val="100"/>
        <c:noMultiLvlLbl val="0"/>
      </c:catAx>
      <c:valAx>
        <c:axId val="1713150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</a:t>
                </a:r>
                <a:r>
                  <a:rPr lang="en-IN" baseline="0"/>
                  <a:t> of People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2.0300446609825416E-2"/>
              <c:y val="0.258504801097393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15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10jan 2022 Pivot.xlsx]Sheet5!PivotTable4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100" dirty="0"/>
              <a:t>New customer Age Distribution</a:t>
            </a:r>
          </a:p>
        </c:rich>
      </c:tx>
      <c:layout>
        <c:manualLayout>
          <c:xMode val="edge"/>
          <c:yMode val="edge"/>
          <c:x val="0.17710011781052054"/>
          <c:y val="2.6845891335837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Sheet5!$B$5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3-4FC6-8626-96B3D865C4A3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Sheet5!$C$5</c:f>
              <c:numCache>
                <c:formatCode>General</c:formatCode>
                <c:ptCount val="1"/>
                <c:pt idx="0">
                  <c:v>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13-4FC6-8626-96B3D865C4A3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Sheet5!$D$5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13-4FC6-8626-96B3D865C4A3}"/>
            </c:ext>
          </c:extLst>
        </c:ser>
        <c:ser>
          <c:idx val="3"/>
          <c:order val="3"/>
          <c:tx>
            <c:strRef>
              <c:f>Sheet5!$E$3:$E$4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Sheet5!$E$5</c:f>
              <c:numCache>
                <c:formatCode>General</c:formatCode>
                <c:ptCount val="1"/>
                <c:pt idx="0">
                  <c:v>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13-4FC6-8626-96B3D865C4A3}"/>
            </c:ext>
          </c:extLst>
        </c:ser>
        <c:ser>
          <c:idx val="4"/>
          <c:order val="4"/>
          <c:tx>
            <c:strRef>
              <c:f>Sheet5!$F$3:$F$4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Sheet5!$F$5</c:f>
              <c:numCache>
                <c:formatCode>General</c:formatCode>
                <c:ptCount val="1"/>
                <c:pt idx="0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13-4FC6-8626-96B3D865C4A3}"/>
            </c:ext>
          </c:extLst>
        </c:ser>
        <c:ser>
          <c:idx val="5"/>
          <c:order val="5"/>
          <c:tx>
            <c:strRef>
              <c:f>Sheet5!$G$3:$G$4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Sheet5!$G$5</c:f>
              <c:numCache>
                <c:formatCode>General</c:formatCode>
                <c:ptCount val="1"/>
                <c:pt idx="0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13-4FC6-8626-96B3D865C4A3}"/>
            </c:ext>
          </c:extLst>
        </c:ser>
        <c:ser>
          <c:idx val="6"/>
          <c:order val="6"/>
          <c:tx>
            <c:strRef>
              <c:f>Sheet5!$H$3:$H$4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Sheet5!$H$5</c:f>
              <c:numCache>
                <c:formatCode>General</c:formatCode>
                <c:ptCount val="1"/>
                <c:pt idx="0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13-4FC6-8626-96B3D865C4A3}"/>
            </c:ext>
          </c:extLst>
        </c:ser>
        <c:ser>
          <c:idx val="7"/>
          <c:order val="7"/>
          <c:tx>
            <c:strRef>
              <c:f>Sheet5!$I$3:$I$4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Sheet5!$I$5</c:f>
              <c:numCache>
                <c:formatCode>General</c:formatCode>
                <c:ptCount val="1"/>
                <c:pt idx="0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813-4FC6-8626-96B3D865C4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27061791"/>
        <c:axId val="1627055967"/>
      </c:barChart>
      <c:catAx>
        <c:axId val="16270617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  <a:r>
                  <a:rPr lang="en-IN" baseline="0"/>
                  <a:t> Distribution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055967"/>
        <c:crosses val="autoZero"/>
        <c:auto val="1"/>
        <c:lblAlgn val="ctr"/>
        <c:lblOffset val="100"/>
        <c:noMultiLvlLbl val="0"/>
      </c:catAx>
      <c:valAx>
        <c:axId val="1627055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No.of</a:t>
                </a:r>
                <a:r>
                  <a:rPr lang="en-IN" baseline="0"/>
                  <a:t> People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1.2580103229487497E-2"/>
              <c:y val="0.314041393533181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06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10jan 2022 Pivot.xlsx]Sheet13!PivotTable3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50" dirty="0"/>
              <a:t>Bike Related Purchases in last 3 </a:t>
            </a:r>
            <a:r>
              <a:rPr lang="en-IN" sz="1050" dirty="0" err="1"/>
              <a:t>yrs</a:t>
            </a:r>
            <a:r>
              <a:rPr lang="en-IN" sz="1050" dirty="0"/>
              <a:t>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3117839765297477"/>
          <c:y val="0.18516473447891044"/>
          <c:w val="0.56182827304315663"/>
          <c:h val="0.614863770825112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Sheet13!$B$3:$B$4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Sheet13!$B$5</c:f>
              <c:numCache>
                <c:formatCode>0.00%</c:formatCode>
                <c:ptCount val="1"/>
                <c:pt idx="0">
                  <c:v>0.51300000000000001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05-4FA2-BCEA-EC206799BE25}"/>
            </c:ext>
          </c:extLst>
        </c:ser>
        <c:ser>
          <c:idx val="1"/>
          <c:order val="1"/>
          <c:tx>
            <c:strRef>
              <c:f>Sheet13!$C$3:$C$4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Sheet13!$C$5</c:f>
              <c:numCache>
                <c:formatCode>0.00%</c:formatCode>
                <c:ptCount val="1"/>
                <c:pt idx="0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05-4FA2-BCEA-EC206799BE25}"/>
            </c:ext>
          </c:extLst>
        </c:ser>
        <c:ser>
          <c:idx val="2"/>
          <c:order val="2"/>
          <c:tx>
            <c:strRef>
              <c:f>Sheet13!$D$3:$D$4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Sheet13!$D$5</c:f>
              <c:numCache>
                <c:formatCode>0.00%</c:formatCode>
                <c:ptCount val="1"/>
                <c:pt idx="0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05-4FA2-BCEA-EC206799BE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78536191"/>
        <c:axId val="1078549919"/>
      </c:barChart>
      <c:catAx>
        <c:axId val="1078536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Gender</a:t>
                </a:r>
                <a:r>
                  <a:rPr lang="en-IN" baseline="0"/>
                  <a:t> category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3605327725201542"/>
              <c:y val="0.886099979929939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549919"/>
        <c:crosses val="autoZero"/>
        <c:auto val="1"/>
        <c:lblAlgn val="ctr"/>
        <c:lblOffset val="100"/>
        <c:noMultiLvlLbl val="0"/>
      </c:catAx>
      <c:valAx>
        <c:axId val="1078549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dirty="0"/>
                  <a:t>%</a:t>
                </a:r>
                <a:r>
                  <a:rPr lang="en-IN" sz="800" baseline="0" dirty="0"/>
                  <a:t> of bike related purchases</a:t>
                </a:r>
                <a:endParaRPr lang="en-IN" sz="800" dirty="0"/>
              </a:p>
            </c:rich>
          </c:tx>
          <c:layout>
            <c:manualLayout>
              <c:xMode val="edge"/>
              <c:yMode val="edge"/>
              <c:x val="3.1545741324921134E-2"/>
              <c:y val="0.172851218795660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536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104732965161686"/>
          <c:y val="0.33754303670688113"/>
          <c:w val="0.15792217613176901"/>
          <c:h val="0.294592136608276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10jan 2022 Pivot.xlsx]Sheet11!PivotTable2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</a:rPr>
              <a:t>Old Customer Job industry Distribution</a:t>
            </a:r>
          </a:p>
        </c:rich>
      </c:tx>
      <c:layout>
        <c:manualLayout>
          <c:xMode val="edge"/>
          <c:yMode val="edge"/>
          <c:x val="0.17679696917625223"/>
          <c:y val="0.112368611515798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.14788152943440572"/>
              <c:y val="3.49331012286703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4.8563596087150569E-3"/>
              <c:y val="-1.676011578244236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0.13155942773143997"/>
              <c:y val="-7.58995742498768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2.1417998452221552E-2"/>
              <c:y val="-1.88706488809721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.14788152943440572"/>
              <c:y val="3.49331012286703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4.8563596087150569E-3"/>
              <c:y val="-1.676011578244236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0.13155942773143997"/>
              <c:y val="-7.58995742498768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2.1417998452221552E-2"/>
              <c:y val="-1.88706488809721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.14788152943440572"/>
              <c:y val="3.49331012286703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4.8563596087150569E-3"/>
              <c:y val="-1.676011578244236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0.13155942773143997"/>
              <c:y val="-7.589957424987686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2.1417998452221552E-2"/>
              <c:y val="-1.88706488809721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8BE-4F14-A742-4CDEB03CE4E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8BE-4F14-A742-4CDEB03CE4E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8BE-4F14-A742-4CDEB03CE4E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8BE-4F14-A742-4CDEB03CE4E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8BE-4F14-A742-4CDEB03CE4E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8BE-4F14-A742-4CDEB03CE4E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8BE-4F14-A742-4CDEB03CE4E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8BE-4F14-A742-4CDEB03CE4E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8BE-4F14-A742-4CDEB03CE4E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8BE-4F14-A742-4CDEB03CE4EE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8BE-4F14-A742-4CDEB03CE4EE}"/>
              </c:ext>
            </c:extLst>
          </c:dPt>
          <c:dLbls>
            <c:dLbl>
              <c:idx val="1"/>
              <c:layout>
                <c:manualLayout>
                  <c:x val="0.14788152943440572"/>
                  <c:y val="3.493310122867032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8BE-4F14-A742-4CDEB03CE4EE}"/>
                </c:ext>
              </c:extLst>
            </c:dLbl>
            <c:dLbl>
              <c:idx val="4"/>
              <c:layout>
                <c:manualLayout>
                  <c:x val="-4.8563596087150569E-3"/>
                  <c:y val="-1.676011578244236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8BE-4F14-A742-4CDEB03CE4EE}"/>
                </c:ext>
              </c:extLst>
            </c:dLbl>
            <c:dLbl>
              <c:idx val="9"/>
              <c:layout>
                <c:manualLayout>
                  <c:x val="-0.13155942773143997"/>
                  <c:y val="-7.589957424987686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8BE-4F14-A742-4CDEB03CE4EE}"/>
                </c:ext>
              </c:extLst>
            </c:dLbl>
            <c:dLbl>
              <c:idx val="10"/>
              <c:layout>
                <c:manualLayout>
                  <c:x val="2.1417998452221552E-2"/>
                  <c:y val="-1.887064888097213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8BE-4F14-A742-4CDEB03CE4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Sheet11!$A$4:$A$14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Sheet11!$B$4:$B$14</c:f>
              <c:numCache>
                <c:formatCode>0.00%</c:formatCode>
                <c:ptCount val="10"/>
                <c:pt idx="0">
                  <c:v>2.8250000000000001E-2</c:v>
                </c:pt>
                <c:pt idx="1">
                  <c:v>3.4000000000000002E-2</c:v>
                </c:pt>
                <c:pt idx="2">
                  <c:v>0.19350000000000001</c:v>
                </c:pt>
                <c:pt idx="3">
                  <c:v>0.15049999999999999</c:v>
                </c:pt>
                <c:pt idx="4">
                  <c:v>5.5750000000000001E-2</c:v>
                </c:pt>
                <c:pt idx="5">
                  <c:v>0.19975000000000001</c:v>
                </c:pt>
                <c:pt idx="6">
                  <c:v>0.16400000000000001</c:v>
                </c:pt>
                <c:pt idx="7">
                  <c:v>6.6750000000000004E-2</c:v>
                </c:pt>
                <c:pt idx="8">
                  <c:v>8.9499999999999996E-2</c:v>
                </c:pt>
                <c:pt idx="9">
                  <c:v>1.7999999999999999E-2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8BE-4F14-A742-4CDEB03CE4E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016500227545662"/>
          <c:y val="0.26973745268688271"/>
          <c:w val="0.29473481104289972"/>
          <c:h val="0.64251656206991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10jan 2022 Pivot.xlsx]Sheet10!PivotTable9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>
                <a:solidFill>
                  <a:schemeClr val="tx1"/>
                </a:solidFill>
              </a:rPr>
              <a:t>New customers job industry distribution</a:t>
            </a:r>
          </a:p>
        </c:rich>
      </c:tx>
      <c:layout>
        <c:manualLayout>
          <c:xMode val="edge"/>
          <c:yMode val="edge"/>
          <c:x val="0.22382957386259117"/>
          <c:y val="0.11557914327339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5C1-438D-9CB5-91B8292FB79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5C1-438D-9CB5-91B8292FB79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5C1-438D-9CB5-91B8292FB79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5C1-438D-9CB5-91B8292FB79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5C1-438D-9CB5-91B8292FB79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5C1-438D-9CB5-91B8292FB791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5C1-438D-9CB5-91B8292FB791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5C1-438D-9CB5-91B8292FB791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5C1-438D-9CB5-91B8292FB791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5C1-438D-9CB5-91B8292FB7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Sheet10!$A$4:$A$14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Sheet10!$B$4:$B$14</c:f>
              <c:numCache>
                <c:formatCode>0.00%</c:formatCode>
                <c:ptCount val="10"/>
                <c:pt idx="0">
                  <c:v>2.5999999999999999E-2</c:v>
                </c:pt>
                <c:pt idx="1">
                  <c:v>3.6999999999999998E-2</c:v>
                </c:pt>
                <c:pt idx="2">
                  <c:v>0.20300000000000001</c:v>
                </c:pt>
                <c:pt idx="3">
                  <c:v>0.152</c:v>
                </c:pt>
                <c:pt idx="4">
                  <c:v>5.0999999999999997E-2</c:v>
                </c:pt>
                <c:pt idx="5">
                  <c:v>0.19900000000000001</c:v>
                </c:pt>
                <c:pt idx="6">
                  <c:v>0.16500000000000001</c:v>
                </c:pt>
                <c:pt idx="7">
                  <c:v>6.4000000000000001E-2</c:v>
                </c:pt>
                <c:pt idx="8">
                  <c:v>7.8E-2</c:v>
                </c:pt>
                <c:pt idx="9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5C1-438D-9CB5-91B8292FB79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952091354551132"/>
          <c:y val="0.30921555159587355"/>
          <c:w val="0.33054276185408138"/>
          <c:h val="0.586086364315470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10jan 2022 Pivot.xlsx]Sheet6!PivotTable5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50" dirty="0"/>
              <a:t>Old Customer</a:t>
            </a:r>
            <a:r>
              <a:rPr lang="en-IN" sz="1050" baseline="0" dirty="0"/>
              <a:t> Wealth segmentation by age</a:t>
            </a:r>
            <a:endParaRPr lang="en-IN" sz="1050" dirty="0"/>
          </a:p>
        </c:rich>
      </c:tx>
      <c:layout>
        <c:manualLayout>
          <c:xMode val="edge"/>
          <c:yMode val="edge"/>
          <c:x val="0.17902684831738833"/>
          <c:y val="0.137453061730115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8041969296594487"/>
          <c:y val="0.27345094031387668"/>
          <c:w val="0.59156183742797919"/>
          <c:h val="0.54377959350558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Sheet6!$A$5:$A$14</c:f>
              <c:strCache>
                <c:ptCount val="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</c:strCache>
            </c:strRef>
          </c:cat>
          <c:val>
            <c:numRef>
              <c:f>Sheet6!$B$5:$B$14</c:f>
              <c:numCache>
                <c:formatCode>General</c:formatCode>
                <c:ptCount val="9"/>
                <c:pt idx="1">
                  <c:v>178</c:v>
                </c:pt>
                <c:pt idx="2">
                  <c:v>154</c:v>
                </c:pt>
                <c:pt idx="3">
                  <c:v>323</c:v>
                </c:pt>
                <c:pt idx="4">
                  <c:v>177</c:v>
                </c:pt>
                <c:pt idx="5">
                  <c:v>127</c:v>
                </c:pt>
                <c:pt idx="6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A8-4AB8-BC54-DA3A7820A362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Sheet6!$A$5:$A$14</c:f>
              <c:strCache>
                <c:ptCount val="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</c:strCache>
            </c:strRef>
          </c:cat>
          <c:val>
            <c:numRef>
              <c:f>Sheet6!$C$5:$C$14</c:f>
              <c:numCache>
                <c:formatCode>General</c:formatCode>
                <c:ptCount val="9"/>
                <c:pt idx="0">
                  <c:v>1</c:v>
                </c:pt>
                <c:pt idx="1">
                  <c:v>164</c:v>
                </c:pt>
                <c:pt idx="2">
                  <c:v>162</c:v>
                </c:pt>
                <c:pt idx="3">
                  <c:v>346</c:v>
                </c:pt>
                <c:pt idx="4">
                  <c:v>179</c:v>
                </c:pt>
                <c:pt idx="5">
                  <c:v>143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A8-4AB8-BC54-DA3A7820A362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Sheet6!$A$5:$A$14</c:f>
              <c:strCache>
                <c:ptCount val="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</c:strCache>
            </c:strRef>
          </c:cat>
          <c:val>
            <c:numRef>
              <c:f>Sheet6!$D$5:$D$14</c:f>
              <c:numCache>
                <c:formatCode>General</c:formatCode>
                <c:ptCount val="9"/>
                <c:pt idx="1">
                  <c:v>320</c:v>
                </c:pt>
                <c:pt idx="2">
                  <c:v>327</c:v>
                </c:pt>
                <c:pt idx="3">
                  <c:v>671</c:v>
                </c:pt>
                <c:pt idx="4">
                  <c:v>350</c:v>
                </c:pt>
                <c:pt idx="5">
                  <c:v>283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A8-4AB8-BC54-DA3A7820A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31840895"/>
        <c:axId val="1631837151"/>
      </c:barChart>
      <c:catAx>
        <c:axId val="1631840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baseline="0">
                    <a:effectLst/>
                  </a:rPr>
                  <a:t>Age Category</a:t>
                </a:r>
                <a:endParaRPr lang="en-IN" sz="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837151"/>
        <c:crosses val="autoZero"/>
        <c:auto val="1"/>
        <c:lblAlgn val="ctr"/>
        <c:lblOffset val="100"/>
        <c:noMultiLvlLbl val="0"/>
      </c:catAx>
      <c:valAx>
        <c:axId val="1631837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dirty="0"/>
                  <a:t>Total</a:t>
                </a:r>
                <a:r>
                  <a:rPr lang="en-IN" sz="900" baseline="0" dirty="0"/>
                  <a:t> no. of people in each age category</a:t>
                </a:r>
                <a:endParaRPr lang="en-IN" sz="900" dirty="0"/>
              </a:p>
            </c:rich>
          </c:tx>
          <c:layout>
            <c:manualLayout>
              <c:xMode val="edge"/>
              <c:yMode val="edge"/>
              <c:x val="3.0139254888859546E-2"/>
              <c:y val="0.214651321239712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840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857311625376595"/>
          <c:y val="0.38010436748503784"/>
          <c:w val="0.15511873594305076"/>
          <c:h val="0.3679871321394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10jan 2022 Pivot.xlsx]Sheet7!PivotTable6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50" dirty="0"/>
              <a:t>New customer </a:t>
            </a:r>
            <a:r>
              <a:rPr lang="en-IN" sz="1050" b="0" i="0" u="none" strike="noStrike" baseline="0" dirty="0">
                <a:effectLst/>
              </a:rPr>
              <a:t>Wealth segmentation by age</a:t>
            </a:r>
            <a:endParaRPr lang="en-IN" sz="1050" dirty="0"/>
          </a:p>
        </c:rich>
      </c:tx>
      <c:layout>
        <c:manualLayout>
          <c:xMode val="edge"/>
          <c:yMode val="edge"/>
          <c:x val="0.15943824974898269"/>
          <c:y val="4.88909936527233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895569197918056"/>
          <c:y val="0.27049765098931755"/>
          <c:w val="0.59195029367257435"/>
          <c:h val="0.533421263148151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Sheet7!$B$5:$B$13</c:f>
              <c:numCache>
                <c:formatCode>General</c:formatCode>
                <c:ptCount val="8"/>
                <c:pt idx="0">
                  <c:v>1</c:v>
                </c:pt>
                <c:pt idx="1">
                  <c:v>50</c:v>
                </c:pt>
                <c:pt idx="2">
                  <c:v>11</c:v>
                </c:pt>
                <c:pt idx="3">
                  <c:v>60</c:v>
                </c:pt>
                <c:pt idx="4">
                  <c:v>40</c:v>
                </c:pt>
                <c:pt idx="5">
                  <c:v>40</c:v>
                </c:pt>
                <c:pt idx="6">
                  <c:v>23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BE-4109-BF13-D30ACCC66671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Sheet7!$C$5:$C$13</c:f>
              <c:numCache>
                <c:formatCode>General</c:formatCode>
                <c:ptCount val="8"/>
                <c:pt idx="1">
                  <c:v>38</c:v>
                </c:pt>
                <c:pt idx="2">
                  <c:v>35</c:v>
                </c:pt>
                <c:pt idx="3">
                  <c:v>53</c:v>
                </c:pt>
                <c:pt idx="4">
                  <c:v>32</c:v>
                </c:pt>
                <c:pt idx="5">
                  <c:v>52</c:v>
                </c:pt>
                <c:pt idx="6">
                  <c:v>26</c:v>
                </c:pt>
                <c:pt idx="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BE-4109-BF13-D30ACCC66671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Sheet7!$D$5:$D$13</c:f>
              <c:numCache>
                <c:formatCode>General</c:formatCode>
                <c:ptCount val="8"/>
                <c:pt idx="1">
                  <c:v>75</c:v>
                </c:pt>
                <c:pt idx="2">
                  <c:v>48</c:v>
                </c:pt>
                <c:pt idx="3">
                  <c:v>122</c:v>
                </c:pt>
                <c:pt idx="4">
                  <c:v>93</c:v>
                </c:pt>
                <c:pt idx="5">
                  <c:v>84</c:v>
                </c:pt>
                <c:pt idx="6">
                  <c:v>52</c:v>
                </c:pt>
                <c:pt idx="7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BE-4109-BF13-D30ACCC66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07542543"/>
        <c:axId val="1707539215"/>
      </c:barChart>
      <c:catAx>
        <c:axId val="17075425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  <a:r>
                  <a:rPr lang="en-IN" baseline="0"/>
                  <a:t> Category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539215"/>
        <c:crosses val="autoZero"/>
        <c:auto val="1"/>
        <c:lblAlgn val="ctr"/>
        <c:lblOffset val="100"/>
        <c:noMultiLvlLbl val="0"/>
      </c:catAx>
      <c:valAx>
        <c:axId val="170753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0" i="0" baseline="0" dirty="0">
                    <a:effectLst/>
                  </a:rPr>
                  <a:t>Total no. of people in each age category</a:t>
                </a:r>
                <a:endParaRPr lang="en-IN" sz="9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2.4429967426710098E-2"/>
              <c:y val="0.108646211415008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542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362532094829299"/>
          <c:y val="0.25232332942224234"/>
          <c:w val="0.15845964568201854"/>
          <c:h val="0.453911326613796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10jan 2022 Pivot.xlsx]Sheet8!PivotTable7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New</a:t>
            </a:r>
            <a:r>
              <a:rPr lang="en-IN" baseline="0"/>
              <a:t> Customers owns car in each state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20866141732283"/>
          <c:y val="0.25870151647710704"/>
          <c:w val="0.66109689413823269"/>
          <c:h val="0.485467337416156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Sheet8!$B$5:$B$8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A5-4557-A9AC-90414CDB85AB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Sheet8!$C$5:$C$8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A5-4557-A9AC-90414CDB85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99817567"/>
        <c:axId val="1799813823"/>
      </c:barChart>
      <c:catAx>
        <c:axId val="17998175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States</a:t>
                </a:r>
              </a:p>
            </c:rich>
          </c:tx>
          <c:layout>
            <c:manualLayout>
              <c:xMode val="edge"/>
              <c:yMode val="edge"/>
              <c:x val="0.45993766404199476"/>
              <c:y val="0.841298483522892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813823"/>
        <c:crosses val="autoZero"/>
        <c:auto val="1"/>
        <c:lblAlgn val="ctr"/>
        <c:lblOffset val="100"/>
        <c:noMultiLvlLbl val="0"/>
      </c:catAx>
      <c:valAx>
        <c:axId val="179981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</a:t>
                </a:r>
                <a:r>
                  <a:rPr lang="en-IN" baseline="0"/>
                  <a:t> of People owns car or not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2.5000000000000001E-2"/>
              <c:y val="0.203145960921551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817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10jan 2022 Pivot.xlsx]Sheet12!PivotTable2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Customer title and Scores</a:t>
            </a:r>
          </a:p>
        </c:rich>
      </c:tx>
      <c:layout>
        <c:manualLayout>
          <c:xMode val="edge"/>
          <c:yMode val="edge"/>
          <c:x val="0.25069438159310548"/>
          <c:y val="1.57643676283203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Sheet12!$A$4:$A$8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Sheet12!$B$4:$B$8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31-434D-815C-21CF55F3CE9C}"/>
            </c:ext>
          </c:extLst>
        </c:ser>
        <c:ser>
          <c:idx val="1"/>
          <c:order val="1"/>
          <c:tx>
            <c:strRef>
              <c:f>Sheet12!$C$3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Sheet12!$A$4:$A$8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Sheet12!$C$4:$C$8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31-434D-815C-21CF55F3CE9C}"/>
            </c:ext>
          </c:extLst>
        </c:ser>
        <c:ser>
          <c:idx val="2"/>
          <c:order val="2"/>
          <c:tx>
            <c:strRef>
              <c:f>Sheet12!$D$3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Sheet12!$A$4:$A$8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Sheet12!$D$4:$D$8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31-434D-815C-21CF55F3C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90462480"/>
        <c:axId val="1490466224"/>
      </c:barChart>
      <c:catAx>
        <c:axId val="14904624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</a:t>
                </a:r>
                <a:r>
                  <a:rPr lang="en-IN" baseline="0"/>
                  <a:t> Titles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2.2349936143039591E-2"/>
              <c:y val="0.353587414643708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466224"/>
        <c:crosses val="autoZero"/>
        <c:auto val="1"/>
        <c:lblAlgn val="ctr"/>
        <c:lblOffset val="100"/>
        <c:noMultiLvlLbl val="0"/>
      </c:catAx>
      <c:valAx>
        <c:axId val="1490466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RFM</a:t>
                </a:r>
                <a:r>
                  <a:rPr lang="en-IN" baseline="0"/>
                  <a:t> values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3991894691324504"/>
              <c:y val="0.932572614107883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46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8337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Sejal Pol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</a:t>
            </a:r>
            <a:r>
              <a:rPr lang="en-IN" dirty="0"/>
              <a:t>odal Development and 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182165" y="912964"/>
            <a:ext cx="8565600" cy="443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+mn-lt"/>
                <a:ea typeface="+mn-ea"/>
                <a:cs typeface="+mn-cs"/>
              </a:rPr>
              <a:t>RFM Analysis and Customer Classification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304800" y="1491296"/>
            <a:ext cx="3124200" cy="3384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RFM analysis is used determine which customers have business should target to increase its revenue in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RFM model shows customers that have displayed high levels of engagement with the business in the three categories mentioned.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shown in the RFM analysis platinum customers are top 1000 customers target by Sprocket Central to grow their business.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4013425-8530-4A3A-A06D-70F218620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027552"/>
              </p:ext>
            </p:extLst>
          </p:nvPr>
        </p:nvGraphicFramePr>
        <p:xfrm>
          <a:off x="4495800" y="1047751"/>
          <a:ext cx="4343400" cy="3894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66654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129540"/>
            <a:ext cx="9163201" cy="5013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0" y="0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0" y="-24669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0671A-D8FC-4581-8D89-E4556EEA312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11698" y="1152475"/>
            <a:ext cx="4412701" cy="341640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IN" sz="1600" b="1" dirty="0">
                <a:solidFill>
                  <a:schemeClr val="tx1"/>
                </a:solidFill>
              </a:rPr>
              <a:t>Outline of the problem next point space</a:t>
            </a:r>
          </a:p>
          <a:p>
            <a:pPr marL="13970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Sprocket central is a company that specialises in high quality bikes and cycling accessories. </a:t>
            </a:r>
          </a:p>
          <a:p>
            <a:r>
              <a:rPr lang="en-IN" dirty="0">
                <a:solidFill>
                  <a:schemeClr val="tx1"/>
                </a:solidFill>
              </a:rPr>
              <a:t>Their marketing team is looking to boost business sales by analysing provided data sets. </a:t>
            </a:r>
          </a:p>
          <a:p>
            <a:r>
              <a:rPr lang="en-IN" dirty="0">
                <a:solidFill>
                  <a:schemeClr val="tx1"/>
                </a:solidFill>
              </a:rPr>
              <a:t>Using the three datasets provided the aim is to analyse and recommend 1000 customers that Sprocket central should target to drive higher value for the company.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9BEC1-3F08-42FF-9D99-586E2125713A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b="1" dirty="0">
                <a:solidFill>
                  <a:schemeClr val="tx1"/>
                </a:solidFill>
              </a:rPr>
              <a:t>Contents of the data analysis</a:t>
            </a:r>
          </a:p>
          <a:p>
            <a:pPr marL="114300" indent="0">
              <a:buNone/>
            </a:pPr>
            <a:endParaRPr lang="en-IN" sz="1400" b="1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New and old customers distributions</a:t>
            </a:r>
          </a:p>
          <a:p>
            <a:r>
              <a:rPr lang="en-IN" sz="1400" dirty="0">
                <a:solidFill>
                  <a:schemeClr val="tx1"/>
                </a:solidFill>
              </a:rPr>
              <a:t>Bike related purchases over the last three years by gender</a:t>
            </a:r>
          </a:p>
          <a:p>
            <a:r>
              <a:rPr lang="en-IN" sz="1400" dirty="0">
                <a:solidFill>
                  <a:schemeClr val="tx1"/>
                </a:solidFill>
              </a:rPr>
              <a:t>Job industry distribution next slide wealth segmentation by age category</a:t>
            </a:r>
          </a:p>
          <a:p>
            <a:r>
              <a:rPr lang="en-IN" sz="1400" dirty="0">
                <a:solidFill>
                  <a:schemeClr val="tx1"/>
                </a:solidFill>
              </a:rPr>
              <a:t>Number of cars owned and not owned by state</a:t>
            </a:r>
          </a:p>
          <a:p>
            <a:r>
              <a:rPr lang="en-IN" sz="1400" dirty="0">
                <a:solidFill>
                  <a:schemeClr val="tx1"/>
                </a:solidFill>
              </a:rPr>
              <a:t>RFM analysis and customer classification</a:t>
            </a:r>
          </a:p>
        </p:txBody>
      </p:sp>
      <p:sp>
        <p:nvSpPr>
          <p:cNvPr id="6" name="Shape 63">
            <a:extLst>
              <a:ext uri="{FF2B5EF4-FFF2-40B4-BE49-F238E27FC236}">
                <a16:creationId xmlns:a16="http://schemas.microsoft.com/office/drawing/2014/main" id="{4557DF35-B013-4005-A054-0965582686D7}"/>
              </a:ext>
            </a:extLst>
          </p:cNvPr>
          <p:cNvSpPr/>
          <p:nvPr/>
        </p:nvSpPr>
        <p:spPr>
          <a:xfrm>
            <a:off x="0" y="0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31B633-F5F9-43DB-AC34-30053FB5D7C5}"/>
              </a:ext>
            </a:extLst>
          </p:cNvPr>
          <p:cNvSpPr txBox="1">
            <a:spLocks/>
          </p:cNvSpPr>
          <p:nvPr/>
        </p:nvSpPr>
        <p:spPr>
          <a:xfrm>
            <a:off x="152400" y="15504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r>
              <a:rPr lang="en-IN" sz="2000" b="1" dirty="0">
                <a:solidFill>
                  <a:schemeClr val="bg1"/>
                </a:solidFill>
              </a:rPr>
              <a:t>Identify and recommend top 1000 customers to target from data sets</a:t>
            </a:r>
          </a:p>
        </p:txBody>
      </p:sp>
    </p:spTree>
    <p:extLst>
      <p:ext uri="{BB962C8B-B14F-4D97-AF65-F5344CB8AC3E}">
        <p14:creationId xmlns:p14="http://schemas.microsoft.com/office/powerpoint/2010/main" val="27873880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2445-175E-477A-88F5-5233FA521E5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5512" y="1257138"/>
            <a:ext cx="3999902" cy="3311738"/>
          </a:xfrm>
        </p:spPr>
        <p:txBody>
          <a:bodyPr/>
          <a:lstStyle/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Key issues for data quality assessment next slide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</a:rPr>
              <a:t>Accuracy: correct values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</a:rPr>
              <a:t>Completeness: Data field with values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</a:rPr>
              <a:t>Consistency: Values free from contradiction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</a:rPr>
              <a:t>Currency: Values up to date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</a:rPr>
              <a:t>Relevancy: Data items with value meta data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</a:rPr>
              <a:t>Validity: Data containing allowable values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/>
                </a:solidFill>
              </a:rPr>
              <a:t>Uniqueness: records that are duplicated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hape 70">
            <a:extLst>
              <a:ext uri="{FF2B5EF4-FFF2-40B4-BE49-F238E27FC236}">
                <a16:creationId xmlns:a16="http://schemas.microsoft.com/office/drawing/2014/main" id="{4E2B2683-0646-44A1-9B88-19C00F327AFB}"/>
              </a:ext>
            </a:extLst>
          </p:cNvPr>
          <p:cNvSpPr/>
          <p:nvPr/>
        </p:nvSpPr>
        <p:spPr>
          <a:xfrm>
            <a:off x="-23701" y="-190500"/>
            <a:ext cx="9191402" cy="78573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754BA3-F199-4352-B7FE-8CF59229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3" y="76170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IN" sz="2200" b="1" dirty="0">
                <a:solidFill>
                  <a:srgbClr val="FFFFFF"/>
                </a:solidFill>
              </a:rPr>
              <a:t>Data Exploration</a:t>
            </a:r>
            <a:br>
              <a:rPr lang="en-IN" dirty="0"/>
            </a:b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14D15E-E4FD-4E5C-B638-5C1BE59E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6500"/>
              </p:ext>
            </p:extLst>
          </p:nvPr>
        </p:nvGraphicFramePr>
        <p:xfrm>
          <a:off x="3886200" y="2085838"/>
          <a:ext cx="5181600" cy="20574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52463">
                  <a:extLst>
                    <a:ext uri="{9D8B030D-6E8A-4147-A177-3AD203B41FA5}">
                      <a16:colId xmlns:a16="http://schemas.microsoft.com/office/drawing/2014/main" val="1632215104"/>
                    </a:ext>
                  </a:extLst>
                </a:gridCol>
                <a:gridCol w="571090">
                  <a:extLst>
                    <a:ext uri="{9D8B030D-6E8A-4147-A177-3AD203B41FA5}">
                      <a16:colId xmlns:a16="http://schemas.microsoft.com/office/drawing/2014/main" val="2001288330"/>
                    </a:ext>
                  </a:extLst>
                </a:gridCol>
                <a:gridCol w="888408">
                  <a:extLst>
                    <a:ext uri="{9D8B030D-6E8A-4147-A177-3AD203B41FA5}">
                      <a16:colId xmlns:a16="http://schemas.microsoft.com/office/drawing/2014/main" val="557974605"/>
                    </a:ext>
                  </a:extLst>
                </a:gridCol>
                <a:gridCol w="789696">
                  <a:extLst>
                    <a:ext uri="{9D8B030D-6E8A-4147-A177-3AD203B41FA5}">
                      <a16:colId xmlns:a16="http://schemas.microsoft.com/office/drawing/2014/main" val="2955366118"/>
                    </a:ext>
                  </a:extLst>
                </a:gridCol>
                <a:gridCol w="592271">
                  <a:extLst>
                    <a:ext uri="{9D8B030D-6E8A-4147-A177-3AD203B41FA5}">
                      <a16:colId xmlns:a16="http://schemas.microsoft.com/office/drawing/2014/main" val="1299967629"/>
                    </a:ext>
                  </a:extLst>
                </a:gridCol>
                <a:gridCol w="587535">
                  <a:extLst>
                    <a:ext uri="{9D8B030D-6E8A-4147-A177-3AD203B41FA5}">
                      <a16:colId xmlns:a16="http://schemas.microsoft.com/office/drawing/2014/main" val="308947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6780956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1181240192"/>
                    </a:ext>
                  </a:extLst>
                </a:gridCol>
              </a:tblGrid>
              <a:tr h="314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Completeness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Consistency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Currency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Relevancy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Validity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Uniqueness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extLst>
                  <a:ext uri="{0D108BD9-81ED-4DB2-BD59-A6C34878D82A}">
                    <a16:rowId xmlns:a16="http://schemas.microsoft.com/office/drawing/2014/main" val="2867727341"/>
                  </a:ext>
                </a:extLst>
              </a:tr>
              <a:tr h="623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Customer Demographics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DOB: inaccurate  Age: missing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Job title: Blanks  Customer id: few ids were missing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Gender: inconsistent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Deceased customer column: not updated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Default Column with irrelevant values.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extLst>
                  <a:ext uri="{0D108BD9-81ED-4DB2-BD59-A6C34878D82A}">
                    <a16:rowId xmlns:a16="http://schemas.microsoft.com/office/drawing/2014/main" val="3460958850"/>
                  </a:ext>
                </a:extLst>
              </a:tr>
              <a:tr h="468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Customer Address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Customer id: few ids were missing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States: Inconsistent  values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Property Valuation format is not clear.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extLst>
                  <a:ext uri="{0D108BD9-81ED-4DB2-BD59-A6C34878D82A}">
                    <a16:rowId xmlns:a16="http://schemas.microsoft.com/office/drawing/2014/main" val="331170065"/>
                  </a:ext>
                </a:extLst>
              </a:tr>
              <a:tr h="650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Transactions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Profit made on each transaction is not mentioned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Customer id: few ids were missing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Brand: Blanks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Online order: Blank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List price, product sale format is not accurate.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08" marR="6808" marT="6808" marB="0" anchor="ctr"/>
                </a:tc>
                <a:extLst>
                  <a:ext uri="{0D108BD9-81ED-4DB2-BD59-A6C34878D82A}">
                    <a16:rowId xmlns:a16="http://schemas.microsoft.com/office/drawing/2014/main" val="5598345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F20DBF0-39BA-4CBB-9974-66D6E43BA446}"/>
              </a:ext>
            </a:extLst>
          </p:cNvPr>
          <p:cNvSpPr txBox="1"/>
          <p:nvPr/>
        </p:nvSpPr>
        <p:spPr>
          <a:xfrm>
            <a:off x="289915" y="768339"/>
            <a:ext cx="83058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 quality assessment and ‘clean up’</a:t>
            </a:r>
            <a:endParaRPr kumimoji="0" lang="en-IN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21C1A-EB58-4A2C-80CE-08D42BBAED69}"/>
              </a:ext>
            </a:extLst>
          </p:cNvPr>
          <p:cNvSpPr txBox="1"/>
          <p:nvPr/>
        </p:nvSpPr>
        <p:spPr>
          <a:xfrm>
            <a:off x="5791200" y="1654688"/>
            <a:ext cx="167640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Summary table</a:t>
            </a:r>
            <a:endParaRPr kumimoji="0" lang="en-IN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B6108F17-D46D-400A-8FCD-FF144B16B5AF}"/>
              </a:ext>
            </a:extLst>
          </p:cNvPr>
          <p:cNvSpPr/>
          <p:nvPr/>
        </p:nvSpPr>
        <p:spPr>
          <a:xfrm>
            <a:off x="-31321" y="-190500"/>
            <a:ext cx="9151601" cy="25867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9757900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7601" y="0"/>
            <a:ext cx="91516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747975" cy="476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+mn-lt"/>
                <a:ea typeface="+mn-ea"/>
                <a:cs typeface="+mn-cs"/>
                <a:sym typeface="Arial"/>
              </a:rPr>
              <a:t>New and Old customers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419600" cy="288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indent="-317500"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As we can see, mostly our new customers are between 40-49 ,it was same case for old customers.</a:t>
            </a:r>
          </a:p>
          <a:p>
            <a:pPr marL="457200" indent="-317500"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The lowest age groups are under 20 and 80+ for both new and old customer list. </a:t>
            </a:r>
          </a:p>
          <a:p>
            <a:pPr marL="457200" indent="-317500"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The new customer list suggests that age groups 20-29 and 40-69 are ghost populated.</a:t>
            </a:r>
          </a:p>
          <a:p>
            <a:pPr marL="457200" indent="-317500"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The old customer list suggests 2269. </a:t>
            </a:r>
          </a:p>
          <a:p>
            <a:pPr marL="457200" indent="-317500"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There is a steep drop of customers in 30-39 and increase in number of customers in 70+ age group.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7601" y="0"/>
            <a:ext cx="9151601" cy="26397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D2C0967-BB93-4280-A07B-8CB898A46E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755999"/>
              </p:ext>
            </p:extLst>
          </p:nvPr>
        </p:nvGraphicFramePr>
        <p:xfrm>
          <a:off x="5383709" y="1066131"/>
          <a:ext cx="3128010" cy="185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6C76DD5-A0C3-4D0E-A04D-64FA1943FD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717950"/>
              </p:ext>
            </p:extLst>
          </p:nvPr>
        </p:nvGraphicFramePr>
        <p:xfrm>
          <a:off x="5383709" y="3023854"/>
          <a:ext cx="3028592" cy="203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61" y="187774"/>
            <a:ext cx="9159501" cy="686225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476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+mn-lt"/>
                <a:ea typeface="+mn-ea"/>
                <a:cs typeface="+mn-cs"/>
              </a:rPr>
              <a:t>Bike purchases over last 3 years by Gender</a:t>
            </a:r>
          </a:p>
        </p:txBody>
      </p:sp>
      <p:sp>
        <p:nvSpPr>
          <p:cNvPr id="142" name="Shape 91"/>
          <p:cNvSpPr/>
          <p:nvPr/>
        </p:nvSpPr>
        <p:spPr>
          <a:xfrm>
            <a:off x="567690" y="1859668"/>
            <a:ext cx="3425225" cy="26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indent="-317500"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 can see, our new customers mostly Female with 51.30% purchases whereas male contributed to 47.0% purchases. </a:t>
            </a:r>
          </a:p>
          <a:p>
            <a:pPr marL="457200" indent="-317500"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concludes that Females make up the majority of the bike related purchases.</a:t>
            </a:r>
          </a:p>
          <a:p>
            <a:pPr marL="457200" indent="-317500"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15501" y="-50926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2DFD868-0210-4257-82F5-7310221B89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650974"/>
              </p:ext>
            </p:extLst>
          </p:nvPr>
        </p:nvGraphicFramePr>
        <p:xfrm>
          <a:off x="4648200" y="1809750"/>
          <a:ext cx="3851910" cy="2426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476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+mn-lt"/>
                <a:ea typeface="+mn-ea"/>
                <a:cs typeface="+mn-cs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106686" y="1485515"/>
            <a:ext cx="3032749" cy="3136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indent="-317500"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Around 20% of our new customers are in Finance or Manufacturing industry, which makes it top 2 industries.</a:t>
            </a:r>
          </a:p>
          <a:p>
            <a:pPr marL="457200" indent="-317500"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bottom three industries would be Agriculture, Telecommunications and Entertainment at around 2%- 3%.</a:t>
            </a:r>
          </a:p>
          <a:p>
            <a:pPr marL="457200" indent="-317500"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pattern in Old customers list with 19% in finance &amp; Manufacturing.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70B2CFC-CFC0-4835-8B9A-CA6943928D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868026"/>
              </p:ext>
            </p:extLst>
          </p:nvPr>
        </p:nvGraphicFramePr>
        <p:xfrm>
          <a:off x="3048001" y="1097541"/>
          <a:ext cx="3116592" cy="3912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ED870FE-9264-4351-8B21-F69C64CDFF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5061"/>
              </p:ext>
            </p:extLst>
          </p:nvPr>
        </p:nvGraphicFramePr>
        <p:xfrm>
          <a:off x="6164594" y="936284"/>
          <a:ext cx="2727958" cy="4150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60" y="1020610"/>
            <a:ext cx="3942105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sym typeface="Open Sans"/>
              </a:rPr>
              <a:t>Wealth segments by Age category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1821811"/>
            <a:ext cx="2743200" cy="230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175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  <a:sym typeface="Open Sans"/>
              </a:rPr>
              <a:t>In all ages, the number of ‘Mass Customers’ is the highest so we should focus on this social class.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  <a:sym typeface="Open Sans"/>
              </a:rPr>
              <a:t>After that, we should focus on ‘High Net Customer’. 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tx1"/>
                </a:solidFill>
                <a:sym typeface="Open Sans"/>
              </a:rPr>
              <a:t>Then ‘Affluent Customers’ but mostly second and third quadrant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C933F39-9ACC-4905-9E1C-51E44B8326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228921"/>
              </p:ext>
            </p:extLst>
          </p:nvPr>
        </p:nvGraphicFramePr>
        <p:xfrm>
          <a:off x="3886200" y="458469"/>
          <a:ext cx="4672511" cy="258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460235F-2D68-4C5A-8533-BAF4B3DFA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492791"/>
              </p:ext>
            </p:extLst>
          </p:nvPr>
        </p:nvGraphicFramePr>
        <p:xfrm>
          <a:off x="3962400" y="2952750"/>
          <a:ext cx="4495800" cy="212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52086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476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>
                <a:latin typeface="+mn-lt"/>
                <a:ea typeface="+mn-ea"/>
                <a:cs typeface="+mn-cs"/>
              </a:rPr>
              <a:t>Numbers of cars owned or not owned by States</a:t>
            </a:r>
          </a:p>
        </p:txBody>
      </p:sp>
      <p:sp>
        <p:nvSpPr>
          <p:cNvPr id="151" name="Shape 100"/>
          <p:cNvSpPr/>
          <p:nvPr/>
        </p:nvSpPr>
        <p:spPr>
          <a:xfrm>
            <a:off x="304800" y="1581150"/>
            <a:ext cx="3179720" cy="3140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indent="-317500"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NSW should be considered the most since numbers of customers don’t own cars is significantly larger than that own.</a:t>
            </a:r>
          </a:p>
          <a:p>
            <a:pPr marL="457200" indent="-317500"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VIC it is also split quite evenly. But both numbers are significantly lower than those of NSW. </a:t>
            </a:r>
          </a:p>
          <a:p>
            <a:pPr marL="457200" indent="-317500"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QLD has more customers that owns car.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09D85CF-6BE1-42FA-980F-12392EB67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403140"/>
              </p:ext>
            </p:extLst>
          </p:nvPr>
        </p:nvGraphicFramePr>
        <p:xfrm>
          <a:off x="4198625" y="17658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1121</Words>
  <Application>Microsoft Office PowerPoint</Application>
  <PresentationFormat>On-screen Show (16:9)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Comic Sans MS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Data Exploration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Sejal Pol</dc:creator>
  <cp:lastModifiedBy>Sejal Pol</cp:lastModifiedBy>
  <cp:revision>13</cp:revision>
  <dcterms:modified xsi:type="dcterms:W3CDTF">2022-01-29T20:32:24Z</dcterms:modified>
</cp:coreProperties>
</file>