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2E2E1-86EB-4430-8D52-3DB1A5EAB247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9"/>
            <p14:sldId id="270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2C"/>
    <a:srgbClr val="9291E9"/>
    <a:srgbClr val="EDF5FF"/>
    <a:srgbClr val="F8A1CB"/>
    <a:srgbClr val="D4DDE9"/>
    <a:srgbClr val="EE5B00"/>
    <a:srgbClr val="FF8B43"/>
    <a:srgbClr val="9F91C7"/>
    <a:srgbClr val="5062AE"/>
    <a:srgbClr val="F39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1D4B-775E-8478-993A-1F2E06D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98CDF-BC4A-E3AF-9F78-6662033EE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5344-E6C6-16C2-FAAE-E221C168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D6C4-6BAA-1DF3-1927-C4E0DF76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102C-6CED-5FC5-5D71-067B44ED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0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16DB-E8E5-AB5B-9EEE-3B91D7B5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C2E07-3D75-DE6B-E4E1-56F7E5B1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61E1-56E4-A7FF-A8AD-5FDEB264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33CE-5B49-ECE4-EF1F-BD6F3876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995C-2DBB-BE9A-4BC8-E3F3CB9A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F81FC-D826-4345-E259-5244A91C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97426-775C-40FF-FBD7-AF77FA04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CCFA-588C-1514-F2F1-64B3BC03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4E9A-40F1-EC96-4929-A8365F2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4344-CF55-AC23-A9BF-99AC4BDA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0B0E-697D-F371-FE45-F984138E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774E-262A-5093-8484-FAAFEEA5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5785-E164-6199-E5BC-32EDC14A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88DC4-BDB9-D435-36A7-B11E790E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532F-D1B9-8B02-8CBD-52A83A7D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6BBA-F94F-191E-7BA3-0B2CB4B5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1972-A95F-B360-FAA9-D6121C8D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9884-8962-D20D-8102-46B9DC73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31C0-19E8-79D3-B4DB-6E4D6D93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8125-02CA-F779-034F-790FE03F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C5D8-5555-2A88-7458-358C37B0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0A60-8EBB-4B95-6A46-68D45F76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FA496-2724-2D28-63D0-5A5BF879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204B-0FA2-A173-049F-037A3F7D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9B12-BA2D-1BAE-E4D0-29E60009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79084-AA6B-17F2-0602-843A9254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3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7C2F-FCE0-33C9-5D04-D8B30EEE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6C6A-7068-6BD8-7DC0-43E4205B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A6A8-93A2-A8E9-4A23-623B1DB0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0F22B-2544-917B-D412-A9CB32F1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95EDA-A4B1-5FA3-F281-2A2BD315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D17DD-47DE-ECDF-2D2C-6086201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59DB7-F113-3615-B012-03DBDE0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F2EA-8F9E-93B9-96F0-E40CA48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4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BED-2C79-1024-9F4A-3015DC18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D95F0-825C-C840-2729-1AFBE30A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D2FED-8851-17A6-1B40-B2983CF4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4403-1075-50B0-81C7-9FBBFAB5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A34F0-1091-8C0D-E9A2-EC95FE40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5443F-8AEF-334E-E7EB-AF0CC164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66CD-0A08-C219-3FF3-8564F4E2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5A8-C3CD-30AC-6088-C4E93B1B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9B79-4731-8F49-9464-38845664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9B3D-6AC7-36E6-F623-7D9CA888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2FF59-F6AE-75D9-A0C7-D62D5DF2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1BE86-35F8-5481-D81D-8A435508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55CB-AD1A-DB2F-C04B-95724CB6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BDF4-955C-141B-B017-5C97EDE3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36306-7BFD-7335-05F2-074477316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DC49-ACA9-CF68-0179-F124652B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8E08-4922-12B8-8CC3-9EB03449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EC35-494F-4666-A6F9-6FEB55BA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2593-1534-9357-B41C-9704521A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4D902-28F9-DDDB-2826-8760AA16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407C-3DE7-D297-3BE4-71EF784F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327E-87EC-3B7B-713A-DD507C064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4850-CBA3-4C81-B6C5-06E85B1E69F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A8EE-BF57-9EB1-97DD-6FBCCBAA6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4A4B-E81C-6689-4735-1053C813F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D3C1-2F74-4D38-8CA5-ED7A2A180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5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709D-F807-AC29-4302-54C5AB312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17" y="666750"/>
            <a:ext cx="9906766" cy="5524500"/>
          </a:xfrm>
          <a:prstGeom prst="roundRect">
            <a:avLst/>
          </a:prstGeom>
          <a:solidFill>
            <a:srgbClr val="EDF5FF">
              <a:alpha val="55000"/>
            </a:srgb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 Saga</a:t>
            </a:r>
            <a:br>
              <a:rPr lang="en-IN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-Your Gamified Guide to Financial Literacy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4123D-C1B6-D1BF-55B9-0F7B664B9BC9}"/>
              </a:ext>
            </a:extLst>
          </p:cNvPr>
          <p:cNvSpPr txBox="1"/>
          <p:nvPr/>
        </p:nvSpPr>
        <p:spPr>
          <a:xfrm>
            <a:off x="5456002" y="4925144"/>
            <a:ext cx="1064659" cy="442674"/>
          </a:xfrm>
          <a:prstGeom prst="roundRect">
            <a:avLst/>
          </a:prstGeom>
          <a:solidFill>
            <a:srgbClr val="EDF5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5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1FA002D-E2EB-A0D0-81C7-68687E4EB10A}"/>
              </a:ext>
            </a:extLst>
          </p:cNvPr>
          <p:cNvGrpSpPr/>
          <p:nvPr/>
        </p:nvGrpSpPr>
        <p:grpSpPr>
          <a:xfrm>
            <a:off x="104776" y="781049"/>
            <a:ext cx="12087224" cy="6076951"/>
            <a:chOff x="104776" y="781049"/>
            <a:chExt cx="12087224" cy="60769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B1E2D1-B12B-7106-4F42-C33E3863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76" y="781049"/>
              <a:ext cx="12087224" cy="60769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BBB4B7-018A-0F63-44AD-15919B4B150C}"/>
                </a:ext>
              </a:extLst>
            </p:cNvPr>
            <p:cNvSpPr/>
            <p:nvPr/>
          </p:nvSpPr>
          <p:spPr>
            <a:xfrm>
              <a:off x="371475" y="971550"/>
              <a:ext cx="11477625" cy="57721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ACCFB3-ABF6-DD51-51F6-0809E577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257024-46B9-FE8F-F905-78F0BDFB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88" y="3433763"/>
            <a:ext cx="2667000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4187ED-2095-0A60-0F8C-674EF79FA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1"/>
          <a:stretch/>
        </p:blipFill>
        <p:spPr>
          <a:xfrm flipH="1">
            <a:off x="9647976" y="3408134"/>
            <a:ext cx="2544024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E1B35-5818-F94D-1677-B8C0723498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26" y="3408134"/>
            <a:ext cx="2667000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31007-3CFA-CEE6-3736-DAE81B5A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24" y="3423102"/>
            <a:ext cx="2667000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3F4E40-A8F7-6CAE-715F-DB25D4BB80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3429000"/>
            <a:ext cx="2667000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EBC65-88DF-6A76-9227-D65E6BA5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288" y="0"/>
            <a:ext cx="2395537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B0C46-6236-0804-53B6-3455F68866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19350" y="19049"/>
            <a:ext cx="2395537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A9CFC-1827-0E02-17DF-484B5369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823902" y="13151"/>
            <a:ext cx="2395537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131A3-79B3-B5E2-CFD9-655644DBEF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213232" y="19049"/>
            <a:ext cx="2581274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52EB5-A8F7-60A8-B419-14A4D38C6F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72650" y="4763"/>
            <a:ext cx="2395537" cy="3429000"/>
          </a:xfrm>
          <a:prstGeom prst="rect">
            <a:avLst/>
          </a:prstGeom>
          <a:solidFill>
            <a:srgbClr val="EDF5FF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68436-4ED8-71B3-75A3-9ACEFADD5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34" b="87057" l="1118" r="89441">
                        <a14:foregroundMark x1="1242" y1="57084" x2="21863" y2="57493"/>
                        <a14:foregroundMark x1="21863" y1="57493" x2="26637" y2="64100"/>
                        <a14:foregroundMark x1="27081" y1="73482" x2="27081" y2="79155"/>
                        <a14:foregroundMark x1="46832" y1="28610" x2="46832" y2="28610"/>
                        <a14:foregroundMark x1="46832" y1="28610" x2="46832" y2="28610"/>
                        <a14:foregroundMark x1="30932" y1="17302" x2="73789" y2="17984"/>
                        <a14:foregroundMark x1="73789" y1="17984" x2="81242" y2="21935"/>
                        <a14:foregroundMark x1="81242" y1="21935" x2="82236" y2="31199"/>
                        <a14:foregroundMark x1="82236" y1="31199" x2="60621" y2="38011"/>
                        <a14:foregroundMark x1="60621" y1="38011" x2="44720" y2="37330"/>
                        <a14:foregroundMark x1="44720" y1="37330" x2="32671" y2="32289"/>
                        <a14:foregroundMark x1="32671" y1="32289" x2="31553" y2="18120"/>
                        <a14:foregroundMark x1="75901" y1="19210" x2="75901" y2="19210"/>
                        <a14:foregroundMark x1="75901" y1="19210" x2="75901" y2="19210"/>
                        <a14:foregroundMark x1="75901" y1="19210" x2="72298" y2="19210"/>
                        <a14:foregroundMark x1="69938" y1="19210" x2="76273" y2="21390"/>
                        <a14:foregroundMark x1="76273" y1="21390" x2="76770" y2="21390"/>
                        <a14:foregroundMark x1="57019" y1="28883" x2="65714" y2="27929"/>
                        <a14:foregroundMark x1="44472" y1="23842" x2="53416" y2="21390"/>
                        <a14:foregroundMark x1="41118" y1="22071" x2="49565" y2="23161"/>
                        <a14:foregroundMark x1="49565" y1="23161" x2="42857" y2="20300"/>
                        <a14:foregroundMark x1="43975" y1="23842" x2="53168" y2="24523"/>
                        <a14:foregroundMark x1="53168" y1="24523" x2="45839" y2="25204"/>
                        <a14:foregroundMark x1="45839" y1="25204" x2="45839" y2="25204"/>
                        <a14:foregroundMark x1="69317" y1="20845" x2="71180" y2="22071"/>
                        <a14:foregroundMark x1="74658" y1="58174" x2="81366" y2="56540"/>
                        <a14:foregroundMark x1="81366" y1="56540" x2="78758" y2="59401"/>
                        <a14:foregroundMark x1="77019" y1="59264" x2="83230" y2="59264"/>
                        <a14:foregroundMark x1="23230" y1="65804" x2="18012" y2="61853"/>
                        <a14:foregroundMark x1="18012" y1="61853" x2="11553" y2="62943"/>
                        <a14:foregroundMark x1="11553" y1="62943" x2="11056" y2="74932"/>
                        <a14:foregroundMark x1="11056" y1="74932" x2="18385" y2="74251"/>
                        <a14:foregroundMark x1="27205" y1="77248" x2="27329" y2="85014"/>
                        <a14:foregroundMark x1="27329" y1="85014" x2="2733" y2="85422"/>
                        <a14:foregroundMark x1="2733" y1="85422" x2="2609" y2="64986"/>
                        <a14:foregroundMark x1="2609" y1="64986" x2="1242" y2="58583"/>
                        <a14:foregroundMark x1="3354" y1="59264" x2="11180" y2="60354"/>
                        <a14:foregroundMark x1="11180" y1="60354" x2="20000" y2="64578"/>
                        <a14:foregroundMark x1="20000" y1="64578" x2="4720" y2="65940"/>
                        <a14:foregroundMark x1="4720" y1="65940" x2="6584" y2="75068"/>
                        <a14:foregroundMark x1="6584" y1="75068" x2="13292" y2="77248"/>
                        <a14:foregroundMark x1="13292" y1="77248" x2="3975" y2="81063"/>
                        <a14:foregroundMark x1="3975" y1="81063" x2="14161" y2="83379"/>
                        <a14:foregroundMark x1="14161" y1="83379" x2="10559" y2="83787"/>
                        <a14:foregroundMark x1="6460" y1="81335" x2="13540" y2="81063"/>
                        <a14:foregroundMark x1="37391" y1="36512" x2="32050" y2="33787"/>
                        <a14:foregroundMark x1="32050" y1="33787" x2="37143" y2="38828"/>
                        <a14:foregroundMark x1="37143" y1="38828" x2="38509" y2="38965"/>
                        <a14:foregroundMark x1="57391" y1="41144" x2="57888" y2="51499"/>
                        <a14:foregroundMark x1="44596" y1="46730" x2="54410" y2="46185"/>
                        <a14:foregroundMark x1="54410" y1="46185" x2="70559" y2="46594"/>
                        <a14:foregroundMark x1="44596" y1="47003" x2="51925" y2="46322"/>
                        <a14:foregroundMark x1="51925" y1="46322" x2="60745" y2="47003"/>
                        <a14:foregroundMark x1="60745" y1="47003" x2="68820" y2="47003"/>
                        <a14:foregroundMark x1="68820" y1="47003" x2="58261" y2="46185"/>
                        <a14:foregroundMark x1="43478" y1="46458" x2="53913" y2="45777"/>
                        <a14:foregroundMark x1="53913" y1="45777" x2="69565" y2="47139"/>
                        <a14:foregroundMark x1="69565" y1="47139" x2="64099" y2="45913"/>
                        <a14:foregroundMark x1="44348" y1="46049" x2="50559" y2="48229"/>
                        <a14:foregroundMark x1="50559" y1="48229" x2="68199" y2="46458"/>
                        <a14:foregroundMark x1="68199" y1="46458" x2="47453" y2="46049"/>
                        <a14:foregroundMark x1="47453" y1="46049" x2="58261" y2="45095"/>
                        <a14:foregroundMark x1="58261" y1="45095" x2="68323" y2="46049"/>
                        <a14:foregroundMark x1="68323" y1="46049" x2="68075" y2="47275"/>
                        <a14:foregroundMark x1="45839" y1="46185" x2="44969" y2="47684"/>
                        <a14:foregroundMark x1="69193" y1="47956" x2="67826" y2="47956"/>
                        <a14:foregroundMark x1="69938" y1="47548" x2="67826" y2="47003"/>
                        <a14:foregroundMark x1="67826" y1="47003" x2="70559" y2="46458"/>
                        <a14:foregroundMark x1="70559" y1="46458" x2="70311" y2="47411"/>
                        <a14:foregroundMark x1="68944" y1="46322" x2="67453" y2="46730"/>
                        <a14:foregroundMark x1="67702" y1="46594" x2="66957" y2="47139"/>
                        <a14:foregroundMark x1="50559" y1="46594" x2="44348" y2="46730"/>
                        <a14:foregroundMark x1="44348" y1="46730" x2="49441" y2="45777"/>
                        <a14:foregroundMark x1="42609" y1="45913" x2="51677" y2="46730"/>
                        <a14:foregroundMark x1="42857" y1="45504" x2="51677" y2="47139"/>
                        <a14:foregroundMark x1="42112" y1="45095" x2="50683" y2="46594"/>
                        <a14:foregroundMark x1="64969" y1="46458" x2="70311" y2="45640"/>
                        <a14:foregroundMark x1="65839" y1="46322" x2="69565" y2="45232"/>
                        <a14:foregroundMark x1="69317" y1="47139" x2="71677" y2="47411"/>
                        <a14:foregroundMark x1="70186" y1="46594" x2="72174" y2="46458"/>
                        <a14:foregroundMark x1="70683" y1="46322" x2="72795" y2="45640"/>
                        <a14:foregroundMark x1="58137" y1="47003" x2="58385" y2="51907"/>
                        <a14:foregroundMark x1="57764" y1="51362" x2="57888" y2="48229"/>
                        <a14:foregroundMark x1="57640" y1="46866" x2="57640" y2="49864"/>
                        <a14:foregroundMark x1="39379" y1="70981" x2="66957" y2="56267"/>
                        <a14:foregroundMark x1="45714" y1="79564" x2="46460" y2="69755"/>
                        <a14:foregroundMark x1="46460" y1="69755" x2="49814" y2="61308"/>
                        <a14:foregroundMark x1="49814" y1="61308" x2="50311" y2="60763"/>
                        <a14:foregroundMark x1="69068" y1="58311" x2="63478" y2="72480"/>
                        <a14:foregroundMark x1="69317" y1="16213" x2="77640" y2="17302"/>
                        <a14:foregroundMark x1="77640" y1="17302" x2="83478" y2="26431"/>
                        <a14:foregroundMark x1="83478" y1="26431" x2="83230" y2="35422"/>
                        <a14:foregroundMark x1="83230" y1="35422" x2="77391" y2="38965"/>
                        <a14:foregroundMark x1="54783" y1="8174" x2="60248" y2="2452"/>
                        <a14:foregroundMark x1="60248" y1="2452" x2="61739" y2="10082"/>
                        <a14:foregroundMark x1="61739" y1="10082" x2="54037" y2="10082"/>
                        <a14:foregroundMark x1="54037" y1="10082" x2="56894" y2="3134"/>
                        <a14:foregroundMark x1="56894" y1="3134" x2="59130" y2="5450"/>
                        <a14:foregroundMark x1="19752" y1="60490" x2="21988" y2="72480"/>
                        <a14:foregroundMark x1="21988" y1="72480" x2="25714" y2="66894"/>
                        <a14:foregroundMark x1="25714" y1="66894" x2="27826" y2="76022"/>
                        <a14:foregroundMark x1="27826" y1="76022" x2="20497" y2="67166"/>
                        <a14:foregroundMark x1="20497" y1="67166" x2="19876" y2="77793"/>
                        <a14:foregroundMark x1="19876" y1="77793" x2="13292" y2="69891"/>
                        <a14:foregroundMark x1="13292" y1="69891" x2="13789" y2="78474"/>
                        <a14:foregroundMark x1="58012" y1="18256" x2="57764" y2="10082"/>
                        <a14:foregroundMark x1="57267" y1="16621" x2="57143" y2="10218"/>
                        <a14:backgroundMark x1="2236" y1="54496" x2="2236" y2="54496"/>
                        <a14:backgroundMark x1="2236" y1="54496" x2="2236" y2="54496"/>
                        <a14:backgroundMark x1="2236" y1="54496" x2="21739" y2="53678"/>
                        <a14:backgroundMark x1="21739" y1="53678" x2="27950" y2="49728"/>
                        <a14:backgroundMark x1="27950" y1="49728" x2="29193" y2="14169"/>
                        <a14:backgroundMark x1="29193" y1="14169" x2="38261" y2="12534"/>
                        <a14:backgroundMark x1="38261" y1="12534" x2="56149" y2="14986"/>
                        <a14:backgroundMark x1="56149" y1="14986" x2="36522" y2="6267"/>
                        <a14:backgroundMark x1="36522" y1="6267" x2="32547" y2="14033"/>
                        <a14:backgroundMark x1="32547" y1="14033" x2="13043" y2="17439"/>
                        <a14:backgroundMark x1="13043" y1="17439" x2="13168" y2="34741"/>
                        <a14:backgroundMark x1="13168" y1="34741" x2="15901" y2="43324"/>
                        <a14:backgroundMark x1="15901" y1="43324" x2="10932" y2="48501"/>
                        <a14:backgroundMark x1="10932" y1="48501" x2="10435" y2="48501"/>
                        <a14:backgroundMark x1="29193" y1="59128" x2="29400" y2="71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" t="887" r="494" b="3133"/>
          <a:stretch/>
        </p:blipFill>
        <p:spPr>
          <a:xfrm>
            <a:off x="3114675" y="114299"/>
            <a:ext cx="7639050" cy="674370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21F7089-5BEF-24A2-E787-7169C225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597150"/>
            <a:ext cx="2876550" cy="16637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b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EF92-11E2-6FAC-6BF0-54DA5871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99" y="1990724"/>
            <a:ext cx="3136851" cy="245744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5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the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D7F56-7D2D-1255-9952-9EF5D4F2D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b="1588"/>
          <a:stretch/>
        </p:blipFill>
        <p:spPr>
          <a:xfrm>
            <a:off x="3971107" y="176213"/>
            <a:ext cx="2516235" cy="280035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39E41-E63C-0DC3-53A1-FC811F4CB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0"/>
          <a:stretch/>
        </p:blipFill>
        <p:spPr>
          <a:xfrm>
            <a:off x="7837439" y="176213"/>
            <a:ext cx="2516235" cy="280035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ADDF75-09C0-7C90-E887-418717680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r="5073"/>
          <a:stretch/>
        </p:blipFill>
        <p:spPr>
          <a:xfrm>
            <a:off x="3971106" y="3571875"/>
            <a:ext cx="2516235" cy="280035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8038B0-7794-F48C-0297-8EA0623E69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2"/>
          <a:stretch/>
        </p:blipFill>
        <p:spPr>
          <a:xfrm>
            <a:off x="7837438" y="3571875"/>
            <a:ext cx="2516235" cy="280035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35404-E31A-437C-D499-33BFB5CA7B8F}"/>
              </a:ext>
            </a:extLst>
          </p:cNvPr>
          <p:cNvSpPr txBox="1"/>
          <p:nvPr/>
        </p:nvSpPr>
        <p:spPr>
          <a:xfrm>
            <a:off x="4133848" y="3025021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Jyothi Surekha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7F133-36C0-E9FF-78D3-12E5D6E7D9BD}"/>
              </a:ext>
            </a:extLst>
          </p:cNvPr>
          <p:cNvSpPr txBox="1"/>
          <p:nvPr/>
        </p:nvSpPr>
        <p:spPr>
          <a:xfrm>
            <a:off x="8000180" y="3025021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Mitali Rajesh Chavan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D5F2D-5393-B98B-25BE-A6F45B4CA136}"/>
              </a:ext>
            </a:extLst>
          </p:cNvPr>
          <p:cNvSpPr txBox="1"/>
          <p:nvPr/>
        </p:nvSpPr>
        <p:spPr>
          <a:xfrm>
            <a:off x="4133848" y="643890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Sejal</a:t>
            </a:r>
            <a:r>
              <a:rPr lang="en-US" dirty="0"/>
              <a:t> Aggarwal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13658-0D0D-561A-6A04-F6387ED08646}"/>
              </a:ext>
            </a:extLst>
          </p:cNvPr>
          <p:cNvSpPr txBox="1"/>
          <p:nvPr/>
        </p:nvSpPr>
        <p:spPr>
          <a:xfrm>
            <a:off x="7781515" y="6448425"/>
            <a:ext cx="262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Veda Sai Priya </a:t>
            </a:r>
            <a:r>
              <a:rPr lang="en-US" dirty="0" err="1"/>
              <a:t>Inukurthi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87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B7D6-62F8-5268-1CA8-C8F66902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4324349" cy="2819400"/>
          </a:xfrm>
          <a:prstGeom prst="roundRect">
            <a:avLst/>
          </a:prstGeom>
          <a:solidFill>
            <a:schemeClr val="accent2">
              <a:lumMod val="75000"/>
              <a:alpha val="8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Rise of the Financially Savvy and the Challenges of Investing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F1F1-9951-26C0-E4B3-F41FCBC7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38113"/>
            <a:ext cx="4705349" cy="6581774"/>
          </a:xfrm>
          <a:prstGeom prst="ellipse">
            <a:avLst/>
          </a:prstGeom>
          <a:solidFill>
            <a:schemeClr val="accent1">
              <a:lumMod val="50000"/>
              <a:alpha val="88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The financial landscape is shifting. More and more individuals, regardless of age or background, are taking an active interest in managing their personal finances.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However, traditional methods of learning are overly complex, passive and unengaging.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D9AE7BA3-A275-1263-2A64-718135FBCEB6}"/>
              </a:ext>
            </a:extLst>
          </p:cNvPr>
          <p:cNvSpPr/>
          <p:nvPr/>
        </p:nvSpPr>
        <p:spPr>
          <a:xfrm>
            <a:off x="4714875" y="276225"/>
            <a:ext cx="2600325" cy="95250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AC93-C03C-D77A-0D6D-BEB2E96A4AAC}"/>
              </a:ext>
            </a:extLst>
          </p:cNvPr>
          <p:cNvSpPr txBox="1"/>
          <p:nvPr/>
        </p:nvSpPr>
        <p:spPr>
          <a:xfrm>
            <a:off x="314325" y="4438650"/>
            <a:ext cx="3933826" cy="212955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Therefore, it is of utmost importance to find new and better ways to understand and learn this subject. Methods that are simple, active and continuously engaging the audience.</a:t>
            </a:r>
          </a:p>
          <a:p>
            <a:r>
              <a:rPr lang="en-US" dirty="0">
                <a:solidFill>
                  <a:schemeClr val="bg1"/>
                </a:solidFill>
              </a:rPr>
              <a:t>One such method is that of an interactive and engaging Game.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A128BF2-BAD2-6540-ADDF-EB8CCB730907}"/>
              </a:ext>
            </a:extLst>
          </p:cNvPr>
          <p:cNvSpPr/>
          <p:nvPr/>
        </p:nvSpPr>
        <p:spPr>
          <a:xfrm rot="20477823" flipH="1" flipV="1">
            <a:off x="4683251" y="5248515"/>
            <a:ext cx="2825497" cy="11878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E15432-67AD-D827-1636-0C0AEED05AD8}"/>
              </a:ext>
            </a:extLst>
          </p:cNvPr>
          <p:cNvSpPr/>
          <p:nvPr/>
        </p:nvSpPr>
        <p:spPr>
          <a:xfrm>
            <a:off x="4184198" y="2031137"/>
            <a:ext cx="3059212" cy="2819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Invest Saga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0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1AAC3-C8ED-E637-5678-0EFDA79DAA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4"/>
            <a:ext cx="12192000" cy="6791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EDD2D-0405-3069-0B4C-6FE0BC17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1662111"/>
            <a:ext cx="3143250" cy="324802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 Saga: Gamifying the Path to Investment Knowledge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7930-0EAD-22FF-2191-A31B8223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975" y="552448"/>
            <a:ext cx="6677025" cy="5676899"/>
          </a:xfrm>
          <a:prstGeom prst="verticalScroll">
            <a:avLst/>
          </a:prstGeom>
          <a:blipFill dpi="0" rotWithShape="1">
            <a:blip r:embed="rId4">
              <a:alphaModFix amt="78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 Saga steps in to bridge this gap by offering a </a:t>
            </a:r>
            <a:r>
              <a:rPr lang="en-US" b="1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gamified</a:t>
            </a:r>
            <a:r>
              <a:rPr lang="en-US" b="0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learning experience for aspiring investors.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00" b="0" i="0" dirty="0">
              <a:solidFill>
                <a:srgbClr val="1F1F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Through engaging games and interactive content, </a:t>
            </a:r>
            <a:r>
              <a:rPr lang="en-US" b="0" i="0" dirty="0" err="1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InvestSaga</a:t>
            </a:r>
            <a:r>
              <a:rPr lang="en-US" b="0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transforms the often-intimidating world of finance into a fun and accessible playground.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1F1F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solidFill>
                <a:srgbClr val="1F1F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858A3A-AFE1-B33E-8812-1127BDD0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4" y="1895475"/>
            <a:ext cx="3114675" cy="2790825"/>
          </a:xfrm>
          <a:prstGeom prst="ellipse">
            <a:avLst/>
          </a:prstGeom>
          <a:solidFill>
            <a:srgbClr val="F8A1CB"/>
          </a:solidFill>
          <a:ln>
            <a:solidFill>
              <a:srgbClr val="9F91C7"/>
            </a:solidFill>
          </a:ln>
          <a:effectLst>
            <a:innerShdw blurRad="114300">
              <a:srgbClr val="9F91C7"/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endParaRPr lang="en-I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176E1-7F1C-2B68-E767-9B48664E4689}"/>
              </a:ext>
            </a:extLst>
          </p:cNvPr>
          <p:cNvSpPr/>
          <p:nvPr/>
        </p:nvSpPr>
        <p:spPr>
          <a:xfrm>
            <a:off x="6877050" y="121444"/>
            <a:ext cx="2000250" cy="1933575"/>
          </a:xfrm>
          <a:prstGeom prst="ellipse">
            <a:avLst/>
          </a:prstGeom>
          <a:solidFill>
            <a:srgbClr val="5062AE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Demystify Financial Concepts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AE902D-E589-76FB-929A-389F3426D772}"/>
              </a:ext>
            </a:extLst>
          </p:cNvPr>
          <p:cNvSpPr/>
          <p:nvPr/>
        </p:nvSpPr>
        <p:spPr>
          <a:xfrm>
            <a:off x="7248528" y="4612479"/>
            <a:ext cx="2000250" cy="1933575"/>
          </a:xfrm>
          <a:prstGeom prst="ellipse">
            <a:avLst/>
          </a:prstGeom>
          <a:solidFill>
            <a:srgbClr val="5062AE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Boost Engagement and Knowledge Retention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616187-6FBF-E16E-061B-4A950C322485}"/>
              </a:ext>
            </a:extLst>
          </p:cNvPr>
          <p:cNvSpPr/>
          <p:nvPr/>
        </p:nvSpPr>
        <p:spPr>
          <a:xfrm>
            <a:off x="7800976" y="2324099"/>
            <a:ext cx="2000250" cy="1933575"/>
          </a:xfrm>
          <a:prstGeom prst="ellipse">
            <a:avLst/>
          </a:prstGeom>
          <a:solidFill>
            <a:srgbClr val="5062AE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Empower Individuals to make Informed Financial Decisions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92D4AE-5D5D-39CC-B7CB-CED8074FC345}"/>
              </a:ext>
            </a:extLst>
          </p:cNvPr>
          <p:cNvSpPr/>
          <p:nvPr/>
        </p:nvSpPr>
        <p:spPr>
          <a:xfrm>
            <a:off x="576943" y="936171"/>
            <a:ext cx="4974771" cy="496388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41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EA365-6A85-16E3-6DB7-817EF4AF4335}"/>
              </a:ext>
            </a:extLst>
          </p:cNvPr>
          <p:cNvSpPr txBox="1"/>
          <p:nvPr/>
        </p:nvSpPr>
        <p:spPr>
          <a:xfrm>
            <a:off x="4806723" y="2143427"/>
            <a:ext cx="2578554" cy="230832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Tech Stack</a:t>
            </a: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338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CBD98B-082C-7969-FC99-D3A14919A3BC}"/>
              </a:ext>
            </a:extLst>
          </p:cNvPr>
          <p:cNvSpPr txBox="1"/>
          <p:nvPr/>
        </p:nvSpPr>
        <p:spPr>
          <a:xfrm>
            <a:off x="292100" y="1284288"/>
            <a:ext cx="3848100" cy="2827793"/>
          </a:xfrm>
          <a:prstGeom prst="hexagon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- End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B41EF-140D-7E03-2675-F549B84C43FA}"/>
              </a:ext>
            </a:extLst>
          </p:cNvPr>
          <p:cNvSpPr txBox="1"/>
          <p:nvPr/>
        </p:nvSpPr>
        <p:spPr>
          <a:xfrm>
            <a:off x="7112000" y="634028"/>
            <a:ext cx="38481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94BEB-3626-FB45-F19A-23F99D4484CA}"/>
              </a:ext>
            </a:extLst>
          </p:cNvPr>
          <p:cNvSpPr txBox="1"/>
          <p:nvPr/>
        </p:nvSpPr>
        <p:spPr>
          <a:xfrm>
            <a:off x="6188075" y="1219647"/>
            <a:ext cx="5902325" cy="4255175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empowers us to create a user interface that is both interactive and dynamic. This ensures a smooth and engaging experience for users as they navigate Invest Saga's learning modules and games.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5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CBD98B-082C-7969-FC99-D3A14919A3BC}"/>
              </a:ext>
            </a:extLst>
          </p:cNvPr>
          <p:cNvSpPr txBox="1"/>
          <p:nvPr/>
        </p:nvSpPr>
        <p:spPr>
          <a:xfrm>
            <a:off x="292100" y="1284288"/>
            <a:ext cx="3848100" cy="2689086"/>
          </a:xfrm>
          <a:prstGeom prst="hexagon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- End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94BEB-3626-FB45-F19A-23F99D4484CA}"/>
              </a:ext>
            </a:extLst>
          </p:cNvPr>
          <p:cNvSpPr txBox="1"/>
          <p:nvPr/>
        </p:nvSpPr>
        <p:spPr>
          <a:xfrm>
            <a:off x="6096000" y="206326"/>
            <a:ext cx="6045201" cy="5981521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&amp; Express.js Framework</a:t>
            </a:r>
          </a:p>
          <a:p>
            <a:pPr algn="ctr"/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provides a fast and scalable environment, while Express.js simplifies the process of building APIs that connect the frontend and backend seamlessly.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5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CBD98B-082C-7969-FC99-D3A14919A3BC}"/>
              </a:ext>
            </a:extLst>
          </p:cNvPr>
          <p:cNvSpPr txBox="1"/>
          <p:nvPr/>
        </p:nvSpPr>
        <p:spPr>
          <a:xfrm>
            <a:off x="0" y="1931988"/>
            <a:ext cx="4406900" cy="1290697"/>
          </a:xfrm>
          <a:prstGeom prst="hexagon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08AEC-2790-C8DC-89CD-28F58E3DCE40}"/>
              </a:ext>
            </a:extLst>
          </p:cNvPr>
          <p:cNvSpPr txBox="1"/>
          <p:nvPr/>
        </p:nvSpPr>
        <p:spPr>
          <a:xfrm>
            <a:off x="7111999" y="786428"/>
            <a:ext cx="38481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B7B4A-A18C-1762-A48A-C49C8FB817DC}"/>
              </a:ext>
            </a:extLst>
          </p:cNvPr>
          <p:cNvSpPr txBox="1"/>
          <p:nvPr/>
        </p:nvSpPr>
        <p:spPr>
          <a:xfrm>
            <a:off x="6496049" y="977751"/>
            <a:ext cx="5080001" cy="4489867"/>
          </a:xfrm>
          <a:prstGeom prst="hexagon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Saga stores a variety of data. MongoDB's flexible schema allows us to store a variety of data like, including user information, learning progress, and game data.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313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Invest Saga -Your Gamified Guide to Financial Literacy</vt:lpstr>
      <vt:lpstr>Meet the Team</vt:lpstr>
      <vt:lpstr>The Rise of the Financially Savvy and the Challenges of Investing Education</vt:lpstr>
      <vt:lpstr>Invest Saga: Gamifying the Path to Investment Knowledge</vt:lpstr>
      <vt:lpstr>Aims</vt:lpstr>
      <vt:lpstr>PowerPoint Presentation</vt:lpstr>
      <vt:lpstr>PowerPoint Presentation</vt:lpstr>
      <vt:lpstr>PowerPoint Presentation</vt:lpstr>
      <vt:lpstr>PowerPoint Presentation</vt:lpstr>
      <vt:lpstr>System Architecture</vt:lpstr>
      <vt:lpstr>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 Saga - Your Gamified Guide to Financial Literacy</dc:title>
  <dc:creator>Mitali Chavan</dc:creator>
  <cp:lastModifiedBy>Mitali Chavan</cp:lastModifiedBy>
  <cp:revision>33</cp:revision>
  <dcterms:created xsi:type="dcterms:W3CDTF">2024-03-10T08:12:52Z</dcterms:created>
  <dcterms:modified xsi:type="dcterms:W3CDTF">2024-03-10T17:51:22Z</dcterms:modified>
</cp:coreProperties>
</file>