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F18F32-C881-46D1-9238-31262BF77F25}" v="98" dt="2024-05-12T09:44:31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9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5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2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9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4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6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6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1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5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56150C-48F2-3BCC-02CE-B33F5ADF812B}"/>
              </a:ext>
            </a:extLst>
          </p:cNvPr>
          <p:cNvSpPr txBox="1"/>
          <p:nvPr/>
        </p:nvSpPr>
        <p:spPr>
          <a:xfrm>
            <a:off x="452037" y="1098521"/>
            <a:ext cx="11298381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ea typeface="+mn-lt"/>
                <a:cs typeface="+mn-lt"/>
              </a:rPr>
              <a:t>DASHBOARD 1: SUMMARY</a:t>
            </a:r>
            <a:endParaRPr lang="en-US" sz="1600" dirty="0">
              <a:solidFill>
                <a:schemeClr val="accent6"/>
              </a:solidFill>
            </a:endParaRPr>
          </a:p>
          <a:p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Key Performance Indicators (KPIs) Requirements:</a:t>
            </a:r>
            <a:endParaRPr lang="en-US" sz="1600" dirty="0"/>
          </a:p>
          <a:p>
            <a:endParaRPr lang="en-US" sz="1600"/>
          </a:p>
          <a:p>
            <a:pPr marL="285750" indent="-285750">
              <a:buFont typeface="Wingdings"/>
              <a:buChar char="Ø"/>
            </a:pPr>
            <a:r>
              <a:rPr lang="en-US" sz="1600" dirty="0">
                <a:solidFill>
                  <a:schemeClr val="accent5"/>
                </a:solidFill>
                <a:ea typeface="+mn-lt"/>
                <a:cs typeface="+mn-lt"/>
              </a:rPr>
              <a:t>Total Loan Applications: </a:t>
            </a:r>
            <a:r>
              <a:rPr lang="en-US" sz="1600" dirty="0">
                <a:ea typeface="+mn-lt"/>
                <a:cs typeface="+mn-lt"/>
              </a:rPr>
              <a:t>We need to calculate the total number of loan applications received during a specified period.</a:t>
            </a:r>
          </a:p>
          <a:p>
            <a:r>
              <a:rPr lang="en-US" sz="1600" dirty="0">
                <a:ea typeface="+mn-lt"/>
                <a:cs typeface="+mn-lt"/>
              </a:rPr>
              <a:t>Additionally, it is essential to monitor the Month-to-Date (MTD) Loan Applications and track changes Month-over-Month (MoM).</a:t>
            </a:r>
            <a:endParaRPr lang="en-US" sz="1600"/>
          </a:p>
          <a:p>
            <a:endParaRPr lang="en-US" sz="1600"/>
          </a:p>
          <a:p>
            <a:pPr marL="285750" indent="-285750">
              <a:buFont typeface="Wingdings"/>
              <a:buChar char="Ø"/>
            </a:pPr>
            <a:r>
              <a:rPr lang="en-US" sz="1600" dirty="0">
                <a:solidFill>
                  <a:schemeClr val="accent5"/>
                </a:solidFill>
                <a:ea typeface="+mn-lt"/>
                <a:cs typeface="+mn-lt"/>
              </a:rPr>
              <a:t>Total Funded Amount: </a:t>
            </a:r>
            <a:r>
              <a:rPr lang="en-US" sz="1600" dirty="0">
                <a:ea typeface="+mn-lt"/>
                <a:cs typeface="+mn-lt"/>
              </a:rPr>
              <a:t>Understanding the total amount of funds disbursed as loans is crucial. We also want to keep an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eye on the MTD Total Funded Amount and analyze the Month-over-Month (MoM) changes in this metric.</a:t>
            </a:r>
            <a:endParaRPr lang="en-US" sz="1600" dirty="0"/>
          </a:p>
          <a:p>
            <a:endParaRPr lang="en-US" sz="1600"/>
          </a:p>
          <a:p>
            <a:pPr marL="285750" indent="-285750">
              <a:buFont typeface="Wingdings"/>
              <a:buChar char="Ø"/>
            </a:pPr>
            <a:r>
              <a:rPr lang="en-US" sz="1600" dirty="0">
                <a:solidFill>
                  <a:schemeClr val="accent5"/>
                </a:solidFill>
                <a:ea typeface="+mn-lt"/>
                <a:cs typeface="+mn-lt"/>
              </a:rPr>
              <a:t>Total Amount Received: </a:t>
            </a:r>
            <a:r>
              <a:rPr lang="en-US" sz="1600" dirty="0">
                <a:ea typeface="+mn-lt"/>
                <a:cs typeface="+mn-lt"/>
              </a:rPr>
              <a:t>Tracking the total amount received from borrowers is essential for assessing the bank's cash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flow and loan repayment. We should analyze the Month-to-Date (MTD) Total Amount Received and observe the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Month-over-Month (MoM) changes.</a:t>
            </a:r>
            <a:endParaRPr lang="en-US" sz="1600" dirty="0"/>
          </a:p>
          <a:p>
            <a:endParaRPr lang="en-US" sz="1600"/>
          </a:p>
          <a:p>
            <a:pPr marL="342900" indent="-342900">
              <a:buFont typeface="Wingdings"/>
              <a:buChar char="Ø"/>
            </a:pPr>
            <a:r>
              <a:rPr lang="en-US" sz="1600" dirty="0">
                <a:solidFill>
                  <a:schemeClr val="accent5"/>
                </a:solidFill>
                <a:ea typeface="+mn-lt"/>
                <a:cs typeface="+mn-lt"/>
              </a:rPr>
              <a:t>Average Interest Rate: </a:t>
            </a:r>
            <a:r>
              <a:rPr lang="en-US" sz="1600" dirty="0">
                <a:ea typeface="+mn-lt"/>
                <a:cs typeface="+mn-lt"/>
              </a:rPr>
              <a:t>Calculating the average interest rate across all loans, MTD, and monitoring the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Month-over-Month (MoM) variations in interest rates will provide insights into our lending portfolio's overall cost.</a:t>
            </a:r>
            <a:endParaRPr lang="en-US" sz="1600" dirty="0"/>
          </a:p>
          <a:p>
            <a:endParaRPr lang="en-US" sz="1600"/>
          </a:p>
          <a:p>
            <a:pPr marL="285750" indent="-285750">
              <a:buFont typeface="Wingdings"/>
              <a:buChar char="Ø"/>
            </a:pPr>
            <a:r>
              <a:rPr lang="en-US" sz="1600" dirty="0">
                <a:solidFill>
                  <a:schemeClr val="accent5"/>
                </a:solidFill>
                <a:ea typeface="+mn-lt"/>
                <a:cs typeface="+mn-lt"/>
              </a:rPr>
              <a:t>Average Debt-to-Income Ratio (DTI): </a:t>
            </a:r>
            <a:r>
              <a:rPr lang="en-US" sz="1600" dirty="0">
                <a:ea typeface="+mn-lt"/>
                <a:cs typeface="+mn-lt"/>
              </a:rPr>
              <a:t>Evaluating the average DTI for our borrowers helps us gauge their financial health.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We need to compute the average DTI for all loans, MTD, and track Month-over-Month (MoM) fluctuations.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FA2D98-AE62-3296-DFCE-38E5F4A3B06D}"/>
              </a:ext>
            </a:extLst>
          </p:cNvPr>
          <p:cNvSpPr txBox="1"/>
          <p:nvPr/>
        </p:nvSpPr>
        <p:spPr>
          <a:xfrm>
            <a:off x="441036" y="279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71B6CA4-CB9F-698E-2311-748A36F6A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8" y="261938"/>
            <a:ext cx="112871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2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084543-54B1-B6AE-E521-F83D4332DC0A}"/>
              </a:ext>
            </a:extLst>
          </p:cNvPr>
          <p:cNvSpPr txBox="1"/>
          <p:nvPr/>
        </p:nvSpPr>
        <p:spPr>
          <a:xfrm>
            <a:off x="153423" y="201945"/>
            <a:ext cx="11659797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PROBLEM STATEMENT </a:t>
            </a:r>
            <a:endParaRPr lang="en-US" dirty="0"/>
          </a:p>
          <a:p>
            <a:endParaRPr lang="en-US"/>
          </a:p>
          <a:p>
            <a:r>
              <a:rPr lang="en-US" dirty="0">
                <a:solidFill>
                  <a:schemeClr val="accent6"/>
                </a:solidFill>
              </a:rPr>
              <a:t>DASHBOARD 2: OVERVIEW </a:t>
            </a:r>
          </a:p>
          <a:p>
            <a:r>
              <a:rPr lang="en-US" dirty="0"/>
              <a:t>CHARTS:</a:t>
            </a:r>
          </a:p>
          <a:p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chemeClr val="accent5"/>
                </a:solidFill>
              </a:rPr>
              <a:t>Monthly Trends by Issue Date (Line Chart): </a:t>
            </a:r>
          </a:p>
          <a:p>
            <a:r>
              <a:rPr lang="en-US" dirty="0"/>
              <a:t>  To identify seasonality and long-term trends in lending activities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chemeClr val="accent5"/>
                </a:solidFill>
              </a:rPr>
              <a:t>Regional Analysis by State (Filled Map):</a:t>
            </a:r>
            <a:r>
              <a:rPr lang="en-US" dirty="0"/>
              <a:t> </a:t>
            </a:r>
          </a:p>
          <a:p>
            <a:r>
              <a:rPr lang="en-US" dirty="0"/>
              <a:t> To identify regions with significant lending activity and assess regional disparities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chemeClr val="accent5"/>
                </a:solidFill>
              </a:rPr>
              <a:t>Loan Term Analysis (Donut Chart): </a:t>
            </a:r>
            <a:r>
              <a:rPr lang="en-US" dirty="0"/>
              <a:t>To allow the client to understand the distribution of loans across various term lengths. 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chemeClr val="accent5"/>
                </a:solidFill>
              </a:rPr>
              <a:t>Employee Length Analysis (Bar Chart): </a:t>
            </a:r>
          </a:p>
          <a:p>
            <a:r>
              <a:rPr lang="en-US" dirty="0"/>
              <a:t> How lending metrics are distributed among borrowers with different employment lengths, helping us assess the          impact of employment history on loan applications.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chemeClr val="accent5"/>
                </a:solidFill>
              </a:rPr>
              <a:t>Loan Purpose Breakdown (Bar Chart):</a:t>
            </a:r>
            <a:r>
              <a:rPr lang="en-US" dirty="0"/>
              <a:t> Will provide a visual breakdown of loan metrics based on the stated purposes of loans, aiding in the understanding of the primary reasons borrowers seek financing. </a:t>
            </a:r>
          </a:p>
          <a:p>
            <a:pPr marL="285750" indent="-285750">
              <a:buFont typeface="Wingdings"/>
              <a:buChar char="Ø"/>
            </a:pPr>
            <a:endParaRPr lang="en-US" dirty="0"/>
          </a:p>
          <a:p>
            <a:pPr marL="285750" indent="-285750">
              <a:buFont typeface="Wingdings"/>
              <a:buChar char="Ø"/>
            </a:pPr>
            <a:r>
              <a:rPr lang="en-US" dirty="0">
                <a:solidFill>
                  <a:schemeClr val="accent5"/>
                </a:solidFill>
              </a:rPr>
              <a:t> Home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chemeClr val="accent5"/>
                </a:solidFill>
              </a:rPr>
              <a:t>Ownership Analysis (Tree Map): </a:t>
            </a:r>
            <a:r>
              <a:rPr lang="en-US" dirty="0"/>
              <a:t>For a hierarchical view of how home ownership impacts loan applications and disbursements.</a:t>
            </a:r>
          </a:p>
        </p:txBody>
      </p:sp>
    </p:spTree>
    <p:extLst>
      <p:ext uri="{BB962C8B-B14F-4D97-AF65-F5344CB8AC3E}">
        <p14:creationId xmlns:p14="http://schemas.microsoft.com/office/powerpoint/2010/main" val="3839359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86C3E10-D2DA-ED9F-A57D-63A2D6CC3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47650"/>
            <a:ext cx="113157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9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40357F-8EB6-F5F7-E762-6FFD19241518}"/>
              </a:ext>
            </a:extLst>
          </p:cNvPr>
          <p:cNvSpPr txBox="1"/>
          <p:nvPr/>
        </p:nvSpPr>
        <p:spPr>
          <a:xfrm>
            <a:off x="695037" y="510310"/>
            <a:ext cx="1020156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PROBLEM STATEMENT </a:t>
            </a:r>
            <a:endParaRPr lang="en-US"/>
          </a:p>
          <a:p>
            <a:endParaRPr lang="en-US"/>
          </a:p>
          <a:p>
            <a:r>
              <a:rPr lang="en-US">
                <a:solidFill>
                  <a:schemeClr val="accent6"/>
                </a:solidFill>
              </a:rPr>
              <a:t>DASHBOARD 3: DETAILS </a:t>
            </a:r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chemeClr val="accent5"/>
                </a:solidFill>
              </a:rPr>
              <a:t>GRID</a:t>
            </a:r>
          </a:p>
          <a:p>
            <a:endParaRPr lang="en-US"/>
          </a:p>
          <a:p>
            <a:r>
              <a:rPr lang="en-US"/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 </a:t>
            </a:r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chemeClr val="accent5"/>
                </a:solidFill>
              </a:rPr>
              <a:t>Objective: </a:t>
            </a:r>
          </a:p>
          <a:p>
            <a:endParaRPr lang="en-US"/>
          </a:p>
          <a:p>
            <a:r>
              <a:rPr lang="en-US"/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</a:p>
        </p:txBody>
      </p:sp>
    </p:spTree>
    <p:extLst>
      <p:ext uri="{BB962C8B-B14F-4D97-AF65-F5344CB8AC3E}">
        <p14:creationId xmlns:p14="http://schemas.microsoft.com/office/powerpoint/2010/main" val="220003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4E6FC3D-06E1-DD84-B106-77B51FEE4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23838"/>
            <a:ext cx="113347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A923DBA-B7EF-4611-DDF8-94E2CE43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67" y="1131454"/>
            <a:ext cx="7530429" cy="5403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DD2199-5152-7557-3B67-6D28F43A5625}"/>
              </a:ext>
            </a:extLst>
          </p:cNvPr>
          <p:cNvSpPr txBox="1"/>
          <p:nvPr/>
        </p:nvSpPr>
        <p:spPr>
          <a:xfrm>
            <a:off x="880340" y="404090"/>
            <a:ext cx="68839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6"/>
                </a:solidFill>
              </a:rPr>
              <a:t>Data Modeling </a:t>
            </a:r>
          </a:p>
        </p:txBody>
      </p:sp>
    </p:spTree>
    <p:extLst>
      <p:ext uri="{BB962C8B-B14F-4D97-AF65-F5344CB8AC3E}">
        <p14:creationId xmlns:p14="http://schemas.microsoft.com/office/powerpoint/2010/main" val="171504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37</cp:revision>
  <dcterms:created xsi:type="dcterms:W3CDTF">2013-07-15T20:26:40Z</dcterms:created>
  <dcterms:modified xsi:type="dcterms:W3CDTF">2024-05-12T09:48:48Z</dcterms:modified>
</cp:coreProperties>
</file>