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69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F54B1-00C9-47A8-897D-E87916720D5E}" v="1" dt="2024-05-11T15:05:47.147"/>
    <p1510:client id="{0EE59FC0-781D-418F-BFAD-C68BE7E3CE22}" v="205" dt="2024-05-12T09:14:06.431"/>
    <p1510:client id="{18E811A4-686B-4FD2-A319-1812A948BD6C}" v="39" dt="2024-05-12T09:02:53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1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8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7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1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38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C59E-6924-F2EC-9A5C-58E662FB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482403"/>
            <a:ext cx="10891520" cy="573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PROBLEM STATEMENT</a:t>
            </a:r>
            <a:endParaRPr lang="en-US" sz="36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KPI's REQUIREMENT</a:t>
            </a:r>
            <a:endParaRPr lang="en-US" sz="200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We need to analyze key indicators for our pizza sales data to gain insights into our business performance. Specifically, we want to calculate the following metrics: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1. Total Revenue: </a:t>
            </a:r>
            <a:r>
              <a:rPr lang="en-US" sz="2000" dirty="0">
                <a:ea typeface="+mn-lt"/>
                <a:cs typeface="+mn-lt"/>
              </a:rPr>
              <a:t>The sum of the total price of all pizza orders.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2. Average Order Value: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The average amount spent per order, calculated by dividing the total revenue by the total number of orders.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3. Total Pizzas Sold: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The sum of the quantities of all pizzas sold.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4. Total Orders: </a:t>
            </a:r>
            <a:r>
              <a:rPr lang="en-US" sz="2000" dirty="0">
                <a:ea typeface="+mn-lt"/>
                <a:cs typeface="+mn-lt"/>
              </a:rPr>
              <a:t>The total number of orders placed.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FF00"/>
                </a:solidFill>
                <a:ea typeface="+mn-lt"/>
                <a:cs typeface="+mn-lt"/>
              </a:rPr>
              <a:t>5. Average Pizzas Per Order: </a:t>
            </a:r>
            <a:r>
              <a:rPr lang="en-US" sz="2000" dirty="0">
                <a:ea typeface="+mn-lt"/>
                <a:cs typeface="+mn-lt"/>
              </a:rPr>
              <a:t>The average number of pizzas sold per order,       calculated by dividing the total number of pizzas sold by the total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number  of orders.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428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5DFE8-0F52-B80E-5065-B2CAAA84E085}"/>
              </a:ext>
            </a:extLst>
          </p:cNvPr>
          <p:cNvSpPr txBox="1"/>
          <p:nvPr/>
        </p:nvSpPr>
        <p:spPr>
          <a:xfrm>
            <a:off x="549967" y="616227"/>
            <a:ext cx="101091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K. Get data </a:t>
            </a:r>
            <a:r>
              <a:rPr lang="en-US" err="1">
                <a:solidFill>
                  <a:schemeClr val="bg1"/>
                </a:solidFill>
                <a:highlight>
                  <a:srgbClr val="FFFF00"/>
                </a:highlight>
              </a:rPr>
              <a:t>based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 of quarter:</a:t>
            </a:r>
          </a:p>
          <a:p>
            <a:endParaRPr lang="en-US" dirty="0"/>
          </a:p>
          <a:p>
            <a:r>
              <a:rPr lang="en-US" dirty="0"/>
              <a:t>SELECT DATENAME(DW, </a:t>
            </a:r>
            <a:r>
              <a:rPr lang="en-US" dirty="0" err="1"/>
              <a:t>order_date</a:t>
            </a:r>
            <a:r>
              <a:rPr lang="en-US" dirty="0"/>
              <a:t>) AS </a:t>
            </a:r>
            <a:r>
              <a:rPr lang="en-US" dirty="0" err="1"/>
              <a:t>order_day</a:t>
            </a:r>
            <a:r>
              <a:rPr lang="en-US" dirty="0"/>
              <a:t>,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 WHERE DATEPART(QUARTER, </a:t>
            </a:r>
            <a:r>
              <a:rPr lang="en-US" dirty="0" err="1"/>
              <a:t>order_date</a:t>
            </a:r>
            <a:r>
              <a:rPr lang="en-US" dirty="0"/>
              <a:t>) = 1 GROUP BY DATENAME(DW, </a:t>
            </a:r>
            <a:r>
              <a:rPr lang="en-US" dirty="0" err="1"/>
              <a:t>order_date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 *Here DATEPART(QUARTER, </a:t>
            </a:r>
            <a:r>
              <a:rPr lang="en-US" dirty="0" err="1"/>
              <a:t>order_date</a:t>
            </a:r>
            <a:r>
              <a:rPr lang="en-US" dirty="0"/>
              <a:t>) = 1 indicates that the output is for the Quarter 1. MONTH(</a:t>
            </a:r>
            <a:r>
              <a:rPr lang="en-US" dirty="0" err="1"/>
              <a:t>order_date</a:t>
            </a:r>
            <a:r>
              <a:rPr lang="en-US" dirty="0"/>
              <a:t>) = 3 indicates output for Quarter 3.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BFDBC23-81EC-EB01-F15A-92233D06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3" y="2812083"/>
            <a:ext cx="1924050" cy="154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859A92-F5CF-740B-1C3F-64ACE3C087B5}"/>
              </a:ext>
            </a:extLst>
          </p:cNvPr>
          <p:cNvSpPr txBox="1"/>
          <p:nvPr/>
        </p:nvSpPr>
        <p:spPr>
          <a:xfrm>
            <a:off x="549966" y="4923183"/>
            <a:ext cx="1052885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L. % of sales by pizza category monthly basis: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pizza_category</a:t>
            </a:r>
            <a:r>
              <a:rPr lang="en-US" dirty="0"/>
              <a:t>, sum(</a:t>
            </a:r>
            <a:r>
              <a:rPr lang="en-US" dirty="0" err="1"/>
              <a:t>total_price</a:t>
            </a:r>
            <a:r>
              <a:rPr lang="en-US" dirty="0"/>
              <a:t>) as </a:t>
            </a:r>
            <a:r>
              <a:rPr lang="en-US" dirty="0" err="1"/>
              <a:t>tota_price</a:t>
            </a:r>
            <a:r>
              <a:rPr lang="en-US" dirty="0"/>
              <a:t> , sum(</a:t>
            </a:r>
            <a:r>
              <a:rPr lang="en-US" dirty="0" err="1"/>
              <a:t>total_price</a:t>
            </a:r>
            <a:r>
              <a:rPr lang="en-US" dirty="0"/>
              <a:t>) * 100/ ( select sum(</a:t>
            </a:r>
            <a:r>
              <a:rPr lang="en-US" dirty="0" err="1"/>
              <a:t>total_price</a:t>
            </a:r>
            <a:r>
              <a:rPr lang="en-US" dirty="0"/>
              <a:t>) from </a:t>
            </a:r>
            <a:r>
              <a:rPr lang="en-US" dirty="0" err="1"/>
              <a:t>pizza_sales</a:t>
            </a:r>
            <a:r>
              <a:rPr lang="en-US" dirty="0"/>
              <a:t> where month(</a:t>
            </a:r>
            <a:r>
              <a:rPr lang="en-US" dirty="0" err="1"/>
              <a:t>order_date</a:t>
            </a:r>
            <a:r>
              <a:rPr lang="en-US" dirty="0"/>
              <a:t>)= 1 )as percentage from </a:t>
            </a:r>
            <a:r>
              <a:rPr lang="en-US" dirty="0" err="1"/>
              <a:t>pizza_sales</a:t>
            </a:r>
            <a:r>
              <a:rPr lang="en-US" dirty="0"/>
              <a:t> where month(</a:t>
            </a:r>
            <a:r>
              <a:rPr lang="en-US" dirty="0" err="1"/>
              <a:t>order_date</a:t>
            </a:r>
            <a:r>
              <a:rPr lang="en-US" dirty="0"/>
              <a:t>) = 1 group by </a:t>
            </a:r>
            <a:r>
              <a:rPr lang="en-US" dirty="0" err="1"/>
              <a:t>pizza_category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1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24B5758-CEEB-DC3E-281D-DD21EF3D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13" y="543753"/>
            <a:ext cx="3502024" cy="1474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73AA6-36FB-D5A6-EF06-412DD8BE7F52}"/>
              </a:ext>
            </a:extLst>
          </p:cNvPr>
          <p:cNvSpPr txBox="1"/>
          <p:nvPr/>
        </p:nvSpPr>
        <p:spPr>
          <a:xfrm>
            <a:off x="870228" y="2493618"/>
            <a:ext cx="1089328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163E64"/>
                </a:solidFill>
                <a:highlight>
                  <a:srgbClr val="FFFF00"/>
                </a:highlight>
                <a:cs typeface="Segoe UI"/>
              </a:rPr>
              <a:t>M. % of Sales by Pizza Category  QUARTER BASES: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pizza_category</a:t>
            </a:r>
            <a:r>
              <a:rPr lang="en-US" dirty="0">
                <a:ea typeface="+mn-lt"/>
                <a:cs typeface="+mn-lt"/>
              </a:rPr>
              <a:t>, sum(</a:t>
            </a:r>
            <a:r>
              <a:rPr lang="en-US" dirty="0" err="1">
                <a:ea typeface="+mn-lt"/>
                <a:cs typeface="+mn-lt"/>
              </a:rPr>
              <a:t>total_price</a:t>
            </a:r>
            <a:r>
              <a:rPr lang="en-US" dirty="0">
                <a:ea typeface="+mn-lt"/>
                <a:cs typeface="+mn-lt"/>
              </a:rPr>
              <a:t>),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CAST(sum(</a:t>
            </a:r>
            <a:r>
              <a:rPr lang="en-US" dirty="0" err="1">
                <a:ea typeface="+mn-lt"/>
                <a:cs typeface="+mn-lt"/>
              </a:rPr>
              <a:t>total_price</a:t>
            </a:r>
            <a:r>
              <a:rPr lang="en-US" dirty="0">
                <a:ea typeface="+mn-lt"/>
                <a:cs typeface="+mn-lt"/>
              </a:rPr>
              <a:t>) * 100 /( select sum(</a:t>
            </a:r>
            <a:r>
              <a:rPr lang="en-US" dirty="0" err="1">
                <a:ea typeface="+mn-lt"/>
                <a:cs typeface="+mn-lt"/>
              </a:rPr>
              <a:t>total_price</a:t>
            </a:r>
            <a:r>
              <a:rPr lang="en-US" dirty="0">
                <a:ea typeface="+mn-lt"/>
                <a:cs typeface="+mn-lt"/>
              </a:rPr>
              <a:t>) from </a:t>
            </a:r>
            <a:r>
              <a:rPr lang="en-US" dirty="0" err="1">
                <a:ea typeface="+mn-lt"/>
                <a:cs typeface="+mn-lt"/>
              </a:rPr>
              <a:t>pizza_sales</a:t>
            </a:r>
            <a:r>
              <a:rPr lang="en-US" dirty="0">
                <a:ea typeface="+mn-lt"/>
                <a:cs typeface="+mn-lt"/>
              </a:rPr>
              <a:t> where DATEPART(QUARTER, </a:t>
            </a:r>
            <a:r>
              <a:rPr lang="en-US" dirty="0" err="1">
                <a:ea typeface="+mn-lt"/>
                <a:cs typeface="+mn-lt"/>
              </a:rPr>
              <a:t>order_date</a:t>
            </a:r>
            <a:r>
              <a:rPr lang="en-US" dirty="0">
                <a:ea typeface="+mn-lt"/>
                <a:cs typeface="+mn-lt"/>
              </a:rPr>
              <a:t>) = 1) AS decimal (10,1))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pizza_sales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where DATEPART(QUARTER, </a:t>
            </a:r>
            <a:r>
              <a:rPr lang="en-US" dirty="0" err="1">
                <a:ea typeface="+mn-lt"/>
                <a:cs typeface="+mn-lt"/>
              </a:rPr>
              <a:t>order_date</a:t>
            </a:r>
            <a:r>
              <a:rPr lang="en-US" dirty="0">
                <a:ea typeface="+mn-lt"/>
                <a:cs typeface="+mn-lt"/>
              </a:rPr>
              <a:t>) = 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group by </a:t>
            </a:r>
            <a:r>
              <a:rPr lang="en-US" dirty="0" err="1">
                <a:ea typeface="+mn-lt"/>
                <a:cs typeface="+mn-lt"/>
              </a:rPr>
              <a:t>pizza_category</a:t>
            </a:r>
            <a:endParaRPr lang="en-US" dirty="0" err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D41FEB1-56C1-F742-5AFF-C04C2536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34" y="5258905"/>
            <a:ext cx="36385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936FE-446A-011F-0C2F-C5F6A59E0F80}"/>
              </a:ext>
            </a:extLst>
          </p:cNvPr>
          <p:cNvSpPr txBox="1"/>
          <p:nvPr/>
        </p:nvSpPr>
        <p:spPr>
          <a:xfrm>
            <a:off x="572053" y="417444"/>
            <a:ext cx="112466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H. Bottom 5 Best Sellers by Total Pizzas Sold :</a:t>
            </a:r>
          </a:p>
          <a:p>
            <a:endParaRPr lang="en-US"/>
          </a:p>
          <a:p>
            <a:r>
              <a:rPr lang="en-US" dirty="0"/>
              <a:t>SELECT TOP 5 </a:t>
            </a:r>
            <a:r>
              <a:rPr lang="en-US" dirty="0" err="1"/>
              <a:t>pizza_name</a:t>
            </a:r>
            <a:r>
              <a:rPr lang="en-US" dirty="0"/>
              <a:t>, SUM(quantity) AS </a:t>
            </a:r>
            <a:r>
              <a:rPr lang="en-US" dirty="0" err="1"/>
              <a:t>Total_Pizza_Sold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 GROUP BY </a:t>
            </a:r>
            <a:r>
              <a:rPr lang="en-US" dirty="0" err="1"/>
              <a:t>pizza_name</a:t>
            </a:r>
            <a:r>
              <a:rPr lang="en-US" dirty="0"/>
              <a:t> ORDER BY </a:t>
            </a:r>
            <a:r>
              <a:rPr lang="en-US" dirty="0" err="1"/>
              <a:t>Total_Pizza_Sold</a:t>
            </a:r>
            <a:r>
              <a:rPr lang="en-US" dirty="0"/>
              <a:t> ASC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0D796-A484-8993-E1C5-E0B2E190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42" y="1710497"/>
            <a:ext cx="3028950" cy="1162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81D2F-BC59-E8CE-0E7E-F65C697A88CE}"/>
              </a:ext>
            </a:extLst>
          </p:cNvPr>
          <p:cNvSpPr txBox="1"/>
          <p:nvPr/>
        </p:nvSpPr>
        <p:spPr>
          <a:xfrm>
            <a:off x="572052" y="3089967"/>
            <a:ext cx="1124667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J. Get the data monthly bases according to week days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DATENAME(DW, </a:t>
            </a:r>
            <a:r>
              <a:rPr lang="en-US" dirty="0" err="1"/>
              <a:t>order_date</a:t>
            </a:r>
            <a:r>
              <a:rPr lang="en-US" dirty="0"/>
              <a:t>) AS </a:t>
            </a:r>
            <a:r>
              <a:rPr lang="en-US" dirty="0" err="1"/>
              <a:t>order_day</a:t>
            </a:r>
            <a:r>
              <a:rPr lang="en-US" dirty="0"/>
              <a:t>,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 WHERE MONTH(</a:t>
            </a:r>
            <a:r>
              <a:rPr lang="en-US" dirty="0" err="1"/>
              <a:t>order_date</a:t>
            </a:r>
            <a:r>
              <a:rPr lang="en-US" dirty="0"/>
              <a:t>) = 1 GROUP BY DATENAME(DW, </a:t>
            </a:r>
            <a:r>
              <a:rPr lang="en-US" dirty="0" err="1"/>
              <a:t>order_date</a:t>
            </a:r>
            <a:r>
              <a:rPr lang="en-US" dirty="0"/>
              <a:t>)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D3E154-2D66-1AFF-B723-8C217CA0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44" y="4886532"/>
            <a:ext cx="18764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D8C71-8AB0-1A98-E4CE-BCF13475E3D1}"/>
              </a:ext>
            </a:extLst>
          </p:cNvPr>
          <p:cNvSpPr txBox="1"/>
          <p:nvPr/>
        </p:nvSpPr>
        <p:spPr>
          <a:xfrm>
            <a:off x="396240" y="650240"/>
            <a:ext cx="1120648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 STATEMENT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FF00"/>
                </a:solidFill>
              </a:rPr>
              <a:t>CHARTS REQUIREMENT </a:t>
            </a:r>
          </a:p>
          <a:p>
            <a:r>
              <a:rPr lang="en-US" sz="2000" dirty="0"/>
              <a:t>We would like to visualize various aspects of our pizza sales data to gain insights and understand key trends. We have identified the following requirements for creating charts:</a:t>
            </a:r>
          </a:p>
          <a:p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>
                <a:solidFill>
                  <a:srgbClr val="FFFF00"/>
                </a:solidFill>
              </a:rPr>
              <a:t>1.Daily Trend for Total Orders: </a:t>
            </a:r>
          </a:p>
          <a:p>
            <a:r>
              <a:rPr lang="en-US" sz="2000" dirty="0"/>
              <a:t>Create a bar chart that displays the daily trend of total orders over a specific time period. This chart will help us identify any patterns or fluctuations in order volumes on a daily basis. </a:t>
            </a:r>
            <a:endParaRPr lang="en-US"/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2.Hourly Trend for Total Orders:</a:t>
            </a:r>
            <a:r>
              <a:rPr lang="en-US" sz="2000" dirty="0"/>
              <a:t> </a:t>
            </a:r>
          </a:p>
          <a:p>
            <a:r>
              <a:rPr lang="en-US" sz="2000" dirty="0"/>
              <a:t>Create a line chart that illustrates the hourly trend of total orders throughout the day. This chart will allow us to identify peak hours or periods of high order activity. </a:t>
            </a:r>
            <a:endParaRPr lang="en-US"/>
          </a:p>
          <a:p>
            <a:endParaRPr lang="en-US" sz="2000" dirty="0"/>
          </a:p>
          <a:p>
            <a:r>
              <a:rPr lang="en-US" sz="2000" dirty="0">
                <a:solidFill>
                  <a:srgbClr val="FFFF00"/>
                </a:solidFill>
              </a:rPr>
              <a:t>3.Percentage of Sales by Pizza Category:</a:t>
            </a:r>
            <a:r>
              <a:rPr lang="en-US" sz="2000" dirty="0"/>
              <a:t> </a:t>
            </a:r>
          </a:p>
          <a:p>
            <a:r>
              <a:rPr lang="en-US" sz="2000" dirty="0"/>
              <a:t>Create a pie chart that shows the distribution of sales across different pizza categories. This chart will provide insights into the popularity of various pizza categories and their contribution to overall sales.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67B10949-EBC7-52EB-C619-17B997E1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307543"/>
            <a:ext cx="11096625" cy="63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izza bar&#10;&#10;Description automatically generated">
            <a:extLst>
              <a:ext uri="{FF2B5EF4-FFF2-40B4-BE49-F238E27FC236}">
                <a16:creationId xmlns:a16="http://schemas.microsoft.com/office/drawing/2014/main" id="{CB4A4CA1-116B-C1BE-CCFA-D1228B20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95275"/>
            <a:ext cx="111061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53A4F-1BBF-9EB1-6029-00993B805C33}"/>
              </a:ext>
            </a:extLst>
          </p:cNvPr>
          <p:cNvSpPr txBox="1"/>
          <p:nvPr/>
        </p:nvSpPr>
        <p:spPr>
          <a:xfrm>
            <a:off x="4943712" y="289264"/>
            <a:ext cx="2251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Sales SQL queries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02643-D034-3C5D-0F5F-84BD0A8904D9}"/>
              </a:ext>
            </a:extLst>
          </p:cNvPr>
          <p:cNvSpPr txBox="1"/>
          <p:nvPr/>
        </p:nvSpPr>
        <p:spPr>
          <a:xfrm>
            <a:off x="439531" y="748748"/>
            <a:ext cx="1132398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A. KPI’s</a:t>
            </a:r>
          </a:p>
          <a:p>
            <a:endParaRPr lang="en-US" dirty="0"/>
          </a:p>
          <a:p>
            <a:r>
              <a:rPr lang="en-US" dirty="0"/>
              <a:t> 1. </a:t>
            </a:r>
            <a:r>
              <a:rPr lang="en-US" b="1" dirty="0"/>
              <a:t>Total Revenue: </a:t>
            </a:r>
          </a:p>
          <a:p>
            <a:r>
              <a:rPr lang="en-US" dirty="0"/>
              <a:t>SELECT SUM(</a:t>
            </a:r>
            <a:r>
              <a:rPr lang="en-US" dirty="0" err="1"/>
              <a:t>total_price</a:t>
            </a:r>
            <a:r>
              <a:rPr lang="en-US" dirty="0"/>
              <a:t>) AS </a:t>
            </a:r>
            <a:r>
              <a:rPr lang="en-US" dirty="0" err="1"/>
              <a:t>Total_Revenue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; 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  <a:r>
              <a:rPr lang="en-US" b="1" dirty="0"/>
              <a:t> Average Order Value:</a:t>
            </a:r>
          </a:p>
          <a:p>
            <a:r>
              <a:rPr lang="en-US" dirty="0"/>
              <a:t> SELECT (SUM(</a:t>
            </a:r>
            <a:r>
              <a:rPr lang="en-US" dirty="0" err="1"/>
              <a:t>total_price</a:t>
            </a:r>
            <a:r>
              <a:rPr lang="en-US" dirty="0"/>
              <a:t>) / COUNT(DISTINCT </a:t>
            </a:r>
            <a:r>
              <a:rPr lang="en-US" dirty="0" err="1"/>
              <a:t>order_id</a:t>
            </a:r>
            <a:r>
              <a:rPr lang="en-US" dirty="0"/>
              <a:t>)) AS </a:t>
            </a:r>
            <a:r>
              <a:rPr lang="en-US" dirty="0" err="1"/>
              <a:t>Avg_order_Value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3. </a:t>
            </a:r>
            <a:r>
              <a:rPr lang="en-US" b="1" dirty="0"/>
              <a:t>Total Pizzas Sold:</a:t>
            </a:r>
          </a:p>
          <a:p>
            <a:r>
              <a:rPr lang="en-US" dirty="0"/>
              <a:t> SELECT SUM(quantity) AS </a:t>
            </a:r>
            <a:r>
              <a:rPr lang="en-US" dirty="0" err="1"/>
              <a:t>Total_pizza_sold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 </a:t>
            </a:r>
            <a:br>
              <a:rPr lang="en-US" dirty="0"/>
            </a:br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A70D0-5DAD-2DF2-8B66-ABCF5B04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3" y="2175583"/>
            <a:ext cx="2450961" cy="608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99193-D8E8-2F18-FA2F-BBCFE3B40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8" y="3851551"/>
            <a:ext cx="2447234" cy="866636"/>
          </a:xfrm>
          <a:prstGeom prst="rect">
            <a:avLst/>
          </a:prstGeom>
        </p:spPr>
      </p:pic>
      <p:pic>
        <p:nvPicPr>
          <p:cNvPr id="10" name="Picture 9" descr="A close-up of a label&#10;&#10;Description automatically generated">
            <a:extLst>
              <a:ext uri="{FF2B5EF4-FFF2-40B4-BE49-F238E27FC236}">
                <a16:creationId xmlns:a16="http://schemas.microsoft.com/office/drawing/2014/main" id="{B344FB20-16FF-B226-B786-DBFE8674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18" y="5710307"/>
            <a:ext cx="2441022" cy="6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CDF71-13CD-ECF4-7739-32F8FF2DAC9D}"/>
              </a:ext>
            </a:extLst>
          </p:cNvPr>
          <p:cNvSpPr txBox="1"/>
          <p:nvPr/>
        </p:nvSpPr>
        <p:spPr>
          <a:xfrm>
            <a:off x="594140" y="472661"/>
            <a:ext cx="110589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4.</a:t>
            </a:r>
            <a:r>
              <a:rPr lang="en-US" b="1" dirty="0">
                <a:cs typeface="Segoe UI"/>
              </a:rPr>
              <a:t> Total Orders:​</a:t>
            </a:r>
          </a:p>
          <a:p>
            <a:r>
              <a:rPr lang="en-US" dirty="0">
                <a:cs typeface="Segoe UI"/>
              </a:rPr>
              <a:t> SELECT COUNT(DISTINCT </a:t>
            </a:r>
            <a:r>
              <a:rPr lang="en-US" dirty="0" err="1">
                <a:cs typeface="Segoe UI"/>
              </a:rPr>
              <a:t>order_id</a:t>
            </a:r>
            <a:r>
              <a:rPr lang="en-US" dirty="0">
                <a:cs typeface="Segoe UI"/>
              </a:rPr>
              <a:t>) AS </a:t>
            </a:r>
            <a:r>
              <a:rPr lang="en-US" dirty="0" err="1">
                <a:cs typeface="Segoe UI"/>
              </a:rPr>
              <a:t>Total_Orders</a:t>
            </a:r>
            <a:r>
              <a:rPr lang="en-US" dirty="0">
                <a:cs typeface="Segoe UI"/>
              </a:rPr>
              <a:t> FROM </a:t>
            </a:r>
            <a:r>
              <a:rPr lang="en-US" dirty="0" err="1">
                <a:cs typeface="Segoe UI"/>
              </a:rPr>
              <a:t>pizza_sales</a:t>
            </a:r>
            <a:r>
              <a:rPr lang="en-US" dirty="0">
                <a:cs typeface="Segoe UI"/>
              </a:rPr>
              <a:t> ​</a:t>
            </a: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br>
              <a:rPr lang="en-US" dirty="0">
                <a:cs typeface="Segoe UI"/>
              </a:rPr>
            </a:br>
            <a:r>
              <a:rPr lang="en-US" dirty="0">
                <a:cs typeface="Segoe UI"/>
              </a:rPr>
              <a:t>​</a:t>
            </a:r>
            <a:endParaRPr lang="en-US" dirty="0"/>
          </a:p>
          <a:p>
            <a:r>
              <a:rPr lang="en-US" dirty="0">
                <a:cs typeface="Segoe UI"/>
              </a:rPr>
              <a:t>5. </a:t>
            </a:r>
            <a:r>
              <a:rPr lang="en-US" b="1" dirty="0">
                <a:cs typeface="Segoe UI"/>
              </a:rPr>
              <a:t>Average Pizzas Per Order:</a:t>
            </a:r>
          </a:p>
          <a:p>
            <a:r>
              <a:rPr lang="en-US" dirty="0">
                <a:cs typeface="Segoe UI"/>
              </a:rPr>
              <a:t>SELECT CAST(CAST(SUM(quantity) AS DECIMAL(10,2)) / CAST(COUNT(DISTINCT </a:t>
            </a:r>
            <a:r>
              <a:rPr lang="en-US" dirty="0" err="1">
                <a:cs typeface="Segoe UI"/>
              </a:rPr>
              <a:t>order_id</a:t>
            </a:r>
            <a:r>
              <a:rPr lang="en-US" dirty="0">
                <a:cs typeface="Segoe UI"/>
              </a:rPr>
              <a:t>) AS DECIMAL(10,2)) AS DECIMAL(10,2)) AS </a:t>
            </a:r>
            <a:r>
              <a:rPr lang="en-US" dirty="0" err="1">
                <a:cs typeface="Segoe UI"/>
              </a:rPr>
              <a:t>Avg_Pizzas_per_order</a:t>
            </a:r>
            <a:r>
              <a:rPr lang="en-US" dirty="0">
                <a:cs typeface="Segoe UI"/>
              </a:rPr>
              <a:t> FROM </a:t>
            </a:r>
            <a:r>
              <a:rPr lang="en-US" dirty="0" err="1">
                <a:cs typeface="Segoe UI"/>
              </a:rPr>
              <a:t>pizza_sales</a:t>
            </a:r>
            <a:r>
              <a:rPr lang="en-US" dirty="0">
                <a:cs typeface="Segoe UI"/>
              </a:rPr>
              <a:t>​</a:t>
            </a:r>
            <a:endParaRPr lang="en-US"/>
          </a:p>
        </p:txBody>
      </p:sp>
      <p:pic>
        <p:nvPicPr>
          <p:cNvPr id="3" name="Picture 2" descr="A close-up of a receipt&#10;&#10;Description automatically generated">
            <a:extLst>
              <a:ext uri="{FF2B5EF4-FFF2-40B4-BE49-F238E27FC236}">
                <a16:creationId xmlns:a16="http://schemas.microsoft.com/office/drawing/2014/main" id="{E0936FB2-91B9-7F94-E6D8-0E4E8997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0" y="1228148"/>
            <a:ext cx="1913144" cy="686076"/>
          </a:xfrm>
          <a:prstGeom prst="rect">
            <a:avLst/>
          </a:prstGeom>
        </p:spPr>
      </p:pic>
      <p:pic>
        <p:nvPicPr>
          <p:cNvPr id="4" name="Picture 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4B3853A6-0501-07B1-5A5C-871F0AE7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0" y="3424307"/>
            <a:ext cx="2077830" cy="7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7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E61098-B3B2-CECA-3EA4-73674C4843D5}"/>
              </a:ext>
            </a:extLst>
          </p:cNvPr>
          <p:cNvSpPr txBox="1"/>
          <p:nvPr/>
        </p:nvSpPr>
        <p:spPr>
          <a:xfrm>
            <a:off x="439531" y="578030"/>
            <a:ext cx="111693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B. Daily Trend for Total Orders</a:t>
            </a:r>
            <a:r>
              <a:rPr lang="en-US" b="1" dirty="0">
                <a:highlight>
                  <a:srgbClr val="FFFF00"/>
                </a:highlight>
              </a:rPr>
              <a:t> :</a:t>
            </a:r>
          </a:p>
          <a:p>
            <a:r>
              <a:rPr lang="en-US" dirty="0"/>
              <a:t>SELECT DATENAME(DW, </a:t>
            </a:r>
            <a:r>
              <a:rPr lang="en-US" dirty="0" err="1"/>
              <a:t>order_date</a:t>
            </a:r>
            <a:r>
              <a:rPr lang="en-US" dirty="0"/>
              <a:t>) AS </a:t>
            </a:r>
            <a:r>
              <a:rPr lang="en-US" dirty="0" err="1"/>
              <a:t>order_day</a:t>
            </a:r>
            <a:r>
              <a:rPr lang="en-US" dirty="0"/>
              <a:t>,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 GROUP BY DATENAME(DW, </a:t>
            </a:r>
            <a:r>
              <a:rPr lang="en-US" dirty="0" err="1"/>
              <a:t>order_date</a:t>
            </a:r>
            <a:r>
              <a:rPr lang="en-US" dirty="0"/>
              <a:t>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C82D06D-72B2-DF3D-7305-0DB1ED55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1458084"/>
            <a:ext cx="2145196" cy="120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43C11-FC40-2895-5752-0F81240E0D42}"/>
              </a:ext>
            </a:extLst>
          </p:cNvPr>
          <p:cNvSpPr txBox="1"/>
          <p:nvPr/>
        </p:nvSpPr>
        <p:spPr>
          <a:xfrm>
            <a:off x="439531" y="2858052"/>
            <a:ext cx="103852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C. Hourly Trend for Orders: </a:t>
            </a:r>
            <a:r>
              <a:rPr lang="en-US" b="1" dirty="0">
                <a:highlight>
                  <a:srgbClr val="FFFF00"/>
                </a:highlight>
              </a:rPr>
              <a:t>  I</a:t>
            </a:r>
            <a:r>
              <a:rPr lang="en-US" dirty="0"/>
              <a:t>n order to get data hour basis make use of  DATEPART command</a:t>
            </a:r>
          </a:p>
          <a:p>
            <a:r>
              <a:rPr lang="en-US" dirty="0"/>
              <a:t>SELECT DATEPART(HOUR, </a:t>
            </a:r>
            <a:r>
              <a:rPr lang="en-US" dirty="0" err="1"/>
              <a:t>order_time</a:t>
            </a:r>
            <a:r>
              <a:rPr lang="en-US" dirty="0"/>
              <a:t>) as </a:t>
            </a:r>
            <a:r>
              <a:rPr lang="en-US" dirty="0" err="1"/>
              <a:t>order_hours</a:t>
            </a:r>
            <a:r>
              <a:rPr lang="en-US" dirty="0"/>
              <a:t>, COUNT(DISTINCT 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 group by DATEPART(HOUR, </a:t>
            </a:r>
            <a:r>
              <a:rPr lang="en-US" dirty="0" err="1"/>
              <a:t>order_time</a:t>
            </a:r>
            <a:r>
              <a:rPr lang="en-US" dirty="0"/>
              <a:t>) order by DATEPART(HOUR, </a:t>
            </a:r>
            <a:r>
              <a:rPr lang="en-US" dirty="0" err="1"/>
              <a:t>order_time</a:t>
            </a:r>
            <a:r>
              <a:rPr lang="en-US" dirty="0"/>
              <a:t>)</a:t>
            </a:r>
            <a:endParaRPr lang="en-US"/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0F6765D3-73A4-AAB2-F1B2-3BAEE117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7" y="3968405"/>
            <a:ext cx="2506317" cy="26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A32BD-ADED-0313-7359-DE5A495CE3C5}"/>
              </a:ext>
            </a:extLst>
          </p:cNvPr>
          <p:cNvSpPr txBox="1"/>
          <p:nvPr/>
        </p:nvSpPr>
        <p:spPr>
          <a:xfrm>
            <a:off x="351183" y="428487"/>
            <a:ext cx="118540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D. % of Sales by Pizza Category 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FFFF00"/>
                </a:highlight>
              </a:rPr>
              <a:t>:</a:t>
            </a:r>
          </a:p>
          <a:p>
            <a:endParaRPr lang="en-US"/>
          </a:p>
          <a:p>
            <a:r>
              <a:rPr lang="en-US" dirty="0"/>
              <a:t>SELECT </a:t>
            </a:r>
            <a:r>
              <a:rPr lang="en-US" dirty="0" err="1"/>
              <a:t>pizza_category</a:t>
            </a:r>
            <a:r>
              <a:rPr lang="en-US" dirty="0"/>
              <a:t>, CAST(SUM(</a:t>
            </a:r>
            <a:r>
              <a:rPr lang="en-US" dirty="0" err="1"/>
              <a:t>total_price</a:t>
            </a:r>
            <a:r>
              <a:rPr lang="en-US" dirty="0"/>
              <a:t>) AS DECIMAL(10,2)) as </a:t>
            </a:r>
            <a:r>
              <a:rPr lang="en-US" dirty="0" err="1"/>
              <a:t>total_revenue</a:t>
            </a:r>
            <a:r>
              <a:rPr lang="en-US" dirty="0"/>
              <a:t>, CAST(SUM(</a:t>
            </a:r>
            <a:r>
              <a:rPr lang="en-US" dirty="0" err="1"/>
              <a:t>total_price</a:t>
            </a:r>
            <a:r>
              <a:rPr lang="en-US" dirty="0"/>
              <a:t>) * 100 / (SELECT SUM(</a:t>
            </a:r>
            <a:r>
              <a:rPr lang="en-US" dirty="0" err="1"/>
              <a:t>total_price</a:t>
            </a:r>
            <a:r>
              <a:rPr lang="en-US" dirty="0"/>
              <a:t>) from </a:t>
            </a:r>
            <a:r>
              <a:rPr lang="en-US" dirty="0" err="1"/>
              <a:t>pizza_sales</a:t>
            </a:r>
            <a:r>
              <a:rPr lang="en-US" dirty="0"/>
              <a:t>) AS DECIMAL(10,2)) AS PCT FROM </a:t>
            </a:r>
            <a:r>
              <a:rPr lang="en-US" dirty="0" err="1"/>
              <a:t>pizza_sales</a:t>
            </a:r>
            <a:r>
              <a:rPr lang="en-US" dirty="0"/>
              <a:t> GROUP BY </a:t>
            </a:r>
            <a:r>
              <a:rPr lang="en-US" dirty="0" err="1"/>
              <a:t>pizza_category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639070-F686-48A8-54E3-7D547AA6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5" y="1846884"/>
            <a:ext cx="2581275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FCBC7-CA82-13AE-B376-81663A84972C}"/>
              </a:ext>
            </a:extLst>
          </p:cNvPr>
          <p:cNvSpPr txBox="1"/>
          <p:nvPr/>
        </p:nvSpPr>
        <p:spPr>
          <a:xfrm>
            <a:off x="461618" y="3255617"/>
            <a:ext cx="113571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E. % of Sales by Pizza Size: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 SELECT </a:t>
            </a:r>
            <a:r>
              <a:rPr lang="en-US" dirty="0" err="1"/>
              <a:t>pizza_size</a:t>
            </a:r>
            <a:r>
              <a:rPr lang="en-US" dirty="0"/>
              <a:t>, CAST(SUM(</a:t>
            </a:r>
            <a:r>
              <a:rPr lang="en-US" dirty="0" err="1"/>
              <a:t>total_price</a:t>
            </a:r>
            <a:r>
              <a:rPr lang="en-US" dirty="0"/>
              <a:t>) AS DECIMAL(10,2)) as </a:t>
            </a:r>
            <a:r>
              <a:rPr lang="en-US" dirty="0" err="1"/>
              <a:t>total_revenue</a:t>
            </a:r>
            <a:r>
              <a:rPr lang="en-US" dirty="0"/>
              <a:t>, CAST(SUM(</a:t>
            </a:r>
            <a:r>
              <a:rPr lang="en-US" dirty="0" err="1"/>
              <a:t>total_price</a:t>
            </a:r>
            <a:r>
              <a:rPr lang="en-US" dirty="0"/>
              <a:t>) * 100 / (SELECT SUM(</a:t>
            </a:r>
            <a:r>
              <a:rPr lang="en-US" dirty="0" err="1"/>
              <a:t>total_price</a:t>
            </a:r>
            <a:r>
              <a:rPr lang="en-US" dirty="0"/>
              <a:t>) from </a:t>
            </a:r>
            <a:r>
              <a:rPr lang="en-US" dirty="0" err="1"/>
              <a:t>pizza_sales</a:t>
            </a:r>
            <a:r>
              <a:rPr lang="en-US" dirty="0"/>
              <a:t>) AS DECIMAL(10,2)) AS PCT FROM </a:t>
            </a:r>
            <a:r>
              <a:rPr lang="en-US" dirty="0" err="1"/>
              <a:t>pizza_sales</a:t>
            </a:r>
            <a:r>
              <a:rPr lang="en-US" dirty="0"/>
              <a:t> GROUP BY </a:t>
            </a:r>
            <a:r>
              <a:rPr lang="en-US" dirty="0" err="1"/>
              <a:t>pizza_size</a:t>
            </a:r>
            <a:r>
              <a:rPr lang="en-US" dirty="0"/>
              <a:t> ORDER BY </a:t>
            </a:r>
            <a:r>
              <a:rPr lang="en-US" dirty="0" err="1"/>
              <a:t>pizza_size</a:t>
            </a:r>
            <a:endParaRPr lang="en-US" dirty="0"/>
          </a:p>
        </p:txBody>
      </p:sp>
      <p:pic>
        <p:nvPicPr>
          <p:cNvPr id="6" name="Picture 5" descr="A screenshot of a data&#10;&#10;Description automatically generated">
            <a:extLst>
              <a:ext uri="{FF2B5EF4-FFF2-40B4-BE49-F238E27FC236}">
                <a16:creationId xmlns:a16="http://schemas.microsoft.com/office/drawing/2014/main" id="{1F23EB7A-7E7F-55D4-0D54-4E0A0921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5" y="5031339"/>
            <a:ext cx="2400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43EFF-A0FD-72F7-04B7-F24CAF5BA452}"/>
              </a:ext>
            </a:extLst>
          </p:cNvPr>
          <p:cNvSpPr txBox="1"/>
          <p:nvPr/>
        </p:nvSpPr>
        <p:spPr>
          <a:xfrm>
            <a:off x="483705" y="759792"/>
            <a:ext cx="108491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F. Total Pizzas Sold by Pizza Category</a:t>
            </a:r>
            <a:r>
              <a:rPr lang="en-US" dirty="0">
                <a:highlight>
                  <a:srgbClr val="FFFF00"/>
                </a:highlight>
              </a:rPr>
              <a:t>: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SELECT </a:t>
            </a:r>
            <a:r>
              <a:rPr lang="en-US" dirty="0" err="1"/>
              <a:t>pizza_category</a:t>
            </a:r>
            <a:r>
              <a:rPr lang="en-US" dirty="0"/>
              <a:t>, SUM(quantity) as </a:t>
            </a:r>
            <a:r>
              <a:rPr lang="en-US" dirty="0" err="1"/>
              <a:t>Total_Quantity_Sold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 WHERE MONTH(</a:t>
            </a:r>
            <a:r>
              <a:rPr lang="en-US" dirty="0" err="1"/>
              <a:t>order_date</a:t>
            </a:r>
            <a:r>
              <a:rPr lang="en-US" dirty="0"/>
              <a:t>) = 2 GROUP BY </a:t>
            </a:r>
            <a:r>
              <a:rPr lang="en-US" dirty="0" err="1"/>
              <a:t>pizza_category</a:t>
            </a:r>
            <a:r>
              <a:rPr lang="en-US" dirty="0"/>
              <a:t> ORDER BY </a:t>
            </a:r>
            <a:r>
              <a:rPr lang="en-US" dirty="0" err="1"/>
              <a:t>Total_Quantity_Sold</a:t>
            </a:r>
            <a:r>
              <a:rPr lang="en-US" dirty="0"/>
              <a:t> DESC</a:t>
            </a:r>
            <a:endParaRPr lang="en-US"/>
          </a:p>
        </p:txBody>
      </p:sp>
      <p:pic>
        <p:nvPicPr>
          <p:cNvPr id="3" name="Picture 2" descr="A screenshot of a number&#10;&#10;Description automatically generated">
            <a:extLst>
              <a:ext uri="{FF2B5EF4-FFF2-40B4-BE49-F238E27FC236}">
                <a16:creationId xmlns:a16="http://schemas.microsoft.com/office/drawing/2014/main" id="{615944DF-36D2-DAF3-13C5-5C5E87B6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3" y="2288623"/>
            <a:ext cx="2686326" cy="1010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11718E-3357-B6E8-3B37-D62B439D302E}"/>
              </a:ext>
            </a:extLst>
          </p:cNvPr>
          <p:cNvSpPr txBox="1"/>
          <p:nvPr/>
        </p:nvSpPr>
        <p:spPr>
          <a:xfrm>
            <a:off x="483705" y="3874052"/>
            <a:ext cx="104957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G. Top 5 Best Sellers by Total Pizzas Sold: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 SELECT Top 5 </a:t>
            </a:r>
            <a:r>
              <a:rPr lang="en-US" dirty="0" err="1"/>
              <a:t>pizza_name</a:t>
            </a:r>
            <a:r>
              <a:rPr lang="en-US" dirty="0"/>
              <a:t>, SUM(quantity) AS </a:t>
            </a:r>
            <a:r>
              <a:rPr lang="en-US" dirty="0" err="1"/>
              <a:t>Total_Pizza_Sold</a:t>
            </a:r>
            <a:r>
              <a:rPr lang="en-US" dirty="0"/>
              <a:t> FROM </a:t>
            </a:r>
            <a:r>
              <a:rPr lang="en-US" dirty="0" err="1"/>
              <a:t>pizza_sales</a:t>
            </a:r>
            <a:r>
              <a:rPr lang="en-US" dirty="0"/>
              <a:t> GROUP BY </a:t>
            </a:r>
            <a:r>
              <a:rPr lang="en-US" dirty="0" err="1"/>
              <a:t>pizza_name</a:t>
            </a:r>
            <a:r>
              <a:rPr lang="en-US" dirty="0"/>
              <a:t> ORDER BY </a:t>
            </a:r>
            <a:r>
              <a:rPr lang="en-US" dirty="0" err="1"/>
              <a:t>Total_Pizza_Sold</a:t>
            </a:r>
            <a:r>
              <a:rPr lang="en-US" dirty="0"/>
              <a:t> DESC</a:t>
            </a:r>
            <a:endParaRPr lang="en-US"/>
          </a:p>
        </p:txBody>
      </p:sp>
      <p:pic>
        <p:nvPicPr>
          <p:cNvPr id="5" name="Picture 4" descr="A screenshot of a menu&#10;&#10;Description automatically generated">
            <a:extLst>
              <a:ext uri="{FF2B5EF4-FFF2-40B4-BE49-F238E27FC236}">
                <a16:creationId xmlns:a16="http://schemas.microsoft.com/office/drawing/2014/main" id="{43826FC7-9C6A-5348-A5BC-372C18CA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54" y="5164965"/>
            <a:ext cx="32099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371</cp:revision>
  <dcterms:created xsi:type="dcterms:W3CDTF">2024-05-09T08:13:32Z</dcterms:created>
  <dcterms:modified xsi:type="dcterms:W3CDTF">2024-05-12T09:16:23Z</dcterms:modified>
</cp:coreProperties>
</file>