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 id="2147483674" r:id="rId6"/>
    <p:sldMasterId id="2147483687" r:id="rId7"/>
    <p:sldMasterId id="214748370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K0UEkzenzdvtf8sUTsh6Kzf5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BE43AF-8282-4F80-BC83-D4D8ED901A17}">
  <a:tblStyle styleId="{BABE43AF-8282-4F80-BC83-D4D8ED901A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4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4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4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4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4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4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5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5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5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5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5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5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5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5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5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5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5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5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5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5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5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2" name="Shape 162"/>
        <p:cNvGrpSpPr/>
        <p:nvPr/>
      </p:nvGrpSpPr>
      <p:grpSpPr>
        <a:xfrm>
          <a:off x="0" y="0"/>
          <a:ext cx="0" cy="0"/>
          <a:chOff x="0" y="0"/>
          <a:chExt cx="0" cy="0"/>
        </a:xfrm>
      </p:grpSpPr>
      <p:sp>
        <p:nvSpPr>
          <p:cNvPr id="163" name="Google Shape;163;p5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5" name="Shape 165"/>
        <p:cNvGrpSpPr/>
        <p:nvPr/>
      </p:nvGrpSpPr>
      <p:grpSpPr>
        <a:xfrm>
          <a:off x="0" y="0"/>
          <a:ext cx="0" cy="0"/>
          <a:chOff x="0" y="0"/>
          <a:chExt cx="0" cy="0"/>
        </a:xfrm>
      </p:grpSpPr>
      <p:sp>
        <p:nvSpPr>
          <p:cNvPr id="166" name="Google Shape;166;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6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8" name="Shape 168"/>
        <p:cNvGrpSpPr/>
        <p:nvPr/>
      </p:nvGrpSpPr>
      <p:grpSpPr>
        <a:xfrm>
          <a:off x="0" y="0"/>
          <a:ext cx="0" cy="0"/>
          <a:chOff x="0" y="0"/>
          <a:chExt cx="0" cy="0"/>
        </a:xfrm>
      </p:grpSpPr>
      <p:sp>
        <p:nvSpPr>
          <p:cNvPr id="169" name="Google Shape;169;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6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4" name="Shape 174"/>
        <p:cNvGrpSpPr/>
        <p:nvPr/>
      </p:nvGrpSpPr>
      <p:grpSpPr>
        <a:xfrm>
          <a:off x="0" y="0"/>
          <a:ext cx="0" cy="0"/>
          <a:chOff x="0" y="0"/>
          <a:chExt cx="0" cy="0"/>
        </a:xfrm>
      </p:grpSpPr>
      <p:sp>
        <p:nvSpPr>
          <p:cNvPr id="175" name="Google Shape;175;p6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6" name="Shape 176"/>
        <p:cNvGrpSpPr/>
        <p:nvPr/>
      </p:nvGrpSpPr>
      <p:grpSpPr>
        <a:xfrm>
          <a:off x="0" y="0"/>
          <a:ext cx="0" cy="0"/>
          <a:chOff x="0" y="0"/>
          <a:chExt cx="0" cy="0"/>
        </a:xfrm>
      </p:grpSpPr>
      <p:sp>
        <p:nvSpPr>
          <p:cNvPr id="177" name="Google Shape;177;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6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1" name="Shape 181"/>
        <p:cNvGrpSpPr/>
        <p:nvPr/>
      </p:nvGrpSpPr>
      <p:grpSpPr>
        <a:xfrm>
          <a:off x="0" y="0"/>
          <a:ext cx="0" cy="0"/>
          <a:chOff x="0" y="0"/>
          <a:chExt cx="0" cy="0"/>
        </a:xfrm>
      </p:grpSpPr>
      <p:sp>
        <p:nvSpPr>
          <p:cNvPr id="182" name="Google Shape;182;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6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6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6" name="Shape 186"/>
        <p:cNvGrpSpPr/>
        <p:nvPr/>
      </p:nvGrpSpPr>
      <p:grpSpPr>
        <a:xfrm>
          <a:off x="0" y="0"/>
          <a:ext cx="0" cy="0"/>
          <a:chOff x="0" y="0"/>
          <a:chExt cx="0" cy="0"/>
        </a:xfrm>
      </p:grpSpPr>
      <p:sp>
        <p:nvSpPr>
          <p:cNvPr id="187" name="Google Shape;187;p6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6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6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6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1" name="Shape 191"/>
        <p:cNvGrpSpPr/>
        <p:nvPr/>
      </p:nvGrpSpPr>
      <p:grpSpPr>
        <a:xfrm>
          <a:off x="0" y="0"/>
          <a:ext cx="0" cy="0"/>
          <a:chOff x="0" y="0"/>
          <a:chExt cx="0" cy="0"/>
        </a:xfrm>
      </p:grpSpPr>
      <p:sp>
        <p:nvSpPr>
          <p:cNvPr id="192" name="Google Shape;192;p6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6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5" name="Shape 195"/>
        <p:cNvGrpSpPr/>
        <p:nvPr/>
      </p:nvGrpSpPr>
      <p:grpSpPr>
        <a:xfrm>
          <a:off x="0" y="0"/>
          <a:ext cx="0" cy="0"/>
          <a:chOff x="0" y="0"/>
          <a:chExt cx="0" cy="0"/>
        </a:xfrm>
      </p:grpSpPr>
      <p:sp>
        <p:nvSpPr>
          <p:cNvPr id="196" name="Google Shape;196;p6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6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6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6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1" name="Shape 201"/>
        <p:cNvGrpSpPr/>
        <p:nvPr/>
      </p:nvGrpSpPr>
      <p:grpSpPr>
        <a:xfrm>
          <a:off x="0" y="0"/>
          <a:ext cx="0" cy="0"/>
          <a:chOff x="0" y="0"/>
          <a:chExt cx="0" cy="0"/>
        </a:xfrm>
      </p:grpSpPr>
      <p:sp>
        <p:nvSpPr>
          <p:cNvPr id="202" name="Google Shape;202;p6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6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6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6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6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6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6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2" name="Shape 21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3" name="Shape 213"/>
        <p:cNvGrpSpPr/>
        <p:nvPr/>
      </p:nvGrpSpPr>
      <p:grpSpPr>
        <a:xfrm>
          <a:off x="0" y="0"/>
          <a:ext cx="0" cy="0"/>
          <a:chOff x="0" y="0"/>
          <a:chExt cx="0" cy="0"/>
        </a:xfrm>
      </p:grpSpPr>
      <p:sp>
        <p:nvSpPr>
          <p:cNvPr id="214" name="Google Shape;214;p7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7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6" name="Shape 216"/>
        <p:cNvGrpSpPr/>
        <p:nvPr/>
      </p:nvGrpSpPr>
      <p:grpSpPr>
        <a:xfrm>
          <a:off x="0" y="0"/>
          <a:ext cx="0" cy="0"/>
          <a:chOff x="0" y="0"/>
          <a:chExt cx="0" cy="0"/>
        </a:xfrm>
      </p:grpSpPr>
      <p:sp>
        <p:nvSpPr>
          <p:cNvPr id="217" name="Google Shape;217;p7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7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9" name="Shape 219"/>
        <p:cNvGrpSpPr/>
        <p:nvPr/>
      </p:nvGrpSpPr>
      <p:grpSpPr>
        <a:xfrm>
          <a:off x="0" y="0"/>
          <a:ext cx="0" cy="0"/>
          <a:chOff x="0" y="0"/>
          <a:chExt cx="0" cy="0"/>
        </a:xfrm>
      </p:grpSpPr>
      <p:sp>
        <p:nvSpPr>
          <p:cNvPr id="220" name="Google Shape;220;p7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7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7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3" name="Shape 223"/>
        <p:cNvGrpSpPr/>
        <p:nvPr/>
      </p:nvGrpSpPr>
      <p:grpSpPr>
        <a:xfrm>
          <a:off x="0" y="0"/>
          <a:ext cx="0" cy="0"/>
          <a:chOff x="0" y="0"/>
          <a:chExt cx="0" cy="0"/>
        </a:xfrm>
      </p:grpSpPr>
      <p:sp>
        <p:nvSpPr>
          <p:cNvPr id="224" name="Google Shape;224;p7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5" name="Shape 225"/>
        <p:cNvGrpSpPr/>
        <p:nvPr/>
      </p:nvGrpSpPr>
      <p:grpSpPr>
        <a:xfrm>
          <a:off x="0" y="0"/>
          <a:ext cx="0" cy="0"/>
          <a:chOff x="0" y="0"/>
          <a:chExt cx="0" cy="0"/>
        </a:xfrm>
      </p:grpSpPr>
      <p:sp>
        <p:nvSpPr>
          <p:cNvPr id="226" name="Google Shape;226;p7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7" name="Shape 227"/>
        <p:cNvGrpSpPr/>
        <p:nvPr/>
      </p:nvGrpSpPr>
      <p:grpSpPr>
        <a:xfrm>
          <a:off x="0" y="0"/>
          <a:ext cx="0" cy="0"/>
          <a:chOff x="0" y="0"/>
          <a:chExt cx="0" cy="0"/>
        </a:xfrm>
      </p:grpSpPr>
      <p:sp>
        <p:nvSpPr>
          <p:cNvPr id="228" name="Google Shape;228;p7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7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0" name="Google Shape;230;p7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7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2" name="Shape 232"/>
        <p:cNvGrpSpPr/>
        <p:nvPr/>
      </p:nvGrpSpPr>
      <p:grpSpPr>
        <a:xfrm>
          <a:off x="0" y="0"/>
          <a:ext cx="0" cy="0"/>
          <a:chOff x="0" y="0"/>
          <a:chExt cx="0" cy="0"/>
        </a:xfrm>
      </p:grpSpPr>
      <p:sp>
        <p:nvSpPr>
          <p:cNvPr id="233" name="Google Shape;233;p7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7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7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7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7" name="Shape 237"/>
        <p:cNvGrpSpPr/>
        <p:nvPr/>
      </p:nvGrpSpPr>
      <p:grpSpPr>
        <a:xfrm>
          <a:off x="0" y="0"/>
          <a:ext cx="0" cy="0"/>
          <a:chOff x="0" y="0"/>
          <a:chExt cx="0" cy="0"/>
        </a:xfrm>
      </p:grpSpPr>
      <p:sp>
        <p:nvSpPr>
          <p:cNvPr id="238" name="Google Shape;238;p7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7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7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7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2" name="Shape 242"/>
        <p:cNvGrpSpPr/>
        <p:nvPr/>
      </p:nvGrpSpPr>
      <p:grpSpPr>
        <a:xfrm>
          <a:off x="0" y="0"/>
          <a:ext cx="0" cy="0"/>
          <a:chOff x="0" y="0"/>
          <a:chExt cx="0" cy="0"/>
        </a:xfrm>
      </p:grpSpPr>
      <p:sp>
        <p:nvSpPr>
          <p:cNvPr id="243" name="Google Shape;243;p7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7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7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6" name="Shape 246"/>
        <p:cNvGrpSpPr/>
        <p:nvPr/>
      </p:nvGrpSpPr>
      <p:grpSpPr>
        <a:xfrm>
          <a:off x="0" y="0"/>
          <a:ext cx="0" cy="0"/>
          <a:chOff x="0" y="0"/>
          <a:chExt cx="0" cy="0"/>
        </a:xfrm>
      </p:grpSpPr>
      <p:sp>
        <p:nvSpPr>
          <p:cNvPr id="247" name="Google Shape;247;p7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7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7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7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7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3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2" name="Shape 252"/>
        <p:cNvGrpSpPr/>
        <p:nvPr/>
      </p:nvGrpSpPr>
      <p:grpSpPr>
        <a:xfrm>
          <a:off x="0" y="0"/>
          <a:ext cx="0" cy="0"/>
          <a:chOff x="0" y="0"/>
          <a:chExt cx="0" cy="0"/>
        </a:xfrm>
      </p:grpSpPr>
      <p:sp>
        <p:nvSpPr>
          <p:cNvPr id="253" name="Google Shape;253;p8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8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8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8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8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8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8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6.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4.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0" name="Google Shape;160;p2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1" name="Google Shape;211;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
          <p:cNvSpPr/>
          <p:nvPr/>
        </p:nvSpPr>
        <p:spPr>
          <a:xfrm>
            <a:off x="838080" y="1825560"/>
            <a:ext cx="10515000" cy="4350600"/>
          </a:xfrm>
          <a:prstGeom prst="rect">
            <a:avLst/>
          </a:prstGeom>
          <a:noFill/>
          <a:ln>
            <a:noFill/>
          </a:ln>
        </p:spPr>
        <p:txBody>
          <a:bodyPr anchorCtr="0" anchor="t" bIns="45000" lIns="90000" spcFirstLastPara="1" rIns="90000" wrap="square" tIns="45000">
            <a:normAutofit/>
          </a:bodyPr>
          <a:lstStyle/>
          <a:p>
            <a:pPr indent="-227880" lvl="0" marL="228600" marR="0" rtl="0" algn="ctr">
              <a:lnSpc>
                <a:spcPct val="90000"/>
              </a:lnSpc>
              <a:spcBef>
                <a:spcPts val="0"/>
              </a:spcBef>
              <a:spcAft>
                <a:spcPts val="0"/>
              </a:spcAft>
              <a:buNone/>
            </a:pPr>
            <a:r>
              <a:rPr b="1" i="0" lang="en-IN" sz="3200" u="none" cap="none" strike="noStrike">
                <a:solidFill>
                  <a:srgbClr val="0070C0"/>
                </a:solidFill>
                <a:latin typeface="Calibri"/>
                <a:ea typeface="Calibri"/>
                <a:cs typeface="Calibri"/>
                <a:sym typeface="Calibri"/>
              </a:rPr>
              <a:t>MM442/642</a:t>
            </a:r>
            <a:endParaRPr b="0" i="0" sz="3200" u="none" cap="none" strike="noStrike">
              <a:latin typeface="Arial"/>
              <a:ea typeface="Arial"/>
              <a:cs typeface="Arial"/>
              <a:sym typeface="Arial"/>
            </a:endParaRPr>
          </a:p>
          <a:p>
            <a:pPr indent="-227880" lvl="0" marL="228600" marR="0" rtl="0" algn="ctr">
              <a:lnSpc>
                <a:spcPct val="90000"/>
              </a:lnSpc>
              <a:spcBef>
                <a:spcPts val="1001"/>
              </a:spcBef>
              <a:spcAft>
                <a:spcPts val="0"/>
              </a:spcAft>
              <a:buNone/>
            </a:pPr>
            <a:r>
              <a:rPr b="1" i="0" lang="en-IN" sz="4400" u="none" cap="none" strike="noStrike">
                <a:solidFill>
                  <a:srgbClr val="FF0000"/>
                </a:solidFill>
                <a:latin typeface="Calibri"/>
                <a:ea typeface="Calibri"/>
                <a:cs typeface="Calibri"/>
                <a:sym typeface="Calibri"/>
              </a:rPr>
              <a:t>Seat Lightweighting Project</a:t>
            </a:r>
            <a:endParaRPr b="0" i="0" sz="4400" u="none" cap="none" strike="noStrike">
              <a:latin typeface="Arial"/>
              <a:ea typeface="Arial"/>
              <a:cs typeface="Arial"/>
              <a:sym typeface="Arial"/>
            </a:endParaRPr>
          </a:p>
          <a:p>
            <a:pPr indent="-227880" lvl="0" marL="228600" marR="0" rtl="0" algn="ctr">
              <a:lnSpc>
                <a:spcPct val="90000"/>
              </a:lnSpc>
              <a:spcBef>
                <a:spcPts val="1001"/>
              </a:spcBef>
              <a:spcAft>
                <a:spcPts val="0"/>
              </a:spcAft>
              <a:buNone/>
            </a:pPr>
            <a:r>
              <a:t/>
            </a:r>
            <a:endParaRPr b="0" i="0" sz="4400" u="none" cap="none" strike="noStrike">
              <a:latin typeface="Arial"/>
              <a:ea typeface="Arial"/>
              <a:cs typeface="Arial"/>
              <a:sym typeface="Arial"/>
            </a:endParaRPr>
          </a:p>
          <a:p>
            <a:pPr indent="-227880" lvl="0" marL="228600" marR="0" rtl="0" algn="ctr">
              <a:lnSpc>
                <a:spcPct val="90000"/>
              </a:lnSpc>
              <a:spcBef>
                <a:spcPts val="1001"/>
              </a:spcBef>
              <a:spcAft>
                <a:spcPts val="0"/>
              </a:spcAft>
              <a:buNone/>
            </a:pPr>
            <a:r>
              <a:rPr b="1" i="0" lang="en-IN" sz="2800" u="none" cap="none" strike="noStrike">
                <a:solidFill>
                  <a:srgbClr val="7030A0"/>
                </a:solidFill>
                <a:latin typeface="Calibri"/>
                <a:ea typeface="Calibri"/>
                <a:cs typeface="Calibri"/>
                <a:sym typeface="Calibri"/>
              </a:rPr>
              <a:t>(15 marks)</a:t>
            </a:r>
            <a:endParaRPr b="0" i="0" sz="2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p:nvPr/>
        </p:nvSpPr>
        <p:spPr>
          <a:xfrm>
            <a:off x="851040" y="627840"/>
            <a:ext cx="10514880" cy="4350600"/>
          </a:xfrm>
          <a:prstGeom prst="rect">
            <a:avLst/>
          </a:prstGeom>
          <a:noFill/>
          <a:ln>
            <a:noFill/>
          </a:ln>
        </p:spPr>
        <p:txBody>
          <a:bodyPr anchorCtr="0" anchor="t" bIns="45000" lIns="90000" spcFirstLastPara="1" rIns="90000" wrap="square" tIns="45000">
            <a:normAutofit/>
          </a:bodyPr>
          <a:lstStyle/>
          <a:p>
            <a:pPr indent="0" lvl="0" marL="0" marR="0" rtl="0" algn="l">
              <a:lnSpc>
                <a:spcPct val="9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4. Justify the ratings given to different alternatives.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5. Presentation on the exercise in the middle of the semester</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 Include the relevant information on seat design, lightweighting, material alternatives, justification</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of ratings etc</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 Everyone in the group has to contribute in presentation</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 Marks </a:t>
            </a:r>
            <a:r>
              <a:rPr b="0" i="0" lang="en-IN" sz="2000" u="none" cap="none" strike="noStrike">
                <a:solidFill>
                  <a:srgbClr val="FF0000"/>
                </a:solidFill>
                <a:latin typeface="Times New Roman"/>
                <a:ea typeface="Times New Roman"/>
                <a:cs typeface="Times New Roman"/>
                <a:sym typeface="Times New Roman"/>
              </a:rPr>
              <a:t>(10 marks) </a:t>
            </a:r>
            <a:r>
              <a:rPr b="0" i="0" lang="en-IN" sz="2000" u="none" cap="none" strike="noStrike">
                <a:solidFill>
                  <a:srgbClr val="000000"/>
                </a:solidFill>
                <a:latin typeface="Times New Roman"/>
                <a:ea typeface="Times New Roman"/>
                <a:cs typeface="Times New Roman"/>
                <a:sym typeface="Times New Roman"/>
              </a:rPr>
              <a:t>are given for the quality of the activity, content of presentation, and presentation</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skills</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000" u="none" cap="none" strike="noStrike">
                <a:solidFill>
                  <a:srgbClr val="000000"/>
                </a:solidFill>
                <a:latin typeface="Times New Roman"/>
                <a:ea typeface="Times New Roman"/>
                <a:cs typeface="Times New Roman"/>
                <a:sym typeface="Times New Roman"/>
              </a:rPr>
              <a:t>6. Write down the solution of this exercise as a report </a:t>
            </a:r>
            <a:r>
              <a:rPr b="0" i="0" lang="en-IN" sz="2000" u="none" cap="none" strike="noStrike">
                <a:solidFill>
                  <a:srgbClr val="FF0000"/>
                </a:solidFill>
                <a:latin typeface="Times New Roman"/>
                <a:ea typeface="Times New Roman"/>
                <a:cs typeface="Times New Roman"/>
                <a:sym typeface="Times New Roman"/>
              </a:rPr>
              <a:t>(5 marks) – </a:t>
            </a:r>
            <a:r>
              <a:rPr b="0" i="0" lang="en-IN" sz="2000" u="none" cap="none" strike="noStrike">
                <a:solidFill>
                  <a:srgbClr val="000000"/>
                </a:solidFill>
                <a:latin typeface="Times New Roman"/>
                <a:ea typeface="Times New Roman"/>
                <a:cs typeface="Times New Roman"/>
                <a:sym typeface="Times New Roman"/>
              </a:rPr>
              <a:t>submit soft copy by email.</a:t>
            </a:r>
            <a:endParaRPr b="0" i="0" sz="20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11"/>
          <p:cNvPicPr preferRelativeResize="0"/>
          <p:nvPr/>
        </p:nvPicPr>
        <p:blipFill rotWithShape="1">
          <a:blip r:embed="rId3">
            <a:alphaModFix/>
          </a:blip>
          <a:srcRect b="0" l="0" r="0" t="0"/>
          <a:stretch/>
        </p:blipFill>
        <p:spPr>
          <a:xfrm>
            <a:off x="1539720" y="685800"/>
            <a:ext cx="8789400" cy="2272680"/>
          </a:xfrm>
          <a:prstGeom prst="rect">
            <a:avLst/>
          </a:prstGeom>
          <a:noFill/>
          <a:ln>
            <a:noFill/>
          </a:ln>
        </p:spPr>
      </p:pic>
      <p:pic>
        <p:nvPicPr>
          <p:cNvPr id="335" name="Google Shape;335;p11"/>
          <p:cNvPicPr preferRelativeResize="0"/>
          <p:nvPr/>
        </p:nvPicPr>
        <p:blipFill rotWithShape="1">
          <a:blip r:embed="rId4">
            <a:alphaModFix/>
          </a:blip>
          <a:srcRect b="0" l="0" r="0" t="0"/>
          <a:stretch/>
        </p:blipFill>
        <p:spPr>
          <a:xfrm>
            <a:off x="1133280" y="62640"/>
            <a:ext cx="9195840" cy="6769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12"/>
          <p:cNvPicPr preferRelativeResize="0"/>
          <p:nvPr/>
        </p:nvPicPr>
        <p:blipFill rotWithShape="1">
          <a:blip r:embed="rId3">
            <a:alphaModFix/>
          </a:blip>
          <a:srcRect b="0" l="0" r="0" t="0"/>
          <a:stretch/>
        </p:blipFill>
        <p:spPr>
          <a:xfrm>
            <a:off x="1751040" y="399960"/>
            <a:ext cx="8689320" cy="6057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13"/>
          <p:cNvPicPr preferRelativeResize="0"/>
          <p:nvPr/>
        </p:nvPicPr>
        <p:blipFill rotWithShape="1">
          <a:blip r:embed="rId3">
            <a:alphaModFix/>
          </a:blip>
          <a:srcRect b="0" l="0" r="0" t="0"/>
          <a:stretch/>
        </p:blipFill>
        <p:spPr>
          <a:xfrm>
            <a:off x="513000" y="122760"/>
            <a:ext cx="10384560" cy="6907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14"/>
          <p:cNvPicPr preferRelativeResize="0"/>
          <p:nvPr/>
        </p:nvPicPr>
        <p:blipFill rotWithShape="1">
          <a:blip r:embed="rId3">
            <a:alphaModFix/>
          </a:blip>
          <a:srcRect b="13316" l="-36" r="0" t="0"/>
          <a:stretch/>
        </p:blipFill>
        <p:spPr>
          <a:xfrm>
            <a:off x="213355" y="190445"/>
            <a:ext cx="11978639" cy="66675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5"/>
          <p:cNvSpPr/>
          <p:nvPr/>
        </p:nvSpPr>
        <p:spPr>
          <a:xfrm>
            <a:off x="838080" y="365040"/>
            <a:ext cx="10514880" cy="1324800"/>
          </a:xfrm>
          <a:prstGeom prst="rect">
            <a:avLst/>
          </a:prstGeom>
          <a:noFill/>
          <a:ln>
            <a:noFill/>
          </a:ln>
        </p:spPr>
        <p:txBody>
          <a:bodyPr anchorCtr="0" anchor="ctr" bIns="45000" lIns="90000" spcFirstLastPara="1" rIns="90000" wrap="square" tIns="45000">
            <a:normAutofit/>
          </a:bodyPr>
          <a:lstStyle/>
          <a:p>
            <a:pPr indent="0" lvl="0" marL="0" marR="0" rtl="0" algn="ctr">
              <a:lnSpc>
                <a:spcPct val="90000"/>
              </a:lnSpc>
              <a:spcBef>
                <a:spcPts val="0"/>
              </a:spcBef>
              <a:spcAft>
                <a:spcPts val="0"/>
              </a:spcAft>
              <a:buNone/>
            </a:pPr>
            <a:r>
              <a:rPr b="1" i="0" lang="en-IN" sz="3600" u="none" cap="none" strike="noStrike">
                <a:solidFill>
                  <a:srgbClr val="000000"/>
                </a:solidFill>
                <a:latin typeface="Calibri"/>
                <a:ea typeface="Calibri"/>
                <a:cs typeface="Calibri"/>
                <a:sym typeface="Calibri"/>
              </a:rPr>
              <a:t>Composite Properties</a:t>
            </a:r>
            <a:endParaRPr b="0" i="0" sz="3600" u="none" cap="none" strike="noStrike">
              <a:latin typeface="Arial"/>
              <a:ea typeface="Arial"/>
              <a:cs typeface="Arial"/>
              <a:sym typeface="Arial"/>
            </a:endParaRPr>
          </a:p>
        </p:txBody>
      </p:sp>
      <p:pic>
        <p:nvPicPr>
          <p:cNvPr id="356" name="Google Shape;356;p15"/>
          <p:cNvPicPr preferRelativeResize="0"/>
          <p:nvPr/>
        </p:nvPicPr>
        <p:blipFill rotWithShape="1">
          <a:blip r:embed="rId3">
            <a:alphaModFix/>
          </a:blip>
          <a:srcRect b="0" l="0" r="0" t="0"/>
          <a:stretch/>
        </p:blipFill>
        <p:spPr>
          <a:xfrm>
            <a:off x="1296000" y="1440000"/>
            <a:ext cx="8643600" cy="504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
          <p:cNvSpPr/>
          <p:nvPr/>
        </p:nvSpPr>
        <p:spPr>
          <a:xfrm>
            <a:off x="838080" y="365040"/>
            <a:ext cx="10514880" cy="56772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1" i="0" lang="en-IN" sz="4400" u="sng" cap="none" strike="noStrike">
                <a:solidFill>
                  <a:srgbClr val="FF0000"/>
                </a:solidFill>
                <a:latin typeface="Calibri"/>
                <a:ea typeface="Calibri"/>
                <a:cs typeface="Calibri"/>
                <a:sym typeface="Calibri"/>
              </a:rPr>
              <a:t>Objective of the project</a:t>
            </a:r>
            <a:endParaRPr b="0" i="0" sz="4400" u="none" cap="none" strike="noStrike">
              <a:latin typeface="Arial"/>
              <a:ea typeface="Arial"/>
              <a:cs typeface="Arial"/>
              <a:sym typeface="Arial"/>
            </a:endParaRPr>
          </a:p>
        </p:txBody>
      </p:sp>
      <p:sp>
        <p:nvSpPr>
          <p:cNvPr id="270" name="Google Shape;270;p2"/>
          <p:cNvSpPr/>
          <p:nvPr/>
        </p:nvSpPr>
        <p:spPr>
          <a:xfrm>
            <a:off x="761040" y="1253160"/>
            <a:ext cx="10515000" cy="43506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As a part of Six-Sigma quality project, the automotive manufacturer wants to reduce the weight of the car seat.</a:t>
            </a:r>
            <a:endParaRPr b="0" i="0" sz="24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Car seat forms a significant amount of the total weight of the car. Any reduction</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IN" sz="2400" u="none" cap="none" strike="noStrike">
                <a:solidFill>
                  <a:srgbClr val="000000"/>
                </a:solidFill>
                <a:latin typeface="Calibri"/>
                <a:ea typeface="Calibri"/>
                <a:cs typeface="Calibri"/>
                <a:sym typeface="Calibri"/>
              </a:rPr>
              <a:t>   in its weight can have a significant impact in terms of benefits of lightweighting.</a:t>
            </a:r>
            <a:endParaRPr b="0" i="0" sz="24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
          <p:cNvSpPr/>
          <p:nvPr/>
        </p:nvSpPr>
        <p:spPr>
          <a:xfrm>
            <a:off x="360000" y="365040"/>
            <a:ext cx="2565360" cy="273060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1" i="0" lang="en-IN" sz="3600" u="sng" cap="none" strike="noStrike">
                <a:solidFill>
                  <a:srgbClr val="FF0000"/>
                </a:solidFill>
                <a:latin typeface="Calibri"/>
                <a:ea typeface="Calibri"/>
                <a:cs typeface="Calibri"/>
                <a:sym typeface="Calibri"/>
              </a:rPr>
              <a:t>Exploded view of car seat design</a:t>
            </a:r>
            <a:endParaRPr b="0" i="0" sz="3600" u="none" cap="none" strike="noStrike">
              <a:latin typeface="Arial"/>
              <a:ea typeface="Arial"/>
              <a:cs typeface="Arial"/>
              <a:sym typeface="Arial"/>
            </a:endParaRPr>
          </a:p>
        </p:txBody>
      </p:sp>
      <p:pic>
        <p:nvPicPr>
          <p:cNvPr id="276" name="Google Shape;276;p3"/>
          <p:cNvPicPr preferRelativeResize="0"/>
          <p:nvPr/>
        </p:nvPicPr>
        <p:blipFill rotWithShape="1">
          <a:blip r:embed="rId3">
            <a:alphaModFix/>
          </a:blip>
          <a:srcRect b="0" l="0" r="0" t="0"/>
          <a:stretch/>
        </p:blipFill>
        <p:spPr>
          <a:xfrm>
            <a:off x="2925720" y="0"/>
            <a:ext cx="9169920" cy="68576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p:nvPr/>
        </p:nvSpPr>
        <p:spPr>
          <a:xfrm>
            <a:off x="838080" y="365040"/>
            <a:ext cx="10514880" cy="97344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1" i="0" lang="en-IN" sz="3600" u="sng" cap="none" strike="noStrike">
                <a:solidFill>
                  <a:srgbClr val="FF0000"/>
                </a:solidFill>
                <a:latin typeface="Calibri"/>
                <a:ea typeface="Calibri"/>
                <a:cs typeface="Calibri"/>
                <a:sym typeface="Calibri"/>
              </a:rPr>
              <a:t>Seat Teardown Assembly</a:t>
            </a:r>
            <a:endParaRPr b="0" i="0" sz="3600" u="none" cap="none" strike="noStrike">
              <a:latin typeface="Arial"/>
              <a:ea typeface="Arial"/>
              <a:cs typeface="Arial"/>
              <a:sym typeface="Arial"/>
            </a:endParaRPr>
          </a:p>
        </p:txBody>
      </p:sp>
      <p:pic>
        <p:nvPicPr>
          <p:cNvPr id="282" name="Google Shape;282;p4"/>
          <p:cNvPicPr preferRelativeResize="0"/>
          <p:nvPr/>
        </p:nvPicPr>
        <p:blipFill rotWithShape="1">
          <a:blip r:embed="rId3">
            <a:alphaModFix/>
          </a:blip>
          <a:srcRect b="0" l="0" r="0" t="0"/>
          <a:stretch/>
        </p:blipFill>
        <p:spPr>
          <a:xfrm>
            <a:off x="3259800" y="1504800"/>
            <a:ext cx="5851800" cy="4388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aphicFrame>
        <p:nvGraphicFramePr>
          <p:cNvPr id="287" name="Google Shape;287;p5"/>
          <p:cNvGraphicFramePr/>
          <p:nvPr/>
        </p:nvGraphicFramePr>
        <p:xfrm>
          <a:off x="1545480" y="1056240"/>
          <a:ext cx="3000000" cy="3000000"/>
        </p:xfrm>
        <a:graphic>
          <a:graphicData uri="http://schemas.openxmlformats.org/drawingml/2006/table">
            <a:tbl>
              <a:tblPr>
                <a:noFill/>
                <a:tableStyleId>{BABE43AF-8282-4F80-BC83-D4D8ED901A17}</a:tableStyleId>
              </a:tblPr>
              <a:tblGrid>
                <a:gridCol w="1017350"/>
                <a:gridCol w="2474650"/>
                <a:gridCol w="1746000"/>
                <a:gridCol w="1746000"/>
                <a:gridCol w="1746000"/>
              </a:tblGrid>
              <a:tr h="553675">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Sr.No</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Part</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Image </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Material</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Weight</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1029950">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 Base Frame Assy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Mild steel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5.782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1017350">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Back Frame Assy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Mild steel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4.236</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1055875">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3</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 Slider Assy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Mild steel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3.75</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952925">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4</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Backrest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PU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1.35</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1018075">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5</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Seatbase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PU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1.36</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pic>
        <p:nvPicPr>
          <p:cNvPr id="288" name="Google Shape;288;p5"/>
          <p:cNvPicPr preferRelativeResize="0"/>
          <p:nvPr/>
        </p:nvPicPr>
        <p:blipFill rotWithShape="1">
          <a:blip r:embed="rId3">
            <a:alphaModFix/>
          </a:blip>
          <a:srcRect b="0" l="0" r="0" t="0"/>
          <a:stretch/>
        </p:blipFill>
        <p:spPr>
          <a:xfrm>
            <a:off x="5293080" y="1666080"/>
            <a:ext cx="1189800" cy="892080"/>
          </a:xfrm>
          <a:prstGeom prst="rect">
            <a:avLst/>
          </a:prstGeom>
          <a:noFill/>
          <a:ln>
            <a:noFill/>
          </a:ln>
        </p:spPr>
      </p:pic>
      <p:pic>
        <p:nvPicPr>
          <p:cNvPr id="289" name="Google Shape;289;p5"/>
          <p:cNvPicPr preferRelativeResize="0"/>
          <p:nvPr/>
        </p:nvPicPr>
        <p:blipFill rotWithShape="1">
          <a:blip r:embed="rId4">
            <a:alphaModFix/>
          </a:blip>
          <a:srcRect b="0" l="0" r="0" t="0"/>
          <a:stretch/>
        </p:blipFill>
        <p:spPr>
          <a:xfrm>
            <a:off x="5376600" y="2753280"/>
            <a:ext cx="1106280" cy="830880"/>
          </a:xfrm>
          <a:prstGeom prst="rect">
            <a:avLst/>
          </a:prstGeom>
          <a:noFill/>
          <a:ln>
            <a:noFill/>
          </a:ln>
        </p:spPr>
      </p:pic>
      <p:pic>
        <p:nvPicPr>
          <p:cNvPr id="290" name="Google Shape;290;p5"/>
          <p:cNvPicPr preferRelativeResize="0"/>
          <p:nvPr/>
        </p:nvPicPr>
        <p:blipFill rotWithShape="1">
          <a:blip r:embed="rId5">
            <a:alphaModFix/>
          </a:blip>
          <a:srcRect b="0" l="0" r="0" t="0"/>
          <a:stretch/>
        </p:blipFill>
        <p:spPr>
          <a:xfrm>
            <a:off x="5379840" y="3850200"/>
            <a:ext cx="1027800" cy="772560"/>
          </a:xfrm>
          <a:prstGeom prst="rect">
            <a:avLst/>
          </a:prstGeom>
          <a:noFill/>
          <a:ln>
            <a:noFill/>
          </a:ln>
        </p:spPr>
      </p:pic>
      <p:pic>
        <p:nvPicPr>
          <p:cNvPr id="291" name="Google Shape;291;p5"/>
          <p:cNvPicPr preferRelativeResize="0"/>
          <p:nvPr/>
        </p:nvPicPr>
        <p:blipFill rotWithShape="1">
          <a:blip r:embed="rId6">
            <a:alphaModFix/>
          </a:blip>
          <a:srcRect b="0" l="0" r="0" t="0"/>
          <a:stretch/>
        </p:blipFill>
        <p:spPr>
          <a:xfrm>
            <a:off x="5293080" y="4756320"/>
            <a:ext cx="1114560" cy="834120"/>
          </a:xfrm>
          <a:prstGeom prst="rect">
            <a:avLst/>
          </a:prstGeom>
          <a:noFill/>
          <a:ln>
            <a:noFill/>
          </a:ln>
        </p:spPr>
      </p:pic>
      <p:pic>
        <p:nvPicPr>
          <p:cNvPr id="292" name="Google Shape;292;p5"/>
          <p:cNvPicPr preferRelativeResize="0"/>
          <p:nvPr/>
        </p:nvPicPr>
        <p:blipFill rotWithShape="1">
          <a:blip r:embed="rId7">
            <a:alphaModFix/>
          </a:blip>
          <a:srcRect b="0" l="0" r="0" t="0"/>
          <a:stretch/>
        </p:blipFill>
        <p:spPr>
          <a:xfrm>
            <a:off x="5293080" y="5758560"/>
            <a:ext cx="1114560" cy="834120"/>
          </a:xfrm>
          <a:prstGeom prst="rect">
            <a:avLst/>
          </a:prstGeom>
          <a:noFill/>
          <a:ln>
            <a:noFill/>
          </a:ln>
        </p:spPr>
      </p:pic>
      <p:sp>
        <p:nvSpPr>
          <p:cNvPr id="293" name="Google Shape;293;p5"/>
          <p:cNvSpPr/>
          <p:nvPr/>
        </p:nvSpPr>
        <p:spPr>
          <a:xfrm>
            <a:off x="231120" y="205920"/>
            <a:ext cx="3798720" cy="57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sng" cap="none" strike="noStrike">
                <a:solidFill>
                  <a:srgbClr val="FF0000"/>
                </a:solidFill>
                <a:latin typeface="Calibri"/>
                <a:ea typeface="Calibri"/>
                <a:cs typeface="Calibri"/>
                <a:sym typeface="Calibri"/>
              </a:rPr>
              <a:t>Bill of Materials</a:t>
            </a:r>
            <a:endParaRPr b="0" i="0" sz="32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6"/>
          <p:cNvGraphicFramePr/>
          <p:nvPr/>
        </p:nvGraphicFramePr>
        <p:xfrm>
          <a:off x="2100960" y="803520"/>
          <a:ext cx="3000000" cy="3000000"/>
        </p:xfrm>
        <a:graphic>
          <a:graphicData uri="http://schemas.openxmlformats.org/drawingml/2006/table">
            <a:tbl>
              <a:tblPr>
                <a:noFill/>
                <a:tableStyleId>{BABE43AF-8282-4F80-BC83-D4D8ED901A17}</a:tableStyleId>
              </a:tblPr>
              <a:tblGrid>
                <a:gridCol w="874075"/>
                <a:gridCol w="2319125"/>
                <a:gridCol w="1917725"/>
                <a:gridCol w="1275125"/>
                <a:gridCol w="1596950"/>
              </a:tblGrid>
              <a:tr h="682925">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Sr.No</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Part</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Image </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Material</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None/>
                      </a:pPr>
                      <a:r>
                        <a:rPr b="1" lang="en-IN" sz="2000" u="none" cap="none" strike="noStrike">
                          <a:solidFill>
                            <a:srgbClr val="FFFF00"/>
                          </a:solidFill>
                          <a:latin typeface="Calibri"/>
                          <a:ea typeface="Calibri"/>
                          <a:cs typeface="Calibri"/>
                          <a:sym typeface="Calibri"/>
                        </a:rPr>
                        <a:t>Weight</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1068125">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6</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Handrest Foam</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PU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0.526</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1005850">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7</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Handrest cover</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polyester</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0.044</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1011950">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8</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Seatbase cover</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polyester</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0.28</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1043275">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9</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Backrest cover</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polyester</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0.458</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1042550">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10</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2000" u="none" cap="none" strike="noStrike">
                          <a:solidFill>
                            <a:srgbClr val="000000"/>
                          </a:solidFill>
                          <a:latin typeface="Calibri"/>
                          <a:ea typeface="Calibri"/>
                          <a:cs typeface="Calibri"/>
                          <a:sym typeface="Calibri"/>
                        </a:rPr>
                        <a:t>Headrest Foam</a:t>
                      </a:r>
                      <a:endParaRPr b="0" sz="2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PU foam</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ctr">
                        <a:lnSpc>
                          <a:spcPct val="100000"/>
                        </a:lnSpc>
                        <a:spcBef>
                          <a:spcPts val="0"/>
                        </a:spcBef>
                        <a:spcAft>
                          <a:spcPts val="0"/>
                        </a:spcAft>
                        <a:buNone/>
                      </a:pPr>
                      <a:r>
                        <a:rPr b="0" lang="en-IN" sz="1800" u="none" cap="none" strike="noStrike">
                          <a:solidFill>
                            <a:srgbClr val="000000"/>
                          </a:solidFill>
                          <a:latin typeface="Calibri"/>
                          <a:ea typeface="Calibri"/>
                          <a:cs typeface="Calibri"/>
                          <a:sym typeface="Calibri"/>
                        </a:rPr>
                        <a:t>0.212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pic>
        <p:nvPicPr>
          <p:cNvPr id="299" name="Google Shape;299;p6"/>
          <p:cNvPicPr preferRelativeResize="0"/>
          <p:nvPr/>
        </p:nvPicPr>
        <p:blipFill rotWithShape="1">
          <a:blip r:embed="rId3">
            <a:alphaModFix/>
          </a:blip>
          <a:srcRect b="0" l="0" r="0" t="0"/>
          <a:stretch/>
        </p:blipFill>
        <p:spPr>
          <a:xfrm>
            <a:off x="5420520" y="1371960"/>
            <a:ext cx="1343520" cy="846720"/>
          </a:xfrm>
          <a:prstGeom prst="rect">
            <a:avLst/>
          </a:prstGeom>
          <a:noFill/>
          <a:ln>
            <a:noFill/>
          </a:ln>
        </p:spPr>
      </p:pic>
      <p:pic>
        <p:nvPicPr>
          <p:cNvPr id="300" name="Google Shape;300;p6"/>
          <p:cNvPicPr preferRelativeResize="0"/>
          <p:nvPr/>
        </p:nvPicPr>
        <p:blipFill rotWithShape="1">
          <a:blip r:embed="rId4">
            <a:alphaModFix/>
          </a:blip>
          <a:srcRect b="0" l="0" r="0" t="0"/>
          <a:stretch/>
        </p:blipFill>
        <p:spPr>
          <a:xfrm>
            <a:off x="5420520" y="2469240"/>
            <a:ext cx="1633320" cy="820440"/>
          </a:xfrm>
          <a:prstGeom prst="rect">
            <a:avLst/>
          </a:prstGeom>
          <a:noFill/>
          <a:ln>
            <a:noFill/>
          </a:ln>
        </p:spPr>
      </p:pic>
      <p:pic>
        <p:nvPicPr>
          <p:cNvPr id="301" name="Google Shape;301;p6"/>
          <p:cNvPicPr preferRelativeResize="0"/>
          <p:nvPr/>
        </p:nvPicPr>
        <p:blipFill rotWithShape="1">
          <a:blip r:embed="rId5">
            <a:alphaModFix/>
          </a:blip>
          <a:srcRect b="0" l="0" r="0" t="0"/>
          <a:stretch/>
        </p:blipFill>
        <p:spPr>
          <a:xfrm>
            <a:off x="5640840" y="3526920"/>
            <a:ext cx="1201320" cy="893160"/>
          </a:xfrm>
          <a:prstGeom prst="rect">
            <a:avLst/>
          </a:prstGeom>
          <a:noFill/>
          <a:ln>
            <a:noFill/>
          </a:ln>
        </p:spPr>
      </p:pic>
      <p:pic>
        <p:nvPicPr>
          <p:cNvPr id="302" name="Google Shape;302;p6"/>
          <p:cNvPicPr preferRelativeResize="0"/>
          <p:nvPr/>
        </p:nvPicPr>
        <p:blipFill rotWithShape="1">
          <a:blip r:embed="rId6">
            <a:alphaModFix/>
          </a:blip>
          <a:srcRect b="0" l="0" r="0" t="0"/>
          <a:stretch/>
        </p:blipFill>
        <p:spPr>
          <a:xfrm>
            <a:off x="5652720" y="4535640"/>
            <a:ext cx="1271880" cy="957240"/>
          </a:xfrm>
          <a:prstGeom prst="rect">
            <a:avLst/>
          </a:prstGeom>
          <a:noFill/>
          <a:ln>
            <a:noFill/>
          </a:ln>
        </p:spPr>
      </p:pic>
      <p:pic>
        <p:nvPicPr>
          <p:cNvPr id="303" name="Google Shape;303;p6"/>
          <p:cNvPicPr preferRelativeResize="0"/>
          <p:nvPr/>
        </p:nvPicPr>
        <p:blipFill rotWithShape="1">
          <a:blip r:embed="rId7">
            <a:alphaModFix/>
          </a:blip>
          <a:srcRect b="0" l="0" r="0" t="0"/>
          <a:stretch/>
        </p:blipFill>
        <p:spPr>
          <a:xfrm>
            <a:off x="5640840" y="5674680"/>
            <a:ext cx="1296000" cy="982800"/>
          </a:xfrm>
          <a:prstGeom prst="rect">
            <a:avLst/>
          </a:prstGeom>
          <a:noFill/>
          <a:ln>
            <a:noFill/>
          </a:ln>
        </p:spPr>
      </p:pic>
      <p:sp>
        <p:nvSpPr>
          <p:cNvPr id="304" name="Google Shape;304;p6"/>
          <p:cNvSpPr/>
          <p:nvPr/>
        </p:nvSpPr>
        <p:spPr>
          <a:xfrm>
            <a:off x="-40680" y="0"/>
            <a:ext cx="3798720" cy="57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sng" cap="none" strike="noStrike">
                <a:solidFill>
                  <a:srgbClr val="FF0000"/>
                </a:solidFill>
                <a:latin typeface="Calibri"/>
                <a:ea typeface="Calibri"/>
                <a:cs typeface="Calibri"/>
                <a:sym typeface="Calibri"/>
              </a:rPr>
              <a:t>Bill of Materials</a:t>
            </a:r>
            <a:endParaRPr b="0" i="0" sz="32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
          <p:cNvSpPr/>
          <p:nvPr/>
        </p:nvSpPr>
        <p:spPr>
          <a:xfrm>
            <a:off x="838080" y="365040"/>
            <a:ext cx="10514880" cy="132480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0" i="0" lang="en-IN" sz="4000" u="sng" cap="none" strike="noStrike">
                <a:solidFill>
                  <a:srgbClr val="FF0000"/>
                </a:solidFill>
                <a:latin typeface="Calibri"/>
                <a:ea typeface="Calibri"/>
                <a:cs typeface="Calibri"/>
                <a:sym typeface="Calibri"/>
              </a:rPr>
              <a:t>Typical seat dimensions</a:t>
            </a:r>
            <a:endParaRPr b="0" i="0" sz="4000" u="none" cap="none" strike="noStrike">
              <a:latin typeface="Arial"/>
              <a:ea typeface="Arial"/>
              <a:cs typeface="Arial"/>
              <a:sym typeface="Arial"/>
            </a:endParaRPr>
          </a:p>
        </p:txBody>
      </p:sp>
      <p:pic>
        <p:nvPicPr>
          <p:cNvPr id="310" name="Google Shape;310;p7"/>
          <p:cNvPicPr preferRelativeResize="0"/>
          <p:nvPr/>
        </p:nvPicPr>
        <p:blipFill rotWithShape="1">
          <a:blip r:embed="rId3">
            <a:alphaModFix/>
          </a:blip>
          <a:srcRect b="0" l="0" r="0" t="0"/>
          <a:stretch/>
        </p:blipFill>
        <p:spPr>
          <a:xfrm>
            <a:off x="3434400" y="1833120"/>
            <a:ext cx="5848200" cy="4385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
          <p:cNvSpPr/>
          <p:nvPr/>
        </p:nvSpPr>
        <p:spPr>
          <a:xfrm>
            <a:off x="838080" y="365040"/>
            <a:ext cx="10514880" cy="97344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None/>
            </a:pPr>
            <a:r>
              <a:rPr b="1" i="0" lang="en-IN" sz="3600" u="sng" cap="none" strike="noStrike">
                <a:solidFill>
                  <a:srgbClr val="C00000"/>
                </a:solidFill>
                <a:latin typeface="Calibri"/>
                <a:ea typeface="Calibri"/>
                <a:cs typeface="Calibri"/>
                <a:sym typeface="Calibri"/>
              </a:rPr>
              <a:t>Procedure</a:t>
            </a:r>
            <a:endParaRPr b="0" i="0" sz="3600" u="none" cap="none" strike="noStrike">
              <a:latin typeface="Arial"/>
              <a:ea typeface="Arial"/>
              <a:cs typeface="Arial"/>
              <a:sym typeface="Arial"/>
            </a:endParaRPr>
          </a:p>
        </p:txBody>
      </p:sp>
      <p:sp>
        <p:nvSpPr>
          <p:cNvPr id="316" name="Google Shape;316;p8"/>
          <p:cNvSpPr/>
          <p:nvPr/>
        </p:nvSpPr>
        <p:spPr>
          <a:xfrm>
            <a:off x="838080" y="1630080"/>
            <a:ext cx="10108080" cy="943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1. Note the material and function of each part. Prepare the bill of materials in the following form</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graphicFrame>
        <p:nvGraphicFramePr>
          <p:cNvPr id="317" name="Google Shape;317;p8"/>
          <p:cNvGraphicFramePr/>
          <p:nvPr/>
        </p:nvGraphicFramePr>
        <p:xfrm>
          <a:off x="3541680" y="2471760"/>
          <a:ext cx="3000000" cy="3000000"/>
        </p:xfrm>
        <a:graphic>
          <a:graphicData uri="http://schemas.openxmlformats.org/drawingml/2006/table">
            <a:tbl>
              <a:tblPr>
                <a:noFill/>
                <a:tableStyleId>{BABE43AF-8282-4F80-BC83-D4D8ED901A17}</a:tableStyleId>
              </a:tblPr>
              <a:tblGrid>
                <a:gridCol w="1287725"/>
                <a:gridCol w="1384550"/>
                <a:gridCol w="1335950"/>
                <a:gridCol w="1336325"/>
              </a:tblGrid>
              <a:tr h="638650">
                <a:tc>
                  <a:txBody>
                    <a:bodyPr/>
                    <a:lstStyle/>
                    <a:p>
                      <a:pPr indent="0" lvl="0" marL="0" marR="0" rtl="0" algn="l">
                        <a:lnSpc>
                          <a:spcPct val="107000"/>
                        </a:lnSpc>
                        <a:spcBef>
                          <a:spcPts val="0"/>
                        </a:spcBef>
                        <a:spcAft>
                          <a:spcPts val="0"/>
                        </a:spcAft>
                        <a:buNone/>
                      </a:pPr>
                      <a:r>
                        <a:rPr b="1" lang="en-IN" sz="1200" u="none" cap="none" strike="noStrike">
                          <a:solidFill>
                            <a:srgbClr val="FFFFFF"/>
                          </a:solidFill>
                          <a:latin typeface="Calibri"/>
                          <a:ea typeface="Calibri"/>
                          <a:cs typeface="Calibri"/>
                          <a:sym typeface="Calibri"/>
                        </a:rPr>
                        <a:t>Part</a:t>
                      </a:r>
                      <a:endParaRPr b="0" sz="12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7000"/>
                        </a:lnSpc>
                        <a:spcBef>
                          <a:spcPts val="0"/>
                        </a:spcBef>
                        <a:spcAft>
                          <a:spcPts val="0"/>
                        </a:spcAft>
                        <a:buNone/>
                      </a:pPr>
                      <a:r>
                        <a:rPr b="1" lang="en-IN" sz="1200" u="none" cap="none" strike="noStrike">
                          <a:solidFill>
                            <a:srgbClr val="FFFFFF"/>
                          </a:solidFill>
                          <a:latin typeface="Calibri"/>
                          <a:ea typeface="Calibri"/>
                          <a:cs typeface="Calibri"/>
                          <a:sym typeface="Calibri"/>
                        </a:rPr>
                        <a:t>Role</a:t>
                      </a:r>
                      <a:endParaRPr b="0" sz="12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7000"/>
                        </a:lnSpc>
                        <a:spcBef>
                          <a:spcPts val="0"/>
                        </a:spcBef>
                        <a:spcAft>
                          <a:spcPts val="0"/>
                        </a:spcAft>
                        <a:buNone/>
                      </a:pPr>
                      <a:r>
                        <a:rPr b="1" lang="en-IN" sz="1200" u="none" cap="none" strike="noStrike">
                          <a:solidFill>
                            <a:srgbClr val="FFFFFF"/>
                          </a:solidFill>
                          <a:latin typeface="Calibri"/>
                          <a:ea typeface="Calibri"/>
                          <a:cs typeface="Calibri"/>
                          <a:sym typeface="Calibri"/>
                        </a:rPr>
                        <a:t>Material</a:t>
                      </a:r>
                      <a:endParaRPr b="0" sz="12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7000"/>
                        </a:lnSpc>
                        <a:spcBef>
                          <a:spcPts val="0"/>
                        </a:spcBef>
                        <a:spcAft>
                          <a:spcPts val="0"/>
                        </a:spcAft>
                        <a:buNone/>
                      </a:pPr>
                      <a:r>
                        <a:rPr b="1" lang="en-IN" sz="1200" u="none" cap="none" strike="noStrike">
                          <a:solidFill>
                            <a:srgbClr val="FFFFFF"/>
                          </a:solidFill>
                          <a:latin typeface="Calibri"/>
                          <a:ea typeface="Calibri"/>
                          <a:cs typeface="Calibri"/>
                          <a:sym typeface="Calibri"/>
                        </a:rPr>
                        <a:t>Weight </a:t>
                      </a:r>
                      <a:endParaRPr b="0" sz="12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r>
              <a:tr h="602275">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8"/>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8"/>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8"/>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8"/>
                    </a:solidFill>
                  </a:tcPr>
                </a:tc>
              </a:tr>
            </a:tbl>
          </a:graphicData>
        </a:graphic>
      </p:graphicFrame>
      <p:sp>
        <p:nvSpPr>
          <p:cNvPr id="318" name="Google Shape;318;p8"/>
          <p:cNvSpPr/>
          <p:nvPr/>
        </p:nvSpPr>
        <p:spPr>
          <a:xfrm>
            <a:off x="838080" y="4087440"/>
            <a:ext cx="10108080" cy="1792080"/>
          </a:xfrm>
          <a:prstGeom prst="rect">
            <a:avLst/>
          </a:prstGeom>
          <a:noFill/>
          <a:ln>
            <a:noFill/>
          </a:ln>
        </p:spPr>
        <p:txBody>
          <a:bodyPr anchorCtr="0" anchor="t" bIns="45000" lIns="90000" spcFirstLastPara="1" rIns="90000" wrap="square" tIns="45000">
            <a:noAutofit/>
          </a:bodyPr>
          <a:lstStyle/>
          <a:p>
            <a:pPr indent="0" lvl="0" marL="0" marR="0" rtl="0" algn="just">
              <a:lnSpc>
                <a:spcPct val="107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2. Make suggestions for lightweighting at least 2 parts using alternative materials.</a:t>
            </a:r>
            <a:r>
              <a:rPr b="0" i="0" lang="en-IN" sz="1800" u="none" cap="none" strike="noStrike">
                <a:solidFill>
                  <a:srgbClr val="000000"/>
                </a:solidFill>
                <a:latin typeface="Calibri"/>
                <a:ea typeface="Calibri"/>
                <a:cs typeface="Calibri"/>
                <a:sym typeface="Calibri"/>
              </a:rPr>
              <a:t> </a:t>
            </a:r>
            <a:r>
              <a:rPr b="0" i="0" lang="en-IN" sz="2000" u="none" cap="none" strike="noStrike">
                <a:solidFill>
                  <a:srgbClr val="000000"/>
                </a:solidFill>
                <a:latin typeface="Times New Roman"/>
                <a:ea typeface="Times New Roman"/>
                <a:cs typeface="Times New Roman"/>
                <a:sym typeface="Times New Roman"/>
              </a:rPr>
              <a:t>The lightweighting suggestions can be based on materials substitution, re-designing of the assembly itself or a combination of the two. </a:t>
            </a:r>
            <a:endParaRPr b="0" i="0" sz="2000" u="none" cap="none" strike="noStrike">
              <a:latin typeface="Arial"/>
              <a:ea typeface="Arial"/>
              <a:cs typeface="Arial"/>
              <a:sym typeface="Arial"/>
            </a:endParaRPr>
          </a:p>
          <a:p>
            <a:pPr indent="0" lvl="0" marL="0" marR="0" rtl="0" algn="just">
              <a:lnSpc>
                <a:spcPct val="107000"/>
              </a:lnSpc>
              <a:spcBef>
                <a:spcPts val="799"/>
              </a:spcBef>
              <a:spcAft>
                <a:spcPts val="0"/>
              </a:spcAft>
              <a:buNone/>
            </a:pPr>
            <a:r>
              <a:t/>
            </a:r>
            <a:endParaRPr b="0" i="0" sz="2000" u="none" cap="none" strike="noStrike">
              <a:latin typeface="Arial"/>
              <a:ea typeface="Arial"/>
              <a:cs typeface="Arial"/>
              <a:sym typeface="Arial"/>
            </a:endParaRPr>
          </a:p>
          <a:p>
            <a:pPr indent="0" lvl="0" marL="0" marR="0" rtl="0" algn="just">
              <a:lnSpc>
                <a:spcPct val="107000"/>
              </a:lnSpc>
              <a:spcBef>
                <a:spcPts val="799"/>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9"/>
          <p:cNvSpPr/>
          <p:nvPr/>
        </p:nvSpPr>
        <p:spPr>
          <a:xfrm>
            <a:off x="910080" y="581400"/>
            <a:ext cx="10036080" cy="1067760"/>
          </a:xfrm>
          <a:prstGeom prst="rect">
            <a:avLst/>
          </a:prstGeom>
          <a:noFill/>
          <a:ln>
            <a:noFill/>
          </a:ln>
        </p:spPr>
        <p:txBody>
          <a:bodyPr anchorCtr="0" anchor="t" bIns="45000" lIns="90000" spcFirstLastPara="1" rIns="90000" wrap="square" tIns="45000">
            <a:noAutofit/>
          </a:bodyPr>
          <a:lstStyle/>
          <a:p>
            <a:pPr indent="0" lvl="0" marL="0" marR="0" rtl="0" algn="just">
              <a:lnSpc>
                <a:spcPct val="107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3. Use Pugh analysis as below to compare the lightweighting material options. The selected parts could be assembly or collection of smaller parts. The material giving best results in Pugh analysis would be selected as alternative.</a:t>
            </a:r>
            <a:endParaRPr b="0" i="0" sz="2000" u="none" cap="none" strike="noStrike">
              <a:latin typeface="Arial"/>
              <a:ea typeface="Arial"/>
              <a:cs typeface="Arial"/>
              <a:sym typeface="Arial"/>
            </a:endParaRPr>
          </a:p>
        </p:txBody>
      </p:sp>
      <p:pic>
        <p:nvPicPr>
          <p:cNvPr id="324" name="Google Shape;324;p9"/>
          <p:cNvPicPr preferRelativeResize="0"/>
          <p:nvPr/>
        </p:nvPicPr>
        <p:blipFill rotWithShape="1">
          <a:blip r:embed="rId3">
            <a:alphaModFix/>
          </a:blip>
          <a:srcRect b="0" l="0" r="0" t="0"/>
          <a:stretch/>
        </p:blipFill>
        <p:spPr>
          <a:xfrm>
            <a:off x="2007000" y="1907280"/>
            <a:ext cx="8022960" cy="45057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2019-02-05T01:46:50Z</dcterms:created>
  <dc:creator>Hemant Borkar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