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8" r:id="rId9"/>
    <p:sldId id="269" r:id="rId10"/>
    <p:sldId id="262" r:id="rId11"/>
    <p:sldId id="263" r:id="rId12"/>
    <p:sldId id="267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jal Soundade" userId="3b074d1e1dd91bc1" providerId="LiveId" clId="{1E542847-7048-4DB5-8A4B-DDA248B21B72}"/>
    <pc:docChg chg="custSel addSld modSld sldOrd">
      <pc:chgData name="Sejal Soundade" userId="3b074d1e1dd91bc1" providerId="LiveId" clId="{1E542847-7048-4DB5-8A4B-DDA248B21B72}" dt="2024-10-15T09:49:37.783" v="1911" actId="1076"/>
      <pc:docMkLst>
        <pc:docMk/>
      </pc:docMkLst>
      <pc:sldChg chg="modSp mod">
        <pc:chgData name="Sejal Soundade" userId="3b074d1e1dd91bc1" providerId="LiveId" clId="{1E542847-7048-4DB5-8A4B-DDA248B21B72}" dt="2024-10-15T09:21:51.159" v="1632" actId="2711"/>
        <pc:sldMkLst>
          <pc:docMk/>
          <pc:sldMk cId="2305431494" sldId="258"/>
        </pc:sldMkLst>
        <pc:spChg chg="mod">
          <ac:chgData name="Sejal Soundade" userId="3b074d1e1dd91bc1" providerId="LiveId" clId="{1E542847-7048-4DB5-8A4B-DDA248B21B72}" dt="2024-10-15T09:21:51.159" v="1632" actId="2711"/>
          <ac:spMkLst>
            <pc:docMk/>
            <pc:sldMk cId="2305431494" sldId="258"/>
            <ac:spMk id="2" creationId="{49767798-203A-0531-FD84-59873B41FC1D}"/>
          </ac:spMkLst>
        </pc:spChg>
        <pc:spChg chg="mod">
          <ac:chgData name="Sejal Soundade" userId="3b074d1e1dd91bc1" providerId="LiveId" clId="{1E542847-7048-4DB5-8A4B-DDA248B21B72}" dt="2024-10-15T09:08:11.198" v="858" actId="20577"/>
          <ac:spMkLst>
            <pc:docMk/>
            <pc:sldMk cId="2305431494" sldId="258"/>
            <ac:spMk id="3" creationId="{BCD567EC-6D3E-3188-4B2C-172EC4E89FA7}"/>
          </ac:spMkLst>
        </pc:spChg>
      </pc:sldChg>
      <pc:sldChg chg="modSp mod">
        <pc:chgData name="Sejal Soundade" userId="3b074d1e1dd91bc1" providerId="LiveId" clId="{1E542847-7048-4DB5-8A4B-DDA248B21B72}" dt="2024-10-15T09:22:13.710" v="1646" actId="20577"/>
        <pc:sldMkLst>
          <pc:docMk/>
          <pc:sldMk cId="1481765111" sldId="259"/>
        </pc:sldMkLst>
        <pc:spChg chg="mod">
          <ac:chgData name="Sejal Soundade" userId="3b074d1e1dd91bc1" providerId="LiveId" clId="{1E542847-7048-4DB5-8A4B-DDA248B21B72}" dt="2024-10-15T09:22:13.710" v="1646" actId="20577"/>
          <ac:spMkLst>
            <pc:docMk/>
            <pc:sldMk cId="1481765111" sldId="259"/>
            <ac:spMk id="11" creationId="{6EC66315-4383-5DC3-A079-6556E27B369A}"/>
          </ac:spMkLst>
        </pc:spChg>
      </pc:sldChg>
      <pc:sldChg chg="modSp mod">
        <pc:chgData name="Sejal Soundade" userId="3b074d1e1dd91bc1" providerId="LiveId" clId="{1E542847-7048-4DB5-8A4B-DDA248B21B72}" dt="2024-10-15T09:09:36.889" v="899" actId="20577"/>
        <pc:sldMkLst>
          <pc:docMk/>
          <pc:sldMk cId="386758069" sldId="260"/>
        </pc:sldMkLst>
        <pc:spChg chg="mod">
          <ac:chgData name="Sejal Soundade" userId="3b074d1e1dd91bc1" providerId="LiveId" clId="{1E542847-7048-4DB5-8A4B-DDA248B21B72}" dt="2024-10-15T09:09:36.889" v="899" actId="20577"/>
          <ac:spMkLst>
            <pc:docMk/>
            <pc:sldMk cId="386758069" sldId="260"/>
            <ac:spMk id="5" creationId="{165DB260-99C9-7299-0FF8-418D5A7308D4}"/>
          </ac:spMkLst>
        </pc:spChg>
      </pc:sldChg>
      <pc:sldChg chg="modSp mod">
        <pc:chgData name="Sejal Soundade" userId="3b074d1e1dd91bc1" providerId="LiveId" clId="{1E542847-7048-4DB5-8A4B-DDA248B21B72}" dt="2024-10-15T09:08:59.439" v="884" actId="20577"/>
        <pc:sldMkLst>
          <pc:docMk/>
          <pc:sldMk cId="3024206483" sldId="261"/>
        </pc:sldMkLst>
        <pc:spChg chg="mod">
          <ac:chgData name="Sejal Soundade" userId="3b074d1e1dd91bc1" providerId="LiveId" clId="{1E542847-7048-4DB5-8A4B-DDA248B21B72}" dt="2024-10-15T09:08:59.439" v="884" actId="20577"/>
          <ac:spMkLst>
            <pc:docMk/>
            <pc:sldMk cId="3024206483" sldId="261"/>
            <ac:spMk id="5" creationId="{B255EB9A-27C2-B08F-141E-272E407EAC82}"/>
          </ac:spMkLst>
        </pc:spChg>
      </pc:sldChg>
      <pc:sldChg chg="modSp mod">
        <pc:chgData name="Sejal Soundade" userId="3b074d1e1dd91bc1" providerId="LiveId" clId="{1E542847-7048-4DB5-8A4B-DDA248B21B72}" dt="2024-10-15T09:20:44.878" v="1623" actId="20577"/>
        <pc:sldMkLst>
          <pc:docMk/>
          <pc:sldMk cId="2064597757" sldId="262"/>
        </pc:sldMkLst>
        <pc:spChg chg="mod">
          <ac:chgData name="Sejal Soundade" userId="3b074d1e1dd91bc1" providerId="LiveId" clId="{1E542847-7048-4DB5-8A4B-DDA248B21B72}" dt="2024-10-15T09:20:44.878" v="1623" actId="20577"/>
          <ac:spMkLst>
            <pc:docMk/>
            <pc:sldMk cId="2064597757" sldId="262"/>
            <ac:spMk id="2" creationId="{A9F28322-465B-F0A0-7823-C8E8BA1B990C}"/>
          </ac:spMkLst>
        </pc:spChg>
        <pc:spChg chg="mod">
          <ac:chgData name="Sejal Soundade" userId="3b074d1e1dd91bc1" providerId="LiveId" clId="{1E542847-7048-4DB5-8A4B-DDA248B21B72}" dt="2024-10-15T09:10:05.077" v="912" actId="20577"/>
          <ac:spMkLst>
            <pc:docMk/>
            <pc:sldMk cId="2064597757" sldId="262"/>
            <ac:spMk id="5" creationId="{321FD1ED-35DA-ACFE-3FA5-BD7412991906}"/>
          </ac:spMkLst>
        </pc:spChg>
      </pc:sldChg>
      <pc:sldChg chg="modSp mod">
        <pc:chgData name="Sejal Soundade" userId="3b074d1e1dd91bc1" providerId="LiveId" clId="{1E542847-7048-4DB5-8A4B-DDA248B21B72}" dt="2024-10-15T09:43:07.690" v="1667" actId="20577"/>
        <pc:sldMkLst>
          <pc:docMk/>
          <pc:sldMk cId="1417053823" sldId="263"/>
        </pc:sldMkLst>
        <pc:spChg chg="mod">
          <ac:chgData name="Sejal Soundade" userId="3b074d1e1dd91bc1" providerId="LiveId" clId="{1E542847-7048-4DB5-8A4B-DDA248B21B72}" dt="2024-10-15T09:20:50.520" v="1625" actId="20577"/>
          <ac:spMkLst>
            <pc:docMk/>
            <pc:sldMk cId="1417053823" sldId="263"/>
            <ac:spMk id="2" creationId="{C1D09297-42B6-C123-EC6E-7F11F7658DC2}"/>
          </ac:spMkLst>
        </pc:spChg>
        <pc:spChg chg="mod">
          <ac:chgData name="Sejal Soundade" userId="3b074d1e1dd91bc1" providerId="LiveId" clId="{1E542847-7048-4DB5-8A4B-DDA248B21B72}" dt="2024-10-15T09:43:07.690" v="1667" actId="20577"/>
          <ac:spMkLst>
            <pc:docMk/>
            <pc:sldMk cId="1417053823" sldId="263"/>
            <ac:spMk id="5" creationId="{C7185062-D040-2E46-C5F1-5EA0F214A3B0}"/>
          </ac:spMkLst>
        </pc:spChg>
      </pc:sldChg>
      <pc:sldChg chg="modSp mod ord">
        <pc:chgData name="Sejal Soundade" userId="3b074d1e1dd91bc1" providerId="LiveId" clId="{1E542847-7048-4DB5-8A4B-DDA248B21B72}" dt="2024-10-15T09:23:37.019" v="1648" actId="20577"/>
        <pc:sldMkLst>
          <pc:docMk/>
          <pc:sldMk cId="967717278" sldId="264"/>
        </pc:sldMkLst>
        <pc:spChg chg="mod">
          <ac:chgData name="Sejal Soundade" userId="3b074d1e1dd91bc1" providerId="LiveId" clId="{1E542847-7048-4DB5-8A4B-DDA248B21B72}" dt="2024-10-15T09:23:37.019" v="1648" actId="20577"/>
          <ac:spMkLst>
            <pc:docMk/>
            <pc:sldMk cId="967717278" sldId="264"/>
            <ac:spMk id="2" creationId="{B15D0B9B-BEF9-4813-585E-75F18F2546B8}"/>
          </ac:spMkLst>
        </pc:spChg>
        <pc:spChg chg="mod">
          <ac:chgData name="Sejal Soundade" userId="3b074d1e1dd91bc1" providerId="LiveId" clId="{1E542847-7048-4DB5-8A4B-DDA248B21B72}" dt="2024-10-15T09:14:19.816" v="1002" actId="20577"/>
          <ac:spMkLst>
            <pc:docMk/>
            <pc:sldMk cId="967717278" sldId="264"/>
            <ac:spMk id="5" creationId="{72A98C58-2059-84B8-0919-6B7FDC8E5D87}"/>
          </ac:spMkLst>
        </pc:spChg>
      </pc:sldChg>
      <pc:sldChg chg="modSp mod">
        <pc:chgData name="Sejal Soundade" userId="3b074d1e1dd91bc1" providerId="LiveId" clId="{1E542847-7048-4DB5-8A4B-DDA248B21B72}" dt="2024-10-15T09:15:34.104" v="1529" actId="2711"/>
        <pc:sldMkLst>
          <pc:docMk/>
          <pc:sldMk cId="1701640318" sldId="265"/>
        </pc:sldMkLst>
        <pc:spChg chg="mod">
          <ac:chgData name="Sejal Soundade" userId="3b074d1e1dd91bc1" providerId="LiveId" clId="{1E542847-7048-4DB5-8A4B-DDA248B21B72}" dt="2024-10-15T09:15:34.104" v="1529" actId="2711"/>
          <ac:spMkLst>
            <pc:docMk/>
            <pc:sldMk cId="1701640318" sldId="265"/>
            <ac:spMk id="7" creationId="{CEF0CB68-0215-1297-5132-EC2BCFBA05DE}"/>
          </ac:spMkLst>
        </pc:spChg>
      </pc:sldChg>
      <pc:sldChg chg="addSp delSp modSp new mod">
        <pc:chgData name="Sejal Soundade" userId="3b074d1e1dd91bc1" providerId="LiveId" clId="{1E542847-7048-4DB5-8A4B-DDA248B21B72}" dt="2024-10-15T09:49:37.783" v="1911" actId="1076"/>
        <pc:sldMkLst>
          <pc:docMk/>
          <pc:sldMk cId="2124097135" sldId="267"/>
        </pc:sldMkLst>
        <pc:spChg chg="add del mod">
          <ac:chgData name="Sejal Soundade" userId="3b074d1e1dd91bc1" providerId="LiveId" clId="{1E542847-7048-4DB5-8A4B-DDA248B21B72}" dt="2024-10-15T08:58:55.925" v="471"/>
          <ac:spMkLst>
            <pc:docMk/>
            <pc:sldMk cId="2124097135" sldId="267"/>
            <ac:spMk id="2" creationId="{C8153EC5-5E27-C3A7-40FE-8FFD5902101E}"/>
          </ac:spMkLst>
        </pc:spChg>
        <pc:spChg chg="add mod">
          <ac:chgData name="Sejal Soundade" userId="3b074d1e1dd91bc1" providerId="LiveId" clId="{1E542847-7048-4DB5-8A4B-DDA248B21B72}" dt="2024-10-15T09:21:12.278" v="1628" actId="113"/>
          <ac:spMkLst>
            <pc:docMk/>
            <pc:sldMk cId="2124097135" sldId="267"/>
            <ac:spMk id="3" creationId="{0952F105-3DFD-110B-4EBE-3224E5E221EC}"/>
          </ac:spMkLst>
        </pc:spChg>
        <pc:spChg chg="add mod">
          <ac:chgData name="Sejal Soundade" userId="3b074d1e1dd91bc1" providerId="LiveId" clId="{1E542847-7048-4DB5-8A4B-DDA248B21B72}" dt="2024-10-15T09:49:37.783" v="1911" actId="1076"/>
          <ac:spMkLst>
            <pc:docMk/>
            <pc:sldMk cId="2124097135" sldId="267"/>
            <ac:spMk id="6" creationId="{BE3841C8-BBCA-A3D8-ACB2-C26E64D10EF0}"/>
          </ac:spMkLst>
        </pc:spChg>
        <pc:picChg chg="add mod">
          <ac:chgData name="Sejal Soundade" userId="3b074d1e1dd91bc1" providerId="LiveId" clId="{1E542847-7048-4DB5-8A4B-DDA248B21B72}" dt="2024-10-15T09:49:32.087" v="1910" actId="1076"/>
          <ac:picMkLst>
            <pc:docMk/>
            <pc:sldMk cId="2124097135" sldId="267"/>
            <ac:picMk id="5" creationId="{D7A02663-1489-8EA4-AFF0-C873D6B03AE4}"/>
          </ac:picMkLst>
        </pc:picChg>
      </pc:sldChg>
      <pc:sldChg chg="addSp modSp new mod ord">
        <pc:chgData name="Sejal Soundade" userId="3b074d1e1dd91bc1" providerId="LiveId" clId="{1E542847-7048-4DB5-8A4B-DDA248B21B72}" dt="2024-10-15T09:23:52.852" v="1650"/>
        <pc:sldMkLst>
          <pc:docMk/>
          <pc:sldMk cId="664381106" sldId="268"/>
        </pc:sldMkLst>
        <pc:spChg chg="add mod">
          <ac:chgData name="Sejal Soundade" userId="3b074d1e1dd91bc1" providerId="LiveId" clId="{1E542847-7048-4DB5-8A4B-DDA248B21B72}" dt="2024-10-15T09:21:23.927" v="1629" actId="113"/>
          <ac:spMkLst>
            <pc:docMk/>
            <pc:sldMk cId="664381106" sldId="268"/>
            <ac:spMk id="2" creationId="{5022D96E-1BE1-9C74-E79E-F38C528C6E6C}"/>
          </ac:spMkLst>
        </pc:spChg>
        <pc:spChg chg="add mod">
          <ac:chgData name="Sejal Soundade" userId="3b074d1e1dd91bc1" providerId="LiveId" clId="{1E542847-7048-4DB5-8A4B-DDA248B21B72}" dt="2024-10-15T09:12:30.609" v="955" actId="20577"/>
          <ac:spMkLst>
            <pc:docMk/>
            <pc:sldMk cId="664381106" sldId="268"/>
            <ac:spMk id="5" creationId="{EDAACE88-AD1A-968D-21E0-B015A4DB0CFD}"/>
          </ac:spMkLst>
        </pc:spChg>
        <pc:picChg chg="add mod">
          <ac:chgData name="Sejal Soundade" userId="3b074d1e1dd91bc1" providerId="LiveId" clId="{1E542847-7048-4DB5-8A4B-DDA248B21B72}" dt="2024-10-15T09:03:34.538" v="530" actId="14100"/>
          <ac:picMkLst>
            <pc:docMk/>
            <pc:sldMk cId="664381106" sldId="268"/>
            <ac:picMk id="4" creationId="{0D687893-780F-0A9F-8DD9-45691067FA58}"/>
          </ac:picMkLst>
        </pc:picChg>
      </pc:sldChg>
      <pc:sldChg chg="addSp modSp new mod ord">
        <pc:chgData name="Sejal Soundade" userId="3b074d1e1dd91bc1" providerId="LiveId" clId="{1E542847-7048-4DB5-8A4B-DDA248B21B72}" dt="2024-10-15T09:23:57.181" v="1652"/>
        <pc:sldMkLst>
          <pc:docMk/>
          <pc:sldMk cId="1187055316" sldId="269"/>
        </pc:sldMkLst>
        <pc:spChg chg="add mod">
          <ac:chgData name="Sejal Soundade" userId="3b074d1e1dd91bc1" providerId="LiveId" clId="{1E542847-7048-4DB5-8A4B-DDA248B21B72}" dt="2024-10-15T09:21:31.230" v="1631" actId="113"/>
          <ac:spMkLst>
            <pc:docMk/>
            <pc:sldMk cId="1187055316" sldId="269"/>
            <ac:spMk id="2" creationId="{4598F609-498E-E3C4-A5E8-35C68B665A30}"/>
          </ac:spMkLst>
        </pc:spChg>
        <pc:spChg chg="add mod">
          <ac:chgData name="Sejal Soundade" userId="3b074d1e1dd91bc1" providerId="LiveId" clId="{1E542847-7048-4DB5-8A4B-DDA248B21B72}" dt="2024-10-15T09:13:02.796" v="971" actId="14100"/>
          <ac:spMkLst>
            <pc:docMk/>
            <pc:sldMk cId="1187055316" sldId="269"/>
            <ac:spMk id="5" creationId="{EEEFAF2A-9AE5-07EC-117C-164040196E79}"/>
          </ac:spMkLst>
        </pc:spChg>
        <pc:picChg chg="add mod">
          <ac:chgData name="Sejal Soundade" userId="3b074d1e1dd91bc1" providerId="LiveId" clId="{1E542847-7048-4DB5-8A4B-DDA248B21B72}" dt="2024-10-15T09:05:37.978" v="555" actId="14100"/>
          <ac:picMkLst>
            <pc:docMk/>
            <pc:sldMk cId="1187055316" sldId="269"/>
            <ac:picMk id="4" creationId="{34E1CE37-646D-4EB6-86CE-70E4FF453D0C}"/>
          </ac:picMkLst>
        </pc:picChg>
      </pc:sldChg>
      <pc:sldChg chg="addSp modSp new mod">
        <pc:chgData name="Sejal Soundade" userId="3b074d1e1dd91bc1" providerId="LiveId" clId="{1E542847-7048-4DB5-8A4B-DDA248B21B72}" dt="2024-10-15T09:48:50.569" v="1909" actId="14100"/>
        <pc:sldMkLst>
          <pc:docMk/>
          <pc:sldMk cId="993116446" sldId="270"/>
        </pc:sldMkLst>
        <pc:spChg chg="add mod">
          <ac:chgData name="Sejal Soundade" userId="3b074d1e1dd91bc1" providerId="LiveId" clId="{1E542847-7048-4DB5-8A4B-DDA248B21B72}" dt="2024-10-15T09:48:50.569" v="1909" actId="14100"/>
          <ac:spMkLst>
            <pc:docMk/>
            <pc:sldMk cId="993116446" sldId="270"/>
            <ac:spMk id="2" creationId="{15D4312D-8D7A-8A76-EFF6-8A97C1DFEF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4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6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2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0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99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8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2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6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3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5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2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4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67-369F-4F98-8418-77E82572FA2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CFA410-77A5-4BED-AE50-4DBF50E70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8AE0-BD22-98FF-18EA-BD236DE58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 Dashboard: India 2020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11C93-8119-5257-1A0C-929905E15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9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28322-465B-F0A0-7823-C8E8BA1B990C}"/>
              </a:ext>
            </a:extLst>
          </p:cNvPr>
          <p:cNvSpPr txBox="1"/>
          <p:nvPr/>
        </p:nvSpPr>
        <p:spPr>
          <a:xfrm>
            <a:off x="1547445" y="222967"/>
            <a:ext cx="6246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3: Recovery and Mortality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 In Dashboard</a:t>
            </a:r>
            <a:endParaRPr lang="en-US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)Bar Chart - Counting Hope: The Sum of Recovered Lives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C51A5-56F6-1F78-8CB6-03082A66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8" y="1146297"/>
            <a:ext cx="5908431" cy="26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FD1ED-35DA-ACFE-3FA5-BD7412991906}"/>
              </a:ext>
            </a:extLst>
          </p:cNvPr>
          <p:cNvSpPr txBox="1"/>
          <p:nvPr/>
        </p:nvSpPr>
        <p:spPr>
          <a:xfrm>
            <a:off x="1716258" y="4234375"/>
            <a:ext cx="10170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Description: This bar chart displays the total number of recovered COVID-19 patients across India throughout 2020.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Purpose: It highlights the recovery trends in relation to overall case counts.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Insights: High recovery numbers can indicate effective treatment and healthcare responses, fostering public confidence in managing the pandemic.</a:t>
            </a:r>
          </a:p>
        </p:txBody>
      </p:sp>
    </p:spTree>
    <p:extLst>
      <p:ext uri="{BB962C8B-B14F-4D97-AF65-F5344CB8AC3E}">
        <p14:creationId xmlns:p14="http://schemas.microsoft.com/office/powerpoint/2010/main" val="206459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09297-42B6-C123-EC6E-7F11F7658DC2}"/>
              </a:ext>
            </a:extLst>
          </p:cNvPr>
          <p:cNvSpPr txBox="1"/>
          <p:nvPr/>
        </p:nvSpPr>
        <p:spPr>
          <a:xfrm>
            <a:off x="1786597" y="545774"/>
            <a:ext cx="648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)Circle Chart - Counting Loss: The Sum of Lives Lost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D74D4-156D-4C44-2FD6-96ECBBBC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8" y="1242180"/>
            <a:ext cx="6485205" cy="2693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85062-D040-2E46-C5F1-5EA0F214A3B0}"/>
              </a:ext>
            </a:extLst>
          </p:cNvPr>
          <p:cNvSpPr txBox="1"/>
          <p:nvPr/>
        </p:nvSpPr>
        <p:spPr>
          <a:xfrm>
            <a:off x="1786597" y="4262511"/>
            <a:ext cx="9748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Description: This circle view chart represents the total number of deaths attributed to COVID-19 in India throughout 2020.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Purpose: It visually communicates the impact of the pandemic on mortality rates.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Insights: Comparing this data with recovery numbers can provide insights into the overall severity of the outbreak in different states.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52F105-3DFD-110B-4EBE-3224E5E221EC}"/>
              </a:ext>
            </a:extLst>
          </p:cNvPr>
          <p:cNvSpPr txBox="1"/>
          <p:nvPr/>
        </p:nvSpPr>
        <p:spPr>
          <a:xfrm>
            <a:off x="2138289" y="604911"/>
            <a:ext cx="637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3)Map Chart - The Death Count: Understanding Loss by State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02663-1489-8EA4-AFF0-C873D6B03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63" y="1058129"/>
            <a:ext cx="4445391" cy="3233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841C8-BBCA-A3D8-ACB2-C26E64D10EF0}"/>
              </a:ext>
            </a:extLst>
          </p:cNvPr>
          <p:cNvSpPr txBox="1"/>
          <p:nvPr/>
        </p:nvSpPr>
        <p:spPr>
          <a:xfrm>
            <a:off x="1997612" y="4375052"/>
            <a:ext cx="9791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map visualizes the total COVID-19 deaths by state.</a:t>
            </a:r>
          </a:p>
          <a:p>
            <a:pPr marL="285750" indent="-285750">
              <a:buFontTx/>
              <a:buChar char="-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Purpose: It provides a geographical perspective on the pandemic's impact, allowing for quick identification of hotspots.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Insights: This interactivity enables deeper analysis and regional comparisons, aiding in resource allocation and targeted interventions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09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4312D-8D7A-8A76-EFF6-8A97C1DFEFAC}"/>
              </a:ext>
            </a:extLst>
          </p:cNvPr>
          <p:cNvSpPr txBox="1"/>
          <p:nvPr/>
        </p:nvSpPr>
        <p:spPr>
          <a:xfrm>
            <a:off x="1800665" y="717452"/>
            <a:ext cx="9214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Filter on Map Visual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Description: The action filter on the map allows users to click on a state to update related visuals, creating an interactive experience.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Purpose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feature allowing selection of states to filter other visuals.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 Enhances analytical depth by enabling localized analysis of trends and outcomes, making data exploration more intuitive.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11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864427-FEDD-5EC6-4A9C-C82FDA61CA16}"/>
              </a:ext>
            </a:extLst>
          </p:cNvPr>
          <p:cNvSpPr txBox="1"/>
          <p:nvPr/>
        </p:nvSpPr>
        <p:spPr>
          <a:xfrm>
            <a:off x="858129" y="787791"/>
            <a:ext cx="7385539" cy="17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F0CB68-0215-1297-5132-EC2BCFBA0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067" y="705561"/>
            <a:ext cx="105849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dashboards offer an insightful and thorough examination of the COVID-19 pandemic in India throughout 2020. By illustrating essential metrics like testing numbers, positivity rates, recoveries, and deaths, these visuals provide a clear narrative of the pandemic's progression. The interactivity enhances user engagement, allowing for tailored analysis of state-specific data. These insights are crucial for informing public health strategies and improving response efforts, ensuring that we are better prepared for any future health crises.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4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FEC07-85CF-E0FD-9589-0A914E588E6D}"/>
              </a:ext>
            </a:extLst>
          </p:cNvPr>
          <p:cNvSpPr txBox="1"/>
          <p:nvPr/>
        </p:nvSpPr>
        <p:spPr>
          <a:xfrm>
            <a:off x="4126523" y="2321004"/>
            <a:ext cx="3938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4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EDEB-1E1F-4ABE-DB82-CF4649DA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D244-D325-2729-899E-EDFF8BD9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30901"/>
            <a:ext cx="10018713" cy="3124201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these Dashboards: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- To analyze the impact of COVID-19 in India throughout 2020.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- Provides insights into case trends, recovery rates, and testing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9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67798-203A-0531-FD84-59873B41FC1D}"/>
              </a:ext>
            </a:extLst>
          </p:cNvPr>
          <p:cNvSpPr txBox="1"/>
          <p:nvPr/>
        </p:nvSpPr>
        <p:spPr>
          <a:xfrm>
            <a:off x="1842868" y="408757"/>
            <a:ext cx="58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1: COVID-19 Overview in India (2020)</a:t>
            </a:r>
            <a:endParaRPr lang="en-IN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Visuals in Dashboard</a:t>
            </a: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Numbers Behind the Crisis: Total Tested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567EC-6D3E-3188-4B2C-172EC4E89FA7}"/>
              </a:ext>
            </a:extLst>
          </p:cNvPr>
          <p:cNvSpPr txBox="1"/>
          <p:nvPr/>
        </p:nvSpPr>
        <p:spPr>
          <a:xfrm>
            <a:off x="1842868" y="3291840"/>
            <a:ext cx="9017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Description: This visual displays the total number of COVID-19 tests conducted across India throughout the year 2020.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Purpose: It provides a snapshot of the testing efforts undertaken in the country. High testing numbers indicate a proactive approach to identifying and managing the virus's spread.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Insights: Observing trends over time can reveal the impact of government policies and public health initiatives on testing rates.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D95E1-7C93-2C9A-A88F-D79ECDEC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2" y="1423766"/>
            <a:ext cx="6077243" cy="15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0F7190-7E18-66E8-3B87-F01A3BF741C9}"/>
              </a:ext>
            </a:extLst>
          </p:cNvPr>
          <p:cNvSpPr txBox="1"/>
          <p:nvPr/>
        </p:nvSpPr>
        <p:spPr>
          <a:xfrm>
            <a:off x="1899138" y="547343"/>
            <a:ext cx="537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Numbers: The Test Positivity Story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66315-4383-5DC3-A079-6556E27B369A}"/>
              </a:ext>
            </a:extLst>
          </p:cNvPr>
          <p:cNvSpPr txBox="1"/>
          <p:nvPr/>
        </p:nvSpPr>
        <p:spPr>
          <a:xfrm>
            <a:off x="1730326" y="3053918"/>
            <a:ext cx="9566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Description: This card shows the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tests that returned positive results.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Purpose: The positivity rate is a crucial indicator of the virus's spread; a high positivity rate may suggest insufficient testing relative to the spread of the virus.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Insights: Trends in positivity rates help assess the effectiveness of testing strategies and public health measures. A rising positivity rate may signal an increase in infections.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FA6FE-CFA4-E175-D4BB-2CA05CD9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75" y="1191145"/>
            <a:ext cx="537854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6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056FD-ECF3-B7E5-20A8-E30C097E0196}"/>
              </a:ext>
            </a:extLst>
          </p:cNvPr>
          <p:cNvSpPr txBox="1"/>
          <p:nvPr/>
        </p:nvSpPr>
        <p:spPr>
          <a:xfrm>
            <a:off x="1716258" y="601343"/>
            <a:ext cx="56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3) A Nation on Alert: The Rise of New cases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5EB9A-27C2-B08F-141E-272E407EAC82}"/>
              </a:ext>
            </a:extLst>
          </p:cNvPr>
          <p:cNvSpPr txBox="1"/>
          <p:nvPr/>
        </p:nvSpPr>
        <p:spPr>
          <a:xfrm>
            <a:off x="1716258" y="4266083"/>
            <a:ext cx="9411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Description: This line chart illustrates the number of new COVID-19 cases reported in India throughout 2020.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Purpose: It visualizes the fluctuations in new cases over time, helping identify peaks and troughs in the pandemic.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Insights: Analyzing spikes can correlate with specific events, policy changes, or social behaviors, providing context for public health responses.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B1438-A183-2CF2-338C-986C88B6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34" y="970675"/>
            <a:ext cx="5641145" cy="29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0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5C109-A892-E281-E68D-D64EDFFB44B0}"/>
              </a:ext>
            </a:extLst>
          </p:cNvPr>
          <p:cNvSpPr txBox="1"/>
          <p:nvPr/>
        </p:nvSpPr>
        <p:spPr>
          <a:xfrm>
            <a:off x="1842867" y="642825"/>
            <a:ext cx="649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4) Facing the Facts: Total Confirmed Cases Revealed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DB260-99C9-7299-0FF8-418D5A7308D4}"/>
              </a:ext>
            </a:extLst>
          </p:cNvPr>
          <p:cNvSpPr txBox="1"/>
          <p:nvPr/>
        </p:nvSpPr>
        <p:spPr>
          <a:xfrm>
            <a:off x="1842867" y="4197775"/>
            <a:ext cx="84828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Description: This pie chart shows the proportion of total confirmed COVID-19 cases relative to the total number of tests conducted.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Purpose: It helps to visualize the overall scale of the pandemic and the impact of testing.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Insights: A large proportion of confirmed cases indicates a significant outbreak, while a smaller proportion suggests better control of the virus.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9474B-665B-2292-690F-6DE0B0EB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90" y="1147709"/>
            <a:ext cx="5112668" cy="291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D0B9B-BEF9-4813-585E-75F18F2546B8}"/>
              </a:ext>
            </a:extLst>
          </p:cNvPr>
          <p:cNvSpPr txBox="1"/>
          <p:nvPr/>
        </p:nvSpPr>
        <p:spPr>
          <a:xfrm>
            <a:off x="1818290" y="566278"/>
            <a:ext cx="813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5)State Filter: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E51F-4CC5-A959-AA86-8DEC2707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90" y="1086784"/>
            <a:ext cx="1934225" cy="1670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98C58-2059-84B8-0919-6B7FDC8E5D87}"/>
              </a:ext>
            </a:extLst>
          </p:cNvPr>
          <p:cNvSpPr txBox="1"/>
          <p:nvPr/>
        </p:nvSpPr>
        <p:spPr>
          <a:xfrm>
            <a:off x="1818290" y="3085071"/>
            <a:ext cx="837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Description: This interactive filter allows users to select a specific state to view data pertaining only to that state.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Purpose: It enhances user engagement and allows for tailored insights based on geographical focus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Insights: Enables comparison between states and identification of regional patterns in testing and case numbers.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1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2D96E-1BE1-9C74-E79E-F38C528C6E6C}"/>
              </a:ext>
            </a:extLst>
          </p:cNvPr>
          <p:cNvSpPr txBox="1"/>
          <p:nvPr/>
        </p:nvSpPr>
        <p:spPr>
          <a:xfrm>
            <a:off x="2138289" y="0"/>
            <a:ext cx="7512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2: State-wise Testing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 In Dashboard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Bar Chart - State Wise Testing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87893-780F-0A9F-8DD9-45691067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19" y="875769"/>
            <a:ext cx="4500776" cy="3794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ACE88-AD1A-968D-21E0-B015A4DB0CFD}"/>
              </a:ext>
            </a:extLst>
          </p:cNvPr>
          <p:cNvSpPr txBox="1"/>
          <p:nvPr/>
        </p:nvSpPr>
        <p:spPr>
          <a:xfrm>
            <a:off x="2138289" y="4811151"/>
            <a:ext cx="8875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Description: This dual-axis bar chart displays state-wise positive and negative COVID-19 test results.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Purpose: It allows for an easy comparison of the number of positive cases against the number of negative tests in each state.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Insights: By comparing these figures, one can assess the testing efficacy and the state’s COVID-19 burden, identifying which states may need additional resources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38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8F609-498E-E3C4-A5E8-35C68B665A30}"/>
              </a:ext>
            </a:extLst>
          </p:cNvPr>
          <p:cNvSpPr txBox="1"/>
          <p:nvPr/>
        </p:nvSpPr>
        <p:spPr>
          <a:xfrm>
            <a:off x="1702191" y="492370"/>
            <a:ext cx="9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Bar Chart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Statewise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Spotlight: ICMR Testing Laboratories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1CE37-646D-4EB6-86CE-70E4FF45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05" y="861702"/>
            <a:ext cx="4629796" cy="3738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FAF2A-9AE5-07EC-117C-164040196E79}"/>
              </a:ext>
            </a:extLst>
          </p:cNvPr>
          <p:cNvSpPr txBox="1"/>
          <p:nvPr/>
        </p:nvSpPr>
        <p:spPr>
          <a:xfrm>
            <a:off x="1848347" y="4839286"/>
            <a:ext cx="9025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Description: This bar chart shows the count of ICMR (Indian Council of Medical Research) testing labs available in each state.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Purpose: It provides insights into the capacity for testing across different regions.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- Insights: States with fewer labs may face challenges in testing capacity, which can correlate with higher positivity rates and case counts.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55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175</TotalTime>
  <Words>1030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Times New Roman</vt:lpstr>
      <vt:lpstr>Parallax</vt:lpstr>
      <vt:lpstr>COVID-19 Dashboard: India 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Sejal Soundade</dc:creator>
  <cp:lastModifiedBy>Sejal Soundade</cp:lastModifiedBy>
  <cp:revision>3</cp:revision>
  <dcterms:created xsi:type="dcterms:W3CDTF">2024-09-24T09:14:22Z</dcterms:created>
  <dcterms:modified xsi:type="dcterms:W3CDTF">2024-10-15T09:49:57Z</dcterms:modified>
</cp:coreProperties>
</file>