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A523-B098-A846-9E73-E84C451B1E07}"/>
              </a:ext>
            </a:extLst>
          </p:cNvPr>
          <p:cNvSpPr>
            <a:spLocks noGrp="1"/>
          </p:cNvSpPr>
          <p:nvPr>
            <p:ph type="ctrTitle"/>
          </p:nvPr>
        </p:nvSpPr>
        <p:spPr>
          <a:xfrm>
            <a:off x="2466974" y="-225084"/>
            <a:ext cx="9612483" cy="2982352"/>
          </a:xfrm>
        </p:spPr>
        <p:txBody>
          <a:bodyPr>
            <a:normAutofit/>
          </a:bodyPr>
          <a:lstStyle/>
          <a:p>
            <a:r>
              <a:rPr lang="en-US" sz="5400" dirty="0">
                <a:latin typeface="Times New Roman" panose="02020603050405020304" pitchFamily="18" charset="0"/>
                <a:cs typeface="Times New Roman" panose="02020603050405020304" pitchFamily="18" charset="0"/>
              </a:rPr>
              <a:t>Maximizing the revenue for drivers </a:t>
            </a:r>
            <a:endParaRPr lang="en-IN"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921BBE6-BCA3-FD26-D710-3262EC469911}"/>
              </a:ext>
            </a:extLst>
          </p:cNvPr>
          <p:cNvSpPr>
            <a:spLocks noGrp="1"/>
          </p:cNvSpPr>
          <p:nvPr>
            <p:ph type="subTitle" idx="1"/>
          </p:nvPr>
        </p:nvSpPr>
        <p:spPr>
          <a:xfrm>
            <a:off x="2264898" y="2757268"/>
            <a:ext cx="8789954" cy="1751558"/>
          </a:xfrm>
        </p:spPr>
        <p:txBody>
          <a:bodyPr>
            <a:normAutofit/>
          </a:bodyPr>
          <a:lstStyle/>
          <a:p>
            <a:r>
              <a:rPr lang="en-US" sz="3600" dirty="0">
                <a:solidFill>
                  <a:schemeClr val="accent1">
                    <a:lumMod val="75000"/>
                  </a:schemeClr>
                </a:solidFill>
                <a:latin typeface="Segoe UI Black" panose="020B0A02040204020203" pitchFamily="34" charset="0"/>
                <a:ea typeface="Segoe UI Black" panose="020B0A02040204020203" pitchFamily="34" charset="0"/>
              </a:rPr>
              <a:t>THROUGH PAYMENT TYPE</a:t>
            </a:r>
            <a:endParaRPr lang="en-IN" sz="3600" dirty="0">
              <a:solidFill>
                <a:schemeClr val="accent1">
                  <a:lumMod val="75000"/>
                </a:schemeClr>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220414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EF9F79-3E9B-605E-F1BF-C773B42BE2C5}"/>
              </a:ext>
            </a:extLst>
          </p:cNvPr>
          <p:cNvSpPr txBox="1"/>
          <p:nvPr/>
        </p:nvSpPr>
        <p:spPr>
          <a:xfrm>
            <a:off x="2518117" y="168812"/>
            <a:ext cx="6006905" cy="646331"/>
          </a:xfrm>
          <a:prstGeom prst="rect">
            <a:avLst/>
          </a:prstGeom>
          <a:noFill/>
        </p:spPr>
        <p:txBody>
          <a:bodyPr wrap="square" rtlCol="0">
            <a:spAutoFit/>
          </a:bodyPr>
          <a:lstStyle/>
          <a:p>
            <a:r>
              <a:rPr lang="en-US" sz="3600" dirty="0">
                <a:latin typeface="Segoe UI Black" panose="020B0A02040204020203" pitchFamily="34" charset="0"/>
                <a:ea typeface="Segoe UI Black" panose="020B0A02040204020203" pitchFamily="34" charset="0"/>
              </a:rPr>
              <a:t>RECOMMENDATIONS</a:t>
            </a:r>
            <a:endParaRPr lang="en-IN" sz="3600" dirty="0">
              <a:latin typeface="Segoe UI Black" panose="020B0A02040204020203"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BE3F7B9F-FC93-A4B1-7319-F455959E9A3E}"/>
              </a:ext>
            </a:extLst>
          </p:cNvPr>
          <p:cNvSpPr txBox="1"/>
          <p:nvPr/>
        </p:nvSpPr>
        <p:spPr>
          <a:xfrm>
            <a:off x="689317" y="1463040"/>
            <a:ext cx="10311617"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Encourage customers to pay with credit cards to capitalize on the potential for generating more revenue for taxi cab drivers.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strategies such as offering incentives or discounts for credit card transactions to incentivize customers to choose this payment method.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 seamless and secure credit card payment options to enhance customer convenience and encourage adoption of this preferred payment method</a:t>
            </a:r>
            <a:r>
              <a:rPr lang="en-US" dirty="0"/>
              <a:t>. </a:t>
            </a:r>
            <a:endParaRPr lang="en-IN" dirty="0"/>
          </a:p>
        </p:txBody>
      </p:sp>
    </p:spTree>
    <p:extLst>
      <p:ext uri="{BB962C8B-B14F-4D97-AF65-F5344CB8AC3E}">
        <p14:creationId xmlns:p14="http://schemas.microsoft.com/office/powerpoint/2010/main" val="131243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A3D5BA-1105-46A7-BC31-895E3BEA1F37}"/>
              </a:ext>
            </a:extLst>
          </p:cNvPr>
          <p:cNvSpPr txBox="1"/>
          <p:nvPr/>
        </p:nvSpPr>
        <p:spPr>
          <a:xfrm>
            <a:off x="2264898" y="1856935"/>
            <a:ext cx="6175717" cy="769441"/>
          </a:xfrm>
          <a:prstGeom prst="rect">
            <a:avLst/>
          </a:prstGeom>
          <a:noFill/>
        </p:spPr>
        <p:txBody>
          <a:bodyPr wrap="square" rtlCol="0">
            <a:spAutoFit/>
          </a:bodyPr>
          <a:lstStyle/>
          <a:p>
            <a:pPr algn="ctr"/>
            <a:r>
              <a:rPr lang="en-US" sz="4400" dirty="0">
                <a:latin typeface="Lucida Handwriting" panose="03010101010101010101" pitchFamily="66" charset="0"/>
              </a:rPr>
              <a:t>THANK</a:t>
            </a:r>
            <a:r>
              <a:rPr lang="en-US" sz="3600" dirty="0">
                <a:latin typeface="Lucida Handwriting" panose="03010101010101010101" pitchFamily="66" charset="0"/>
              </a:rPr>
              <a:t> YOU</a:t>
            </a:r>
            <a:endParaRPr lang="en-IN" sz="3600" dirty="0">
              <a:latin typeface="Lucida Handwriting" panose="03010101010101010101" pitchFamily="66" charset="0"/>
            </a:endParaRPr>
          </a:p>
        </p:txBody>
      </p:sp>
    </p:spTree>
    <p:extLst>
      <p:ext uri="{BB962C8B-B14F-4D97-AF65-F5344CB8AC3E}">
        <p14:creationId xmlns:p14="http://schemas.microsoft.com/office/powerpoint/2010/main" val="2541564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B95C-CC46-843F-29E6-EAFC7F184C07}"/>
              </a:ext>
            </a:extLst>
          </p:cNvPr>
          <p:cNvSpPr>
            <a:spLocks noGrp="1"/>
          </p:cNvSpPr>
          <p:nvPr>
            <p:ph type="title"/>
          </p:nvPr>
        </p:nvSpPr>
        <p:spPr>
          <a:xfrm>
            <a:off x="1454239" y="0"/>
            <a:ext cx="8643154" cy="689317"/>
          </a:xfrm>
        </p:spPr>
        <p:txBody>
          <a:bodyPr/>
          <a:lstStyle/>
          <a:p>
            <a:r>
              <a:rPr lang="en-US" dirty="0">
                <a:latin typeface="Segoe UI Black" panose="020B0A02040204020203" pitchFamily="34" charset="0"/>
                <a:ea typeface="Segoe UI Black" panose="020B0A02040204020203" pitchFamily="34" charset="0"/>
              </a:rPr>
              <a:t>AGENDA</a:t>
            </a:r>
            <a:endParaRPr lang="en-IN" dirty="0">
              <a:latin typeface="Segoe UI Black" panose="020B0A02040204020203" pitchFamily="34" charset="0"/>
              <a:ea typeface="Segoe UI Black" panose="020B0A02040204020203" pitchFamily="34" charset="0"/>
            </a:endParaRPr>
          </a:p>
        </p:txBody>
      </p:sp>
      <p:sp>
        <p:nvSpPr>
          <p:cNvPr id="3" name="Text Placeholder 2">
            <a:extLst>
              <a:ext uri="{FF2B5EF4-FFF2-40B4-BE49-F238E27FC236}">
                <a16:creationId xmlns:a16="http://schemas.microsoft.com/office/drawing/2014/main" id="{A36918D5-EEC3-2BA6-AA1C-F4F122A7454A}"/>
              </a:ext>
            </a:extLst>
          </p:cNvPr>
          <p:cNvSpPr>
            <a:spLocks noGrp="1"/>
          </p:cNvSpPr>
          <p:nvPr>
            <p:ph type="body" idx="1"/>
          </p:nvPr>
        </p:nvSpPr>
        <p:spPr>
          <a:xfrm>
            <a:off x="1454239" y="689317"/>
            <a:ext cx="8630446" cy="5008099"/>
          </a:xfrm>
        </p:spPr>
        <p:txBody>
          <a:bodyPr>
            <a:norm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Statement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Research Question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Overview</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Analysis and Findings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Hypothesis Testing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Recommendation</a:t>
            </a:r>
          </a:p>
        </p:txBody>
      </p:sp>
    </p:spTree>
    <p:extLst>
      <p:ext uri="{BB962C8B-B14F-4D97-AF65-F5344CB8AC3E}">
        <p14:creationId xmlns:p14="http://schemas.microsoft.com/office/powerpoint/2010/main" val="213724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F95C-CC1A-B0BB-DFCB-0671A1AC1CFE}"/>
              </a:ext>
            </a:extLst>
          </p:cNvPr>
          <p:cNvSpPr>
            <a:spLocks noGrp="1"/>
          </p:cNvSpPr>
          <p:nvPr>
            <p:ph type="title"/>
          </p:nvPr>
        </p:nvSpPr>
        <p:spPr>
          <a:xfrm>
            <a:off x="2363371" y="0"/>
            <a:ext cx="7072839" cy="590843"/>
          </a:xfrm>
        </p:spPr>
        <p:txBody>
          <a:bodyPr/>
          <a:lstStyle/>
          <a:p>
            <a:r>
              <a:rPr lang="en-US" dirty="0">
                <a:latin typeface="Segoe UI Black" panose="020B0A02040204020203" pitchFamily="34" charset="0"/>
                <a:ea typeface="Segoe UI Black" panose="020B0A02040204020203" pitchFamily="34" charset="0"/>
              </a:rPr>
              <a:t>PROBLEM STATEMENT</a:t>
            </a:r>
            <a:endParaRPr lang="en-IN" dirty="0">
              <a:latin typeface="Segoe UI Black" panose="020B0A02040204020203" pitchFamily="34" charset="0"/>
              <a:ea typeface="Segoe UI Black" panose="020B0A02040204020203" pitchFamily="34" charset="0"/>
            </a:endParaRPr>
          </a:p>
        </p:txBody>
      </p:sp>
      <p:sp>
        <p:nvSpPr>
          <p:cNvPr id="3" name="Text Placeholder 2">
            <a:extLst>
              <a:ext uri="{FF2B5EF4-FFF2-40B4-BE49-F238E27FC236}">
                <a16:creationId xmlns:a16="http://schemas.microsoft.com/office/drawing/2014/main" id="{5B4E0F0F-66FA-CDDD-3EF6-482BDDF7280D}"/>
              </a:ext>
            </a:extLst>
          </p:cNvPr>
          <p:cNvSpPr>
            <a:spLocks noGrp="1"/>
          </p:cNvSpPr>
          <p:nvPr>
            <p:ph type="body" idx="1"/>
          </p:nvPr>
        </p:nvSpPr>
        <p:spPr>
          <a:xfrm>
            <a:off x="1441531" y="1069145"/>
            <a:ext cx="8643154" cy="3749979"/>
          </a:xfrm>
        </p:spPr>
        <p:txBody>
          <a:bodyPr>
            <a:normAutofit/>
          </a:bodyPr>
          <a:lstStyle/>
          <a:p>
            <a:r>
              <a:rPr lang="en-US" sz="2000" dirty="0">
                <a:latin typeface="Times New Roman" panose="02020603050405020304" pitchFamily="18" charset="0"/>
                <a:cs typeface="Times New Roman" panose="02020603050405020304" pitchFamily="18" charset="0"/>
              </a:rPr>
              <a:t>In the fast-paced taxi booking sector, making the most of revenue is essential for long-term success and driver happiness. </a:t>
            </a:r>
          </a:p>
          <a:p>
            <a:r>
              <a:rPr lang="en-US" sz="2000" dirty="0">
                <a:latin typeface="Times New Roman" panose="02020603050405020304" pitchFamily="18" charset="0"/>
                <a:cs typeface="Times New Roman" panose="02020603050405020304" pitchFamily="18" charset="0"/>
              </a:rPr>
              <a:t>Our goal is to use data-driven insights to maximize revenue streams for taxi drivers in order to meet this need. Our research aims to determine whether payment methods have an impact on fare pricing by focusing on the relationship between payment type and fare amount..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2181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5F3F-AE17-37C9-F9F6-E719798C3AEF}"/>
              </a:ext>
            </a:extLst>
          </p:cNvPr>
          <p:cNvSpPr>
            <a:spLocks noGrp="1"/>
          </p:cNvSpPr>
          <p:nvPr>
            <p:ph type="title"/>
          </p:nvPr>
        </p:nvSpPr>
        <p:spPr>
          <a:xfrm>
            <a:off x="1774423" y="1"/>
            <a:ext cx="8643154" cy="815926"/>
          </a:xfrm>
        </p:spPr>
        <p:txBody>
          <a:bodyPr/>
          <a:lstStyle/>
          <a:p>
            <a:r>
              <a:rPr lang="en-US" dirty="0">
                <a:latin typeface="Segoe UI Black" panose="020B0A02040204020203" pitchFamily="34" charset="0"/>
                <a:ea typeface="Segoe UI Black" panose="020B0A02040204020203" pitchFamily="34" charset="0"/>
              </a:rPr>
              <a:t>RESEARCH QUESTION</a:t>
            </a:r>
            <a:endParaRPr lang="en-IN" dirty="0">
              <a:latin typeface="Segoe UI Black" panose="020B0A02040204020203" pitchFamily="34" charset="0"/>
              <a:ea typeface="Segoe UI Black" panose="020B0A02040204020203" pitchFamily="34" charset="0"/>
            </a:endParaRPr>
          </a:p>
        </p:txBody>
      </p:sp>
      <p:sp>
        <p:nvSpPr>
          <p:cNvPr id="3" name="Text Placeholder 2">
            <a:extLst>
              <a:ext uri="{FF2B5EF4-FFF2-40B4-BE49-F238E27FC236}">
                <a16:creationId xmlns:a16="http://schemas.microsoft.com/office/drawing/2014/main" id="{54C5BEB6-D2DA-2199-F43A-56DF873272D8}"/>
              </a:ext>
            </a:extLst>
          </p:cNvPr>
          <p:cNvSpPr>
            <a:spLocks noGrp="1"/>
          </p:cNvSpPr>
          <p:nvPr>
            <p:ph type="body" idx="1"/>
          </p:nvPr>
        </p:nvSpPr>
        <p:spPr>
          <a:xfrm>
            <a:off x="1454239" y="1181686"/>
            <a:ext cx="8630446" cy="3291840"/>
          </a:xfrm>
        </p:spPr>
        <p:txBody>
          <a:bodyPr>
            <a:normAutofit/>
          </a:bodyPr>
          <a:lstStyle/>
          <a:p>
            <a:r>
              <a:rPr lang="en-US" sz="2000" dirty="0">
                <a:latin typeface="Times New Roman" panose="02020603050405020304" pitchFamily="18" charset="0"/>
                <a:cs typeface="Times New Roman" panose="02020603050405020304" pitchFamily="18" charset="0"/>
              </a:rPr>
              <a:t>Is there a relationship between total fare amount and payment type? Can we nudge customers towards payment methods that generate higher revenue for drivers, without negatively impacting customer experience?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7AC4-1CB9-A408-2093-6E196CA24EE9}"/>
              </a:ext>
            </a:extLst>
          </p:cNvPr>
          <p:cNvSpPr>
            <a:spLocks noGrp="1"/>
          </p:cNvSpPr>
          <p:nvPr>
            <p:ph type="title"/>
          </p:nvPr>
        </p:nvSpPr>
        <p:spPr>
          <a:xfrm>
            <a:off x="1441531" y="0"/>
            <a:ext cx="8643154" cy="649445"/>
          </a:xfrm>
        </p:spPr>
        <p:txBody>
          <a:bodyPr/>
          <a:lstStyle/>
          <a:p>
            <a:pPr algn="ctr"/>
            <a:r>
              <a:rPr lang="en-US" dirty="0">
                <a:latin typeface="Segoe UI Black" panose="020B0A02040204020203" pitchFamily="34" charset="0"/>
                <a:ea typeface="Segoe UI Black" panose="020B0A02040204020203" pitchFamily="34" charset="0"/>
              </a:rPr>
              <a:t>DATA OVERVIEW</a:t>
            </a:r>
            <a:endParaRPr lang="en-IN" dirty="0">
              <a:latin typeface="Segoe UI Black" panose="020B0A02040204020203" pitchFamily="34" charset="0"/>
              <a:ea typeface="Segoe UI Black" panose="020B0A02040204020203" pitchFamily="34" charset="0"/>
            </a:endParaRPr>
          </a:p>
        </p:txBody>
      </p:sp>
      <p:sp>
        <p:nvSpPr>
          <p:cNvPr id="3" name="Text Placeholder 2">
            <a:extLst>
              <a:ext uri="{FF2B5EF4-FFF2-40B4-BE49-F238E27FC236}">
                <a16:creationId xmlns:a16="http://schemas.microsoft.com/office/drawing/2014/main" id="{DE35728E-012D-AA12-42E1-44B09395CE6F}"/>
              </a:ext>
            </a:extLst>
          </p:cNvPr>
          <p:cNvSpPr>
            <a:spLocks noGrp="1"/>
          </p:cNvSpPr>
          <p:nvPr>
            <p:ph type="body" idx="1"/>
          </p:nvPr>
        </p:nvSpPr>
        <p:spPr>
          <a:xfrm>
            <a:off x="1454238" y="548640"/>
            <a:ext cx="10151607" cy="5050302"/>
          </a:xfrm>
        </p:spPr>
        <p:txBody>
          <a:bodyPr>
            <a:normAutofit/>
          </a:bodyPr>
          <a:lstStyle/>
          <a:p>
            <a:r>
              <a:rPr lang="en-US" sz="2000" dirty="0">
                <a:latin typeface="Times New Roman" panose="02020603050405020304" pitchFamily="18" charset="0"/>
                <a:cs typeface="Times New Roman" panose="02020603050405020304" pitchFamily="18" charset="0"/>
              </a:rPr>
              <a:t>For this analysis, we utilized the comprehensive dataset of NYC Taxi Trip records, used data cleaning and feature engineering procedures to concentrate solely on the relevant columns essential for our investigation.</a:t>
            </a:r>
          </a:p>
          <a:p>
            <a:r>
              <a:rPr lang="en-US" dirty="0">
                <a:latin typeface="Times New Roman" panose="02020603050405020304" pitchFamily="18" charset="0"/>
                <a:cs typeface="Times New Roman" panose="02020603050405020304" pitchFamily="18" charset="0"/>
              </a:rPr>
              <a:t>Columns used for analysis:</a:t>
            </a:r>
          </a:p>
          <a:p>
            <a:pPr>
              <a:lnSpc>
                <a:spcPct val="100000"/>
              </a:lnSpc>
            </a:pPr>
            <a:r>
              <a:rPr lang="en-US" dirty="0">
                <a:latin typeface="Times New Roman" panose="02020603050405020304" pitchFamily="18" charset="0"/>
                <a:cs typeface="Times New Roman" panose="02020603050405020304" pitchFamily="18" charset="0"/>
              </a:rPr>
              <a:t>1.passenger_count (1 to 5) </a:t>
            </a:r>
          </a:p>
          <a:p>
            <a:pPr>
              <a:lnSpc>
                <a:spcPct val="100000"/>
              </a:lnSpc>
            </a:pPr>
            <a:r>
              <a:rPr lang="en-US" dirty="0">
                <a:latin typeface="Times New Roman" panose="02020603050405020304" pitchFamily="18" charset="0"/>
                <a:cs typeface="Times New Roman" panose="02020603050405020304" pitchFamily="18" charset="0"/>
              </a:rPr>
              <a:t>2.payment_type (card or cash) </a:t>
            </a:r>
          </a:p>
          <a:p>
            <a:pPr>
              <a:lnSpc>
                <a:spcPct val="100000"/>
              </a:lnSpc>
            </a:pPr>
            <a:r>
              <a:rPr lang="en-US" dirty="0">
                <a:latin typeface="Times New Roman" panose="02020603050405020304" pitchFamily="18" charset="0"/>
                <a:cs typeface="Times New Roman" panose="02020603050405020304" pitchFamily="18" charset="0"/>
              </a:rPr>
              <a:t>3.fare_amount trip distance (miles) </a:t>
            </a:r>
          </a:p>
          <a:p>
            <a:pPr>
              <a:lnSpc>
                <a:spcPct val="100000"/>
              </a:lnSpc>
            </a:pPr>
            <a:r>
              <a:rPr lang="en-US" dirty="0">
                <a:latin typeface="Times New Roman" panose="02020603050405020304" pitchFamily="18" charset="0"/>
                <a:cs typeface="Times New Roman" panose="02020603050405020304" pitchFamily="18" charset="0"/>
              </a:rPr>
              <a:t>4. duration (minutes)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15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8585CF-9991-ABB0-5070-F4EE37DA69B3}"/>
              </a:ext>
            </a:extLst>
          </p:cNvPr>
          <p:cNvSpPr txBox="1"/>
          <p:nvPr/>
        </p:nvSpPr>
        <p:spPr>
          <a:xfrm>
            <a:off x="1434904" y="0"/>
            <a:ext cx="7385539" cy="646331"/>
          </a:xfrm>
          <a:prstGeom prst="rect">
            <a:avLst/>
          </a:prstGeom>
          <a:noFill/>
        </p:spPr>
        <p:txBody>
          <a:bodyPr wrap="square" rtlCol="0">
            <a:spAutoFit/>
          </a:bodyPr>
          <a:lstStyle/>
          <a:p>
            <a:r>
              <a:rPr lang="en-IN" sz="3600" dirty="0">
                <a:latin typeface="Segoe UI Black" panose="020B0A02040204020203" pitchFamily="34" charset="0"/>
                <a:ea typeface="Segoe UI Black" panose="020B0A02040204020203" pitchFamily="34" charset="0"/>
              </a:rPr>
              <a:t>JOURNEY INSIGHTS</a:t>
            </a:r>
          </a:p>
        </p:txBody>
      </p:sp>
      <p:sp>
        <p:nvSpPr>
          <p:cNvPr id="3" name="TextBox 2">
            <a:extLst>
              <a:ext uri="{FF2B5EF4-FFF2-40B4-BE49-F238E27FC236}">
                <a16:creationId xmlns:a16="http://schemas.microsoft.com/office/drawing/2014/main" id="{1ED43822-F804-B8BB-C784-4132566B003E}"/>
              </a:ext>
            </a:extLst>
          </p:cNvPr>
          <p:cNvSpPr txBox="1"/>
          <p:nvPr/>
        </p:nvSpPr>
        <p:spPr>
          <a:xfrm>
            <a:off x="548640" y="646331"/>
            <a:ext cx="11155680" cy="4524315"/>
          </a:xfrm>
          <a:prstGeom prst="rect">
            <a:avLst/>
          </a:prstGeom>
          <a:noFill/>
        </p:spPr>
        <p:txBody>
          <a:bodyPr wrap="square" rtlCol="0">
            <a:spAutoFit/>
          </a:bodyPr>
          <a:lstStyle/>
          <a:p>
            <a:pPr marL="285750" indent="-285750">
              <a:buFont typeface="Wingdings" panose="05000000000000000000" pitchFamily="2" charset="2"/>
              <a:buChar char="§"/>
            </a:pPr>
            <a:r>
              <a:rPr lang="en-US" dirty="0"/>
              <a:t>Customers paying with cards tend to have a slightly higher average trip distance and fare amount compared to those paying with cash. </a:t>
            </a:r>
          </a:p>
          <a:p>
            <a:pPr marL="285750" indent="-285750">
              <a:buFont typeface="Wingdings" panose="05000000000000000000" pitchFamily="2" charset="2"/>
              <a:buChar char="§"/>
            </a:pPr>
            <a:r>
              <a:rPr lang="en-US" dirty="0"/>
              <a:t>Indicates that customers prefers to pay more with cards when they have high fare amount and long trip distance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IN" dirty="0"/>
          </a:p>
        </p:txBody>
      </p:sp>
      <p:pic>
        <p:nvPicPr>
          <p:cNvPr id="5" name="Picture 4">
            <a:extLst>
              <a:ext uri="{FF2B5EF4-FFF2-40B4-BE49-F238E27FC236}">
                <a16:creationId xmlns:a16="http://schemas.microsoft.com/office/drawing/2014/main" id="{BB1E48A6-3509-A2FC-ED7E-6D9F21268F79}"/>
              </a:ext>
            </a:extLst>
          </p:cNvPr>
          <p:cNvPicPr>
            <a:picLocks noChangeAspect="1"/>
          </p:cNvPicPr>
          <p:nvPr/>
        </p:nvPicPr>
        <p:blipFill rotWithShape="1">
          <a:blip r:embed="rId2"/>
          <a:srcRect l="9692" t="25424" r="11770" b="14855"/>
          <a:stretch/>
        </p:blipFill>
        <p:spPr>
          <a:xfrm>
            <a:off x="689316" y="1687354"/>
            <a:ext cx="7216728" cy="3305908"/>
          </a:xfrm>
          <a:prstGeom prst="rect">
            <a:avLst/>
          </a:prstGeom>
        </p:spPr>
      </p:pic>
      <p:pic>
        <p:nvPicPr>
          <p:cNvPr id="7" name="Picture 6">
            <a:extLst>
              <a:ext uri="{FF2B5EF4-FFF2-40B4-BE49-F238E27FC236}">
                <a16:creationId xmlns:a16="http://schemas.microsoft.com/office/drawing/2014/main" id="{037FBD54-2B90-97AA-709A-3536CB8902D6}"/>
              </a:ext>
            </a:extLst>
          </p:cNvPr>
          <p:cNvPicPr>
            <a:picLocks noChangeAspect="1"/>
          </p:cNvPicPr>
          <p:nvPr/>
        </p:nvPicPr>
        <p:blipFill rotWithShape="1">
          <a:blip r:embed="rId3"/>
          <a:srcRect l="9484" t="35085" r="61807" b="42088"/>
          <a:stretch/>
        </p:blipFill>
        <p:spPr>
          <a:xfrm>
            <a:off x="8046720" y="2433711"/>
            <a:ext cx="3770142" cy="2307101"/>
          </a:xfrm>
          <a:prstGeom prst="rect">
            <a:avLst/>
          </a:prstGeom>
        </p:spPr>
      </p:pic>
    </p:spTree>
    <p:extLst>
      <p:ext uri="{BB962C8B-B14F-4D97-AF65-F5344CB8AC3E}">
        <p14:creationId xmlns:p14="http://schemas.microsoft.com/office/powerpoint/2010/main" val="1706384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7960D8-19F1-5BCB-D758-168AD70A9A3E}"/>
              </a:ext>
            </a:extLst>
          </p:cNvPr>
          <p:cNvSpPr txBox="1"/>
          <p:nvPr/>
        </p:nvSpPr>
        <p:spPr>
          <a:xfrm>
            <a:off x="1589649" y="124823"/>
            <a:ext cx="7863840" cy="646331"/>
          </a:xfrm>
          <a:prstGeom prst="rect">
            <a:avLst/>
          </a:prstGeom>
          <a:noFill/>
        </p:spPr>
        <p:txBody>
          <a:bodyPr wrap="square" rtlCol="0">
            <a:spAutoFit/>
          </a:bodyPr>
          <a:lstStyle/>
          <a:p>
            <a:pPr algn="ctr"/>
            <a:r>
              <a:rPr lang="en-IN" sz="3600" dirty="0">
                <a:latin typeface="Segoe UI Black" panose="020B0A02040204020203" pitchFamily="34" charset="0"/>
                <a:ea typeface="Segoe UI Black" panose="020B0A02040204020203" pitchFamily="34" charset="0"/>
              </a:rPr>
              <a:t>PREFERENCE OF PAYMENT TYPE</a:t>
            </a:r>
          </a:p>
        </p:txBody>
      </p:sp>
      <p:sp>
        <p:nvSpPr>
          <p:cNvPr id="3" name="TextBox 2">
            <a:extLst>
              <a:ext uri="{FF2B5EF4-FFF2-40B4-BE49-F238E27FC236}">
                <a16:creationId xmlns:a16="http://schemas.microsoft.com/office/drawing/2014/main" id="{C2EED997-AA70-8C42-4532-1BDC6B9F1A1B}"/>
              </a:ext>
            </a:extLst>
          </p:cNvPr>
          <p:cNvSpPr txBox="1"/>
          <p:nvPr/>
        </p:nvSpPr>
        <p:spPr>
          <a:xfrm>
            <a:off x="787790" y="1026942"/>
            <a:ext cx="9988061"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Pie Chart Shows that 67% customers use CARD as a payment type </a:t>
            </a:r>
          </a:p>
          <a:p>
            <a:r>
              <a:rPr lang="en-US" dirty="0">
                <a:latin typeface="Times New Roman" panose="02020603050405020304" pitchFamily="18" charset="0"/>
                <a:cs typeface="Times New Roman" panose="02020603050405020304" pitchFamily="18" charset="0"/>
              </a:rPr>
              <a:t>and 37% use CASH payment type.</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indicates a strong preference among customers for using card payments over cash, potentially due to convenience, security, or incentives offered for card transactions.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14C717-BD3C-F141-5528-2B347B2C7DE6}"/>
              </a:ext>
            </a:extLst>
          </p:cNvPr>
          <p:cNvPicPr>
            <a:picLocks noChangeAspect="1"/>
          </p:cNvPicPr>
          <p:nvPr/>
        </p:nvPicPr>
        <p:blipFill rotWithShape="1">
          <a:blip r:embed="rId2"/>
          <a:srcRect l="11025" t="32016" r="61513" b="17727"/>
          <a:stretch/>
        </p:blipFill>
        <p:spPr>
          <a:xfrm>
            <a:off x="1744393" y="2196234"/>
            <a:ext cx="4351607" cy="3632022"/>
          </a:xfrm>
          <a:prstGeom prst="rect">
            <a:avLst/>
          </a:prstGeom>
        </p:spPr>
      </p:pic>
    </p:spTree>
    <p:extLst>
      <p:ext uri="{BB962C8B-B14F-4D97-AF65-F5344CB8AC3E}">
        <p14:creationId xmlns:p14="http://schemas.microsoft.com/office/powerpoint/2010/main" val="217587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CE5AF4-FCEA-3E59-BCB9-BD0E74C81260}"/>
              </a:ext>
            </a:extLst>
          </p:cNvPr>
          <p:cNvSpPr txBox="1"/>
          <p:nvPr/>
        </p:nvSpPr>
        <p:spPr>
          <a:xfrm>
            <a:off x="689316" y="211015"/>
            <a:ext cx="8257735" cy="646331"/>
          </a:xfrm>
          <a:prstGeom prst="rect">
            <a:avLst/>
          </a:prstGeom>
          <a:noFill/>
        </p:spPr>
        <p:txBody>
          <a:bodyPr wrap="square" rtlCol="0">
            <a:spAutoFit/>
          </a:bodyPr>
          <a:lstStyle/>
          <a:p>
            <a:r>
              <a:rPr lang="en-US" sz="3600" dirty="0">
                <a:latin typeface="Segoe UI Black" panose="020B0A02040204020203" pitchFamily="34" charset="0"/>
                <a:ea typeface="Segoe UI Black" panose="020B0A02040204020203" pitchFamily="34" charset="0"/>
              </a:rPr>
              <a:t>PASSENGER COUNT ANALYSIS</a:t>
            </a:r>
            <a:endParaRPr lang="en-IN" sz="3600" dirty="0">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F4CA3056-EAFE-699A-2E2B-A55B5B9D836B}"/>
              </a:ext>
            </a:extLst>
          </p:cNvPr>
          <p:cNvSpPr txBox="1"/>
          <p:nvPr/>
        </p:nvSpPr>
        <p:spPr>
          <a:xfrm>
            <a:off x="942535" y="1223889"/>
            <a:ext cx="8102991"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Among card payments, rides with a single passenger (</a:t>
            </a:r>
            <a:r>
              <a:rPr lang="en-US" dirty="0" err="1">
                <a:latin typeface="Times New Roman" panose="02020603050405020304" pitchFamily="18" charset="0"/>
                <a:cs typeface="Times New Roman" panose="02020603050405020304" pitchFamily="18" charset="0"/>
              </a:rPr>
              <a:t>passenger_count</a:t>
            </a:r>
            <a:r>
              <a:rPr lang="en-US" dirty="0">
                <a:latin typeface="Times New Roman" panose="02020603050405020304" pitchFamily="18" charset="0"/>
                <a:cs typeface="Times New Roman" panose="02020603050405020304" pitchFamily="18" charset="0"/>
              </a:rPr>
              <a:t> = 1) comprise the largest proportion, constituting 40.08% of all card transactions.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Similarly, cash payments are predominantly associated with single-passenger rides, making up 20.04% of all cash transactions.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is a noticeable decrease in the percentage of transactions as the passenger count increases, suggesting that larger groups are less likely to use taxis or may opt for alternative payment methods.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insights emphasize the importance of considering both payment method and passenger count when analyzing transaction data, as they provide valuable insights into customer behavior and preferences.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35543D2-C852-7C20-5AA5-3A9FAD661310}"/>
              </a:ext>
            </a:extLst>
          </p:cNvPr>
          <p:cNvPicPr>
            <a:picLocks noChangeAspect="1"/>
          </p:cNvPicPr>
          <p:nvPr/>
        </p:nvPicPr>
        <p:blipFill rotWithShape="1">
          <a:blip r:embed="rId2"/>
          <a:srcRect l="8846" t="38149" r="7730" b="17830"/>
          <a:stretch/>
        </p:blipFill>
        <p:spPr>
          <a:xfrm>
            <a:off x="1078524" y="4023360"/>
            <a:ext cx="9092418" cy="1842868"/>
          </a:xfrm>
          <a:prstGeom prst="rect">
            <a:avLst/>
          </a:prstGeom>
        </p:spPr>
      </p:pic>
    </p:spTree>
    <p:extLst>
      <p:ext uri="{BB962C8B-B14F-4D97-AF65-F5344CB8AC3E}">
        <p14:creationId xmlns:p14="http://schemas.microsoft.com/office/powerpoint/2010/main" val="210008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2944CA-E75B-CA1A-8041-0132300F3B4B}"/>
              </a:ext>
            </a:extLst>
          </p:cNvPr>
          <p:cNvSpPr txBox="1"/>
          <p:nvPr/>
        </p:nvSpPr>
        <p:spPr>
          <a:xfrm>
            <a:off x="1913206" y="128395"/>
            <a:ext cx="5866228" cy="646331"/>
          </a:xfrm>
          <a:prstGeom prst="rect">
            <a:avLst/>
          </a:prstGeom>
          <a:noFill/>
        </p:spPr>
        <p:txBody>
          <a:bodyPr wrap="square" rtlCol="0">
            <a:spAutoFit/>
          </a:bodyPr>
          <a:lstStyle/>
          <a:p>
            <a:pPr algn="ctr"/>
            <a:r>
              <a:rPr lang="en-US" sz="3600" dirty="0">
                <a:latin typeface="Segoe UI Black" panose="020B0A02040204020203" pitchFamily="34" charset="0"/>
                <a:ea typeface="Segoe UI Black" panose="020B0A02040204020203" pitchFamily="34" charset="0"/>
              </a:rPr>
              <a:t>HYPOTHESIS TESTING</a:t>
            </a:r>
            <a:endParaRPr lang="en-IN" sz="3600" dirty="0">
              <a:latin typeface="Segoe UI Black" panose="020B0A02040204020203"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182A87FB-6923-BE43-6B75-14D893D7A634}"/>
              </a:ext>
            </a:extLst>
          </p:cNvPr>
          <p:cNvSpPr txBox="1"/>
          <p:nvPr/>
        </p:nvSpPr>
        <p:spPr>
          <a:xfrm>
            <a:off x="1308295" y="1041008"/>
            <a:ext cx="9537896"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Null hypothesis</a:t>
            </a:r>
            <a:r>
              <a:rPr lang="en-US" dirty="0">
                <a:latin typeface="Times New Roman" panose="02020603050405020304" pitchFamily="18" charset="0"/>
                <a:cs typeface="Times New Roman" panose="02020603050405020304" pitchFamily="18" charset="0"/>
              </a:rPr>
              <a:t>: There is no difference in average fare between customers who use credit cards and customers who use cash.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Alternative hypothesis: </a:t>
            </a:r>
            <a:r>
              <a:rPr lang="en-US" dirty="0">
                <a:latin typeface="Times New Roman" panose="02020603050405020304" pitchFamily="18" charset="0"/>
                <a:cs typeface="Times New Roman" panose="02020603050405020304" pitchFamily="18" charset="0"/>
              </a:rPr>
              <a:t>There is a difference in average fare between customers who use credit cards and customers who use cash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With a T-statistic of 165.5 and a P-value of less than 0.05, we reject the null hypothesis, suggesting that there is indeed a significant difference in average fare between the two payment methods.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9502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53</TotalTime>
  <Words>563</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Gill Sans MT</vt:lpstr>
      <vt:lpstr>Lucida Handwriting</vt:lpstr>
      <vt:lpstr>Segoe UI Black</vt:lpstr>
      <vt:lpstr>Times New Roman</vt:lpstr>
      <vt:lpstr>Wingdings</vt:lpstr>
      <vt:lpstr>Gallery</vt:lpstr>
      <vt:lpstr>Maximizing the revenue for drivers </vt:lpstr>
      <vt:lpstr>AGENDA</vt:lpstr>
      <vt:lpstr>PROBLEM STATEMENT</vt:lpstr>
      <vt:lpstr>RESEARCH QUESTION</vt:lpstr>
      <vt:lpstr>DATA OVERVIEW</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sanjay ambatkar</dc:creator>
  <cp:lastModifiedBy>sanjay ambatkar</cp:lastModifiedBy>
  <cp:revision>1</cp:revision>
  <dcterms:created xsi:type="dcterms:W3CDTF">2024-07-11T09:53:44Z</dcterms:created>
  <dcterms:modified xsi:type="dcterms:W3CDTF">2024-07-11T10:47:36Z</dcterms:modified>
</cp:coreProperties>
</file>