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4B0D-7BFC-4FF5-A14D-4DEBEC23ADE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149C0-903C-4240-AA4D-3DC9E45BD0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149C0-903C-4240-AA4D-3DC9E45BD08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52BB9-2184-428E-9D44-103CA2BAEC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BC6D3-20E2-42CB-B134-BA6E64C3A7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772400" cy="1470025"/>
          </a:xfrm>
        </p:spPr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7162800" cy="4343400"/>
          </a:xfrm>
        </p:spPr>
        <p:txBody>
          <a:bodyPr/>
          <a:lstStyle/>
          <a:p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Hans Liu </a:t>
            </a:r>
            <a:r>
              <a:rPr lang="en-US" dirty="0" err="1" smtClean="0"/>
              <a:t>Winarta</a:t>
            </a:r>
            <a:r>
              <a:rPr lang="en-US" dirty="0" smtClean="0"/>
              <a:t> ()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Fran </a:t>
            </a:r>
            <a:r>
              <a:rPr lang="en-US" dirty="0" err="1" smtClean="0"/>
              <a:t>Siska</a:t>
            </a:r>
            <a:r>
              <a:rPr lang="en-US" dirty="0" smtClean="0"/>
              <a:t> </a:t>
            </a:r>
            <a:r>
              <a:rPr lang="en-US" dirty="0" err="1" smtClean="0"/>
              <a:t>Agustina</a:t>
            </a:r>
            <a:r>
              <a:rPr lang="en-US" dirty="0" smtClean="0"/>
              <a:t> (12.111.2333)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Irwan</a:t>
            </a:r>
            <a:r>
              <a:rPr lang="en-US" dirty="0" smtClean="0"/>
              <a:t> Tan </a:t>
            </a:r>
            <a:r>
              <a:rPr lang="en-US" dirty="0" err="1" smtClean="0"/>
              <a:t>Iwan</a:t>
            </a:r>
            <a:r>
              <a:rPr lang="en-US" dirty="0" smtClean="0"/>
              <a:t>	()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Joseph ()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Beralih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OS/2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OS/2 1.0 </a:t>
            </a:r>
            <a:r>
              <a:rPr lang="en-US" sz="1600" dirty="0" err="1" smtClean="0"/>
              <a:t>dirilis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1987, yang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 smtClean="0"/>
              <a:t> swapping </a:t>
            </a:r>
            <a:r>
              <a:rPr lang="en-US" sz="1600" dirty="0" err="1" smtClean="0"/>
              <a:t>dan</a:t>
            </a:r>
            <a:r>
              <a:rPr lang="en-US" sz="1600" dirty="0" smtClean="0"/>
              <a:t> multitasking.</a:t>
            </a:r>
          </a:p>
          <a:p>
            <a:pPr>
              <a:buNone/>
            </a:pPr>
            <a:r>
              <a:rPr lang="en-US" sz="1600" dirty="0" smtClean="0"/>
              <a:t>OS/2 </a:t>
            </a:r>
            <a:r>
              <a:rPr lang="en-US" sz="1600" dirty="0" err="1" smtClean="0"/>
              <a:t>versi</a:t>
            </a:r>
            <a:r>
              <a:rPr lang="en-US" sz="1600" dirty="0" smtClean="0"/>
              <a:t> 1.0 </a:t>
            </a:r>
            <a:r>
              <a:rPr lang="en-US" sz="1600" dirty="0" err="1" smtClean="0"/>
              <a:t>hanyalah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operasi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berbasis</a:t>
            </a:r>
            <a:r>
              <a:rPr lang="en-US" sz="1600" dirty="0" smtClean="0"/>
              <a:t> modus </a:t>
            </a:r>
            <a:r>
              <a:rPr lang="en-US" sz="1600" dirty="0" err="1" smtClean="0"/>
              <a:t>teks</a:t>
            </a:r>
            <a:r>
              <a:rPr lang="en-US" sz="1600" dirty="0" smtClean="0"/>
              <a:t>/command line </a:t>
            </a:r>
            <a:r>
              <a:rPr lang="en-US" sz="1600" dirty="0" err="1" smtClean="0"/>
              <a:t>saja</a:t>
            </a:r>
            <a:r>
              <a:rPr lang="en-US" sz="1600" dirty="0" smtClean="0"/>
              <a:t>. </a:t>
            </a:r>
          </a:p>
          <a:p>
            <a:pPr>
              <a:buNone/>
            </a:pPr>
            <a:r>
              <a:rPr lang="en-US" sz="1600" dirty="0" smtClean="0"/>
              <a:t>OS/2 </a:t>
            </a:r>
            <a:r>
              <a:rPr lang="en-US" sz="1600" dirty="0" err="1" smtClean="0"/>
              <a:t>versi</a:t>
            </a:r>
            <a:r>
              <a:rPr lang="en-US" sz="1600" dirty="0" smtClean="0"/>
              <a:t> 1.1 </a:t>
            </a:r>
            <a:r>
              <a:rPr lang="en-US" sz="1600" dirty="0" err="1" smtClean="0"/>
              <a:t>dirilis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1988 </a:t>
            </a:r>
            <a:r>
              <a:rPr lang="en-US" sz="1600" dirty="0" err="1" smtClean="0"/>
              <a:t>menawarkan</a:t>
            </a:r>
            <a:r>
              <a:rPr lang="en-US" sz="1600" dirty="0" smtClean="0"/>
              <a:t> </a:t>
            </a:r>
            <a:r>
              <a:rPr lang="en-US" sz="1600" dirty="0" err="1" smtClean="0"/>
              <a:t>antarmuka</a:t>
            </a:r>
            <a:r>
              <a:rPr lang="en-US" sz="1600" dirty="0" smtClean="0"/>
              <a:t> </a:t>
            </a:r>
            <a:r>
              <a:rPr lang="en-US" sz="1600" dirty="0" err="1" smtClean="0"/>
              <a:t>grafis</a:t>
            </a:r>
            <a:r>
              <a:rPr lang="en-US" sz="1600" dirty="0" smtClean="0"/>
              <a:t> </a:t>
            </a:r>
            <a:r>
              <a:rPr lang="en-US" sz="1600" dirty="0" err="1" smtClean="0"/>
              <a:t>disebut</a:t>
            </a:r>
            <a:r>
              <a:rPr lang="en-US" sz="1600" dirty="0" smtClean="0"/>
              <a:t> Presentation Manager.</a:t>
            </a:r>
          </a:p>
          <a:p>
            <a:pPr>
              <a:buNone/>
            </a:pPr>
            <a:r>
              <a:rPr lang="en-US" sz="1600" dirty="0" smtClean="0"/>
              <a:t>OS/2 </a:t>
            </a:r>
            <a:r>
              <a:rPr lang="en-US" sz="1600" dirty="0" err="1" smtClean="0"/>
              <a:t>versi</a:t>
            </a:r>
            <a:r>
              <a:rPr lang="en-US" sz="1600" dirty="0" smtClean="0"/>
              <a:t> 1.2, </a:t>
            </a:r>
            <a:r>
              <a:rPr lang="en-US" sz="1600" dirty="0" err="1" smtClean="0"/>
              <a:t>dirilis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1989, </a:t>
            </a:r>
            <a:r>
              <a:rPr lang="en-US" sz="1600" dirty="0" err="1" smtClean="0"/>
              <a:t>memperkenalkan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berkas</a:t>
            </a:r>
            <a:r>
              <a:rPr lang="en-US" sz="1600" dirty="0" smtClean="0"/>
              <a:t> </a:t>
            </a:r>
            <a:r>
              <a:rPr lang="en-US" sz="1600" dirty="0" err="1" smtClean="0"/>
              <a:t>baru</a:t>
            </a:r>
            <a:r>
              <a:rPr lang="en-US" sz="1600" dirty="0" smtClean="0"/>
              <a:t>, </a:t>
            </a:r>
            <a:r>
              <a:rPr lang="en-US" sz="1600" dirty="0" err="1" smtClean="0"/>
              <a:t>disebut</a:t>
            </a:r>
            <a:r>
              <a:rPr lang="en-US" sz="1600" dirty="0" smtClean="0"/>
              <a:t>  High Performance File System (HPFS), </a:t>
            </a:r>
            <a:r>
              <a:rPr lang="en-US" sz="1600" dirty="0" err="1" smtClean="0"/>
              <a:t>ditujukan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menggantikan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berkas</a:t>
            </a:r>
            <a:r>
              <a:rPr lang="en-US" sz="1600" dirty="0" smtClean="0"/>
              <a:t> File Allocation Table (FAT).</a:t>
            </a:r>
          </a:p>
          <a:p>
            <a:pPr>
              <a:buNone/>
            </a:pPr>
            <a:r>
              <a:rPr lang="en-US" sz="1600" dirty="0" smtClean="0"/>
              <a:t>Microsoft </a:t>
            </a:r>
            <a:r>
              <a:rPr lang="en-US" sz="1600" dirty="0" err="1" smtClean="0"/>
              <a:t>merubah</a:t>
            </a:r>
            <a:r>
              <a:rPr lang="en-US" sz="1600" dirty="0" smtClean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 OS/2 </a:t>
            </a:r>
            <a:r>
              <a:rPr lang="en-US" sz="1600" dirty="0" err="1" smtClean="0"/>
              <a:t>versi</a:t>
            </a:r>
            <a:r>
              <a:rPr lang="en-US" sz="1600" dirty="0" smtClean="0"/>
              <a:t> 3.0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Windows NT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ditulis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operasi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baru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sebagian</a:t>
            </a:r>
            <a:r>
              <a:rPr lang="en-US" sz="1600" dirty="0" smtClean="0"/>
              <a:t> </a:t>
            </a:r>
            <a:r>
              <a:rPr lang="en-US" sz="1600" dirty="0" err="1" smtClean="0"/>
              <a:t>besar</a:t>
            </a:r>
            <a:r>
              <a:rPr lang="en-US" sz="1600" dirty="0" smtClean="0"/>
              <a:t> </a:t>
            </a:r>
            <a:r>
              <a:rPr lang="en-US" sz="1600" dirty="0" err="1" smtClean="0"/>
              <a:t>kode</a:t>
            </a:r>
            <a:r>
              <a:rPr lang="en-US" sz="1600" dirty="0" smtClean="0"/>
              <a:t> </a:t>
            </a:r>
            <a:r>
              <a:rPr lang="en-US" sz="1600" dirty="0" err="1" smtClean="0"/>
              <a:t>bebas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kode</a:t>
            </a:r>
            <a:r>
              <a:rPr lang="en-US" sz="1600" dirty="0" smtClean="0"/>
              <a:t> IBM OS/2.</a:t>
            </a:r>
          </a:p>
          <a:p>
            <a:pPr>
              <a:buNone/>
            </a:pPr>
            <a:r>
              <a:rPr lang="en-US" sz="1600" dirty="0" smtClean="0"/>
              <a:t> IBM </a:t>
            </a:r>
            <a:r>
              <a:rPr lang="en-US" sz="1600" dirty="0" err="1" smtClean="0"/>
              <a:t>merilis</a:t>
            </a:r>
            <a:r>
              <a:rPr lang="en-US" sz="1600" dirty="0" smtClean="0"/>
              <a:t> OS/2 </a:t>
            </a:r>
            <a:r>
              <a:rPr lang="en-US" sz="1600" dirty="0" err="1" smtClean="0"/>
              <a:t>versi</a:t>
            </a:r>
            <a:r>
              <a:rPr lang="en-US" sz="1600" dirty="0" smtClean="0"/>
              <a:t> 2.0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1992. </a:t>
            </a:r>
            <a:r>
              <a:rPr lang="en-US" sz="1600" dirty="0" err="1" smtClean="0"/>
              <a:t>Versi</a:t>
            </a:r>
            <a:r>
              <a:rPr lang="en-US" sz="1600" dirty="0" smtClean="0"/>
              <a:t> 2.0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menawarkan</a:t>
            </a:r>
            <a:r>
              <a:rPr lang="en-US" sz="1600" dirty="0" smtClean="0"/>
              <a:t> </a:t>
            </a:r>
            <a:r>
              <a:rPr lang="en-US" sz="1600" dirty="0" err="1" smtClean="0"/>
              <a:t>peningkatan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signifikan</a:t>
            </a:r>
            <a:r>
              <a:rPr lang="en-US" sz="1600" dirty="0" smtClean="0"/>
              <a:t>, </a:t>
            </a:r>
            <a:r>
              <a:rPr lang="en-US" sz="1600" dirty="0" err="1" smtClean="0"/>
              <a:t>yakni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GUI </a:t>
            </a:r>
            <a:r>
              <a:rPr lang="en-US" sz="1600" dirty="0" err="1" smtClean="0"/>
              <a:t>berorientasi</a:t>
            </a:r>
            <a:r>
              <a:rPr lang="en-US" sz="1600" dirty="0" smtClean="0"/>
              <a:t> </a:t>
            </a:r>
            <a:r>
              <a:rPr lang="en-US" sz="1600" dirty="0" err="1" smtClean="0"/>
              <a:t>objek</a:t>
            </a:r>
            <a:r>
              <a:rPr lang="en-US" sz="1600" dirty="0" smtClean="0"/>
              <a:t>, yang </a:t>
            </a:r>
            <a:r>
              <a:rPr lang="en-US" sz="1600" dirty="0" err="1" smtClean="0"/>
              <a:t>disebut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Workplace Shell (WPS),</a:t>
            </a:r>
            <a:r>
              <a:rPr lang="en-US" sz="1600" dirty="0" err="1" smtClean="0"/>
              <a:t>buah</a:t>
            </a:r>
            <a:r>
              <a:rPr lang="en-US" sz="1600" dirty="0" smtClean="0"/>
              <a:t> </a:t>
            </a:r>
            <a:r>
              <a:rPr lang="en-US" sz="1600" dirty="0" err="1" smtClean="0"/>
              <a:t>dekstop</a:t>
            </a:r>
            <a:r>
              <a:rPr lang="en-US" sz="1600" dirty="0" smtClean="0"/>
              <a:t>. </a:t>
            </a:r>
          </a:p>
          <a:p>
            <a:pPr>
              <a:buNone/>
            </a:pPr>
            <a:r>
              <a:rPr lang="en-US" sz="1600" dirty="0" err="1" smtClean="0"/>
              <a:t>Versi</a:t>
            </a:r>
            <a:r>
              <a:rPr lang="en-US" sz="1600" dirty="0" smtClean="0"/>
              <a:t> 2.0 </a:t>
            </a:r>
            <a:r>
              <a:rPr lang="en-US" sz="1600" dirty="0" err="1" smtClean="0"/>
              <a:t>juga</a:t>
            </a:r>
            <a:r>
              <a:rPr lang="en-US" sz="1600" dirty="0" smtClean="0"/>
              <a:t> </a:t>
            </a:r>
            <a:r>
              <a:rPr lang="en-US" sz="1600" dirty="0" err="1" smtClean="0"/>
              <a:t>menawarkan</a:t>
            </a:r>
            <a:r>
              <a:rPr lang="en-US" sz="1600" dirty="0" smtClean="0"/>
              <a:t> API </a:t>
            </a:r>
            <a:r>
              <a:rPr lang="en-US" sz="1600" dirty="0" smtClean="0"/>
              <a:t>(</a:t>
            </a:r>
            <a:r>
              <a:rPr lang="en-US" sz="1600" dirty="0" err="1" smtClean="0"/>
              <a:t>mendukung</a:t>
            </a:r>
            <a:r>
              <a:rPr lang="en-US" sz="1600" dirty="0" smtClean="0"/>
              <a:t> </a:t>
            </a:r>
            <a:r>
              <a:rPr lang="en-US" sz="1600" dirty="0" err="1" smtClean="0"/>
              <a:t>instruksi</a:t>
            </a:r>
            <a:r>
              <a:rPr lang="en-US" sz="1600" dirty="0" smtClean="0"/>
              <a:t> 32-bit </a:t>
            </a:r>
            <a:r>
              <a:rPr lang="en-US" sz="1600" dirty="0" err="1" smtClean="0"/>
              <a:t>milik</a:t>
            </a:r>
            <a:r>
              <a:rPr lang="en-US" sz="1600" dirty="0" smtClean="0"/>
              <a:t> Intel 80386),dan </a:t>
            </a:r>
            <a:r>
              <a:rPr lang="en-US" sz="1600" dirty="0" err="1" smtClean="0"/>
              <a:t>menawarkan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 smtClean="0"/>
              <a:t> multitasking yang </a:t>
            </a:r>
            <a:r>
              <a:rPr lang="en-US" sz="1600" dirty="0" err="1" smtClean="0"/>
              <a:t>mampu</a:t>
            </a:r>
            <a:r>
              <a:rPr lang="en-US" sz="1600" dirty="0" smtClean="0"/>
              <a:t> </a:t>
            </a:r>
            <a:r>
              <a:rPr lang="en-US" sz="1600" dirty="0" err="1" smtClean="0"/>
              <a:t>mengalamatkan</a:t>
            </a:r>
            <a:r>
              <a:rPr lang="en-US" sz="1600" dirty="0" smtClean="0"/>
              <a:t> </a:t>
            </a:r>
            <a:r>
              <a:rPr lang="en-US" sz="1600" dirty="0" err="1" smtClean="0"/>
              <a:t>memori</a:t>
            </a:r>
            <a:r>
              <a:rPr lang="en-US" sz="1600" dirty="0" smtClean="0"/>
              <a:t> </a:t>
            </a:r>
            <a:r>
              <a:rPr lang="en-US" sz="1600" dirty="0" err="1" smtClean="0"/>
              <a:t>hingga</a:t>
            </a:r>
            <a:r>
              <a:rPr lang="en-US" sz="1600" dirty="0" smtClean="0"/>
              <a:t> 4 gigabyte. </a:t>
            </a:r>
            <a:r>
              <a:rPr lang="en-US" sz="1600" dirty="0" err="1" smtClean="0"/>
              <a:t>Tetapi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masih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kode</a:t>
            </a:r>
            <a:r>
              <a:rPr lang="en-US" sz="1600" dirty="0" smtClean="0"/>
              <a:t> 16-bit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Microsoft </a:t>
            </a:r>
            <a:r>
              <a:rPr lang="en-US" sz="1600" dirty="0" err="1" smtClean="0"/>
              <a:t>akhirnya</a:t>
            </a:r>
            <a:r>
              <a:rPr lang="en-US" sz="1600" dirty="0" smtClean="0"/>
              <a:t> "</a:t>
            </a:r>
            <a:r>
              <a:rPr lang="en-US" sz="1600" dirty="0" err="1" smtClean="0"/>
              <a:t>menjiplak</a:t>
            </a:r>
            <a:r>
              <a:rPr lang="en-US" sz="1600" dirty="0" smtClean="0"/>
              <a:t>"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elemen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Workplace Shell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operasi</a:t>
            </a:r>
            <a:r>
              <a:rPr lang="en-US" sz="1600" dirty="0" smtClean="0"/>
              <a:t> Windows 95 yang </a:t>
            </a:r>
            <a:r>
              <a:rPr lang="en-US" sz="1600" dirty="0" err="1" smtClean="0"/>
              <a:t>dirilis</a:t>
            </a:r>
            <a:r>
              <a:rPr lang="en-US" sz="1600" dirty="0" smtClean="0"/>
              <a:t> </a:t>
            </a:r>
            <a:r>
              <a:rPr lang="en-US" sz="1600" dirty="0" err="1" smtClean="0"/>
              <a:t>tiga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</a:t>
            </a:r>
            <a:r>
              <a:rPr lang="en-US" sz="1600" dirty="0" err="1" smtClean="0"/>
              <a:t>kemudian</a:t>
            </a:r>
            <a:r>
              <a:rPr lang="en-US" sz="1600" dirty="0"/>
              <a:t>,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mengharuskan</a:t>
            </a:r>
            <a:r>
              <a:rPr lang="en-US" sz="1600" dirty="0" smtClean="0"/>
              <a:t> device driver </a:t>
            </a:r>
            <a:r>
              <a:rPr lang="en-US" sz="1600" dirty="0" err="1" smtClean="0"/>
              <a:t>harus</a:t>
            </a:r>
            <a:r>
              <a:rPr lang="en-US" sz="1600" dirty="0" smtClean="0"/>
              <a:t> </a:t>
            </a:r>
            <a:r>
              <a:rPr lang="en-US" sz="1600" dirty="0" err="1" smtClean="0"/>
              <a:t>ditulis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kode</a:t>
            </a:r>
            <a:r>
              <a:rPr lang="en-US" sz="1600" dirty="0" smtClean="0"/>
              <a:t> 16-bit, </a:t>
            </a:r>
            <a:r>
              <a:rPr lang="en-US" sz="1600" dirty="0" err="1" smtClean="0"/>
              <a:t>selain</a:t>
            </a:r>
            <a:r>
              <a:rPr lang="en-US" sz="1600" dirty="0" smtClean="0"/>
              <a:t> </a:t>
            </a:r>
            <a:r>
              <a:rPr lang="en-US" sz="1600" dirty="0" err="1" smtClean="0"/>
              <a:t>tentunya</a:t>
            </a:r>
            <a:r>
              <a:rPr lang="en-US" sz="1600" dirty="0" smtClean="0"/>
              <a:t>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hal</a:t>
            </a:r>
            <a:r>
              <a:rPr lang="en-US" sz="1600" dirty="0" smtClean="0"/>
              <a:t> internal </a:t>
            </a:r>
            <a:r>
              <a:rPr lang="en-US" sz="1600" dirty="0" err="1" smtClean="0"/>
              <a:t>lainnya</a:t>
            </a:r>
            <a:r>
              <a:rPr lang="en-US" sz="1600" dirty="0" smtClean="0"/>
              <a:t>. Hal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 smtClean="0"/>
              <a:t>salah</a:t>
            </a:r>
            <a:r>
              <a:rPr lang="en-US" sz="1600" dirty="0" smtClean="0"/>
              <a:t> </a:t>
            </a:r>
            <a:r>
              <a:rPr lang="en-US" sz="1600" dirty="0" err="1" smtClean="0"/>
              <a:t>satu</a:t>
            </a:r>
            <a:r>
              <a:rPr lang="en-US" sz="1600" dirty="0" smtClean="0"/>
              <a:t> </a:t>
            </a:r>
            <a:r>
              <a:rPr lang="en-US" sz="1600" dirty="0" err="1" smtClean="0"/>
              <a:t>alasan</a:t>
            </a:r>
            <a:r>
              <a:rPr lang="en-US" sz="1600" dirty="0" smtClean="0"/>
              <a:t> </a:t>
            </a:r>
            <a:r>
              <a:rPr lang="en-US" sz="1600" dirty="0" err="1" smtClean="0"/>
              <a:t>mengapa</a:t>
            </a:r>
            <a:r>
              <a:rPr lang="en-US" sz="1600" dirty="0" smtClean="0"/>
              <a:t> OS/2 </a:t>
            </a:r>
            <a:r>
              <a:rPr lang="en-US" sz="1600" dirty="0" err="1" smtClean="0"/>
              <a:t>kekurangan</a:t>
            </a:r>
            <a:r>
              <a:rPr lang="en-US" sz="1600" dirty="0" smtClean="0"/>
              <a:t> driver </a:t>
            </a:r>
            <a:r>
              <a:rPr lang="en-US" sz="1600" dirty="0" err="1" smtClean="0"/>
              <a:t>perangkat</a:t>
            </a:r>
            <a:r>
              <a:rPr lang="en-US" sz="1600" dirty="0" smtClean="0"/>
              <a:t> </a:t>
            </a:r>
            <a:r>
              <a:rPr lang="en-US" sz="1600" dirty="0" err="1" smtClean="0"/>
              <a:t>keras</a:t>
            </a:r>
            <a:r>
              <a:rPr lang="en-US" sz="1600" dirty="0" smtClean="0"/>
              <a:t>. </a:t>
            </a:r>
          </a:p>
          <a:p>
            <a:pPr>
              <a:buNone/>
            </a:pP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saat</a:t>
            </a:r>
            <a:r>
              <a:rPr lang="en-US" sz="1600" dirty="0" smtClean="0"/>
              <a:t> </a:t>
            </a:r>
            <a:r>
              <a:rPr lang="en-US" sz="1600" dirty="0" err="1" smtClean="0"/>
              <a:t>itu</a:t>
            </a:r>
            <a:r>
              <a:rPr lang="en-US" sz="1600" dirty="0" smtClean="0"/>
              <a:t>, </a:t>
            </a:r>
            <a:r>
              <a:rPr lang="en-US" sz="1600" dirty="0" err="1" smtClean="0"/>
              <a:t>memang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jelas</a:t>
            </a:r>
            <a:r>
              <a:rPr lang="en-US" sz="1600" dirty="0" smtClean="0"/>
              <a:t> </a:t>
            </a:r>
            <a:r>
              <a:rPr lang="en-US" sz="1600" dirty="0" err="1" smtClean="0"/>
              <a:t>siapa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</a:t>
            </a:r>
            <a:r>
              <a:rPr lang="en-US" sz="1600" dirty="0" err="1" smtClean="0"/>
              <a:t>pemenang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/>
              <a:t> </a:t>
            </a:r>
            <a:r>
              <a:rPr lang="en-US" sz="1600" dirty="0" smtClean="0"/>
              <a:t>"Desktop Wars",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tetapi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akhirnya</a:t>
            </a:r>
            <a:r>
              <a:rPr lang="en-US" sz="1600" dirty="0" smtClean="0"/>
              <a:t> OS/2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mampu</a:t>
            </a:r>
            <a:r>
              <a:rPr lang="en-US" sz="1600" dirty="0" smtClean="0"/>
              <a:t> </a:t>
            </a:r>
            <a:r>
              <a:rPr lang="en-US" sz="1600" dirty="0" err="1" smtClean="0"/>
              <a:t>mendapatkan</a:t>
            </a:r>
            <a:r>
              <a:rPr lang="en-US" sz="1600" dirty="0" smtClean="0"/>
              <a:t> </a:t>
            </a:r>
            <a:r>
              <a:rPr lang="en-US" sz="1600" dirty="0" err="1" smtClean="0"/>
              <a:t>pangsa</a:t>
            </a:r>
            <a:r>
              <a:rPr lang="en-US" sz="1600" dirty="0" smtClean="0"/>
              <a:t> </a:t>
            </a:r>
            <a:r>
              <a:rPr lang="en-US" sz="1600" dirty="0" err="1" smtClean="0"/>
              <a:t>pasar</a:t>
            </a:r>
            <a:r>
              <a:rPr lang="en-US" sz="1600" dirty="0" smtClean="0"/>
              <a:t> yang </a:t>
            </a:r>
            <a:r>
              <a:rPr lang="en-US" sz="1600" dirty="0" err="1" smtClean="0"/>
              <a:t>cukup</a:t>
            </a:r>
            <a:r>
              <a:rPr lang="en-US" sz="1600" dirty="0" smtClean="0"/>
              <a:t> </a:t>
            </a:r>
            <a:r>
              <a:rPr lang="en-US" sz="1600" dirty="0" err="1" smtClean="0"/>
              <a:t>meskipun</a:t>
            </a:r>
            <a:r>
              <a:rPr lang="en-US" sz="1600" dirty="0" smtClean="0"/>
              <a:t> IBM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akhirnya</a:t>
            </a:r>
            <a:r>
              <a:rPr lang="en-US" sz="1600" dirty="0" smtClean="0"/>
              <a:t> </a:t>
            </a:r>
            <a:r>
              <a:rPr lang="en-US" sz="1600" dirty="0" err="1" smtClean="0"/>
              <a:t>merilis</a:t>
            </a:r>
            <a:r>
              <a:rPr lang="en-US" sz="1600" dirty="0" smtClean="0"/>
              <a:t>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versi</a:t>
            </a:r>
            <a:r>
              <a:rPr lang="en-US" sz="1600" dirty="0" smtClean="0"/>
              <a:t> OS/2 yang </a:t>
            </a:r>
            <a:r>
              <a:rPr lang="en-US" sz="1600" dirty="0" err="1" smtClean="0"/>
              <a:t>jauh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hebat</a:t>
            </a:r>
            <a:r>
              <a:rPr lang="en-US" sz="1600" dirty="0" smtClean="0"/>
              <a:t> </a:t>
            </a:r>
            <a:r>
              <a:rPr lang="en-US" sz="1600" dirty="0" err="1" smtClean="0"/>
              <a:t>lagi</a:t>
            </a:r>
            <a:r>
              <a:rPr lang="en-US" sz="1600" dirty="0" smtClean="0"/>
              <a:t> </a:t>
            </a:r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 smtClean="0"/>
              <a:t>versi</a:t>
            </a:r>
            <a:r>
              <a:rPr lang="en-US" sz="1600" dirty="0" smtClean="0"/>
              <a:t> 2.0 </a:t>
            </a:r>
            <a:r>
              <a:rPr lang="en-US" sz="1600" dirty="0" err="1" smtClean="0"/>
              <a:t>ini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3.1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respons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dirilisnya</a:t>
            </a:r>
            <a:r>
              <a:rPr lang="en-US" dirty="0" smtClean="0"/>
              <a:t> IBM OS/2 </a:t>
            </a:r>
            <a:r>
              <a:rPr lang="en-US" dirty="0" err="1" smtClean="0"/>
              <a:t>versi</a:t>
            </a:r>
            <a:r>
              <a:rPr lang="en-US" dirty="0" smtClean="0"/>
              <a:t> 2.0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pasaran</a:t>
            </a:r>
            <a:r>
              <a:rPr lang="en-US" dirty="0" smtClean="0"/>
              <a:t>, Microsoft </a:t>
            </a:r>
            <a:r>
              <a:rPr lang="en-US" dirty="0" err="1" smtClean="0"/>
              <a:t>mengembangkan</a:t>
            </a:r>
            <a:r>
              <a:rPr lang="en-US" dirty="0" smtClean="0"/>
              <a:t> Windows 3.1, yang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minor </a:t>
            </a:r>
            <a:r>
              <a:rPr lang="en-US" dirty="0" err="1" smtClean="0"/>
              <a:t>terhadap</a:t>
            </a:r>
            <a:r>
              <a:rPr lang="en-US" dirty="0" smtClean="0"/>
              <a:t> Windows 3.0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bug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multimedia.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3.1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modus real,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modus </a:t>
            </a:r>
            <a:r>
              <a:rPr lang="en-US" dirty="0" err="1" smtClean="0"/>
              <a:t>terproteksi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mikroprosesor</a:t>
            </a:r>
            <a:r>
              <a:rPr lang="en-US" dirty="0" smtClean="0"/>
              <a:t> Intel 80286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Microsoft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merilis</a:t>
            </a:r>
            <a:r>
              <a:rPr lang="en-US" dirty="0" smtClean="0"/>
              <a:t> Windows 3.11,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Windows 3.1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yang </a:t>
            </a:r>
            <a:r>
              <a:rPr lang="en-US" dirty="0" err="1" smtClean="0"/>
              <a:t>dirilis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Windows 3.1, </a:t>
            </a:r>
            <a:r>
              <a:rPr lang="en-US" dirty="0" err="1" smtClean="0"/>
              <a:t>diluncurkan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1992.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for Workgroups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4102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</a:t>
            </a:r>
            <a:r>
              <a:rPr lang="en-US" sz="2000" dirty="0" err="1" smtClean="0"/>
              <a:t>bersamaan</a:t>
            </a:r>
            <a:r>
              <a:rPr lang="en-US" sz="2000" dirty="0" smtClean="0"/>
              <a:t>, Microsoft </a:t>
            </a:r>
            <a:r>
              <a:rPr lang="en-US" sz="2000" dirty="0" err="1" smtClean="0"/>
              <a:t>merilis</a:t>
            </a:r>
            <a:r>
              <a:rPr lang="en-US" sz="2000" dirty="0" smtClean="0"/>
              <a:t> Microsoft Windows for Workgroups, yang </a:t>
            </a:r>
            <a:r>
              <a:rPr lang="en-US" sz="2000" dirty="0" err="1" smtClean="0"/>
              <a:t>tersedia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tambahan</a:t>
            </a:r>
            <a:r>
              <a:rPr lang="en-US" sz="2000" dirty="0" smtClean="0"/>
              <a:t> Windows 3.1,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dalamnya</a:t>
            </a:r>
            <a:r>
              <a:rPr lang="en-US" sz="2000" dirty="0" smtClean="0"/>
              <a:t> </a:t>
            </a:r>
            <a:r>
              <a:rPr lang="en-US" sz="2000" dirty="0" err="1" smtClean="0"/>
              <a:t>tercakup</a:t>
            </a:r>
            <a:r>
              <a:rPr lang="en-US" sz="2000" dirty="0" smtClean="0"/>
              <a:t> </a:t>
            </a:r>
            <a:r>
              <a:rPr lang="en-US" sz="2000" dirty="0" err="1" smtClean="0"/>
              <a:t>lingkungan</a:t>
            </a:r>
            <a:r>
              <a:rPr lang="en-US" sz="2000" dirty="0" smtClean="0"/>
              <a:t> </a:t>
            </a:r>
            <a:r>
              <a:rPr lang="en-US" sz="2000" dirty="0" err="1" smtClean="0"/>
              <a:t>dasar</a:t>
            </a:r>
            <a:r>
              <a:rPr lang="en-US" sz="2000" dirty="0" smtClean="0"/>
              <a:t> Windows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tambahan</a:t>
            </a:r>
            <a:r>
              <a:rPr lang="en-US" sz="2000" dirty="0" smtClean="0"/>
              <a:t> </a:t>
            </a:r>
            <a:r>
              <a:rPr lang="en-US" sz="2000" dirty="0" err="1" smtClean="0"/>
              <a:t>kemampuan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paket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Windows for Workgroups </a:t>
            </a:r>
            <a:r>
              <a:rPr lang="en-US" sz="2000" dirty="0" err="1" smtClean="0"/>
              <a:t>mencakup</a:t>
            </a:r>
            <a:r>
              <a:rPr lang="en-US" sz="2000" dirty="0" smtClean="0"/>
              <a:t> driver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stack </a:t>
            </a:r>
            <a:r>
              <a:rPr lang="en-US" sz="2000" dirty="0" err="1" smtClean="0"/>
              <a:t>protokol</a:t>
            </a:r>
            <a:r>
              <a:rPr lang="en-US" sz="2000" dirty="0" smtClean="0"/>
              <a:t> yang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mendukung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peer-to-peer. download </a:t>
            </a:r>
            <a:r>
              <a:rPr lang="en-US" sz="2000" dirty="0" err="1" smtClean="0"/>
              <a:t>opsional</a:t>
            </a:r>
            <a:r>
              <a:rPr lang="en-US" sz="2000" dirty="0" smtClean="0"/>
              <a:t> Windows for Workgroups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stack </a:t>
            </a:r>
            <a:r>
              <a:rPr lang="en-US" sz="2000" dirty="0" err="1" smtClean="0"/>
              <a:t>protokol</a:t>
            </a:r>
            <a:r>
              <a:rPr lang="en-US" sz="2000" dirty="0" smtClean="0"/>
              <a:t> TCP/IP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"Wolverine”.</a:t>
            </a:r>
          </a:p>
          <a:p>
            <a:r>
              <a:rPr lang="en-US" sz="2000" dirty="0" smtClean="0"/>
              <a:t>Windows for Workgroups </a:t>
            </a:r>
            <a:r>
              <a:rPr lang="en-US" sz="2000" dirty="0" err="1" smtClean="0"/>
              <a:t>dirilis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, Windows for Workgroups 3.1 </a:t>
            </a:r>
            <a:r>
              <a:rPr lang="en-US" sz="2000" dirty="0" err="1" smtClean="0"/>
              <a:t>dan</a:t>
            </a:r>
            <a:r>
              <a:rPr lang="en-US" sz="2000" dirty="0" smtClean="0"/>
              <a:t> Windows for Workgroups 3.11. </a:t>
            </a:r>
            <a:r>
              <a:rPr lang="en-US" sz="2000" dirty="0" err="1" smtClean="0"/>
              <a:t>Tetapi,windows</a:t>
            </a:r>
            <a:r>
              <a:rPr lang="en-US" sz="2000" dirty="0" smtClean="0"/>
              <a:t> for Workgroups 3.11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berjalan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modus 386 Enhanced,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setidaknya</a:t>
            </a:r>
            <a:r>
              <a:rPr lang="en-US" sz="2000" dirty="0" smtClean="0"/>
              <a:t> </a:t>
            </a:r>
            <a:r>
              <a:rPr lang="en-US" sz="2000" dirty="0" err="1" smtClean="0"/>
              <a:t>mesin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prosesor</a:t>
            </a:r>
            <a:r>
              <a:rPr lang="en-US" sz="2000" dirty="0" smtClean="0"/>
              <a:t> Intel 80386SX.</a:t>
            </a:r>
          </a:p>
          <a:p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meningkatkan</a:t>
            </a:r>
            <a:r>
              <a:rPr lang="en-US" sz="2000" dirty="0" smtClean="0"/>
              <a:t> </a:t>
            </a:r>
            <a:r>
              <a:rPr lang="en-US" sz="2000" dirty="0" err="1" smtClean="0"/>
              <a:t>laju</a:t>
            </a:r>
            <a:r>
              <a:rPr lang="en-US" sz="2000" dirty="0" smtClean="0"/>
              <a:t> </a:t>
            </a:r>
            <a:r>
              <a:rPr lang="en-US" sz="2000" dirty="0" err="1" smtClean="0"/>
              <a:t>penjualan</a:t>
            </a:r>
            <a:r>
              <a:rPr lang="en-US" sz="2000" dirty="0" smtClean="0"/>
              <a:t> Windows </a:t>
            </a:r>
            <a:r>
              <a:rPr lang="en-US" sz="2000" dirty="0" err="1" smtClean="0"/>
              <a:t>versi</a:t>
            </a:r>
            <a:r>
              <a:rPr lang="en-US" sz="2000" dirty="0" smtClean="0"/>
              <a:t> 3.x. </a:t>
            </a:r>
            <a:r>
              <a:rPr lang="en-US" sz="2000" dirty="0" err="1" smtClean="0"/>
              <a:t>Meskipun</a:t>
            </a:r>
            <a:r>
              <a:rPr lang="en-US" sz="2000" dirty="0" smtClean="0"/>
              <a:t> Windows 3.1x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kekurangan</a:t>
            </a:r>
            <a:r>
              <a:rPr lang="en-US" sz="2000" dirty="0" smtClean="0"/>
              <a:t>,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dikoreksi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OS/2, Microsoft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mengambil</a:t>
            </a:r>
            <a:r>
              <a:rPr lang="en-US" sz="2000" dirty="0" smtClean="0"/>
              <a:t> </a:t>
            </a:r>
            <a:r>
              <a:rPr lang="en-US" sz="2000" dirty="0" err="1" smtClean="0"/>
              <a:t>alih</a:t>
            </a:r>
            <a:r>
              <a:rPr lang="en-US" sz="2000" dirty="0" smtClean="0"/>
              <a:t> </a:t>
            </a:r>
            <a:r>
              <a:rPr lang="en-US" sz="2000" dirty="0" err="1" smtClean="0"/>
              <a:t>pasar</a:t>
            </a:r>
            <a:r>
              <a:rPr lang="en-US" sz="2000" dirty="0" smtClean="0"/>
              <a:t> GUI 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Windows API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standar</a:t>
            </a:r>
            <a:r>
              <a:rPr lang="en-US" sz="2000" dirty="0" smtClean="0"/>
              <a:t> de-facto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lunak</a:t>
            </a:r>
            <a:r>
              <a:rPr lang="en-US" sz="2000" dirty="0" smtClean="0"/>
              <a:t> </a:t>
            </a:r>
            <a:r>
              <a:rPr lang="en-US" sz="2000" dirty="0" err="1" smtClean="0"/>
              <a:t>konsumen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7545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Microsoft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terbarunya</a:t>
            </a:r>
            <a:r>
              <a:rPr lang="en-US" dirty="0" smtClean="0"/>
              <a:t>,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Windows NT. </a:t>
            </a:r>
            <a:r>
              <a:rPr lang="en-US" dirty="0" err="1" smtClean="0"/>
              <a:t>Arsitek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Windows NT </a:t>
            </a:r>
            <a:r>
              <a:rPr lang="en-US" dirty="0" err="1" smtClean="0"/>
              <a:t>adalah</a:t>
            </a:r>
            <a:r>
              <a:rPr lang="en-US" dirty="0" smtClean="0"/>
              <a:t> Dave </a:t>
            </a:r>
            <a:r>
              <a:rPr lang="en-US" dirty="0" err="1" smtClean="0"/>
              <a:t>Cutler,merupakan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arsitek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VMS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Digital Equipment Corporation (DEC), yang </a:t>
            </a:r>
            <a:r>
              <a:rPr lang="en-US" dirty="0" err="1" smtClean="0"/>
              <a:t>dibeli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Compaq </a:t>
            </a:r>
            <a:r>
              <a:rPr lang="en-US" dirty="0"/>
              <a:t>(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Hewlett-Packard). Microsoft </a:t>
            </a:r>
            <a:r>
              <a:rPr lang="en-US" dirty="0" err="1" smtClean="0"/>
              <a:t>merekrut</a:t>
            </a:r>
            <a:r>
              <a:rPr lang="en-US" dirty="0" smtClean="0"/>
              <a:t> Cutler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1988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OS/2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portabel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 smtClean="0"/>
              <a:t> Cutler </a:t>
            </a:r>
            <a:r>
              <a:rPr lang="en-US" dirty="0" err="1" smtClean="0"/>
              <a:t>malahan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pindah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Microsoft, Cutler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penerus</a:t>
            </a:r>
            <a:r>
              <a:rPr lang="en-US" dirty="0" smtClean="0"/>
              <a:t> VMS </a:t>
            </a:r>
            <a:r>
              <a:rPr lang="en-US" dirty="0" err="1" smtClean="0"/>
              <a:t>di</a:t>
            </a:r>
            <a:r>
              <a:rPr lang="en-US" dirty="0" smtClean="0"/>
              <a:t> DEC,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Mica.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DEC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Cutler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Mica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Microsoft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menuntutnya</a:t>
            </a:r>
            <a:r>
              <a:rPr lang="en-US" dirty="0" smtClean="0"/>
              <a:t>. </a:t>
            </a:r>
            <a:r>
              <a:rPr lang="en-US" dirty="0" err="1" smtClean="0"/>
              <a:t>Akhirnya</a:t>
            </a:r>
            <a:r>
              <a:rPr lang="en-US" dirty="0" smtClean="0"/>
              <a:t>, Microsoft pun </a:t>
            </a:r>
            <a:r>
              <a:rPr lang="en-US" dirty="0" err="1" smtClean="0"/>
              <a:t>kalah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disuruh</a:t>
            </a:r>
            <a:r>
              <a:rPr lang="en-US" dirty="0" smtClean="0"/>
              <a:t> </a:t>
            </a:r>
            <a:r>
              <a:rPr lang="en-US" dirty="0" err="1" smtClean="0"/>
              <a:t>membayar</a:t>
            </a:r>
            <a:r>
              <a:rPr lang="en-US" dirty="0" smtClean="0"/>
              <a:t> 150 </a:t>
            </a:r>
            <a:r>
              <a:rPr lang="en-US" dirty="0" err="1" smtClean="0"/>
              <a:t>juta</a:t>
            </a:r>
            <a:r>
              <a:rPr lang="en-US" dirty="0" smtClean="0"/>
              <a:t> </a:t>
            </a:r>
            <a:r>
              <a:rPr lang="en-US" dirty="0" err="1" smtClean="0"/>
              <a:t>dolar</a:t>
            </a:r>
            <a:r>
              <a:rPr lang="en-US" dirty="0" smtClean="0"/>
              <a:t>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kesepakatan</a:t>
            </a:r>
            <a:r>
              <a:rPr lang="en-US" dirty="0" smtClean="0"/>
              <a:t> agar </a:t>
            </a:r>
            <a:r>
              <a:rPr lang="en-US" dirty="0" err="1" smtClean="0"/>
              <a:t>mendukung</a:t>
            </a:r>
            <a:r>
              <a:rPr lang="en-US" dirty="0" smtClean="0"/>
              <a:t> chip CPU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r>
              <a:rPr lang="en-US" dirty="0" smtClean="0"/>
              <a:t> DEC, DEC Alpha, yang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tercatat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chip </a:t>
            </a:r>
            <a:r>
              <a:rPr lang="en-US" dirty="0" err="1" smtClean="0"/>
              <a:t>tercepat</a:t>
            </a:r>
            <a:r>
              <a:rPr lang="en-US" dirty="0" smtClean="0"/>
              <a:t>,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Windows NT.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Windows NT 3.1 </a:t>
            </a:r>
            <a:r>
              <a:rPr lang="en-US" sz="1800" dirty="0" err="1" smtClean="0"/>
              <a:t>pertama</a:t>
            </a:r>
            <a:r>
              <a:rPr lang="en-US" sz="1800" dirty="0" smtClean="0"/>
              <a:t> kali </a:t>
            </a:r>
            <a:r>
              <a:rPr lang="en-US" sz="1800" dirty="0" err="1" smtClean="0"/>
              <a:t>muncul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bentuk</a:t>
            </a:r>
            <a:r>
              <a:rPr lang="en-US" sz="1800" dirty="0" smtClean="0"/>
              <a:t> Beta </a:t>
            </a:r>
            <a:r>
              <a:rPr lang="en-US" sz="1800" dirty="0" err="1" smtClean="0"/>
              <a:t>bagi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pengembang</a:t>
            </a:r>
            <a:r>
              <a:rPr lang="en-US" sz="1800" dirty="0" smtClean="0"/>
              <a:t> </a:t>
            </a:r>
            <a:r>
              <a:rPr lang="en-US" sz="1800" dirty="0" err="1" smtClean="0"/>
              <a:t>perangkat</a:t>
            </a:r>
            <a:r>
              <a:rPr lang="en-US" sz="1800" dirty="0" smtClean="0"/>
              <a:t> </a:t>
            </a:r>
            <a:r>
              <a:rPr lang="en-US" sz="1800" dirty="0" err="1" smtClean="0"/>
              <a:t>lunak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bulan</a:t>
            </a:r>
            <a:r>
              <a:rPr lang="en-US" sz="1800" dirty="0" smtClean="0"/>
              <a:t> </a:t>
            </a:r>
            <a:r>
              <a:rPr lang="en-US" sz="1800" dirty="0" err="1" smtClean="0"/>
              <a:t>Juli</a:t>
            </a:r>
            <a:r>
              <a:rPr lang="en-US" sz="1800" dirty="0" smtClean="0"/>
              <a:t> 1992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perhelatan</a:t>
            </a:r>
            <a:r>
              <a:rPr lang="en-US" sz="1800" dirty="0" smtClean="0"/>
              <a:t> Professional Developers Conference (PDC) yang </a:t>
            </a:r>
            <a:r>
              <a:rPr lang="en-US" sz="1800" dirty="0" err="1" smtClean="0"/>
              <a:t>dilangsungkan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San </a:t>
            </a:r>
            <a:r>
              <a:rPr lang="en-US" sz="1800" dirty="0" err="1" smtClean="0"/>
              <a:t>Fransisco</a:t>
            </a:r>
            <a:r>
              <a:rPr lang="en-US" sz="1800" dirty="0" smtClean="0"/>
              <a:t>, California, </a:t>
            </a:r>
            <a:r>
              <a:rPr lang="en-US" sz="1800" dirty="0" err="1" smtClean="0"/>
              <a:t>Amerika</a:t>
            </a:r>
            <a:r>
              <a:rPr lang="en-US" sz="1800" dirty="0" smtClean="0"/>
              <a:t> </a:t>
            </a:r>
            <a:r>
              <a:rPr lang="en-US" sz="1800" dirty="0" err="1" smtClean="0"/>
              <a:t>Serikat</a:t>
            </a:r>
            <a:r>
              <a:rPr lang="en-US" sz="1800" dirty="0" smtClean="0"/>
              <a:t>. </a:t>
            </a:r>
          </a:p>
          <a:p>
            <a:pPr>
              <a:buNone/>
            </a:pPr>
            <a:r>
              <a:rPr lang="en-US" sz="1800" dirty="0" smtClean="0"/>
              <a:t>Windows NT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pilihan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sempurna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server </a:t>
            </a:r>
            <a:r>
              <a:rPr lang="en-US" sz="1800" dirty="0" err="1" smtClean="0"/>
              <a:t>jaringan</a:t>
            </a:r>
            <a:r>
              <a:rPr lang="en-US" sz="1800" dirty="0" smtClean="0"/>
              <a:t> </a:t>
            </a:r>
            <a:r>
              <a:rPr lang="en-US" sz="1800" dirty="0" err="1" smtClean="0"/>
              <a:t>lokal</a:t>
            </a:r>
            <a:r>
              <a:rPr lang="en-US" sz="1800" dirty="0" smtClean="0"/>
              <a:t> (LAN), yang </a:t>
            </a:r>
            <a:r>
              <a:rPr lang="en-US" sz="1800" dirty="0" err="1" smtClean="0"/>
              <a:t>tahun</a:t>
            </a:r>
            <a:r>
              <a:rPr lang="en-US" sz="1800" dirty="0" smtClean="0"/>
              <a:t> 1993 </a:t>
            </a:r>
            <a:r>
              <a:rPr lang="en-US" sz="1800" dirty="0" err="1" smtClean="0"/>
              <a:t>mengalami</a:t>
            </a:r>
            <a:r>
              <a:rPr lang="en-US" sz="1800" dirty="0" smtClean="0"/>
              <a:t> booming </a:t>
            </a:r>
            <a:r>
              <a:rPr lang="en-US" sz="1800" dirty="0" err="1" smtClean="0"/>
              <a:t>besar-besaran</a:t>
            </a:r>
            <a:r>
              <a:rPr lang="en-US" sz="1800" dirty="0" smtClean="0"/>
              <a:t>, </a:t>
            </a:r>
            <a:r>
              <a:rPr lang="en-US" sz="1800" dirty="0" err="1" smtClean="0"/>
              <a:t>karena</a:t>
            </a:r>
            <a:r>
              <a:rPr lang="en-US" sz="1800" dirty="0" smtClean="0"/>
              <a:t> </a:t>
            </a:r>
            <a:r>
              <a:rPr lang="en-US" sz="1800" dirty="0" err="1" smtClean="0"/>
              <a:t>menawarkan</a:t>
            </a:r>
            <a:r>
              <a:rPr lang="en-US" sz="1800" dirty="0" smtClean="0"/>
              <a:t> </a:t>
            </a:r>
            <a:r>
              <a:rPr lang="en-US" sz="1800" dirty="0" err="1" smtClean="0"/>
              <a:t>pilihan</a:t>
            </a:r>
            <a:r>
              <a:rPr lang="en-US" sz="1800" dirty="0" smtClean="0"/>
              <a:t> </a:t>
            </a:r>
            <a:r>
              <a:rPr lang="en-US" sz="1800" dirty="0" err="1" smtClean="0"/>
              <a:t>konektivitas</a:t>
            </a:r>
            <a:r>
              <a:rPr lang="en-US" sz="1800" dirty="0" smtClean="0"/>
              <a:t> </a:t>
            </a:r>
            <a:r>
              <a:rPr lang="en-US" sz="1800" dirty="0" err="1" smtClean="0"/>
              <a:t>jaringan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luas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juga</a:t>
            </a:r>
            <a:r>
              <a:rPr lang="en-US" sz="1800" dirty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berkas</a:t>
            </a:r>
            <a:r>
              <a:rPr lang="en-US" sz="1800" dirty="0" smtClean="0"/>
              <a:t> NTFS yang </a:t>
            </a:r>
            <a:r>
              <a:rPr lang="en-US" sz="1800" dirty="0" err="1" smtClean="0"/>
              <a:t>efisien</a:t>
            </a:r>
            <a:r>
              <a:rPr lang="en-US" sz="1800" dirty="0" smtClean="0"/>
              <a:t>. </a:t>
            </a:r>
          </a:p>
          <a:p>
            <a:pPr>
              <a:buNone/>
            </a:pPr>
            <a:r>
              <a:rPr lang="en-US" sz="1800" dirty="0" smtClean="0"/>
              <a:t>Windows NT 3.51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primadona</a:t>
            </a:r>
            <a:r>
              <a:rPr lang="en-US" sz="1800" dirty="0" smtClean="0"/>
              <a:t> Microsoft </a:t>
            </a:r>
            <a:r>
              <a:rPr lang="en-US" sz="1800" dirty="0" err="1" smtClean="0"/>
              <a:t>saat</a:t>
            </a:r>
            <a:r>
              <a:rPr lang="en-US" sz="1800" dirty="0" smtClean="0"/>
              <a:t> </a:t>
            </a:r>
            <a:r>
              <a:rPr lang="en-US" sz="1800" dirty="0" err="1" smtClean="0"/>
              <a:t>terjun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pasar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, yang </a:t>
            </a:r>
            <a:r>
              <a:rPr lang="en-US" sz="1800" dirty="0" err="1" smtClean="0"/>
              <a:t>kemudian</a:t>
            </a:r>
            <a:r>
              <a:rPr lang="en-US" sz="1800" dirty="0" smtClean="0"/>
              <a:t> </a:t>
            </a:r>
            <a:r>
              <a:rPr lang="en-US" sz="1800" dirty="0" err="1" smtClean="0"/>
              <a:t>mengambil</a:t>
            </a:r>
            <a:r>
              <a:rPr lang="en-US" sz="1800" dirty="0" smtClean="0"/>
              <a:t> </a:t>
            </a:r>
            <a:r>
              <a:rPr lang="en-US" sz="1800" dirty="0" err="1" smtClean="0"/>
              <a:t>alih</a:t>
            </a:r>
            <a:r>
              <a:rPr lang="en-US" sz="1800" dirty="0" smtClean="0"/>
              <a:t> </a:t>
            </a:r>
            <a:r>
              <a:rPr lang="en-US" sz="1800" dirty="0" err="1" smtClean="0"/>
              <a:t>sebagian</a:t>
            </a:r>
            <a:r>
              <a:rPr lang="en-US" sz="1800" dirty="0" smtClean="0"/>
              <a:t> </a:t>
            </a:r>
            <a:r>
              <a:rPr lang="en-US" sz="1800" dirty="0" err="1" smtClean="0"/>
              <a:t>besar</a:t>
            </a:r>
            <a:r>
              <a:rPr lang="en-US" sz="1800" dirty="0" smtClean="0"/>
              <a:t> </a:t>
            </a:r>
            <a:r>
              <a:rPr lang="en-US" sz="1800" dirty="0" err="1" smtClean="0"/>
              <a:t>pangsa</a:t>
            </a:r>
            <a:r>
              <a:rPr lang="en-US" sz="1800" dirty="0" smtClean="0"/>
              <a:t> </a:t>
            </a:r>
            <a:r>
              <a:rPr lang="en-US" sz="1800" dirty="0" err="1" smtClean="0"/>
              <a:t>pasar</a:t>
            </a:r>
            <a:r>
              <a:rPr lang="en-US" sz="1800" dirty="0" smtClean="0"/>
              <a:t> yang </a:t>
            </a:r>
            <a:r>
              <a:rPr lang="en-US" sz="1800" dirty="0" err="1" smtClean="0"/>
              <a:t>sebelumnya</a:t>
            </a:r>
            <a:r>
              <a:rPr lang="en-US" sz="1800" dirty="0" smtClean="0"/>
              <a:t> </a:t>
            </a:r>
            <a:r>
              <a:rPr lang="en-US" sz="1800" dirty="0" err="1" smtClean="0"/>
              <a:t>dimiliki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Novell Netware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</a:t>
            </a:r>
            <a:r>
              <a:rPr lang="en-US" sz="1800" dirty="0" err="1" smtClean="0"/>
              <a:t>tahun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depan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err="1"/>
              <a:t>P</a:t>
            </a:r>
            <a:r>
              <a:rPr lang="en-US" sz="1800" dirty="0" err="1" smtClean="0"/>
              <a:t>eningkatan</a:t>
            </a:r>
            <a:r>
              <a:rPr lang="en-US" sz="1800" dirty="0" smtClean="0"/>
              <a:t> </a:t>
            </a:r>
            <a:r>
              <a:rPr lang="en-US" sz="1800" dirty="0" err="1" smtClean="0"/>
              <a:t>terbesar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Windows NT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Application Programming Interface (API) 32-bit (</a:t>
            </a:r>
            <a:r>
              <a:rPr lang="en-US" sz="1800" dirty="0" err="1" smtClean="0"/>
              <a:t>menggantikan</a:t>
            </a:r>
            <a:r>
              <a:rPr lang="en-US" sz="1800" dirty="0" smtClean="0"/>
              <a:t> Windows API 16-bit). API 32-bit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dinamakan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Win32 API.</a:t>
            </a:r>
          </a:p>
          <a:p>
            <a:pPr>
              <a:buNone/>
            </a:pPr>
            <a:r>
              <a:rPr lang="en-US" sz="1800" dirty="0" smtClean="0"/>
              <a:t>Win32 API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tiga</a:t>
            </a:r>
            <a:r>
              <a:rPr lang="en-US" sz="1800" dirty="0" smtClean="0"/>
              <a:t> </a:t>
            </a:r>
            <a:r>
              <a:rPr lang="en-US" sz="1800" dirty="0" err="1" smtClean="0"/>
              <a:t>buah</a:t>
            </a:r>
            <a:r>
              <a:rPr lang="en-US" sz="1800" dirty="0" smtClean="0"/>
              <a:t> </a:t>
            </a:r>
            <a:r>
              <a:rPr lang="en-US" sz="1800" dirty="0" err="1" smtClean="0"/>
              <a:t>implementasi</a:t>
            </a:r>
            <a:r>
              <a:rPr lang="en-US" sz="1800" dirty="0" smtClean="0"/>
              <a:t> </a:t>
            </a:r>
            <a:r>
              <a:rPr lang="en-US" sz="1800" dirty="0" err="1" smtClean="0"/>
              <a:t>utama</a:t>
            </a:r>
            <a:r>
              <a:rPr lang="en-US" sz="1800" dirty="0" smtClean="0"/>
              <a:t>: </a:t>
            </a:r>
            <a:r>
              <a:rPr lang="en-US" sz="1800" dirty="0" err="1" smtClean="0"/>
              <a:t>pertama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Windows </a:t>
            </a:r>
            <a:r>
              <a:rPr lang="en-US" sz="1800" dirty="0" err="1" smtClean="0"/>
              <a:t>NT,kedua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Win32s,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juga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Chicago. </a:t>
            </a:r>
          </a:p>
          <a:p>
            <a:pPr>
              <a:buNone/>
            </a:pPr>
            <a:r>
              <a:rPr lang="en-US" sz="1800" dirty="0" smtClean="0"/>
              <a:t>Windows NT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operasi</a:t>
            </a:r>
            <a:r>
              <a:rPr lang="en-US" sz="1800" dirty="0" smtClean="0"/>
              <a:t> Windows </a:t>
            </a:r>
            <a:r>
              <a:rPr lang="en-US" sz="1800" dirty="0" err="1" smtClean="0"/>
              <a:t>pertama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dibuat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kernel </a:t>
            </a:r>
            <a:r>
              <a:rPr lang="en-US" sz="1800" dirty="0" err="1" smtClean="0"/>
              <a:t>hibrida</a:t>
            </a:r>
            <a:r>
              <a:rPr lang="en-US" sz="1800" dirty="0" smtClean="0"/>
              <a:t>, </a:t>
            </a:r>
            <a:r>
              <a:rPr lang="en-US" sz="1800" dirty="0" err="1" smtClean="0"/>
              <a:t>setelah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versi-versi</a:t>
            </a:r>
            <a:r>
              <a:rPr lang="en-US" sz="1800" dirty="0" smtClean="0"/>
              <a:t> </a:t>
            </a:r>
            <a:r>
              <a:rPr lang="en-US" sz="1800" dirty="0" err="1" smtClean="0"/>
              <a:t>sebelumnya</a:t>
            </a:r>
            <a:r>
              <a:rPr lang="en-US" sz="1800" dirty="0" smtClean="0"/>
              <a:t>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kernel monolithic </a:t>
            </a:r>
            <a:r>
              <a:rPr lang="en-US" sz="1800" dirty="0" err="1" smtClean="0"/>
              <a:t>saja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NT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105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Microsoft </a:t>
            </a:r>
            <a:r>
              <a:rPr lang="en-US" sz="2000" dirty="0" err="1" smtClean="0"/>
              <a:t>merilis</a:t>
            </a:r>
            <a:r>
              <a:rPr lang="en-US" sz="2000" dirty="0" smtClean="0"/>
              <a:t> Windows NT 4.0,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penerus</a:t>
            </a:r>
            <a:r>
              <a:rPr lang="en-US" sz="2000" dirty="0" smtClean="0"/>
              <a:t> Windows NT 3.x yang </a:t>
            </a:r>
            <a:r>
              <a:rPr lang="en-US" sz="2000" dirty="0" err="1" smtClean="0"/>
              <a:t>sukses</a:t>
            </a:r>
            <a:r>
              <a:rPr lang="en-US" sz="2000" dirty="0" smtClean="0"/>
              <a:t> </a:t>
            </a:r>
            <a:r>
              <a:rPr lang="en-US" sz="2000" dirty="0" err="1" smtClean="0"/>
              <a:t>mengancam</a:t>
            </a:r>
            <a:r>
              <a:rPr lang="en-US" sz="2000" dirty="0" smtClean="0"/>
              <a:t> </a:t>
            </a:r>
            <a:r>
              <a:rPr lang="en-US" sz="2000" dirty="0" err="1" smtClean="0"/>
              <a:t>dominasi</a:t>
            </a:r>
            <a:r>
              <a:rPr lang="en-US" sz="2000" dirty="0" smtClean="0"/>
              <a:t> Novell Netware </a:t>
            </a:r>
            <a:r>
              <a:rPr lang="en-US" sz="2000" dirty="0" err="1" smtClean="0"/>
              <a:t>dan</a:t>
            </a:r>
            <a:r>
              <a:rPr lang="en-US" sz="2000" dirty="0" smtClean="0"/>
              <a:t> UNIX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pasar</a:t>
            </a:r>
            <a:r>
              <a:rPr lang="en-US" sz="2000" dirty="0" smtClean="0"/>
              <a:t> </a:t>
            </a:r>
            <a:r>
              <a:rPr lang="en-US" sz="2000" dirty="0" err="1" smtClean="0"/>
              <a:t>korporat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Windows NT 4.0 </a:t>
            </a:r>
            <a:r>
              <a:rPr lang="en-US" sz="2000" dirty="0" err="1" smtClean="0"/>
              <a:t>awalnya</a:t>
            </a:r>
            <a:r>
              <a:rPr lang="en-US" sz="2000" dirty="0" smtClean="0"/>
              <a:t> </a:t>
            </a:r>
            <a:r>
              <a:rPr lang="en-US" sz="2000" dirty="0" err="1" smtClean="0"/>
              <a:t>dikembangkan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memperkenalkan</a:t>
            </a:r>
            <a:r>
              <a:rPr lang="en-US" sz="2000" dirty="0" smtClean="0"/>
              <a:t> Windows NT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pasar</a:t>
            </a:r>
            <a:r>
              <a:rPr lang="en-US" sz="2000" dirty="0" smtClean="0"/>
              <a:t> workstation. NT 4.0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antarmuka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Windows 95,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kernel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Windows NT,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stabil</a:t>
            </a:r>
            <a:r>
              <a:rPr lang="en-US" sz="2000" dirty="0" smtClean="0"/>
              <a:t>. </a:t>
            </a:r>
            <a:r>
              <a:rPr lang="en-US" sz="2000" dirty="0" err="1" smtClean="0"/>
              <a:t>Memang</a:t>
            </a:r>
            <a:r>
              <a:rPr lang="en-US" sz="2000" dirty="0" smtClean="0"/>
              <a:t>,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patch </a:t>
            </a:r>
            <a:r>
              <a:rPr lang="en-US" sz="2000" dirty="0" err="1" smtClean="0"/>
              <a:t>tambahan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tersedia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Windows NT 3.51 yang </a:t>
            </a: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NT 3.51 agar </a:t>
            </a:r>
            <a:r>
              <a:rPr lang="en-US" sz="2000" dirty="0" err="1" smtClean="0"/>
              <a:t>mirip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NT 4.0, </a:t>
            </a:r>
            <a:r>
              <a:rPr lang="en-US" sz="2000" dirty="0" err="1" smtClean="0"/>
              <a:t>tapi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stabil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bug.</a:t>
            </a:r>
          </a:p>
          <a:p>
            <a:r>
              <a:rPr lang="en-US" sz="2000" dirty="0" smtClean="0"/>
              <a:t>Windows NT 4.0 </a:t>
            </a:r>
            <a:r>
              <a:rPr lang="en-US" sz="2000" dirty="0" err="1" smtClean="0"/>
              <a:t>datang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empat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	Windows NT 4.0 Workstation</a:t>
            </a:r>
          </a:p>
          <a:p>
            <a:pPr>
              <a:buNone/>
            </a:pPr>
            <a:r>
              <a:rPr lang="en-US" sz="2000" dirty="0" smtClean="0"/>
              <a:t>		Windows NT 4.0 Server</a:t>
            </a:r>
          </a:p>
          <a:p>
            <a:pPr>
              <a:buNone/>
            </a:pPr>
            <a:r>
              <a:rPr lang="en-US" sz="2000" dirty="0" smtClean="0"/>
              <a:t>		Windows NT 4.0 Server, Enterprise Edition (yang </a:t>
            </a:r>
            <a:r>
              <a:rPr lang="en-US" sz="2000" dirty="0" err="1" smtClean="0"/>
              <a:t>mencakup</a:t>
            </a:r>
            <a:r>
              <a:rPr lang="en-US" sz="2000" dirty="0" smtClean="0"/>
              <a:t> </a:t>
            </a:r>
            <a:r>
              <a:rPr lang="en-US" sz="2000" dirty="0" err="1" smtClean="0"/>
              <a:t>dukungan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clustering </a:t>
            </a:r>
            <a:r>
              <a:rPr lang="en-US" sz="2000" dirty="0" err="1" smtClean="0"/>
              <a:t>dan</a:t>
            </a:r>
            <a:r>
              <a:rPr lang="en-US" sz="2000" dirty="0" smtClean="0"/>
              <a:t> SMP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8-way)</a:t>
            </a:r>
          </a:p>
          <a:p>
            <a:pPr>
              <a:buNone/>
            </a:pPr>
            <a:r>
              <a:rPr lang="en-US" sz="2000" dirty="0" smtClean="0"/>
              <a:t>		Windows NT 4.0 Terminal Server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95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105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Marketing Microsoft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nama</a:t>
            </a:r>
            <a:r>
              <a:rPr lang="en-US" sz="1800" dirty="0" smtClean="0"/>
              <a:t> Windows 95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nama</a:t>
            </a:r>
            <a:r>
              <a:rPr lang="en-US" sz="1800" dirty="0" smtClean="0"/>
              <a:t> </a:t>
            </a:r>
            <a:r>
              <a:rPr lang="en-US" sz="1800" dirty="0" err="1" smtClean="0"/>
              <a:t>produk</a:t>
            </a:r>
            <a:r>
              <a:rPr lang="en-US" sz="1800" dirty="0" smtClean="0"/>
              <a:t> </a:t>
            </a:r>
            <a:r>
              <a:rPr lang="en-US" sz="1800" dirty="0" err="1" smtClean="0"/>
              <a:t>bagi</a:t>
            </a:r>
            <a:r>
              <a:rPr lang="en-US" sz="1800" dirty="0" smtClean="0"/>
              <a:t> </a:t>
            </a:r>
            <a:r>
              <a:rPr lang="en-US" sz="1800" dirty="0" err="1" smtClean="0"/>
              <a:t>Chicago,yang</a:t>
            </a:r>
            <a:r>
              <a:rPr lang="en-US" sz="1800" dirty="0" smtClean="0"/>
              <a:t> </a:t>
            </a:r>
            <a:r>
              <a:rPr lang="en-US" sz="1800" dirty="0" err="1" smtClean="0"/>
              <a:t>dirilis</a:t>
            </a:r>
            <a:r>
              <a:rPr lang="en-US" sz="1800" dirty="0" smtClean="0"/>
              <a:t> </a:t>
            </a:r>
            <a:r>
              <a:rPr lang="en-US" sz="1800" dirty="0" err="1" smtClean="0"/>
              <a:t>tanggal</a:t>
            </a:r>
            <a:r>
              <a:rPr lang="en-US" sz="1800" dirty="0" smtClean="0"/>
              <a:t> 24 </a:t>
            </a:r>
            <a:r>
              <a:rPr lang="en-US" sz="1800" dirty="0" err="1" smtClean="0"/>
              <a:t>Agustus</a:t>
            </a:r>
            <a:r>
              <a:rPr lang="en-US" sz="1800" dirty="0" smtClean="0"/>
              <a:t> 1995. </a:t>
            </a:r>
            <a:r>
              <a:rPr lang="en-US" sz="1800" dirty="0" err="1" smtClean="0"/>
              <a:t>Fungsionalitas</a:t>
            </a:r>
            <a:r>
              <a:rPr lang="en-US" sz="1800" dirty="0" smtClean="0"/>
              <a:t> Windows 95 </a:t>
            </a:r>
            <a:r>
              <a:rPr lang="en-US" sz="1800" dirty="0" err="1" smtClean="0"/>
              <a:t>mendekati</a:t>
            </a:r>
            <a:r>
              <a:rPr lang="en-US" sz="1800" dirty="0" smtClean="0"/>
              <a:t> </a:t>
            </a:r>
            <a:r>
              <a:rPr lang="en-US" sz="1800" dirty="0" err="1" smtClean="0"/>
              <a:t>apa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dimiliki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Windows NT.</a:t>
            </a:r>
          </a:p>
          <a:p>
            <a:r>
              <a:rPr lang="en-US" sz="1800" dirty="0" smtClean="0"/>
              <a:t>Microsoft </a:t>
            </a:r>
            <a:r>
              <a:rPr lang="en-US" sz="1800" dirty="0" err="1" smtClean="0"/>
              <a:t>merilis</a:t>
            </a:r>
            <a:r>
              <a:rPr lang="en-US" sz="1800" dirty="0" smtClean="0"/>
              <a:t> Windows 95 </a:t>
            </a:r>
            <a:r>
              <a:rPr lang="en-US" sz="1800" dirty="0" err="1" smtClean="0"/>
              <a:t>dalam</a:t>
            </a:r>
            <a:r>
              <a:rPr lang="en-US" sz="1800" dirty="0" smtClean="0"/>
              <a:t> lima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berbeda</a:t>
            </a:r>
            <a:r>
              <a:rPr lang="en-US" sz="1800" dirty="0" smtClean="0"/>
              <a:t>, </a:t>
            </a:r>
            <a:r>
              <a:rPr lang="en-US" sz="1800" dirty="0" err="1" smtClean="0"/>
              <a:t>yakni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berikut</a:t>
            </a:r>
            <a:r>
              <a:rPr lang="en-US" sz="1800" dirty="0" smtClean="0"/>
              <a:t>: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Windows 95 - </a:t>
            </a:r>
            <a:r>
              <a:rPr lang="en-US" sz="1800" dirty="0" err="1" smtClean="0"/>
              <a:t>rilis</a:t>
            </a:r>
            <a:r>
              <a:rPr lang="en-US" sz="1800" dirty="0" smtClean="0"/>
              <a:t> yang </a:t>
            </a:r>
            <a:r>
              <a:rPr lang="en-US" sz="1800" dirty="0" err="1" smtClean="0"/>
              <a:t>sebenarnya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Windows 95</a:t>
            </a:r>
          </a:p>
          <a:p>
            <a:pPr>
              <a:buNone/>
            </a:pPr>
            <a:r>
              <a:rPr lang="en-US" sz="1800" dirty="0" smtClean="0"/>
              <a:t>		Windows 95 A - </a:t>
            </a:r>
            <a:r>
              <a:rPr lang="en-US" sz="1800" dirty="0" err="1" smtClean="0"/>
              <a:t>mencakup</a:t>
            </a:r>
            <a:r>
              <a:rPr lang="en-US" sz="1800" dirty="0" smtClean="0"/>
              <a:t> </a:t>
            </a:r>
            <a:r>
              <a:rPr lang="en-US" sz="1800" dirty="0" err="1" smtClean="0"/>
              <a:t>pembaruan</a:t>
            </a:r>
            <a:r>
              <a:rPr lang="en-US" sz="1800" dirty="0" smtClean="0"/>
              <a:t> Windows 95 Original Service Release 1 (OSR1) yang </a:t>
            </a:r>
            <a:r>
              <a:rPr lang="en-US" sz="1800" dirty="0" err="1" smtClean="0"/>
              <a:t>dimasukkan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 smtClean="0"/>
              <a:t>langsung</a:t>
            </a:r>
            <a:r>
              <a:rPr lang="en-US" sz="1800" dirty="0" smtClean="0"/>
              <a:t> </a:t>
            </a:r>
            <a:r>
              <a:rPr lang="en-US" sz="1800" dirty="0" err="1" smtClean="0"/>
              <a:t>terhadap</a:t>
            </a:r>
            <a:r>
              <a:rPr lang="en-US" sz="1800" dirty="0" smtClean="0"/>
              <a:t> </a:t>
            </a:r>
            <a:r>
              <a:rPr lang="en-US" sz="1800" dirty="0" err="1" smtClean="0"/>
              <a:t>instalasi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		Windows 95 B - </a:t>
            </a:r>
            <a:r>
              <a:rPr lang="en-US" sz="1800" dirty="0" err="1" smtClean="0"/>
              <a:t>mencakup</a:t>
            </a:r>
            <a:r>
              <a:rPr lang="en-US" sz="1800" dirty="0" smtClean="0"/>
              <a:t>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</a:t>
            </a:r>
            <a:r>
              <a:rPr lang="en-US" sz="1800" dirty="0" err="1" smtClean="0"/>
              <a:t>pembaruan</a:t>
            </a:r>
            <a:r>
              <a:rPr lang="en-US" sz="1800" dirty="0" smtClean="0"/>
              <a:t>, </a:t>
            </a:r>
            <a:r>
              <a:rPr lang="en-US" sz="1800" dirty="0" err="1" smtClean="0"/>
              <a:t>seperti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berkas</a:t>
            </a:r>
            <a:r>
              <a:rPr lang="en-US" sz="1800" dirty="0" smtClean="0"/>
              <a:t> FAT32, </a:t>
            </a:r>
            <a:r>
              <a:rPr lang="en-US" sz="1800" dirty="0" err="1" smtClean="0"/>
              <a:t>dan</a:t>
            </a:r>
            <a:r>
              <a:rPr lang="en-US" sz="1800" dirty="0" smtClean="0"/>
              <a:t> Internet Explorer 3.0.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juga</a:t>
            </a:r>
            <a:r>
              <a:rPr lang="en-US" sz="1800" dirty="0" smtClean="0"/>
              <a:t> </a:t>
            </a:r>
            <a:r>
              <a:rPr lang="en-US" sz="1800" dirty="0" err="1" smtClean="0"/>
              <a:t>dikenal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Windows 95 OSR2 (Windows 97).</a:t>
            </a:r>
          </a:p>
          <a:p>
            <a:pPr>
              <a:buNone/>
            </a:pPr>
            <a:r>
              <a:rPr lang="en-US" sz="1800" dirty="0" smtClean="0"/>
              <a:t>		Windows 95 B USB - </a:t>
            </a:r>
            <a:r>
              <a:rPr lang="en-US" sz="1800" dirty="0" err="1" smtClean="0"/>
              <a:t>atau</a:t>
            </a:r>
            <a:r>
              <a:rPr lang="en-US" sz="1800" dirty="0" smtClean="0"/>
              <a:t> Windows 95 OSR2.1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versi</a:t>
            </a:r>
            <a:r>
              <a:rPr lang="en-US" sz="1800" dirty="0" smtClean="0"/>
              <a:t> Windows 95 yang </a:t>
            </a:r>
            <a:r>
              <a:rPr lang="en-US" sz="1800" dirty="0" err="1" smtClean="0"/>
              <a:t>menawarkan</a:t>
            </a:r>
            <a:r>
              <a:rPr lang="en-US" sz="1800" dirty="0" smtClean="0"/>
              <a:t> </a:t>
            </a:r>
            <a:r>
              <a:rPr lang="en-US" sz="1800" dirty="0" err="1" smtClean="0"/>
              <a:t>dukungan</a:t>
            </a:r>
            <a:r>
              <a:rPr lang="en-US" sz="1800" dirty="0" smtClean="0"/>
              <a:t> </a:t>
            </a:r>
            <a:r>
              <a:rPr lang="en-US" sz="1800" dirty="0" err="1" smtClean="0"/>
              <a:t>terhadap</a:t>
            </a:r>
            <a:r>
              <a:rPr lang="en-US" sz="1800" dirty="0" smtClean="0"/>
              <a:t> </a:t>
            </a:r>
            <a:r>
              <a:rPr lang="en-US" sz="1800" dirty="0" err="1" smtClean="0"/>
              <a:t>perangkat</a:t>
            </a:r>
            <a:r>
              <a:rPr lang="en-US" sz="1800" dirty="0" smtClean="0"/>
              <a:t> </a:t>
            </a:r>
            <a:r>
              <a:rPr lang="en-US" sz="1800" dirty="0" err="1" smtClean="0"/>
              <a:t>keras</a:t>
            </a:r>
            <a:r>
              <a:rPr lang="en-US" sz="1800" dirty="0" smtClean="0"/>
              <a:t> </a:t>
            </a:r>
            <a:r>
              <a:rPr lang="en-US" sz="1800" dirty="0" err="1" smtClean="0"/>
              <a:t>berbasis</a:t>
            </a:r>
            <a:r>
              <a:rPr lang="en-US" sz="1800" dirty="0" smtClean="0"/>
              <a:t> bus Universal Serial Bus/USB.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Windows 95 C - </a:t>
            </a:r>
            <a:r>
              <a:rPr lang="en-US" sz="1800" dirty="0" err="1" smtClean="0"/>
              <a:t>atau</a:t>
            </a:r>
            <a:r>
              <a:rPr lang="en-US" sz="1800" dirty="0" smtClean="0"/>
              <a:t> Windows 95 OSR2.5 </a:t>
            </a:r>
            <a:r>
              <a:rPr lang="en-US" sz="1800" dirty="0" err="1" smtClean="0"/>
              <a:t>mencakup</a:t>
            </a:r>
            <a:r>
              <a:rPr lang="en-US" sz="1800" dirty="0" smtClean="0"/>
              <a:t> </a:t>
            </a:r>
            <a:r>
              <a:rPr lang="en-US" sz="1800" dirty="0" err="1" smtClean="0"/>
              <a:t>semua</a:t>
            </a:r>
            <a:r>
              <a:rPr lang="en-US" sz="1800" dirty="0" smtClean="0"/>
              <a:t> </a:t>
            </a:r>
            <a:r>
              <a:rPr lang="en-US" sz="1800" dirty="0" err="1" smtClean="0"/>
              <a:t>fitur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atas</a:t>
            </a:r>
            <a:r>
              <a:rPr lang="en-US" sz="1800" dirty="0" smtClean="0"/>
              <a:t>, </a:t>
            </a:r>
            <a:r>
              <a:rPr lang="en-US" sz="1800" dirty="0" err="1" smtClean="0"/>
              <a:t>ditambah</a:t>
            </a:r>
            <a:r>
              <a:rPr lang="en-US" sz="1800" dirty="0" smtClean="0"/>
              <a:t> Internet Explorer 4.0.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terakhir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dirilis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seri</a:t>
            </a:r>
            <a:r>
              <a:rPr lang="en-US" sz="1800" dirty="0" smtClean="0"/>
              <a:t> Windows 95.</a:t>
            </a:r>
          </a:p>
          <a:p>
            <a:r>
              <a:rPr lang="en-US" sz="1800" dirty="0" smtClean="0"/>
              <a:t>Windows 95 OSR2, OSR2.1 </a:t>
            </a:r>
            <a:r>
              <a:rPr lang="en-US" sz="1800" dirty="0" err="1" smtClean="0"/>
              <a:t>dan</a:t>
            </a:r>
            <a:r>
              <a:rPr lang="en-US" sz="1800" dirty="0" smtClean="0"/>
              <a:t> OSR2.5 </a:t>
            </a:r>
            <a:r>
              <a:rPr lang="en-US" sz="1800" dirty="0" err="1" smtClean="0"/>
              <a:t>tidaklah</a:t>
            </a:r>
            <a:r>
              <a:rPr lang="en-US" sz="1800" dirty="0" smtClean="0"/>
              <a:t> </a:t>
            </a:r>
            <a:r>
              <a:rPr lang="en-US" sz="1800" dirty="0" err="1" smtClean="0"/>
              <a:t>dirilis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publik</a:t>
            </a:r>
            <a:r>
              <a:rPr lang="en-US" sz="1800" dirty="0" smtClean="0"/>
              <a:t>,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tetapi</a:t>
            </a:r>
            <a:r>
              <a:rPr lang="en-US" sz="1800" dirty="0" smtClean="0"/>
              <a:t>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kepada</a:t>
            </a:r>
            <a:r>
              <a:rPr lang="en-US" sz="1800" dirty="0" smtClean="0"/>
              <a:t> OEM yang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operasi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komputer</a:t>
            </a:r>
            <a:r>
              <a:rPr lang="en-US" sz="1800" dirty="0" smtClean="0"/>
              <a:t> </a:t>
            </a:r>
            <a:r>
              <a:rPr lang="en-US" sz="1800" dirty="0" err="1" smtClean="0"/>
              <a:t>buatannya</a:t>
            </a:r>
            <a:r>
              <a:rPr lang="en-US" sz="1800" dirty="0" smtClean="0"/>
              <a:t>.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</a:t>
            </a:r>
            <a:r>
              <a:rPr lang="en-US" sz="1800" dirty="0" err="1" smtClean="0"/>
              <a:t>perusahaan</a:t>
            </a:r>
            <a:r>
              <a:rPr lang="en-US" sz="1800" dirty="0" smtClean="0"/>
              <a:t> OEM </a:t>
            </a:r>
            <a:r>
              <a:rPr lang="en-US" sz="1800" dirty="0" err="1" smtClean="0"/>
              <a:t>bahkan</a:t>
            </a:r>
            <a:r>
              <a:rPr lang="en-US" sz="1800" dirty="0" smtClean="0"/>
              <a:t> </a:t>
            </a:r>
            <a:r>
              <a:rPr lang="en-US" sz="1800" dirty="0" err="1" smtClean="0"/>
              <a:t>menjual</a:t>
            </a:r>
            <a:r>
              <a:rPr lang="en-US" sz="1800" dirty="0" smtClean="0"/>
              <a:t> hard disk </a:t>
            </a:r>
            <a:r>
              <a:rPr lang="en-US" sz="1800" dirty="0" err="1" smtClean="0"/>
              <a:t>baru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operasi</a:t>
            </a:r>
            <a:r>
              <a:rPr lang="en-US" sz="1800" dirty="0" smtClean="0"/>
              <a:t> Windows 95 OSR2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dalamnya</a:t>
            </a:r>
            <a:r>
              <a:rPr lang="en-US" sz="1800" dirty="0" smtClean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98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25 </a:t>
            </a:r>
            <a:r>
              <a:rPr lang="en-US" dirty="0" err="1" smtClean="0"/>
              <a:t>Juni</a:t>
            </a:r>
            <a:r>
              <a:rPr lang="en-US" dirty="0" smtClean="0"/>
              <a:t> 1998, Microsoft </a:t>
            </a:r>
            <a:r>
              <a:rPr lang="en-US" dirty="0" err="1" smtClean="0"/>
              <a:t>merilis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Windows </a:t>
            </a:r>
            <a:r>
              <a:rPr lang="en-US" dirty="0" err="1" smtClean="0"/>
              <a:t>baru</a:t>
            </a:r>
            <a:r>
              <a:rPr lang="en-US" dirty="0" smtClean="0"/>
              <a:t>, yang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Windows 98 yang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revisi</a:t>
            </a:r>
            <a:r>
              <a:rPr lang="en-US" dirty="0" smtClean="0"/>
              <a:t> minor </a:t>
            </a:r>
            <a:r>
              <a:rPr lang="en-US" dirty="0" err="1" smtClean="0"/>
              <a:t>terhadap</a:t>
            </a:r>
            <a:r>
              <a:rPr lang="en-US" dirty="0" smtClean="0"/>
              <a:t> Windows 95,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diandalkan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Windows 95. Windows 98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driver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FAT32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yang </a:t>
            </a:r>
            <a:r>
              <a:rPr lang="en-US" dirty="0" err="1" smtClean="0"/>
              <a:t>mengizinkan</a:t>
            </a:r>
            <a:r>
              <a:rPr lang="en-US" dirty="0" smtClean="0"/>
              <a:t> </a:t>
            </a:r>
            <a:r>
              <a:rPr lang="en-US" dirty="0" err="1" smtClean="0"/>
              <a:t>partisi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gigabyte,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Windows 95. </a:t>
            </a:r>
            <a:r>
              <a:rPr lang="en-US" dirty="0" err="1" smtClean="0"/>
              <a:t>Dukungan</a:t>
            </a:r>
            <a:r>
              <a:rPr lang="en-US" dirty="0" smtClean="0"/>
              <a:t> USB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Windows 98 pun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windows 95</a:t>
            </a:r>
          </a:p>
          <a:p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1999, Microsoft </a:t>
            </a:r>
            <a:r>
              <a:rPr lang="en-US" dirty="0" err="1" smtClean="0"/>
              <a:t>merilis</a:t>
            </a:r>
            <a:r>
              <a:rPr lang="en-US" dirty="0" smtClean="0"/>
              <a:t> Windows 98 Second </a:t>
            </a:r>
            <a:r>
              <a:rPr lang="en-US" dirty="0" err="1" smtClean="0"/>
              <a:t>Edition.Pada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Internet Connection Sharing (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Network Address Translation), yang </a:t>
            </a:r>
            <a:r>
              <a:rPr lang="en-US" dirty="0" err="1" smtClean="0"/>
              <a:t>mengizinkan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Internet </a:t>
            </a:r>
            <a:r>
              <a:rPr lang="en-US" dirty="0" err="1" smtClean="0"/>
              <a:t>bersama-sama</a:t>
            </a:r>
            <a:r>
              <a:rPr lang="en-US" dirty="0" smtClean="0"/>
              <a:t> </a:t>
            </a:r>
            <a:r>
              <a:rPr lang="en-US" dirty="0" err="1" smtClean="0"/>
              <a:t>diperkenalkan</a:t>
            </a:r>
            <a:r>
              <a:rPr lang="en-US" dirty="0" smtClean="0"/>
              <a:t>.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minor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Windows yang lama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dikoreksi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Windows 98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Windows 9x yang paling </a:t>
            </a:r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Windows 9x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2000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Microsoft </a:t>
            </a:r>
            <a:r>
              <a:rPr lang="en-US" sz="1600" dirty="0" err="1" smtClean="0"/>
              <a:t>merilis</a:t>
            </a:r>
            <a:r>
              <a:rPr lang="en-US" sz="1600" dirty="0" smtClean="0"/>
              <a:t> Windows 2000 </a:t>
            </a:r>
            <a:r>
              <a:rPr lang="en-US" sz="1600" dirty="0" err="1" smtClean="0"/>
              <a:t>pada</a:t>
            </a:r>
            <a:r>
              <a:rPr lang="en-US" sz="1600" dirty="0" smtClean="0"/>
              <a:t> 17 </a:t>
            </a:r>
            <a:r>
              <a:rPr lang="en-US" sz="1600" dirty="0" err="1" smtClean="0"/>
              <a:t>Februari</a:t>
            </a:r>
            <a:r>
              <a:rPr lang="en-US" sz="1600" dirty="0" smtClean="0"/>
              <a:t> 2000,  </a:t>
            </a:r>
            <a:r>
              <a:rPr lang="en-US" sz="1600" dirty="0" err="1" smtClean="0"/>
              <a:t>versi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sebelumnya</a:t>
            </a:r>
            <a:r>
              <a:rPr lang="en-US" sz="1600" dirty="0" smtClean="0"/>
              <a:t> </a:t>
            </a:r>
            <a:r>
              <a:rPr lang="en-US" sz="1600" dirty="0" err="1" smtClean="0"/>
              <a:t>dikenal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sebutan</a:t>
            </a:r>
            <a:r>
              <a:rPr lang="en-US" sz="1600" dirty="0" smtClean="0"/>
              <a:t> Windows NT 5.0 </a:t>
            </a:r>
            <a:r>
              <a:rPr lang="en-US" sz="1600" dirty="0" err="1" smtClean="0"/>
              <a:t>atau</a:t>
            </a:r>
            <a:r>
              <a:rPr lang="en-US" sz="1600" dirty="0" smtClean="0"/>
              <a:t> "NT 5.0“.</a:t>
            </a:r>
          </a:p>
          <a:p>
            <a:r>
              <a:rPr lang="en-US" sz="1600" dirty="0" err="1" smtClean="0"/>
              <a:t>Meskipun</a:t>
            </a:r>
            <a:r>
              <a:rPr lang="en-US" sz="1600" dirty="0" smtClean="0"/>
              <a:t> Windows 2000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memperbarui</a:t>
            </a:r>
            <a:r>
              <a:rPr lang="en-US" sz="1600" dirty="0" smtClean="0"/>
              <a:t> </a:t>
            </a:r>
            <a:r>
              <a:rPr lang="en-US" sz="1600" dirty="0" err="1" smtClean="0"/>
              <a:t>komputer</a:t>
            </a:r>
            <a:r>
              <a:rPr lang="en-US" sz="1600" dirty="0" smtClean="0"/>
              <a:t> yang </a:t>
            </a:r>
            <a:r>
              <a:rPr lang="en-US" sz="1600" dirty="0" err="1" smtClean="0"/>
              <a:t>sebelumnya</a:t>
            </a:r>
            <a:r>
              <a:rPr lang="en-US" sz="1600" dirty="0" smtClean="0"/>
              <a:t> </a:t>
            </a:r>
            <a:r>
              <a:rPr lang="en-US" sz="1600" dirty="0" err="1" smtClean="0"/>
              <a:t>menjalankan</a:t>
            </a:r>
            <a:r>
              <a:rPr lang="en-US" sz="1600" dirty="0" smtClean="0"/>
              <a:t> Windows 98, Windows 2000 </a:t>
            </a:r>
            <a:r>
              <a:rPr lang="en-US" sz="1600" dirty="0" err="1" smtClean="0"/>
              <a:t>tidaklah</a:t>
            </a:r>
            <a:r>
              <a:rPr lang="en-US" sz="1600" dirty="0" smtClean="0"/>
              <a:t> </a:t>
            </a:r>
            <a:r>
              <a:rPr lang="en-US" sz="1600" dirty="0" err="1" smtClean="0"/>
              <a:t>dianggap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produk</a:t>
            </a:r>
            <a:r>
              <a:rPr lang="en-US" sz="1600" dirty="0" smtClean="0"/>
              <a:t> yang </a:t>
            </a:r>
            <a:r>
              <a:rPr lang="en-US" sz="1600" dirty="0" err="1" smtClean="0"/>
              <a:t>cocok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pengguna</a:t>
            </a:r>
            <a:r>
              <a:rPr lang="en-US" sz="1600" dirty="0" smtClean="0"/>
              <a:t> </a:t>
            </a:r>
            <a:r>
              <a:rPr lang="en-US" sz="1600" dirty="0" err="1" smtClean="0"/>
              <a:t>rumahan</a:t>
            </a:r>
            <a:r>
              <a:rPr lang="en-US" sz="1600" dirty="0" smtClean="0"/>
              <a:t>. </a:t>
            </a:r>
            <a:r>
              <a:rPr lang="en-US" sz="1600" dirty="0" err="1" smtClean="0"/>
              <a:t>Alasannya</a:t>
            </a:r>
            <a:r>
              <a:rPr lang="en-US" sz="1600" dirty="0" smtClean="0"/>
              <a:t> </a:t>
            </a:r>
            <a:r>
              <a:rPr lang="en-US" sz="1600" dirty="0" err="1" smtClean="0"/>
              <a:t>banyak</a:t>
            </a:r>
            <a:r>
              <a:rPr lang="en-US" sz="1600" dirty="0" smtClean="0"/>
              <a:t>,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err="1" smtClean="0"/>
              <a:t>antaranya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kurangnya</a:t>
            </a:r>
            <a:r>
              <a:rPr lang="en-US" sz="1600" dirty="0" smtClean="0"/>
              <a:t> device driver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banyak</a:t>
            </a:r>
            <a:r>
              <a:rPr lang="en-US" sz="1600" dirty="0" smtClean="0"/>
              <a:t> </a:t>
            </a:r>
            <a:r>
              <a:rPr lang="en-US" sz="1600" dirty="0" err="1" smtClean="0"/>
              <a:t>perangkat</a:t>
            </a:r>
            <a:r>
              <a:rPr lang="en-US" sz="1600" dirty="0" smtClean="0"/>
              <a:t> </a:t>
            </a:r>
            <a:r>
              <a:rPr lang="en-US" sz="1600" dirty="0" err="1" smtClean="0"/>
              <a:t>pengguna</a:t>
            </a:r>
            <a:r>
              <a:rPr lang="en-US" sz="1600" dirty="0" smtClean="0"/>
              <a:t>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</a:t>
            </a:r>
            <a:r>
              <a:rPr lang="en-US" sz="1600" dirty="0" err="1" smtClean="0"/>
              <a:t>pemindai</a:t>
            </a:r>
            <a:r>
              <a:rPr lang="en-US" sz="1600" dirty="0" smtClean="0"/>
              <a:t> (scanner)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juga</a:t>
            </a:r>
            <a:r>
              <a:rPr lang="en-US" sz="1600" dirty="0" smtClean="0"/>
              <a:t> </a:t>
            </a:r>
            <a:r>
              <a:rPr lang="en-US" sz="1600" dirty="0" err="1" smtClean="0"/>
              <a:t>pencetak</a:t>
            </a:r>
            <a:r>
              <a:rPr lang="en-US" sz="1600" dirty="0" smtClean="0"/>
              <a:t> (printer),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saat</a:t>
            </a:r>
            <a:r>
              <a:rPr lang="en-US" sz="1600" dirty="0" smtClean="0"/>
              <a:t> </a:t>
            </a:r>
            <a:r>
              <a:rPr lang="en-US" sz="1600" dirty="0" err="1" smtClean="0"/>
              <a:t>dirilis</a:t>
            </a:r>
            <a:r>
              <a:rPr lang="en-US" sz="1600" dirty="0" smtClean="0"/>
              <a:t>. </a:t>
            </a:r>
            <a:r>
              <a:rPr lang="en-US" sz="1600" dirty="0" err="1" smtClean="0"/>
              <a:t>Situasi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akhirnya</a:t>
            </a:r>
            <a:r>
              <a:rPr lang="en-US" sz="1600" dirty="0" smtClean="0"/>
              <a:t> </a:t>
            </a:r>
            <a:r>
              <a:rPr lang="en-US" sz="1600" dirty="0" err="1" smtClean="0"/>
              <a:t>berbalik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saat</a:t>
            </a:r>
            <a:r>
              <a:rPr lang="en-US" sz="1600" dirty="0" smtClean="0"/>
              <a:t> Windows XP </a:t>
            </a:r>
            <a:r>
              <a:rPr lang="en-US" sz="1600" dirty="0" err="1" smtClean="0"/>
              <a:t>dirilis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Microsoft.</a:t>
            </a:r>
          </a:p>
          <a:p>
            <a:endParaRPr lang="en-US" sz="1600" dirty="0" smtClean="0"/>
          </a:p>
          <a:p>
            <a:r>
              <a:rPr lang="en-US" sz="1600" dirty="0" smtClean="0"/>
              <a:t>Windows 2000 </a:t>
            </a:r>
            <a:r>
              <a:rPr lang="en-US" sz="1600" dirty="0" err="1" smtClean="0"/>
              <a:t>tersedia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enam</a:t>
            </a:r>
            <a:r>
              <a:rPr lang="en-US" sz="1600" dirty="0" smtClean="0"/>
              <a:t> </a:t>
            </a:r>
            <a:r>
              <a:rPr lang="en-US" sz="1600" dirty="0" err="1" smtClean="0"/>
              <a:t>edisi</a:t>
            </a:r>
            <a:r>
              <a:rPr lang="en-US" sz="1600" dirty="0" smtClean="0"/>
              <a:t>, </a:t>
            </a:r>
            <a:r>
              <a:rPr lang="en-US" sz="1600" dirty="0" err="1" smtClean="0"/>
              <a:t>yakni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		Windows 2000 Professional</a:t>
            </a:r>
          </a:p>
          <a:p>
            <a:pPr>
              <a:buNone/>
            </a:pPr>
            <a:r>
              <a:rPr lang="en-US" sz="1600" dirty="0" smtClean="0"/>
              <a:t>		Windows 2000 Server</a:t>
            </a:r>
          </a:p>
          <a:p>
            <a:pPr>
              <a:buNone/>
            </a:pPr>
            <a:r>
              <a:rPr lang="en-US" sz="1600" dirty="0" smtClean="0"/>
              <a:t>		Windows 2000 Advanced Server</a:t>
            </a:r>
          </a:p>
          <a:p>
            <a:pPr>
              <a:buNone/>
            </a:pPr>
            <a:r>
              <a:rPr lang="en-US" sz="1600" dirty="0" smtClean="0"/>
              <a:t>		Windows 2000 Datacenter Server</a:t>
            </a:r>
          </a:p>
          <a:p>
            <a:pPr>
              <a:buNone/>
            </a:pPr>
            <a:r>
              <a:rPr lang="en-US" sz="1600" dirty="0" smtClean="0"/>
              <a:t>		Windows 2000 Advanced Server Limited Edition</a:t>
            </a:r>
          </a:p>
          <a:p>
            <a:pPr>
              <a:buNone/>
            </a:pPr>
            <a:r>
              <a:rPr lang="en-US" sz="1600" dirty="0" smtClean="0"/>
              <a:t>		Windows 2000 Datacenter Server Limited Edition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Me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bulan</a:t>
            </a:r>
            <a:r>
              <a:rPr lang="en-US" sz="1800" dirty="0" smtClean="0"/>
              <a:t> September 2000, Microsoft </a:t>
            </a:r>
            <a:r>
              <a:rPr lang="en-US" sz="1800" dirty="0" err="1" smtClean="0"/>
              <a:t>memperkenalkan</a:t>
            </a:r>
            <a:r>
              <a:rPr lang="en-US" sz="1800" dirty="0" smtClean="0"/>
              <a:t> Windows Millennium Edition.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memperbarui</a:t>
            </a:r>
            <a:r>
              <a:rPr lang="en-US" sz="1800" dirty="0" smtClean="0"/>
              <a:t> Windows 98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dukungan</a:t>
            </a:r>
            <a:r>
              <a:rPr lang="en-US" sz="1800" dirty="0" smtClean="0"/>
              <a:t> multimedia </a:t>
            </a:r>
            <a:r>
              <a:rPr lang="en-US" sz="1800" dirty="0" err="1" smtClean="0"/>
              <a:t>dan</a:t>
            </a:r>
            <a:r>
              <a:rPr lang="en-US" sz="1800" dirty="0" smtClean="0"/>
              <a:t> Internet yang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baik</a:t>
            </a:r>
            <a:r>
              <a:rPr lang="en-US" sz="1800" dirty="0" smtClean="0"/>
              <a:t>.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juga</a:t>
            </a:r>
            <a:r>
              <a:rPr lang="en-US" sz="1800" dirty="0" smtClean="0"/>
              <a:t> </a:t>
            </a:r>
            <a:r>
              <a:rPr lang="en-US" sz="1800" dirty="0" err="1" smtClean="0"/>
              <a:t>memasukkan</a:t>
            </a:r>
            <a:r>
              <a:rPr lang="en-US" sz="1800" dirty="0" smtClean="0"/>
              <a:t> </a:t>
            </a:r>
            <a:r>
              <a:rPr lang="en-US" sz="1800" dirty="0" err="1" smtClean="0"/>
              <a:t>fitur</a:t>
            </a:r>
            <a:r>
              <a:rPr lang="en-US" sz="1800" dirty="0" smtClean="0"/>
              <a:t> "System Restore," yang </a:t>
            </a:r>
            <a:r>
              <a:rPr lang="en-US" sz="1800" dirty="0" err="1" smtClean="0"/>
              <a:t>mengizinkan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penggunanya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mengembalikan</a:t>
            </a:r>
            <a:r>
              <a:rPr lang="en-US" sz="1800" dirty="0" smtClean="0"/>
              <a:t> </a:t>
            </a:r>
            <a:r>
              <a:rPr lang="en-US" sz="1800" dirty="0" err="1" smtClean="0"/>
              <a:t>keadaan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titik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dikenal</a:t>
            </a:r>
            <a:r>
              <a:rPr lang="en-US" sz="1800" dirty="0" smtClean="0"/>
              <a:t> </a:t>
            </a:r>
            <a:r>
              <a:rPr lang="en-US" sz="1800" dirty="0" err="1" smtClean="0"/>
              <a:t>baik-baik</a:t>
            </a:r>
            <a:r>
              <a:rPr lang="en-US" sz="1800" dirty="0" smtClean="0"/>
              <a:t> </a:t>
            </a:r>
            <a:r>
              <a:rPr lang="en-US" sz="1800" dirty="0" err="1" smtClean="0"/>
              <a:t>saja</a:t>
            </a:r>
            <a:r>
              <a:rPr lang="en-US" sz="1800" dirty="0" smtClean="0"/>
              <a:t>,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saat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operasi</a:t>
            </a:r>
            <a:r>
              <a:rPr lang="en-US" sz="1800" dirty="0" smtClean="0"/>
              <a:t> </a:t>
            </a:r>
            <a:r>
              <a:rPr lang="en-US" sz="1800" dirty="0" err="1" smtClean="0"/>
              <a:t>mengalami</a:t>
            </a:r>
            <a:r>
              <a:rPr lang="en-US" sz="1800" dirty="0" smtClean="0"/>
              <a:t> </a:t>
            </a:r>
            <a:r>
              <a:rPr lang="en-US" sz="1800" dirty="0" err="1" smtClean="0"/>
              <a:t>kegagalan</a:t>
            </a:r>
            <a:r>
              <a:rPr lang="en-US" sz="1800" dirty="0" smtClean="0"/>
              <a:t>. System Restore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fitur</a:t>
            </a:r>
            <a:r>
              <a:rPr lang="en-US" sz="1800" dirty="0" smtClean="0"/>
              <a:t> yang </a:t>
            </a:r>
            <a:r>
              <a:rPr lang="en-US" sz="1800" dirty="0" err="1" smtClean="0"/>
              <a:t>masih</a:t>
            </a:r>
            <a:r>
              <a:rPr lang="en-US" sz="1800" dirty="0" smtClean="0"/>
              <a:t> </a:t>
            </a:r>
            <a:r>
              <a:rPr lang="en-US" sz="1800" dirty="0" err="1" smtClean="0"/>
              <a:t>dipertahankan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Windows XP.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juga</a:t>
            </a:r>
            <a:r>
              <a:rPr lang="en-US" sz="1800" dirty="0" smtClean="0"/>
              <a:t> </a:t>
            </a:r>
            <a:r>
              <a:rPr lang="en-US" sz="1800" dirty="0" err="1" smtClean="0"/>
              <a:t>memperkenalkan</a:t>
            </a:r>
            <a:r>
              <a:rPr lang="en-US" sz="1800" dirty="0" smtClean="0"/>
              <a:t> Windows Movie Maker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pertama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Windows Me </a:t>
            </a:r>
            <a:r>
              <a:rPr lang="en-US" sz="1800" dirty="0" err="1" smtClean="0"/>
              <a:t>dibuat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waktu</a:t>
            </a:r>
            <a:r>
              <a:rPr lang="en-US" sz="1800" dirty="0" smtClean="0"/>
              <a:t> yang </a:t>
            </a:r>
            <a:r>
              <a:rPr lang="en-US" sz="1800" dirty="0" err="1" smtClean="0"/>
              <a:t>singkat</a:t>
            </a:r>
            <a:r>
              <a:rPr lang="en-US" sz="1800" dirty="0" smtClean="0"/>
              <a:t>. </a:t>
            </a:r>
            <a:r>
              <a:rPr lang="en-US" sz="1800" dirty="0" err="1" smtClean="0"/>
              <a:t>Fitur-fitur</a:t>
            </a:r>
            <a:r>
              <a:rPr lang="en-US" sz="1800" dirty="0" smtClean="0"/>
              <a:t> yang </a:t>
            </a:r>
            <a:r>
              <a:rPr lang="en-US" sz="1800" dirty="0" err="1" smtClean="0"/>
              <a:t>terdapat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Windows Me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diperoleh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gratis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situs</a:t>
            </a:r>
            <a:r>
              <a:rPr lang="en-US" sz="1800" dirty="0" smtClean="0"/>
              <a:t> Windows Update, </a:t>
            </a:r>
            <a:r>
              <a:rPr lang="en-US" sz="1800" dirty="0" err="1" smtClean="0"/>
              <a:t>kecuali</a:t>
            </a:r>
            <a:r>
              <a:rPr lang="en-US" sz="1800" dirty="0" smtClean="0"/>
              <a:t> System Restore. </a:t>
            </a:r>
            <a:r>
              <a:rPr lang="en-US" sz="1800" dirty="0" err="1" smtClean="0"/>
              <a:t>Orang-orang</a:t>
            </a:r>
            <a:r>
              <a:rPr lang="en-US" sz="1800" dirty="0" smtClean="0"/>
              <a:t> </a:t>
            </a:r>
            <a:r>
              <a:rPr lang="en-US" sz="1800" dirty="0" err="1" smtClean="0"/>
              <a:t>bahkan</a:t>
            </a:r>
            <a:r>
              <a:rPr lang="en-US" sz="1800" dirty="0" smtClean="0"/>
              <a:t> </a:t>
            </a:r>
            <a:r>
              <a:rPr lang="en-US" sz="1800" dirty="0" err="1" smtClean="0"/>
              <a:t>menyebut</a:t>
            </a:r>
            <a:r>
              <a:rPr lang="en-US" sz="1800" dirty="0" smtClean="0"/>
              <a:t> Windows Me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Windows Mistake Edition </a:t>
            </a:r>
            <a:r>
              <a:rPr lang="en-US" sz="1800" dirty="0" err="1" smtClean="0"/>
              <a:t>karena</a:t>
            </a:r>
            <a:r>
              <a:rPr lang="en-US" sz="1800" dirty="0" smtClean="0"/>
              <a:t> </a:t>
            </a:r>
            <a:r>
              <a:rPr lang="en-US" sz="1800" dirty="0" err="1" smtClean="0"/>
              <a:t>munculnya</a:t>
            </a:r>
            <a:r>
              <a:rPr lang="en-US" sz="1800" dirty="0" smtClean="0"/>
              <a:t> </a:t>
            </a:r>
            <a:r>
              <a:rPr lang="en-US" sz="1800" dirty="0" err="1" smtClean="0"/>
              <a:t>masalah</a:t>
            </a:r>
            <a:r>
              <a:rPr lang="en-US" sz="1800" dirty="0" smtClean="0"/>
              <a:t> </a:t>
            </a:r>
            <a:r>
              <a:rPr lang="en-US" sz="1800" dirty="0" err="1" smtClean="0"/>
              <a:t>kestabilan</a:t>
            </a:r>
            <a:r>
              <a:rPr lang="en-US" sz="1800" dirty="0" smtClean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dukungan</a:t>
            </a:r>
            <a:r>
              <a:rPr lang="en-US" sz="1800" dirty="0" smtClean="0"/>
              <a:t> </a:t>
            </a:r>
            <a:r>
              <a:rPr lang="en-US" sz="1800" dirty="0" err="1" smtClean="0"/>
              <a:t>terhadap</a:t>
            </a:r>
            <a:r>
              <a:rPr lang="en-US" sz="1800" dirty="0" smtClean="0"/>
              <a:t> MS-DOS yang </a:t>
            </a:r>
            <a:r>
              <a:rPr lang="en-US" sz="1800" dirty="0" err="1" smtClean="0"/>
              <a:t>berjalan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modus real.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Windows Me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operasi</a:t>
            </a:r>
            <a:r>
              <a:rPr lang="en-US" sz="1800" dirty="0" smtClean="0"/>
              <a:t> </a:t>
            </a:r>
            <a:r>
              <a:rPr lang="en-US" sz="1800" dirty="0" err="1" smtClean="0"/>
              <a:t>terakhir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dibuat</a:t>
            </a:r>
            <a:r>
              <a:rPr lang="en-US" sz="1800" dirty="0" smtClean="0"/>
              <a:t> </a:t>
            </a:r>
            <a:r>
              <a:rPr lang="en-US" sz="1800" dirty="0" err="1" smtClean="0"/>
              <a:t>berdasarkan</a:t>
            </a:r>
            <a:r>
              <a:rPr lang="en-US" sz="1800" dirty="0" smtClean="0"/>
              <a:t> kernel monolithic Windows 9x </a:t>
            </a:r>
            <a:r>
              <a:rPr lang="en-US" sz="1800" dirty="0" err="1" smtClean="0"/>
              <a:t>dan</a:t>
            </a:r>
            <a:r>
              <a:rPr lang="en-US" sz="1800" dirty="0" smtClean="0"/>
              <a:t> MS-DOS.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pun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terakhir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operasi</a:t>
            </a:r>
            <a:r>
              <a:rPr lang="en-US" sz="1800" dirty="0" smtClean="0"/>
              <a:t> Windows yang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Windows Product Activation (WPA).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Perkembangan</a:t>
            </a:r>
            <a:r>
              <a:rPr lang="en-US" dirty="0" smtClean="0"/>
              <a:t> Windows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267200" cy="51054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6000" dirty="0" err="1" smtClean="0"/>
              <a:t>Daftar</a:t>
            </a:r>
            <a:r>
              <a:rPr lang="en-US" sz="6000" dirty="0" smtClean="0"/>
              <a:t> </a:t>
            </a:r>
            <a:r>
              <a:rPr lang="en-US" sz="6000" dirty="0" err="1" smtClean="0"/>
              <a:t>isi</a:t>
            </a:r>
            <a:endParaRPr lang="en-US" sz="6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6000" dirty="0" smtClean="0"/>
              <a:t> </a:t>
            </a:r>
            <a:r>
              <a:rPr lang="en-US" sz="6000" dirty="0" err="1" smtClean="0"/>
              <a:t>Awal-awal</a:t>
            </a:r>
            <a:r>
              <a:rPr lang="en-US" sz="6000" dirty="0" smtClean="0"/>
              <a:t> </a:t>
            </a:r>
            <a:r>
              <a:rPr lang="en-US" sz="6000" dirty="0" err="1" smtClean="0"/>
              <a:t>Versi</a:t>
            </a:r>
            <a:r>
              <a:rPr lang="en-US" sz="6000" dirty="0" smtClean="0"/>
              <a:t> Windows</a:t>
            </a:r>
          </a:p>
          <a:p>
            <a:pPr>
              <a:buNone/>
            </a:pPr>
            <a:r>
              <a:rPr lang="en-US" sz="6000" dirty="0" smtClean="0"/>
              <a:t> 		Windows 1.0</a:t>
            </a:r>
          </a:p>
          <a:p>
            <a:pPr>
              <a:buNone/>
            </a:pPr>
            <a:r>
              <a:rPr lang="en-US" sz="6000" dirty="0" smtClean="0"/>
              <a:t>		Windows 2.x</a:t>
            </a:r>
          </a:p>
          <a:p>
            <a:pPr>
              <a:buNone/>
            </a:pPr>
            <a:r>
              <a:rPr lang="en-US" sz="6000" dirty="0"/>
              <a:t>	</a:t>
            </a:r>
            <a:r>
              <a:rPr lang="en-US" sz="6000" dirty="0" smtClean="0"/>
              <a:t>	 Windows 2.1x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6000" dirty="0" smtClean="0"/>
              <a:t>Windows 3.0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6000" dirty="0" err="1" smtClean="0"/>
              <a:t>Beralih</a:t>
            </a:r>
            <a:r>
              <a:rPr lang="en-US" sz="6000" dirty="0" smtClean="0"/>
              <a:t> </a:t>
            </a:r>
            <a:r>
              <a:rPr lang="en-US" sz="6000" dirty="0" err="1" smtClean="0"/>
              <a:t>sementara</a:t>
            </a:r>
            <a:r>
              <a:rPr lang="en-US" sz="6000" dirty="0" smtClean="0"/>
              <a:t> </a:t>
            </a:r>
            <a:r>
              <a:rPr lang="en-US" sz="6000" dirty="0" err="1" smtClean="0"/>
              <a:t>ke</a:t>
            </a:r>
            <a:r>
              <a:rPr lang="en-US" sz="6000" dirty="0" smtClean="0"/>
              <a:t> OS/2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4500" dirty="0" err="1" smtClean="0"/>
              <a:t>Munculnya</a:t>
            </a:r>
            <a:r>
              <a:rPr lang="en-US" sz="4500" dirty="0" smtClean="0"/>
              <a:t> </a:t>
            </a:r>
            <a:r>
              <a:rPr lang="en-US" sz="4500" dirty="0" err="1" smtClean="0"/>
              <a:t>dualisme</a:t>
            </a:r>
            <a:r>
              <a:rPr lang="en-US" sz="4500" dirty="0" smtClean="0"/>
              <a:t>: Windows 3.1 </a:t>
            </a:r>
            <a:r>
              <a:rPr lang="en-US" sz="4500" dirty="0" err="1" smtClean="0"/>
              <a:t>turun</a:t>
            </a:r>
            <a:r>
              <a:rPr lang="en-US" sz="4500" dirty="0" smtClean="0"/>
              <a:t> </a:t>
            </a:r>
            <a:r>
              <a:rPr lang="en-US" sz="4500" dirty="0" err="1" smtClean="0"/>
              <a:t>ke</a:t>
            </a:r>
            <a:r>
              <a:rPr lang="en-US" sz="4500" dirty="0" smtClean="0"/>
              <a:t> </a:t>
            </a:r>
            <a:r>
              <a:rPr lang="en-US" sz="4500" dirty="0" err="1" smtClean="0"/>
              <a:t>pasar</a:t>
            </a:r>
            <a:r>
              <a:rPr lang="en-US" sz="4500" dirty="0" smtClean="0"/>
              <a:t> </a:t>
            </a:r>
            <a:r>
              <a:rPr lang="en-US" sz="4500" dirty="0" err="1" smtClean="0"/>
              <a:t>rumahan</a:t>
            </a:r>
            <a:r>
              <a:rPr lang="en-US" sz="4500" dirty="0" smtClean="0"/>
              <a:t> </a:t>
            </a:r>
            <a:r>
              <a:rPr lang="en-US" sz="4500" dirty="0" err="1" smtClean="0"/>
              <a:t>dan</a:t>
            </a:r>
            <a:r>
              <a:rPr lang="en-US" sz="4500" dirty="0" smtClean="0"/>
              <a:t> Windows NT </a:t>
            </a:r>
            <a:r>
              <a:rPr lang="en-US" sz="4500" dirty="0" err="1" smtClean="0"/>
              <a:t>turun</a:t>
            </a:r>
            <a:r>
              <a:rPr lang="en-US" sz="4500" dirty="0" smtClean="0"/>
              <a:t> </a:t>
            </a:r>
            <a:r>
              <a:rPr lang="en-US" sz="4500" dirty="0" err="1" smtClean="0"/>
              <a:t>ke</a:t>
            </a:r>
            <a:r>
              <a:rPr lang="en-US" sz="4500" dirty="0" smtClean="0"/>
              <a:t> </a:t>
            </a:r>
            <a:r>
              <a:rPr lang="en-US" sz="4500" dirty="0" err="1" smtClean="0"/>
              <a:t>pasar</a:t>
            </a:r>
            <a:r>
              <a:rPr lang="en-US" sz="4500" dirty="0" smtClean="0"/>
              <a:t> </a:t>
            </a:r>
            <a:r>
              <a:rPr lang="en-US" sz="4500" dirty="0" err="1" smtClean="0"/>
              <a:t>korporat</a:t>
            </a:r>
            <a:endParaRPr lang="en-US" sz="45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sz="4500" dirty="0" smtClean="0"/>
              <a:t>Windows 3.1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4500" dirty="0" smtClean="0"/>
              <a:t> Windows for Workgroups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4500" dirty="0" smtClean="0"/>
              <a:t>Windows NT</a:t>
            </a:r>
            <a:endParaRPr lang="en-US" sz="70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6000" dirty="0" smtClean="0"/>
              <a:t>Windows 95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rmAutofit fontScale="40000" lnSpcReduction="20000"/>
          </a:bodyPr>
          <a:lstStyle/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NT 4.0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98</a:t>
            </a:r>
            <a:endParaRPr lang="en-US" sz="5000" dirty="0"/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2000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Me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XP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Server 2003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Fundamentals for Legacy PCs </a:t>
            </a:r>
            <a:r>
              <a:rPr lang="en-US" sz="5000" dirty="0" err="1" smtClean="0"/>
              <a:t>sebagai</a:t>
            </a:r>
            <a:r>
              <a:rPr lang="en-US" sz="5000" dirty="0" smtClean="0"/>
              <a:t> platform thin client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Vista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Home Server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Server 2008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7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8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8.1 (</a:t>
            </a:r>
            <a:r>
              <a:rPr lang="en-US" sz="5000" dirty="0" err="1" smtClean="0"/>
              <a:t>Terbaru</a:t>
            </a:r>
            <a:r>
              <a:rPr lang="en-US" sz="5000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Awal-awal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Windows 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Windows 1.0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Microsoft Windows,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Windows 1.0, </a:t>
            </a:r>
            <a:r>
              <a:rPr lang="en-US" dirty="0" err="1" smtClean="0"/>
              <a:t>dirilis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20 November 1985. </a:t>
            </a:r>
          </a:p>
          <a:p>
            <a:pPr>
              <a:buNone/>
            </a:pPr>
            <a:r>
              <a:rPr lang="en-US" dirty="0" smtClean="0"/>
              <a:t>Windows 1.0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fungsionalitas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populer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pasaran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awalnya</a:t>
            </a:r>
            <a:r>
              <a:rPr lang="en-US" dirty="0" smtClean="0"/>
              <a:t> Windows </a:t>
            </a:r>
            <a:r>
              <a:rPr lang="en-US" dirty="0" err="1" smtClean="0"/>
              <a:t>versi</a:t>
            </a:r>
            <a:r>
              <a:rPr lang="en-US" dirty="0" smtClean="0"/>
              <a:t> 1.0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hendak</a:t>
            </a:r>
            <a:r>
              <a:rPr lang="en-US" dirty="0" smtClean="0"/>
              <a:t>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Interface Manager, </a:t>
            </a:r>
            <a:r>
              <a:rPr lang="en-US" dirty="0" err="1" smtClean="0"/>
              <a:t>tetapi</a:t>
            </a:r>
            <a:r>
              <a:rPr lang="en-US" dirty="0" smtClean="0"/>
              <a:t> Rowland Hanson,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Microsoft Corporation, </a:t>
            </a:r>
            <a:r>
              <a:rPr lang="en-US" dirty="0" err="1" smtClean="0"/>
              <a:t>meyakinkan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petinggi</a:t>
            </a:r>
            <a:r>
              <a:rPr lang="en-US" dirty="0" smtClean="0"/>
              <a:t> Microsoft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"Windows"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"</a:t>
            </a:r>
            <a:r>
              <a:rPr lang="en-US" dirty="0" err="1" smtClean="0"/>
              <a:t>memikat</a:t>
            </a:r>
            <a:r>
              <a:rPr lang="en-US" dirty="0" smtClean="0"/>
              <a:t>" </a:t>
            </a:r>
            <a:r>
              <a:rPr lang="en-US" dirty="0" err="1" smtClean="0"/>
              <a:t>konsumen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Windows 1.0 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memperluas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MS-DOS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grafis</a:t>
            </a:r>
            <a:r>
              <a:rPr lang="en-US" dirty="0" smtClean="0"/>
              <a:t>. Dan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MS-DOS.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Awal-awal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Windows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dirty="0" smtClean="0"/>
              <a:t>Windows 2.x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8800" dirty="0" smtClean="0"/>
              <a:t>Windows </a:t>
            </a:r>
            <a:r>
              <a:rPr lang="en-US" sz="8800" dirty="0" err="1" smtClean="0"/>
              <a:t>versi</a:t>
            </a:r>
            <a:r>
              <a:rPr lang="en-US" sz="8800" dirty="0" smtClean="0"/>
              <a:t> 2 </a:t>
            </a:r>
            <a:r>
              <a:rPr lang="en-US" sz="8800" dirty="0" err="1" smtClean="0"/>
              <a:t>muncul</a:t>
            </a:r>
            <a:r>
              <a:rPr lang="en-US" sz="8800" dirty="0" smtClean="0"/>
              <a:t> </a:t>
            </a:r>
            <a:r>
              <a:rPr lang="en-US" sz="8800" dirty="0" err="1" smtClean="0"/>
              <a:t>pada</a:t>
            </a:r>
            <a:r>
              <a:rPr lang="en-US" sz="8800" dirty="0" smtClean="0"/>
              <a:t> </a:t>
            </a:r>
            <a:r>
              <a:rPr lang="en-US" sz="8800" dirty="0" err="1" smtClean="0"/>
              <a:t>tanggal</a:t>
            </a:r>
            <a:r>
              <a:rPr lang="en-US" sz="8800" dirty="0" smtClean="0"/>
              <a:t> 9 </a:t>
            </a:r>
            <a:r>
              <a:rPr lang="en-US" sz="8800" dirty="0" err="1" smtClean="0"/>
              <a:t>Desember</a:t>
            </a:r>
            <a:r>
              <a:rPr lang="en-US" sz="8800" dirty="0" smtClean="0"/>
              <a:t> 1987, </a:t>
            </a:r>
            <a:r>
              <a:rPr lang="en-US" sz="8800" dirty="0" err="1" smtClean="0"/>
              <a:t>dan</a:t>
            </a:r>
            <a:r>
              <a:rPr lang="en-US" sz="8800" dirty="0" smtClean="0"/>
              <a:t> </a:t>
            </a:r>
            <a:r>
              <a:rPr lang="en-US" sz="8800" dirty="0" err="1" smtClean="0"/>
              <a:t>sedikit</a:t>
            </a:r>
            <a:r>
              <a:rPr lang="en-US" sz="8800" dirty="0" smtClean="0"/>
              <a:t> </a:t>
            </a:r>
            <a:r>
              <a:rPr lang="en-US" sz="8800" dirty="0" err="1" smtClean="0"/>
              <a:t>lebih</a:t>
            </a:r>
            <a:r>
              <a:rPr lang="en-US" sz="8800" dirty="0" smtClean="0"/>
              <a:t> </a:t>
            </a:r>
            <a:r>
              <a:rPr lang="en-US" sz="8800" dirty="0" err="1" smtClean="0"/>
              <a:t>populer</a:t>
            </a:r>
            <a:r>
              <a:rPr lang="en-US" sz="8800" dirty="0" smtClean="0"/>
              <a:t> </a:t>
            </a:r>
            <a:r>
              <a:rPr lang="en-US" sz="8800" dirty="0" err="1" smtClean="0"/>
              <a:t>dibandingkan</a:t>
            </a:r>
            <a:r>
              <a:rPr lang="en-US" sz="8800" dirty="0" smtClean="0"/>
              <a:t> </a:t>
            </a:r>
            <a:r>
              <a:rPr lang="en-US" sz="8800" dirty="0" err="1" smtClean="0"/>
              <a:t>dengan</a:t>
            </a:r>
            <a:r>
              <a:rPr lang="en-US" sz="8800" dirty="0" smtClean="0"/>
              <a:t> </a:t>
            </a:r>
            <a:r>
              <a:rPr lang="en-US" sz="8800" dirty="0" err="1" smtClean="0"/>
              <a:t>pendahulunya</a:t>
            </a:r>
            <a:r>
              <a:rPr lang="en-US" sz="8800" dirty="0" smtClean="0"/>
              <a:t>. </a:t>
            </a:r>
          </a:p>
          <a:p>
            <a:pPr>
              <a:buNone/>
            </a:pPr>
            <a:r>
              <a:rPr lang="en-US" sz="8800" dirty="0" err="1" smtClean="0"/>
              <a:t>Sebagian</a:t>
            </a:r>
            <a:r>
              <a:rPr lang="en-US" sz="8800" dirty="0" smtClean="0"/>
              <a:t> </a:t>
            </a:r>
            <a:r>
              <a:rPr lang="en-US" sz="8800" dirty="0" err="1" smtClean="0"/>
              <a:t>besar</a:t>
            </a:r>
            <a:r>
              <a:rPr lang="en-US" sz="8800" dirty="0" smtClean="0"/>
              <a:t> </a:t>
            </a:r>
            <a:r>
              <a:rPr lang="en-US" sz="8800" dirty="0" err="1" smtClean="0"/>
              <a:t>populeritasnya</a:t>
            </a:r>
            <a:r>
              <a:rPr lang="en-US" sz="8800" dirty="0" smtClean="0"/>
              <a:t> </a:t>
            </a:r>
            <a:r>
              <a:rPr lang="en-US" sz="8800" dirty="0" err="1" smtClean="0"/>
              <a:t>didapat</a:t>
            </a:r>
            <a:r>
              <a:rPr lang="en-US" sz="8800" dirty="0" smtClean="0"/>
              <a:t> </a:t>
            </a:r>
            <a:r>
              <a:rPr lang="en-US" sz="8800" dirty="0" err="1" smtClean="0"/>
              <a:t>karena</a:t>
            </a:r>
            <a:r>
              <a:rPr lang="en-US" sz="8800" dirty="0" smtClean="0"/>
              <a:t> </a:t>
            </a:r>
            <a:r>
              <a:rPr lang="en-US" sz="8800" dirty="0" err="1" smtClean="0"/>
              <a:t>kedekatannya</a:t>
            </a:r>
            <a:r>
              <a:rPr lang="en-US" sz="8800" dirty="0" smtClean="0"/>
              <a:t> </a:t>
            </a:r>
            <a:r>
              <a:rPr lang="en-US" sz="8800" dirty="0" err="1" smtClean="0"/>
              <a:t>dengan</a:t>
            </a:r>
            <a:r>
              <a:rPr lang="en-US" sz="8800" dirty="0" smtClean="0"/>
              <a:t> </a:t>
            </a:r>
            <a:r>
              <a:rPr lang="en-US" sz="8800" dirty="0" err="1" smtClean="0"/>
              <a:t>aplikasi</a:t>
            </a:r>
            <a:r>
              <a:rPr lang="en-US" sz="8800" dirty="0" smtClean="0"/>
              <a:t> </a:t>
            </a:r>
            <a:r>
              <a:rPr lang="en-US" sz="8800" dirty="0" err="1" smtClean="0"/>
              <a:t>grafis</a:t>
            </a:r>
            <a:r>
              <a:rPr lang="en-US" sz="8800" dirty="0" smtClean="0"/>
              <a:t> </a:t>
            </a:r>
            <a:r>
              <a:rPr lang="en-US" sz="8800" dirty="0" err="1" smtClean="0"/>
              <a:t>buatan</a:t>
            </a:r>
            <a:r>
              <a:rPr lang="en-US" sz="8800" dirty="0" smtClean="0"/>
              <a:t> Microsoft </a:t>
            </a:r>
            <a:r>
              <a:rPr lang="en-US" sz="8800" dirty="0" err="1" smtClean="0"/>
              <a:t>dan</a:t>
            </a:r>
            <a:r>
              <a:rPr lang="en-US" sz="8800" dirty="0" smtClean="0"/>
              <a:t> </a:t>
            </a:r>
            <a:r>
              <a:rPr lang="en-US" sz="8800" dirty="0" err="1" smtClean="0"/>
              <a:t>aplikasi-aplikasi</a:t>
            </a:r>
            <a:r>
              <a:rPr lang="en-US" sz="8800" dirty="0" smtClean="0"/>
              <a:t> Windows </a:t>
            </a:r>
            <a:r>
              <a:rPr lang="en-US" sz="8800" dirty="0" err="1" smtClean="0"/>
              <a:t>dapat</a:t>
            </a:r>
            <a:r>
              <a:rPr lang="en-US" sz="8800" dirty="0" smtClean="0"/>
              <a:t> </a:t>
            </a:r>
            <a:r>
              <a:rPr lang="en-US" sz="8800" dirty="0" err="1" smtClean="0"/>
              <a:t>dijalankan</a:t>
            </a:r>
            <a:r>
              <a:rPr lang="en-US" sz="8800" dirty="0" smtClean="0"/>
              <a:t> </a:t>
            </a:r>
            <a:r>
              <a:rPr lang="en-US" sz="8800" dirty="0" err="1" smtClean="0"/>
              <a:t>dari</a:t>
            </a:r>
            <a:r>
              <a:rPr lang="en-US" sz="8800" dirty="0" smtClean="0"/>
              <a:t> MS-DOS.</a:t>
            </a:r>
          </a:p>
          <a:p>
            <a:pPr>
              <a:buNone/>
            </a:pPr>
            <a:r>
              <a:rPr lang="en-US" sz="8800" dirty="0" smtClean="0"/>
              <a:t>Microsoft Windows </a:t>
            </a:r>
            <a:r>
              <a:rPr lang="en-US" sz="8800" dirty="0" err="1" smtClean="0"/>
              <a:t>akhirnya</a:t>
            </a:r>
            <a:r>
              <a:rPr lang="en-US" sz="8800" dirty="0" smtClean="0"/>
              <a:t> </a:t>
            </a:r>
            <a:r>
              <a:rPr lang="en-US" sz="8800" dirty="0" err="1" smtClean="0"/>
              <a:t>memperoleh</a:t>
            </a:r>
            <a:r>
              <a:rPr lang="en-US" sz="8800" dirty="0" smtClean="0"/>
              <a:t> </a:t>
            </a:r>
            <a:r>
              <a:rPr lang="en-US" sz="8800" dirty="0" err="1" smtClean="0"/>
              <a:t>peningkatan</a:t>
            </a:r>
            <a:r>
              <a:rPr lang="en-US" sz="8800" dirty="0" smtClean="0"/>
              <a:t> </a:t>
            </a:r>
            <a:r>
              <a:rPr lang="en-US" sz="8800" dirty="0" err="1" smtClean="0"/>
              <a:t>signifikan</a:t>
            </a:r>
            <a:r>
              <a:rPr lang="en-US" sz="8800" dirty="0" smtClean="0"/>
              <a:t> </a:t>
            </a:r>
            <a:r>
              <a:rPr lang="en-US" sz="8800" dirty="0" err="1" smtClean="0"/>
              <a:t>saat</a:t>
            </a:r>
            <a:r>
              <a:rPr lang="en-US" sz="8800" dirty="0" smtClean="0"/>
              <a:t> Aldus PageMaker </a:t>
            </a:r>
            <a:r>
              <a:rPr lang="en-US" sz="8800" dirty="0" err="1" smtClean="0"/>
              <a:t>muncul</a:t>
            </a:r>
            <a:r>
              <a:rPr lang="en-US" sz="8800" dirty="0" smtClean="0"/>
              <a:t> </a:t>
            </a:r>
            <a:r>
              <a:rPr lang="en-US" sz="8800" dirty="0" err="1" smtClean="0"/>
              <a:t>dalam</a:t>
            </a:r>
            <a:r>
              <a:rPr lang="en-US" sz="8800" dirty="0" smtClean="0"/>
              <a:t> </a:t>
            </a:r>
            <a:r>
              <a:rPr lang="en-US" sz="8800" dirty="0" err="1" smtClean="0"/>
              <a:t>versi</a:t>
            </a:r>
            <a:r>
              <a:rPr lang="en-US" sz="8800" dirty="0" smtClean="0"/>
              <a:t> </a:t>
            </a:r>
            <a:r>
              <a:rPr lang="en-US" sz="8800" dirty="0" err="1" smtClean="0"/>
              <a:t>untuk</a:t>
            </a:r>
            <a:r>
              <a:rPr lang="en-US" sz="8800" dirty="0" smtClean="0"/>
              <a:t> Windows, yang </a:t>
            </a:r>
            <a:r>
              <a:rPr lang="en-US" sz="8800" dirty="0" err="1" smtClean="0"/>
              <a:t>sebelumnya</a:t>
            </a:r>
            <a:r>
              <a:rPr lang="en-US" sz="8800" dirty="0" smtClean="0"/>
              <a:t> </a:t>
            </a:r>
            <a:r>
              <a:rPr lang="en-US" sz="8800" dirty="0" err="1" smtClean="0"/>
              <a:t>hanya</a:t>
            </a:r>
            <a:r>
              <a:rPr lang="en-US" sz="8800" dirty="0" smtClean="0"/>
              <a:t> </a:t>
            </a:r>
            <a:r>
              <a:rPr lang="en-US" sz="8800" dirty="0" err="1" smtClean="0"/>
              <a:t>dapat</a:t>
            </a:r>
            <a:r>
              <a:rPr lang="en-US" sz="8800" dirty="0" smtClean="0"/>
              <a:t> </a:t>
            </a:r>
            <a:r>
              <a:rPr lang="en-US" sz="8800" dirty="0" err="1" smtClean="0"/>
              <a:t>berjalan</a:t>
            </a:r>
            <a:r>
              <a:rPr lang="en-US" sz="8800" dirty="0" smtClean="0"/>
              <a:t> </a:t>
            </a:r>
            <a:r>
              <a:rPr lang="en-US" sz="8800" dirty="0" err="1" smtClean="0"/>
              <a:t>di</a:t>
            </a:r>
            <a:r>
              <a:rPr lang="en-US" sz="8800" dirty="0" smtClean="0"/>
              <a:t> </a:t>
            </a:r>
            <a:r>
              <a:rPr lang="en-US" sz="8800" dirty="0" err="1" smtClean="0"/>
              <a:t>atas</a:t>
            </a:r>
            <a:r>
              <a:rPr lang="en-US" sz="8800" dirty="0" smtClean="0"/>
              <a:t> Macintosh.</a:t>
            </a:r>
          </a:p>
          <a:p>
            <a:pPr>
              <a:buNone/>
            </a:pPr>
            <a:r>
              <a:rPr lang="en-US" sz="8800" dirty="0" smtClean="0"/>
              <a:t>Windows </a:t>
            </a:r>
            <a:r>
              <a:rPr lang="en-US" sz="8800" dirty="0" err="1" smtClean="0"/>
              <a:t>versi</a:t>
            </a:r>
            <a:r>
              <a:rPr lang="en-US" sz="8800" dirty="0" smtClean="0"/>
              <a:t> 2.x </a:t>
            </a:r>
            <a:r>
              <a:rPr lang="en-US" sz="8800" dirty="0" err="1" smtClean="0"/>
              <a:t>menggunakan</a:t>
            </a:r>
            <a:r>
              <a:rPr lang="en-US" sz="8800" dirty="0" smtClean="0"/>
              <a:t> model </a:t>
            </a:r>
            <a:r>
              <a:rPr lang="en-US" sz="8800" dirty="0" err="1" smtClean="0"/>
              <a:t>memori</a:t>
            </a:r>
            <a:r>
              <a:rPr lang="en-US" sz="8800" dirty="0" smtClean="0"/>
              <a:t> modus real, yang </a:t>
            </a:r>
            <a:r>
              <a:rPr lang="en-US" sz="8800" dirty="0" err="1" smtClean="0"/>
              <a:t>hanya</a:t>
            </a:r>
            <a:r>
              <a:rPr lang="en-US" sz="8800" dirty="0" smtClean="0"/>
              <a:t> </a:t>
            </a:r>
            <a:r>
              <a:rPr lang="en-US" sz="8800" dirty="0" err="1" smtClean="0"/>
              <a:t>mampu</a:t>
            </a:r>
            <a:r>
              <a:rPr lang="en-US" sz="8800" dirty="0" smtClean="0"/>
              <a:t> </a:t>
            </a:r>
            <a:r>
              <a:rPr lang="en-US" sz="8800" dirty="0" err="1" smtClean="0"/>
              <a:t>mengakses</a:t>
            </a:r>
            <a:r>
              <a:rPr lang="en-US" sz="8800" dirty="0" smtClean="0"/>
              <a:t> </a:t>
            </a:r>
            <a:r>
              <a:rPr lang="en-US" sz="8800" dirty="0" err="1" smtClean="0"/>
              <a:t>memori</a:t>
            </a:r>
            <a:r>
              <a:rPr lang="en-US" sz="8800" dirty="0" smtClean="0"/>
              <a:t> </a:t>
            </a:r>
            <a:r>
              <a:rPr lang="en-US" sz="8800" dirty="0" err="1" smtClean="0"/>
              <a:t>hingga</a:t>
            </a:r>
            <a:r>
              <a:rPr lang="en-US" sz="8800" dirty="0" smtClean="0"/>
              <a:t> 1 </a:t>
            </a:r>
            <a:r>
              <a:rPr lang="en-US" sz="8800" dirty="0" err="1" smtClean="0"/>
              <a:t>megabita</a:t>
            </a:r>
            <a:r>
              <a:rPr lang="en-US" sz="8800" dirty="0" smtClean="0"/>
              <a:t> </a:t>
            </a:r>
            <a:r>
              <a:rPr lang="en-US" sz="8800" dirty="0" err="1" smtClean="0"/>
              <a:t>saja</a:t>
            </a:r>
            <a:r>
              <a:rPr lang="en-US" sz="8800" dirty="0" smtClean="0"/>
              <a:t>. </a:t>
            </a:r>
          </a:p>
          <a:p>
            <a:pPr>
              <a:buNone/>
            </a:pPr>
            <a:r>
              <a:rPr lang="en-US" sz="8800" dirty="0" err="1" smtClean="0"/>
              <a:t>Dalam</a:t>
            </a:r>
            <a:r>
              <a:rPr lang="en-US" sz="8800" dirty="0" smtClean="0"/>
              <a:t> </a:t>
            </a:r>
            <a:r>
              <a:rPr lang="en-US" sz="8800" dirty="0" err="1" smtClean="0"/>
              <a:t>konfigurasi</a:t>
            </a:r>
            <a:r>
              <a:rPr lang="en-US" sz="8800" dirty="0" smtClean="0"/>
              <a:t> </a:t>
            </a:r>
            <a:r>
              <a:rPr lang="en-US" sz="8800" dirty="0" err="1" smtClean="0"/>
              <a:t>seperti</a:t>
            </a:r>
            <a:r>
              <a:rPr lang="en-US" sz="8800" dirty="0" smtClean="0"/>
              <a:t> </a:t>
            </a:r>
            <a:r>
              <a:rPr lang="en-US" sz="8800" dirty="0" err="1" smtClean="0"/>
              <a:t>itu</a:t>
            </a:r>
            <a:r>
              <a:rPr lang="en-US" sz="8800" dirty="0" smtClean="0"/>
              <a:t>, Windows </a:t>
            </a:r>
            <a:r>
              <a:rPr lang="en-US" sz="8800" dirty="0" err="1" smtClean="0"/>
              <a:t>dapat</a:t>
            </a:r>
            <a:r>
              <a:rPr lang="en-US" sz="8800" dirty="0" smtClean="0"/>
              <a:t> </a:t>
            </a:r>
            <a:r>
              <a:rPr lang="en-US" sz="8800" dirty="0" err="1" smtClean="0"/>
              <a:t>menjalankan</a:t>
            </a:r>
            <a:r>
              <a:rPr lang="en-US" sz="8800" dirty="0" smtClean="0"/>
              <a:t> </a:t>
            </a:r>
            <a:r>
              <a:rPr lang="en-US" sz="8800" dirty="0" err="1" smtClean="0"/>
              <a:t>aplikasi</a:t>
            </a:r>
            <a:r>
              <a:rPr lang="en-US" sz="8800" dirty="0" smtClean="0"/>
              <a:t> multitasking </a:t>
            </a:r>
            <a:r>
              <a:rPr lang="en-US" sz="8800" dirty="0" err="1" smtClean="0"/>
              <a:t>lainnya</a:t>
            </a:r>
            <a:r>
              <a:rPr lang="en-US" sz="8800" dirty="0" smtClean="0"/>
              <a:t>, </a:t>
            </a:r>
            <a:r>
              <a:rPr lang="en-US" sz="8800" dirty="0" err="1" smtClean="0"/>
              <a:t>semacam</a:t>
            </a:r>
            <a:r>
              <a:rPr lang="en-US" sz="8800" dirty="0" smtClean="0"/>
              <a:t> </a:t>
            </a:r>
            <a:r>
              <a:rPr lang="en-US" sz="8800" dirty="0" err="1" smtClean="0"/>
              <a:t>DESQview</a:t>
            </a:r>
            <a:r>
              <a:rPr lang="en-US" sz="8800" dirty="0" smtClean="0"/>
              <a:t>, yang </a:t>
            </a:r>
            <a:r>
              <a:rPr lang="en-US" sz="8800" dirty="0" err="1" smtClean="0"/>
              <a:t>berjalan</a:t>
            </a:r>
            <a:r>
              <a:rPr lang="en-US" sz="8800" dirty="0" smtClean="0"/>
              <a:t> </a:t>
            </a:r>
            <a:r>
              <a:rPr lang="en-US" sz="8800" dirty="0" err="1" smtClean="0"/>
              <a:t>dalam</a:t>
            </a:r>
            <a:r>
              <a:rPr lang="en-US" sz="8800" dirty="0" smtClean="0"/>
              <a:t> modus </a:t>
            </a:r>
            <a:r>
              <a:rPr lang="en-US" sz="8800" dirty="0" err="1" smtClean="0"/>
              <a:t>terproteksi</a:t>
            </a:r>
            <a:r>
              <a:rPr lang="en-US" sz="8800" dirty="0" smtClean="0"/>
              <a:t> yang </a:t>
            </a:r>
            <a:r>
              <a:rPr lang="en-US" sz="8800" dirty="0" err="1" smtClean="0"/>
              <a:t>ditawarkan</a:t>
            </a:r>
            <a:r>
              <a:rPr lang="en-US" sz="8800" dirty="0" smtClean="0"/>
              <a:t> </a:t>
            </a:r>
            <a:r>
              <a:rPr lang="en-US" sz="8800" dirty="0" err="1" smtClean="0"/>
              <a:t>oleh</a:t>
            </a:r>
            <a:r>
              <a:rPr lang="en-US" sz="8800" dirty="0" smtClean="0"/>
              <a:t> </a:t>
            </a:r>
            <a:r>
              <a:rPr lang="en-US" sz="8800" dirty="0" err="1" smtClean="0"/>
              <a:t>Resi</a:t>
            </a:r>
            <a:r>
              <a:rPr lang="en-US" sz="8800" dirty="0" smtClean="0"/>
              <a:t> </a:t>
            </a:r>
            <a:r>
              <a:rPr lang="en-US" sz="8800" dirty="0" err="1" smtClean="0"/>
              <a:t>Kiswanto</a:t>
            </a:r>
            <a:r>
              <a:rPr lang="en-US" sz="8800" dirty="0" smtClean="0"/>
              <a:t> Intel 80286</a:t>
            </a:r>
            <a:r>
              <a:rPr lang="en-US" sz="8000" dirty="0" smtClean="0"/>
              <a:t>.</a:t>
            </a:r>
          </a:p>
          <a:p>
            <a:pPr>
              <a:buNone/>
            </a:pPr>
            <a:endParaRPr lang="en-US" sz="4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Awal-awal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Windows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257800"/>
          </a:xfrm>
        </p:spPr>
        <p:txBody>
          <a:bodyPr>
            <a:noAutofit/>
          </a:bodyPr>
          <a:lstStyle/>
          <a:p>
            <a:r>
              <a:rPr lang="en-US" dirty="0" smtClean="0"/>
              <a:t>Windows 2.1x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	Windows/286 </a:t>
            </a:r>
            <a:r>
              <a:rPr lang="en-US" sz="2200" dirty="0" err="1" smtClean="0"/>
              <a:t>menggunakan</a:t>
            </a:r>
            <a:r>
              <a:rPr lang="en-US" sz="2200" dirty="0" smtClean="0"/>
              <a:t> model </a:t>
            </a:r>
            <a:r>
              <a:rPr lang="en-US" sz="2200" dirty="0" err="1" smtClean="0"/>
              <a:t>memori</a:t>
            </a:r>
            <a:r>
              <a:rPr lang="en-US" sz="2200" dirty="0" smtClean="0"/>
              <a:t> modus real, </a:t>
            </a:r>
            <a:r>
              <a:rPr lang="en-US" sz="2200" dirty="0" err="1" smtClean="0"/>
              <a:t>tapi</a:t>
            </a:r>
            <a:r>
              <a:rPr lang="en-US" sz="2200" dirty="0" smtClean="0"/>
              <a:t> </a:t>
            </a:r>
            <a:r>
              <a:rPr lang="en-US" sz="2200" dirty="0" err="1" smtClean="0"/>
              <a:t>merupakan</a:t>
            </a:r>
            <a:r>
              <a:rPr lang="en-US" sz="2200" dirty="0" smtClean="0"/>
              <a:t> </a:t>
            </a:r>
            <a:r>
              <a:rPr lang="en-US" sz="2200" dirty="0" err="1" smtClean="0"/>
              <a:t>versi</a:t>
            </a:r>
            <a:r>
              <a:rPr lang="en-US" sz="2200" dirty="0" smtClean="0"/>
              <a:t> yang </a:t>
            </a:r>
            <a:r>
              <a:rPr lang="en-US" sz="2200" dirty="0" err="1" smtClean="0"/>
              <a:t>pertama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mendukung</a:t>
            </a:r>
            <a:r>
              <a:rPr lang="en-US" sz="2200" dirty="0" smtClean="0"/>
              <a:t> High Memory Area (HMA).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Windows/386 2.1 </a:t>
            </a:r>
            <a:r>
              <a:rPr lang="en-US" sz="2200" dirty="0" err="1" smtClean="0"/>
              <a:t>bahkan</a:t>
            </a:r>
            <a:r>
              <a:rPr lang="en-US" sz="2200" dirty="0" smtClean="0"/>
              <a:t> </a:t>
            </a:r>
            <a:r>
              <a:rPr lang="en-US" sz="2200" dirty="0" err="1" smtClean="0"/>
              <a:t>memiliki</a:t>
            </a:r>
            <a:r>
              <a:rPr lang="en-US" sz="2200" dirty="0" smtClean="0"/>
              <a:t> kernel yang </a:t>
            </a:r>
            <a:r>
              <a:rPr lang="en-US" sz="2200" dirty="0" err="1" smtClean="0"/>
              <a:t>berjalan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modus </a:t>
            </a:r>
            <a:r>
              <a:rPr lang="en-US" sz="2200" dirty="0" err="1" smtClean="0"/>
              <a:t>terproteksi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emulasi</a:t>
            </a:r>
            <a:r>
              <a:rPr lang="en-US" sz="2200" dirty="0" smtClean="0"/>
              <a:t> Expanded Memory Specification (EMS) </a:t>
            </a:r>
            <a:r>
              <a:rPr lang="en-US" sz="2200" dirty="0" err="1" smtClean="0"/>
              <a:t>standar</a:t>
            </a:r>
            <a:r>
              <a:rPr lang="en-US" sz="2200" dirty="0" smtClean="0"/>
              <a:t> Lotus-Intel-Microsoft (LIM). </a:t>
            </a:r>
          </a:p>
          <a:p>
            <a:pPr>
              <a:buNone/>
            </a:pPr>
            <a:r>
              <a:rPr lang="en-US" sz="2200" dirty="0" err="1" smtClean="0"/>
              <a:t>Versi</a:t>
            </a:r>
            <a:r>
              <a:rPr lang="en-US" sz="2200" dirty="0" smtClean="0"/>
              <a:t> 2.03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kemudian</a:t>
            </a:r>
            <a:r>
              <a:rPr lang="en-US" sz="2200" dirty="0" smtClean="0"/>
              <a:t> </a:t>
            </a:r>
            <a:r>
              <a:rPr lang="en-US" sz="2200" dirty="0" err="1" smtClean="0"/>
              <a:t>versi</a:t>
            </a:r>
            <a:r>
              <a:rPr lang="en-US" sz="2200" dirty="0" smtClean="0"/>
              <a:t> 3.0 </a:t>
            </a:r>
            <a:r>
              <a:rPr lang="en-US" sz="2200" dirty="0" err="1" smtClean="0"/>
              <a:t>mendapatkan</a:t>
            </a:r>
            <a:r>
              <a:rPr lang="en-US" sz="2200" dirty="0" smtClean="0"/>
              <a:t> </a:t>
            </a:r>
            <a:r>
              <a:rPr lang="en-US" sz="2200" dirty="0" err="1" smtClean="0"/>
              <a:t>tuntutan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Apple </a:t>
            </a:r>
            <a:r>
              <a:rPr lang="en-US" sz="2200" dirty="0" err="1" smtClean="0"/>
              <a:t>karena</a:t>
            </a:r>
            <a:r>
              <a:rPr lang="en-US" sz="2200" dirty="0" smtClean="0"/>
              <a:t> </a:t>
            </a:r>
            <a:r>
              <a:rPr lang="en-US" sz="2200" dirty="0" err="1" smtClean="0"/>
              <a:t>memiliki</a:t>
            </a:r>
            <a:r>
              <a:rPr lang="en-US" sz="2200" dirty="0" smtClean="0"/>
              <a:t> modus </a:t>
            </a:r>
            <a:r>
              <a:rPr lang="en-US" sz="2200" dirty="0" err="1" smtClean="0"/>
              <a:t>penampilan</a:t>
            </a:r>
            <a:r>
              <a:rPr lang="en-US" sz="2200" dirty="0" smtClean="0"/>
              <a:t> </a:t>
            </a:r>
            <a:r>
              <a:rPr lang="en-US" sz="2200" dirty="0" err="1" smtClean="0"/>
              <a:t>jendela</a:t>
            </a:r>
            <a:r>
              <a:rPr lang="en-US" sz="2200" dirty="0" smtClean="0"/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cascade (</a:t>
            </a:r>
            <a:r>
              <a:rPr lang="en-US" sz="2200" dirty="0" err="1" smtClean="0"/>
              <a:t>bertumpuk</a:t>
            </a:r>
            <a:r>
              <a:rPr lang="en-US" sz="2200" dirty="0" smtClean="0"/>
              <a:t>),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beberapa</a:t>
            </a:r>
            <a:r>
              <a:rPr lang="en-US" sz="2200" dirty="0" smtClean="0"/>
              <a:t> </a:t>
            </a:r>
            <a:r>
              <a:rPr lang="en-US" sz="2200" dirty="0" err="1" smtClean="0"/>
              <a:t>fitur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operasi</a:t>
            </a:r>
            <a:r>
              <a:rPr lang="en-US" sz="2200" dirty="0" smtClean="0"/>
              <a:t> Apple Macintosh yang "</a:t>
            </a:r>
            <a:r>
              <a:rPr lang="en-US" sz="2200" dirty="0" err="1" smtClean="0"/>
              <a:t>ditiru</a:t>
            </a:r>
            <a:r>
              <a:rPr lang="en-US" sz="2200" dirty="0" smtClean="0"/>
              <a:t>" </a:t>
            </a:r>
            <a:r>
              <a:rPr lang="en-US" sz="2200" dirty="0" err="1" smtClean="0"/>
              <a:t>oleh</a:t>
            </a:r>
            <a:r>
              <a:rPr lang="en-US" sz="2200" dirty="0" smtClean="0"/>
              <a:t> Windows, </a:t>
            </a:r>
            <a:r>
              <a:rPr lang="en-US" sz="2200" dirty="0" err="1"/>
              <a:t>M</a:t>
            </a:r>
            <a:r>
              <a:rPr lang="en-US" sz="2200" dirty="0" err="1" smtClean="0"/>
              <a:t>asalah</a:t>
            </a:r>
            <a:r>
              <a:rPr lang="en-US" sz="2200" dirty="0" smtClean="0"/>
              <a:t> </a:t>
            </a:r>
            <a:r>
              <a:rPr lang="en-US" sz="2200" dirty="0" err="1" smtClean="0"/>
              <a:t>utama</a:t>
            </a:r>
            <a:r>
              <a:rPr lang="en-US" sz="2200" dirty="0" smtClean="0"/>
              <a:t> </a:t>
            </a:r>
            <a:r>
              <a:rPr lang="en-US" sz="2200" dirty="0" err="1" smtClean="0"/>
              <a:t>yaitu</a:t>
            </a:r>
            <a:r>
              <a:rPr lang="en-US" sz="2200" dirty="0" smtClean="0"/>
              <a:t> </a:t>
            </a:r>
            <a:r>
              <a:rPr lang="en-US" sz="2200" dirty="0" err="1" smtClean="0"/>
              <a:t>tampilan</a:t>
            </a:r>
            <a:r>
              <a:rPr lang="en-US" sz="2200" dirty="0" smtClean="0"/>
              <a:t>/look and feel. </a:t>
            </a:r>
          </a:p>
          <a:p>
            <a:pPr>
              <a:buNone/>
            </a:pPr>
            <a:r>
              <a:rPr lang="en-US" sz="2200" dirty="0" smtClean="0"/>
              <a:t>Hakim William </a:t>
            </a:r>
            <a:r>
              <a:rPr lang="en-US" sz="2200" dirty="0" err="1" smtClean="0"/>
              <a:t>Schwarzer</a:t>
            </a:r>
            <a:r>
              <a:rPr lang="en-US" sz="2200" dirty="0" smtClean="0"/>
              <a:t> </a:t>
            </a:r>
            <a:r>
              <a:rPr lang="en-US" sz="2200" dirty="0" err="1" smtClean="0"/>
              <a:t>akhirnya</a:t>
            </a:r>
            <a:r>
              <a:rPr lang="en-US" sz="2200" dirty="0" smtClean="0"/>
              <a:t> </a:t>
            </a:r>
            <a:r>
              <a:rPr lang="en-US" sz="2200" dirty="0" err="1" smtClean="0"/>
              <a:t>membatalkan</a:t>
            </a:r>
            <a:r>
              <a:rPr lang="en-US" sz="2200" dirty="0" smtClean="0"/>
              <a:t> </a:t>
            </a:r>
            <a:r>
              <a:rPr lang="en-US" sz="2200" dirty="0" err="1" smtClean="0"/>
              <a:t>semua</a:t>
            </a:r>
            <a:r>
              <a:rPr lang="en-US" sz="2200" dirty="0" smtClean="0"/>
              <a:t> 189 </a:t>
            </a:r>
            <a:r>
              <a:rPr lang="en-US" sz="2200" dirty="0" err="1" smtClean="0"/>
              <a:t>tuntutan</a:t>
            </a:r>
            <a:r>
              <a:rPr lang="en-US" sz="2200" dirty="0" smtClean="0"/>
              <a:t>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, </a:t>
            </a:r>
            <a:r>
              <a:rPr lang="en-US" sz="2200" dirty="0" err="1" smtClean="0"/>
              <a:t>kecuali</a:t>
            </a:r>
            <a:r>
              <a:rPr lang="en-US" sz="2200" dirty="0" smtClean="0"/>
              <a:t> 9 </a:t>
            </a:r>
            <a:r>
              <a:rPr lang="en-US" sz="2200" dirty="0" err="1" smtClean="0"/>
              <a:t>tuntutan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diajukan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Apple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Microsoft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tanggal</a:t>
            </a:r>
            <a:r>
              <a:rPr lang="en-US" sz="2200" dirty="0" smtClean="0"/>
              <a:t> 5 </a:t>
            </a:r>
            <a:r>
              <a:rPr lang="en-US" sz="2200" dirty="0" err="1" smtClean="0"/>
              <a:t>Januari</a:t>
            </a:r>
            <a:r>
              <a:rPr lang="en-US" sz="2200" dirty="0" smtClean="0"/>
              <a:t> </a:t>
            </a:r>
            <a:r>
              <a:rPr lang="en-US" sz="2200" dirty="0" err="1" smtClean="0"/>
              <a:t>tahun</a:t>
            </a:r>
            <a:r>
              <a:rPr lang="en-US" sz="2200" dirty="0" smtClean="0"/>
              <a:t> 1989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3.0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dirilis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1990</a:t>
            </a:r>
          </a:p>
          <a:p>
            <a:r>
              <a:rPr lang="en-US" dirty="0" err="1" smtClean="0"/>
              <a:t>memperkenalkan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virtual (</a:t>
            </a:r>
            <a:r>
              <a:rPr lang="en-US" dirty="0" err="1" smtClean="0"/>
              <a:t>mengizinkan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MS-DOS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serentak</a:t>
            </a:r>
            <a:r>
              <a:rPr lang="en-US" dirty="0" smtClean="0"/>
              <a:t> (multitasking))</a:t>
            </a:r>
          </a:p>
          <a:p>
            <a:r>
              <a:rPr lang="en-US" dirty="0" err="1" smtClean="0"/>
              <a:t>menjadikan</a:t>
            </a:r>
            <a:r>
              <a:rPr lang="en-US" dirty="0" smtClean="0"/>
              <a:t> IBM PC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kompatibelnya</a:t>
            </a:r>
            <a:r>
              <a:rPr lang="en-US" dirty="0" smtClean="0"/>
              <a:t> </a:t>
            </a:r>
            <a:r>
              <a:rPr lang="en-US" dirty="0" err="1" smtClean="0"/>
              <a:t>penantang</a:t>
            </a:r>
            <a:r>
              <a:rPr lang="en-US" dirty="0" smtClean="0"/>
              <a:t> </a:t>
            </a:r>
            <a:r>
              <a:rPr lang="en-US" dirty="0" err="1" smtClean="0"/>
              <a:t>serius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Apple Macintosh</a:t>
            </a:r>
          </a:p>
          <a:p>
            <a:r>
              <a:rPr lang="en-US" dirty="0" smtClean="0"/>
              <a:t>Windows 3.0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modus, </a:t>
            </a:r>
            <a:r>
              <a:rPr lang="en-US" dirty="0" err="1" smtClean="0"/>
              <a:t>yakni</a:t>
            </a:r>
            <a:r>
              <a:rPr lang="en-US" dirty="0" smtClean="0"/>
              <a:t> modus real, modus </a:t>
            </a:r>
            <a:r>
              <a:rPr lang="en-US" dirty="0" err="1" smtClean="0"/>
              <a:t>standar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modus 386 Enhanced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3.0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kompatibel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prosesor-prosesor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Intel </a:t>
            </a:r>
            <a:r>
              <a:rPr lang="en-US" dirty="0" err="1" smtClean="0"/>
              <a:t>dari</a:t>
            </a:r>
            <a:r>
              <a:rPr lang="en-US" dirty="0" smtClean="0"/>
              <a:t> Intel 8086/8088, 80286, </a:t>
            </a:r>
            <a:r>
              <a:rPr lang="en-US" dirty="0" err="1" smtClean="0"/>
              <a:t>hingga</a:t>
            </a:r>
            <a:r>
              <a:rPr lang="en-US" dirty="0" smtClean="0"/>
              <a:t> 80386</a:t>
            </a:r>
          </a:p>
          <a:p>
            <a:r>
              <a:rPr lang="en-US" dirty="0" smtClean="0"/>
              <a:t> Windows 3.0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modus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meski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dipaksa</a:t>
            </a:r>
            <a:r>
              <a:rPr lang="en-US" dirty="0" smtClean="0"/>
              <a:t> agar Windows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modus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switch-switch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menjalankannya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win /r: </a:t>
            </a:r>
            <a:r>
              <a:rPr lang="en-US" dirty="0" err="1" smtClean="0"/>
              <a:t>memaksa</a:t>
            </a:r>
            <a:r>
              <a:rPr lang="en-US" dirty="0" smtClean="0"/>
              <a:t> Windows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modus real</a:t>
            </a:r>
          </a:p>
          <a:p>
            <a:pPr>
              <a:buNone/>
            </a:pPr>
            <a:r>
              <a:rPr lang="en-US" dirty="0" smtClean="0"/>
              <a:t>win /s: </a:t>
            </a:r>
            <a:r>
              <a:rPr lang="en-US" dirty="0" err="1" smtClean="0"/>
              <a:t>memaksa</a:t>
            </a:r>
            <a:r>
              <a:rPr lang="en-US" dirty="0" smtClean="0"/>
              <a:t> Windows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modus </a:t>
            </a:r>
            <a:r>
              <a:rPr lang="en-US" dirty="0" err="1" smtClean="0"/>
              <a:t>standar</a:t>
            </a:r>
            <a:endParaRPr lang="en-US" dirty="0"/>
          </a:p>
          <a:p>
            <a:pPr>
              <a:buNone/>
            </a:pPr>
            <a:r>
              <a:rPr lang="en-US" dirty="0" smtClean="0"/>
              <a:t>win /3: </a:t>
            </a:r>
            <a:r>
              <a:rPr lang="en-US" dirty="0" err="1" smtClean="0"/>
              <a:t>memaksa</a:t>
            </a:r>
            <a:r>
              <a:rPr lang="en-US" dirty="0" smtClean="0"/>
              <a:t> Windows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modus 386 Enhanced.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3.0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Windows yang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modus </a:t>
            </a:r>
            <a:r>
              <a:rPr lang="en-US" dirty="0" err="1" smtClean="0"/>
              <a:t>terproteksi</a:t>
            </a:r>
            <a:r>
              <a:rPr lang="en-US" dirty="0" smtClean="0"/>
              <a:t>, </a:t>
            </a:r>
            <a:r>
              <a:rPr lang="en-US" dirty="0" err="1" smtClean="0"/>
              <a:t>meskipun</a:t>
            </a:r>
            <a:r>
              <a:rPr lang="en-US" dirty="0" smtClean="0"/>
              <a:t> kernel 386 enhanced mode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kernel yang </a:t>
            </a:r>
            <a:r>
              <a:rPr lang="en-US" dirty="0" err="1" smtClean="0"/>
              <a:t>ditingkatkan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kernel modus </a:t>
            </a:r>
            <a:r>
              <a:rPr lang="en-US" dirty="0" err="1" smtClean="0"/>
              <a:t>terproteksi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Windows/386.</a:t>
            </a:r>
          </a:p>
          <a:p>
            <a:r>
              <a:rPr lang="en-US" dirty="0" smtClean="0"/>
              <a:t>Windows 3.0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dikompilasi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16-bit,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mikroprosesor</a:t>
            </a:r>
            <a:r>
              <a:rPr lang="en-US" dirty="0" smtClean="0"/>
              <a:t> Intel 80386 (</a:t>
            </a:r>
            <a:r>
              <a:rPr lang="en-US" dirty="0" err="1" smtClean="0"/>
              <a:t>prosesor</a:t>
            </a:r>
            <a:r>
              <a:rPr lang="en-US" dirty="0" smtClean="0"/>
              <a:t> 32-bit)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3.0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Windows 3.0 with Multimedia Extensions 1.0 </a:t>
            </a:r>
            <a:r>
              <a:rPr lang="en-US" dirty="0" err="1" smtClean="0"/>
              <a:t>dirilis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"multimedia upgrade kit",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drive CD-ROM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sound card,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halnya</a:t>
            </a:r>
            <a:r>
              <a:rPr lang="en-US" dirty="0" smtClean="0"/>
              <a:t> Creative Labs Sound Blaster Pro (</a:t>
            </a:r>
            <a:r>
              <a:rPr lang="en-US" dirty="0" err="1" smtClean="0"/>
              <a:t>perintis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multimedia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versi-versi</a:t>
            </a:r>
            <a:r>
              <a:rPr lang="en-US" dirty="0" smtClean="0"/>
              <a:t> Windows)</a:t>
            </a:r>
          </a:p>
          <a:p>
            <a:r>
              <a:rPr lang="en-US" dirty="0" err="1" smtClean="0"/>
              <a:t>Tercatat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dirilisnya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Windows 3.1, Windows 3.0 </a:t>
            </a:r>
            <a:r>
              <a:rPr lang="en-US" dirty="0" err="1" smtClean="0"/>
              <a:t>terjual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10 </a:t>
            </a:r>
            <a:r>
              <a:rPr lang="en-US" dirty="0" err="1" smtClean="0"/>
              <a:t>juta</a:t>
            </a:r>
            <a:r>
              <a:rPr lang="en-US" dirty="0" smtClean="0"/>
              <a:t> </a:t>
            </a:r>
            <a:r>
              <a:rPr lang="en-US" dirty="0" err="1" smtClean="0"/>
              <a:t>salinan</a:t>
            </a:r>
            <a:r>
              <a:rPr lang="en-US" dirty="0" smtClean="0"/>
              <a:t>. </a:t>
            </a:r>
            <a:r>
              <a:rPr lang="en-US" dirty="0" err="1" smtClean="0"/>
              <a:t>Akhirnya</a:t>
            </a:r>
            <a:r>
              <a:rPr lang="en-US" dirty="0" smtClean="0"/>
              <a:t>, Windows 3.0 pun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pemasukan</a:t>
            </a:r>
            <a:r>
              <a:rPr lang="en-US" dirty="0" smtClean="0"/>
              <a:t> Microsoft,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Microsoft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awalnya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2001</Words>
  <Application>Microsoft Office PowerPoint</Application>
  <PresentationFormat>On-screen Show (4:3)</PresentationFormat>
  <Paragraphs>141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Sejarah Windows</vt:lpstr>
      <vt:lpstr>Perkembangan Windows</vt:lpstr>
      <vt:lpstr>Awal-awal Versi Windows (1)</vt:lpstr>
      <vt:lpstr>Awal-awal Versi Windows (2)</vt:lpstr>
      <vt:lpstr>Awal-awal Versi Windows (3)</vt:lpstr>
      <vt:lpstr>Windows 3.0 (1)</vt:lpstr>
      <vt:lpstr>Windows 3.0 (2)</vt:lpstr>
      <vt:lpstr>Windows 3.0 (3)</vt:lpstr>
      <vt:lpstr>Windows 3.0 (4)</vt:lpstr>
      <vt:lpstr>Beralih sementara ke OS/2</vt:lpstr>
      <vt:lpstr>Windows 3.1</vt:lpstr>
      <vt:lpstr>Windows for Workgroups</vt:lpstr>
      <vt:lpstr>Windows NT (1)</vt:lpstr>
      <vt:lpstr>Windows NT (2)</vt:lpstr>
      <vt:lpstr>Windows NT (3)</vt:lpstr>
      <vt:lpstr>Windows 95</vt:lpstr>
      <vt:lpstr>Windows 98</vt:lpstr>
      <vt:lpstr>Windows 2000</vt:lpstr>
      <vt:lpstr>Windows 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Sejarah Windows</dc:title>
  <dc:creator>acer</dc:creator>
  <cp:lastModifiedBy>acer</cp:lastModifiedBy>
  <cp:revision>22</cp:revision>
  <dcterms:created xsi:type="dcterms:W3CDTF">2014-06-05T17:34:21Z</dcterms:created>
  <dcterms:modified xsi:type="dcterms:W3CDTF">2014-06-05T19:35:47Z</dcterms:modified>
</cp:coreProperties>
</file>