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4B0D-7BFC-4FF5-A14D-4DEBEC23ADE7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149C0-903C-4240-AA4D-3DC9E45BD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49C0-903C-4240-AA4D-3DC9E45BD0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2BB9-2184-428E-9D44-103CA2BAEC94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C6D3-20E2-42CB-B134-BA6E64C3A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470025"/>
          </a:xfrm>
        </p:spPr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7162800" cy="4343400"/>
          </a:xfrm>
        </p:spPr>
        <p:txBody>
          <a:bodyPr/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Hans Liu </a:t>
            </a:r>
            <a:r>
              <a:rPr lang="en-US" dirty="0" err="1" smtClean="0"/>
              <a:t>Winarta</a:t>
            </a:r>
            <a:r>
              <a:rPr lang="en-US" dirty="0" smtClean="0"/>
              <a:t> ()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Fran </a:t>
            </a:r>
            <a:r>
              <a:rPr lang="en-US" dirty="0" err="1" smtClean="0"/>
              <a:t>Siska</a:t>
            </a:r>
            <a:r>
              <a:rPr lang="en-US" dirty="0" smtClean="0"/>
              <a:t> </a:t>
            </a:r>
            <a:r>
              <a:rPr lang="en-US" dirty="0" err="1" smtClean="0"/>
              <a:t>Agustina</a:t>
            </a:r>
            <a:r>
              <a:rPr lang="en-US" dirty="0" smtClean="0"/>
              <a:t> (12.111.2333)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Irwan</a:t>
            </a:r>
            <a:r>
              <a:rPr lang="en-US" dirty="0" smtClean="0"/>
              <a:t> Tan </a:t>
            </a:r>
            <a:r>
              <a:rPr lang="en-US" dirty="0" err="1" smtClean="0"/>
              <a:t>Iwan</a:t>
            </a:r>
            <a:r>
              <a:rPr lang="en-US" dirty="0" smtClean="0"/>
              <a:t>	()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Joseph ()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Beralih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OS/2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OS/2 1.0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1987, yang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swapping </a:t>
            </a:r>
            <a:r>
              <a:rPr lang="en-US" sz="1600" dirty="0" err="1" smtClean="0"/>
              <a:t>dan</a:t>
            </a:r>
            <a:r>
              <a:rPr lang="en-US" sz="1600" dirty="0" smtClean="0"/>
              <a:t> multitasking.</a:t>
            </a:r>
          </a:p>
          <a:p>
            <a:pPr>
              <a:buNone/>
            </a:pPr>
            <a:r>
              <a:rPr lang="en-US" sz="1600" dirty="0" smtClean="0"/>
              <a:t>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1.0 </a:t>
            </a:r>
            <a:r>
              <a:rPr lang="en-US" sz="1600" dirty="0" err="1" smtClean="0"/>
              <a:t>hanyalah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operasi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berbasis</a:t>
            </a:r>
            <a:r>
              <a:rPr lang="en-US" sz="1600" dirty="0" smtClean="0"/>
              <a:t> modus </a:t>
            </a:r>
            <a:r>
              <a:rPr lang="en-US" sz="1600" dirty="0" err="1" smtClean="0"/>
              <a:t>teks</a:t>
            </a:r>
            <a:r>
              <a:rPr lang="en-US" sz="1600" dirty="0" smtClean="0"/>
              <a:t>/command line </a:t>
            </a:r>
            <a:r>
              <a:rPr lang="en-US" sz="1600" dirty="0" err="1" smtClean="0"/>
              <a:t>saja</a:t>
            </a:r>
            <a:r>
              <a:rPr lang="en-US" sz="1600" dirty="0" smtClean="0"/>
              <a:t>. </a:t>
            </a:r>
          </a:p>
          <a:p>
            <a:pPr>
              <a:buNone/>
            </a:pPr>
            <a:r>
              <a:rPr lang="en-US" sz="1600" dirty="0" smtClean="0"/>
              <a:t>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1.1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1988 </a:t>
            </a:r>
            <a:r>
              <a:rPr lang="en-US" sz="1600" dirty="0" err="1" smtClean="0"/>
              <a:t>menawarkan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antarmuka</a:t>
            </a:r>
            <a:r>
              <a:rPr lang="en-US" sz="1600" dirty="0" smtClean="0"/>
              <a:t> </a:t>
            </a:r>
            <a:r>
              <a:rPr lang="en-US" sz="1600" dirty="0" err="1" smtClean="0"/>
              <a:t>grafis</a:t>
            </a:r>
            <a:r>
              <a:rPr lang="en-US" sz="1600" dirty="0" smtClean="0"/>
              <a:t>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Presentation Manager.</a:t>
            </a:r>
          </a:p>
          <a:p>
            <a:pPr>
              <a:buNone/>
            </a:pPr>
            <a:r>
              <a:rPr lang="en-US" sz="1600" dirty="0" smtClean="0"/>
              <a:t>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1.2,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1989, </a:t>
            </a:r>
            <a:r>
              <a:rPr lang="en-US" sz="1600" dirty="0" err="1" smtClean="0"/>
              <a:t>memperkenalkan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berkas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,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 High Performance File System (HPFS), </a:t>
            </a:r>
            <a:r>
              <a:rPr lang="en-US" sz="1600" dirty="0" err="1" smtClean="0"/>
              <a:t>ditujukan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menggantikan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berkas</a:t>
            </a:r>
            <a:r>
              <a:rPr lang="en-US" sz="1600" dirty="0" smtClean="0"/>
              <a:t> File Allocation Table (FAT).</a:t>
            </a:r>
          </a:p>
          <a:p>
            <a:pPr>
              <a:buNone/>
            </a:pPr>
            <a:r>
              <a:rPr lang="en-US" sz="1600" dirty="0" smtClean="0"/>
              <a:t>Microsoft </a:t>
            </a:r>
            <a:r>
              <a:rPr lang="en-US" sz="1600" dirty="0" err="1" smtClean="0"/>
              <a:t>merubah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3.0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Windows NT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ditulis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operasi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sebagian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bebas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IBM OS/2.</a:t>
            </a:r>
          </a:p>
          <a:p>
            <a:pPr>
              <a:buNone/>
            </a:pPr>
            <a:r>
              <a:rPr lang="en-US" sz="1600" dirty="0" smtClean="0"/>
              <a:t> IBM </a:t>
            </a:r>
            <a:r>
              <a:rPr lang="en-US" sz="1600" dirty="0" err="1" smtClean="0"/>
              <a:t>merilis</a:t>
            </a:r>
            <a:r>
              <a:rPr lang="en-US" sz="1600" dirty="0" smtClean="0"/>
              <a:t> OS/2 </a:t>
            </a:r>
            <a:r>
              <a:rPr lang="en-US" sz="1600" dirty="0" err="1" smtClean="0"/>
              <a:t>versi</a:t>
            </a:r>
            <a:r>
              <a:rPr lang="en-US" sz="1600" dirty="0" smtClean="0"/>
              <a:t> 2.0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1992. </a:t>
            </a:r>
            <a:r>
              <a:rPr lang="en-US" sz="1600" dirty="0" err="1" smtClean="0"/>
              <a:t>Versi</a:t>
            </a:r>
            <a:r>
              <a:rPr lang="en-US" sz="1600" dirty="0" smtClean="0"/>
              <a:t> 2.0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menawarkan</a:t>
            </a:r>
            <a:r>
              <a:rPr lang="en-US" sz="1600" dirty="0" smtClean="0"/>
              <a:t> </a:t>
            </a:r>
            <a:r>
              <a:rPr lang="en-US" sz="1600" dirty="0" err="1" smtClean="0"/>
              <a:t>peningkatan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signifikan</a:t>
            </a:r>
            <a:r>
              <a:rPr lang="en-US" sz="1600" dirty="0" smtClean="0"/>
              <a:t>, </a:t>
            </a:r>
            <a:r>
              <a:rPr lang="en-US" sz="1600" dirty="0" err="1" smtClean="0"/>
              <a:t>yakni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GUI </a:t>
            </a:r>
            <a:r>
              <a:rPr lang="en-US" sz="1600" dirty="0" err="1" smtClean="0"/>
              <a:t>berorientasi</a:t>
            </a:r>
            <a:r>
              <a:rPr lang="en-US" sz="1600" dirty="0" smtClean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, yang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Workplace Shell (WPS),</a:t>
            </a:r>
            <a:r>
              <a:rPr lang="en-US" sz="1600" dirty="0" err="1" smtClean="0"/>
              <a:t>buah</a:t>
            </a:r>
            <a:r>
              <a:rPr lang="en-US" sz="1600" dirty="0" smtClean="0"/>
              <a:t> </a:t>
            </a:r>
            <a:r>
              <a:rPr lang="en-US" sz="1600" dirty="0" err="1" smtClean="0"/>
              <a:t>dekstop</a:t>
            </a:r>
            <a:r>
              <a:rPr lang="en-US" sz="1600" dirty="0" smtClean="0"/>
              <a:t>. </a:t>
            </a:r>
          </a:p>
          <a:p>
            <a:pPr>
              <a:buNone/>
            </a:pPr>
            <a:r>
              <a:rPr lang="en-US" sz="1600" dirty="0" err="1" smtClean="0"/>
              <a:t>Versi</a:t>
            </a:r>
            <a:r>
              <a:rPr lang="en-US" sz="1600" dirty="0" smtClean="0"/>
              <a:t> 2.0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menawarkan</a:t>
            </a:r>
            <a:r>
              <a:rPr lang="en-US" sz="1600" dirty="0" smtClean="0"/>
              <a:t> API (</a:t>
            </a:r>
            <a:r>
              <a:rPr lang="en-US" sz="1600" dirty="0" err="1" smtClean="0"/>
              <a:t>mendukung</a:t>
            </a:r>
            <a:r>
              <a:rPr lang="en-US" sz="1600" dirty="0" smtClean="0"/>
              <a:t> </a:t>
            </a:r>
            <a:r>
              <a:rPr lang="en-US" sz="1600" dirty="0" err="1" smtClean="0"/>
              <a:t>instruksi</a:t>
            </a:r>
            <a:r>
              <a:rPr lang="en-US" sz="1600" dirty="0" smtClean="0"/>
              <a:t> 32-bit </a:t>
            </a:r>
            <a:r>
              <a:rPr lang="en-US" sz="1600" dirty="0" err="1" smtClean="0"/>
              <a:t>milik</a:t>
            </a:r>
            <a:r>
              <a:rPr lang="en-US" sz="1600" dirty="0" smtClean="0"/>
              <a:t> Intel 80386),dan </a:t>
            </a:r>
            <a:r>
              <a:rPr lang="en-US" sz="1600" dirty="0" err="1" smtClean="0"/>
              <a:t>menawarkan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multitasking yang </a:t>
            </a:r>
            <a:r>
              <a:rPr lang="en-US" sz="1600" dirty="0" err="1" smtClean="0"/>
              <a:t>mampu</a:t>
            </a:r>
            <a:r>
              <a:rPr lang="en-US" sz="1600" dirty="0" smtClean="0"/>
              <a:t> </a:t>
            </a:r>
            <a:r>
              <a:rPr lang="en-US" sz="1600" dirty="0" err="1" smtClean="0"/>
              <a:t>mengalamatkan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</a:t>
            </a:r>
            <a:r>
              <a:rPr lang="en-US" sz="1600" dirty="0" err="1" smtClean="0"/>
              <a:t>hingga</a:t>
            </a:r>
            <a:r>
              <a:rPr lang="en-US" sz="1600" dirty="0" smtClean="0"/>
              <a:t> 4 gigabyte. </a:t>
            </a:r>
            <a:r>
              <a:rPr lang="en-US" sz="1600" dirty="0" err="1" smtClean="0"/>
              <a:t>Tetapi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masih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16-bit</a:t>
            </a:r>
          </a:p>
          <a:p>
            <a:pPr>
              <a:buNone/>
            </a:pPr>
            <a:r>
              <a:rPr lang="en-US" sz="1600" dirty="0" smtClean="0"/>
              <a:t> Microsoft </a:t>
            </a:r>
            <a:r>
              <a:rPr lang="en-US" sz="1600" dirty="0" err="1" smtClean="0"/>
              <a:t>akhirnya</a:t>
            </a:r>
            <a:r>
              <a:rPr lang="en-US" sz="1600" dirty="0" smtClean="0"/>
              <a:t> "</a:t>
            </a:r>
            <a:r>
              <a:rPr lang="en-US" sz="1600" dirty="0" err="1" smtClean="0"/>
              <a:t>menjiplak</a:t>
            </a:r>
            <a:r>
              <a:rPr lang="en-US" sz="1600" dirty="0" smtClean="0"/>
              <a:t>"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elemen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Workplace Shell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operasi</a:t>
            </a:r>
            <a:r>
              <a:rPr lang="en-US" sz="1600" dirty="0" smtClean="0"/>
              <a:t> Windows 95 yang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tiga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</a:t>
            </a:r>
            <a:r>
              <a:rPr lang="en-US" sz="1600" dirty="0" err="1" smtClean="0"/>
              <a:t>kemudian</a:t>
            </a:r>
            <a:r>
              <a:rPr lang="en-US" sz="1600" dirty="0"/>
              <a:t>,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mengharuskan</a:t>
            </a:r>
            <a:r>
              <a:rPr lang="en-US" sz="1600" dirty="0" smtClean="0"/>
              <a:t> device driver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ditulis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16-bit, </a:t>
            </a:r>
            <a:r>
              <a:rPr lang="en-US" sz="1600" dirty="0" err="1" smtClean="0"/>
              <a:t>selain</a:t>
            </a:r>
            <a:r>
              <a:rPr lang="en-US" sz="1600" dirty="0" smtClean="0"/>
              <a:t> </a:t>
            </a:r>
            <a:r>
              <a:rPr lang="en-US" sz="1600" dirty="0" err="1" smtClean="0"/>
              <a:t>tentunya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hal</a:t>
            </a:r>
            <a:r>
              <a:rPr lang="en-US" sz="1600" dirty="0" smtClean="0"/>
              <a:t> internal </a:t>
            </a:r>
            <a:r>
              <a:rPr lang="en-US" sz="1600" dirty="0" err="1" smtClean="0"/>
              <a:t>lainnya</a:t>
            </a:r>
            <a:r>
              <a:rPr lang="en-US" sz="1600" dirty="0" smtClean="0"/>
              <a:t>. Hal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alasan</a:t>
            </a:r>
            <a:r>
              <a:rPr lang="en-US" sz="1600" dirty="0" smtClean="0"/>
              <a:t> </a:t>
            </a:r>
            <a:r>
              <a:rPr lang="en-US" sz="1600" dirty="0" err="1" smtClean="0"/>
              <a:t>mengapa</a:t>
            </a:r>
            <a:r>
              <a:rPr lang="en-US" sz="1600" dirty="0" smtClean="0"/>
              <a:t> OS/2 </a:t>
            </a:r>
            <a:r>
              <a:rPr lang="en-US" sz="1600" dirty="0" err="1" smtClean="0"/>
              <a:t>kekurangan</a:t>
            </a:r>
            <a:r>
              <a:rPr lang="en-US" sz="1600" dirty="0" smtClean="0"/>
              <a:t> driver </a:t>
            </a:r>
            <a:r>
              <a:rPr lang="en-US" sz="1600" dirty="0" err="1" smtClean="0"/>
              <a:t>perangkat</a:t>
            </a:r>
            <a:r>
              <a:rPr lang="en-US" sz="1600" dirty="0" smtClean="0"/>
              <a:t> </a:t>
            </a:r>
            <a:r>
              <a:rPr lang="en-US" sz="1600" dirty="0" err="1" smtClean="0"/>
              <a:t>keras</a:t>
            </a:r>
            <a:r>
              <a:rPr lang="en-US" sz="1600" dirty="0" smtClean="0"/>
              <a:t>. </a:t>
            </a:r>
          </a:p>
          <a:p>
            <a:pPr>
              <a:buNone/>
            </a:pP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, </a:t>
            </a:r>
            <a:r>
              <a:rPr lang="en-US" sz="1600" dirty="0" err="1" smtClean="0"/>
              <a:t>memang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jelas</a:t>
            </a:r>
            <a:r>
              <a:rPr lang="en-US" sz="1600" dirty="0" smtClean="0"/>
              <a:t> </a:t>
            </a:r>
            <a:r>
              <a:rPr lang="en-US" sz="1600" dirty="0" err="1" smtClean="0"/>
              <a:t>siapa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pemenang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/>
              <a:t> </a:t>
            </a:r>
            <a:r>
              <a:rPr lang="en-US" sz="1600" dirty="0" smtClean="0"/>
              <a:t>"Desktop Wars",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tetapi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akhirnya</a:t>
            </a:r>
            <a:r>
              <a:rPr lang="en-US" sz="1600" dirty="0" smtClean="0"/>
              <a:t> OS/2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mampu</a:t>
            </a:r>
            <a:r>
              <a:rPr lang="en-US" sz="1600" dirty="0" smtClean="0"/>
              <a:t> </a:t>
            </a:r>
            <a:r>
              <a:rPr lang="en-US" sz="1600" dirty="0" err="1" smtClean="0"/>
              <a:t>mendapatkan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pangsa</a:t>
            </a:r>
            <a:r>
              <a:rPr lang="en-US" sz="1600" dirty="0" smtClean="0"/>
              <a:t> </a:t>
            </a:r>
            <a:r>
              <a:rPr lang="en-US" sz="1600" dirty="0" err="1" smtClean="0"/>
              <a:t>pasar</a:t>
            </a:r>
            <a:r>
              <a:rPr lang="en-US" sz="1600" dirty="0" smtClean="0"/>
              <a:t> yang </a:t>
            </a:r>
            <a:r>
              <a:rPr lang="en-US" sz="1600" dirty="0" err="1" smtClean="0"/>
              <a:t>cukup</a:t>
            </a:r>
            <a:r>
              <a:rPr lang="en-US" sz="1600" dirty="0" smtClean="0"/>
              <a:t> </a:t>
            </a:r>
            <a:r>
              <a:rPr lang="en-US" sz="1600" dirty="0" err="1" smtClean="0"/>
              <a:t>meskipun</a:t>
            </a:r>
            <a:r>
              <a:rPr lang="en-US" sz="1600" dirty="0" smtClean="0"/>
              <a:t> IBM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akhirnya</a:t>
            </a:r>
            <a:r>
              <a:rPr lang="en-US" sz="1600" dirty="0" smtClean="0"/>
              <a:t> </a:t>
            </a:r>
            <a:r>
              <a:rPr lang="en-US" sz="1600" dirty="0" err="1" smtClean="0"/>
              <a:t>merilis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versi</a:t>
            </a:r>
            <a:r>
              <a:rPr lang="en-US" sz="1600" dirty="0" smtClean="0"/>
              <a:t> OS/2 yang </a:t>
            </a:r>
            <a:r>
              <a:rPr lang="en-US" sz="1600" dirty="0" err="1" smtClean="0"/>
              <a:t>jauh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hebat</a:t>
            </a:r>
            <a:r>
              <a:rPr lang="en-US" sz="1600" dirty="0" smtClean="0"/>
              <a:t> </a:t>
            </a:r>
            <a:r>
              <a:rPr lang="en-US" sz="1600" dirty="0" err="1" smtClean="0"/>
              <a:t>lagi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versi</a:t>
            </a:r>
            <a:r>
              <a:rPr lang="en-US" sz="1600" dirty="0" smtClean="0"/>
              <a:t> 2.0 </a:t>
            </a:r>
            <a:r>
              <a:rPr lang="en-US" sz="1600" dirty="0" err="1" smtClean="0"/>
              <a:t>ini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dirilisnya</a:t>
            </a:r>
            <a:r>
              <a:rPr lang="en-US" dirty="0" smtClean="0"/>
              <a:t> IBM OS/2 </a:t>
            </a:r>
            <a:r>
              <a:rPr lang="en-US" dirty="0" err="1" smtClean="0"/>
              <a:t>versi</a:t>
            </a:r>
            <a:r>
              <a:rPr lang="en-US" dirty="0" smtClean="0"/>
              <a:t> 2.0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pasaran</a:t>
            </a:r>
            <a:r>
              <a:rPr lang="en-US" dirty="0" smtClean="0"/>
              <a:t>, Microsoft </a:t>
            </a:r>
            <a:r>
              <a:rPr lang="en-US" dirty="0" err="1" smtClean="0"/>
              <a:t>mengembangkan</a:t>
            </a:r>
            <a:r>
              <a:rPr lang="en-US" dirty="0" smtClean="0"/>
              <a:t> Windows 3.1, yang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minor </a:t>
            </a:r>
            <a:r>
              <a:rPr lang="en-US" dirty="0" err="1" smtClean="0"/>
              <a:t>terhadap</a:t>
            </a:r>
            <a:r>
              <a:rPr lang="en-US" dirty="0" smtClean="0"/>
              <a:t> Windows 3.0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bug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multimedia.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3.1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modus real,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modus </a:t>
            </a:r>
            <a:r>
              <a:rPr lang="en-US" dirty="0" err="1" smtClean="0"/>
              <a:t>terproteksi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mikroprosesor</a:t>
            </a:r>
            <a:r>
              <a:rPr lang="en-US" dirty="0" smtClean="0"/>
              <a:t> Intel 80286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Microsoft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merilis</a:t>
            </a:r>
            <a:r>
              <a:rPr lang="en-US" dirty="0" smtClean="0"/>
              <a:t> Windows 3.11,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3.1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yang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Windows 3.1, </a:t>
            </a:r>
            <a:r>
              <a:rPr lang="en-US" dirty="0" err="1" smtClean="0"/>
              <a:t>diluncurkan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1992.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 Workgroups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4102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bersamaan</a:t>
            </a:r>
            <a:r>
              <a:rPr lang="en-US" sz="2000" dirty="0" smtClean="0"/>
              <a:t>, Microsoft </a:t>
            </a:r>
            <a:r>
              <a:rPr lang="en-US" sz="2000" dirty="0" err="1" smtClean="0"/>
              <a:t>merilis</a:t>
            </a:r>
            <a:r>
              <a:rPr lang="en-US" sz="2000" dirty="0" smtClean="0"/>
              <a:t> Microsoft Windows for Workgroups, yang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tambahan</a:t>
            </a:r>
            <a:r>
              <a:rPr lang="en-US" sz="2000" dirty="0" smtClean="0"/>
              <a:t> Windows 3.1,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dalamnya</a:t>
            </a:r>
            <a:r>
              <a:rPr lang="en-US" sz="2000" dirty="0" smtClean="0"/>
              <a:t> </a:t>
            </a:r>
            <a:r>
              <a:rPr lang="en-US" sz="2000" dirty="0" err="1" smtClean="0"/>
              <a:t>tercakup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Windows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tambahan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paket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Windows for Workgroups </a:t>
            </a:r>
            <a:r>
              <a:rPr lang="en-US" sz="2000" dirty="0" err="1" smtClean="0"/>
              <a:t>mencakup</a:t>
            </a:r>
            <a:r>
              <a:rPr lang="en-US" sz="2000" dirty="0" smtClean="0"/>
              <a:t> driver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stack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peer-to-peer. download </a:t>
            </a:r>
            <a:r>
              <a:rPr lang="en-US" sz="2000" dirty="0" err="1" smtClean="0"/>
              <a:t>opsional</a:t>
            </a:r>
            <a:r>
              <a:rPr lang="en-US" sz="2000" dirty="0" smtClean="0"/>
              <a:t> Windows for Workgroups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stack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 TCP/IP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"Wolverine”.</a:t>
            </a:r>
          </a:p>
          <a:p>
            <a:r>
              <a:rPr lang="en-US" sz="2000" dirty="0" smtClean="0"/>
              <a:t>Windows for Workgroups </a:t>
            </a:r>
            <a:r>
              <a:rPr lang="en-US" sz="2000" dirty="0" err="1" smtClean="0"/>
              <a:t>dirilis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, Windows for Workgroups 3.1 </a:t>
            </a:r>
            <a:r>
              <a:rPr lang="en-US" sz="2000" dirty="0" err="1" smtClean="0"/>
              <a:t>dan</a:t>
            </a:r>
            <a:r>
              <a:rPr lang="en-US" sz="2000" dirty="0" smtClean="0"/>
              <a:t> Windows for Workgroups 3.11. </a:t>
            </a:r>
            <a:r>
              <a:rPr lang="en-US" sz="2000" dirty="0" err="1" smtClean="0"/>
              <a:t>Tetapi,windows</a:t>
            </a:r>
            <a:r>
              <a:rPr lang="en-US" sz="2000" dirty="0" smtClean="0"/>
              <a:t> for Workgroups 3.11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modus 386 Enhanced,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setidaknya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prosesor</a:t>
            </a:r>
            <a:r>
              <a:rPr lang="en-US" sz="2000" dirty="0" smtClean="0"/>
              <a:t> Intel 80386SX.</a:t>
            </a:r>
          </a:p>
          <a:p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meningkatkan</a:t>
            </a:r>
            <a:r>
              <a:rPr lang="en-US" sz="2000" dirty="0" smtClean="0"/>
              <a:t> </a:t>
            </a:r>
            <a:r>
              <a:rPr lang="en-US" sz="2000" dirty="0" err="1" smtClean="0"/>
              <a:t>laju</a:t>
            </a:r>
            <a:r>
              <a:rPr lang="en-US" sz="2000" dirty="0" smtClean="0"/>
              <a:t> </a:t>
            </a:r>
            <a:r>
              <a:rPr lang="en-US" sz="2000" dirty="0" err="1" smtClean="0"/>
              <a:t>penjualan</a:t>
            </a:r>
            <a:r>
              <a:rPr lang="en-US" sz="2000" dirty="0" smtClean="0"/>
              <a:t> Windows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3.x. </a:t>
            </a:r>
            <a:r>
              <a:rPr lang="en-US" sz="2000" dirty="0" err="1" smtClean="0"/>
              <a:t>Meskipun</a:t>
            </a:r>
            <a:r>
              <a:rPr lang="en-US" sz="2000" dirty="0" smtClean="0"/>
              <a:t> Windows 3.1x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kekurangan</a:t>
            </a:r>
            <a:r>
              <a:rPr lang="en-US" sz="2000" dirty="0" smtClean="0"/>
              <a:t>,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dikoreksi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OS/2, Microsoft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alih</a:t>
            </a:r>
            <a:r>
              <a:rPr lang="en-US" sz="2000" dirty="0" smtClean="0"/>
              <a:t> </a:t>
            </a:r>
            <a:r>
              <a:rPr lang="en-US" sz="2000" dirty="0" err="1" smtClean="0"/>
              <a:t>pasar</a:t>
            </a:r>
            <a:r>
              <a:rPr lang="en-US" sz="2000" dirty="0" smtClean="0"/>
              <a:t> GUI 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Windows API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de-facto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</a:t>
            </a:r>
            <a:r>
              <a:rPr lang="en-US" sz="2000" dirty="0" err="1" smtClean="0"/>
              <a:t>konsumen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terbarunya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Windows NT. </a:t>
            </a:r>
            <a:r>
              <a:rPr lang="en-US" dirty="0" err="1" smtClean="0"/>
              <a:t>Arsitek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Windows NT </a:t>
            </a:r>
            <a:r>
              <a:rPr lang="en-US" dirty="0" err="1" smtClean="0"/>
              <a:t>adalah</a:t>
            </a:r>
            <a:r>
              <a:rPr lang="en-US" dirty="0" smtClean="0"/>
              <a:t> Dave </a:t>
            </a:r>
            <a:r>
              <a:rPr lang="en-US" dirty="0" err="1" smtClean="0"/>
              <a:t>Cutler,merupakan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arsitek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VMS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Digital Equipment Corporation (DEC), yang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Compaq </a:t>
            </a:r>
            <a:r>
              <a:rPr lang="en-US" dirty="0"/>
              <a:t>(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Hewlett-Packard). Microsoft </a:t>
            </a:r>
            <a:r>
              <a:rPr lang="en-US" dirty="0" err="1" smtClean="0"/>
              <a:t>merekrut</a:t>
            </a:r>
            <a:r>
              <a:rPr lang="en-US" dirty="0" smtClean="0"/>
              <a:t> Cutler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1988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OS/2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portabel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Cutler </a:t>
            </a:r>
            <a:r>
              <a:rPr lang="en-US" dirty="0" err="1" smtClean="0"/>
              <a:t>malahan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Microsoft, Cutler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penerus</a:t>
            </a:r>
            <a:r>
              <a:rPr lang="en-US" dirty="0" smtClean="0"/>
              <a:t> VMS </a:t>
            </a:r>
            <a:r>
              <a:rPr lang="en-US" dirty="0" err="1" smtClean="0"/>
              <a:t>di</a:t>
            </a:r>
            <a:r>
              <a:rPr lang="en-US" dirty="0" smtClean="0"/>
              <a:t> DEC,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Mica.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DEC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Cutler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Mica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Microsoft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menuntutnya</a:t>
            </a:r>
            <a:r>
              <a:rPr lang="en-US" dirty="0" smtClean="0"/>
              <a:t>. </a:t>
            </a:r>
            <a:r>
              <a:rPr lang="en-US" dirty="0" err="1" smtClean="0"/>
              <a:t>Akhirnya</a:t>
            </a:r>
            <a:r>
              <a:rPr lang="en-US" dirty="0" smtClean="0"/>
              <a:t>, Microsoft pun </a:t>
            </a:r>
            <a:r>
              <a:rPr lang="en-US" dirty="0" err="1" smtClean="0"/>
              <a:t>kalah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disuruh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150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dolar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 agar </a:t>
            </a:r>
            <a:r>
              <a:rPr lang="en-US" dirty="0" err="1" smtClean="0"/>
              <a:t>mendukung</a:t>
            </a:r>
            <a:r>
              <a:rPr lang="en-US" dirty="0" smtClean="0"/>
              <a:t> chip CPU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DEC, DEC Alpha, yang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tercatat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chip </a:t>
            </a:r>
            <a:r>
              <a:rPr lang="en-US" dirty="0" err="1" smtClean="0"/>
              <a:t>tercepat</a:t>
            </a:r>
            <a:r>
              <a:rPr lang="en-US" dirty="0" smtClean="0"/>
              <a:t>,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 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Windows NT 3.1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 kali </a:t>
            </a:r>
            <a:r>
              <a:rPr lang="en-US" sz="1800" dirty="0" err="1" smtClean="0"/>
              <a:t>muncul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Beta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pengembang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lunak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bulan</a:t>
            </a:r>
            <a:r>
              <a:rPr lang="en-US" sz="1800" dirty="0" smtClean="0"/>
              <a:t> </a:t>
            </a:r>
            <a:r>
              <a:rPr lang="en-US" sz="1800" dirty="0" err="1" smtClean="0"/>
              <a:t>Juli</a:t>
            </a:r>
            <a:r>
              <a:rPr lang="en-US" sz="1800" dirty="0" smtClean="0"/>
              <a:t> 1992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perhelatan</a:t>
            </a:r>
            <a:r>
              <a:rPr lang="en-US" sz="1800" dirty="0" smtClean="0"/>
              <a:t> Professional Developers Conference (PDC) yang </a:t>
            </a:r>
            <a:r>
              <a:rPr lang="en-US" sz="1800" dirty="0" err="1" smtClean="0"/>
              <a:t>dilangsungkan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San </a:t>
            </a:r>
            <a:r>
              <a:rPr lang="en-US" sz="1800" dirty="0" err="1" smtClean="0"/>
              <a:t>Fransisco</a:t>
            </a:r>
            <a:r>
              <a:rPr lang="en-US" sz="1800" dirty="0" smtClean="0"/>
              <a:t>, California, </a:t>
            </a:r>
            <a:r>
              <a:rPr lang="en-US" sz="1800" dirty="0" err="1" smtClean="0"/>
              <a:t>Amerika</a:t>
            </a:r>
            <a:r>
              <a:rPr lang="en-US" sz="1800" dirty="0" smtClean="0"/>
              <a:t> </a:t>
            </a:r>
            <a:r>
              <a:rPr lang="en-US" sz="1800" dirty="0" err="1" smtClean="0"/>
              <a:t>Serikat</a:t>
            </a:r>
            <a:r>
              <a:rPr lang="en-US" sz="1800" dirty="0" smtClean="0"/>
              <a:t>. </a:t>
            </a:r>
          </a:p>
          <a:p>
            <a:pPr>
              <a:buNone/>
            </a:pPr>
            <a:r>
              <a:rPr lang="en-US" sz="1800" dirty="0" smtClean="0"/>
              <a:t>Windows NT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sempurna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jaringan</a:t>
            </a:r>
            <a:r>
              <a:rPr lang="en-US" sz="1800" dirty="0" smtClean="0"/>
              <a:t> </a:t>
            </a:r>
            <a:r>
              <a:rPr lang="en-US" sz="1800" dirty="0" err="1" smtClean="0"/>
              <a:t>lokal</a:t>
            </a:r>
            <a:r>
              <a:rPr lang="en-US" sz="1800" dirty="0" smtClean="0"/>
              <a:t> (LAN), yang </a:t>
            </a:r>
            <a:r>
              <a:rPr lang="en-US" sz="1800" dirty="0" err="1" smtClean="0"/>
              <a:t>tahun</a:t>
            </a:r>
            <a:r>
              <a:rPr lang="en-US" sz="1800" dirty="0" smtClean="0"/>
              <a:t> 1993 </a:t>
            </a:r>
            <a:r>
              <a:rPr lang="en-US" sz="1800" dirty="0" err="1" smtClean="0"/>
              <a:t>mengalami</a:t>
            </a:r>
            <a:r>
              <a:rPr lang="en-US" sz="1800" dirty="0" smtClean="0"/>
              <a:t> booming </a:t>
            </a:r>
            <a:r>
              <a:rPr lang="en-US" sz="1800" dirty="0" err="1" smtClean="0"/>
              <a:t>besar-besaran</a:t>
            </a:r>
            <a:r>
              <a:rPr lang="en-US" sz="1800" dirty="0" smtClean="0"/>
              <a:t>,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menawarkan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</a:t>
            </a:r>
            <a:r>
              <a:rPr lang="en-US" sz="1800" dirty="0" smtClean="0"/>
              <a:t> </a:t>
            </a:r>
            <a:r>
              <a:rPr lang="en-US" sz="1800" dirty="0" err="1" smtClean="0"/>
              <a:t>konektivitas</a:t>
            </a:r>
            <a:r>
              <a:rPr lang="en-US" sz="1800" dirty="0" smtClean="0"/>
              <a:t> </a:t>
            </a:r>
            <a:r>
              <a:rPr lang="en-US" sz="1800" dirty="0" err="1" smtClean="0"/>
              <a:t>jaringan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luas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berkas</a:t>
            </a:r>
            <a:r>
              <a:rPr lang="en-US" sz="1800" dirty="0" smtClean="0"/>
              <a:t> NTFS yang </a:t>
            </a:r>
            <a:r>
              <a:rPr lang="en-US" sz="1800" dirty="0" err="1" smtClean="0"/>
              <a:t>efisien</a:t>
            </a:r>
            <a:r>
              <a:rPr lang="en-US" sz="1800" dirty="0" smtClean="0"/>
              <a:t>. </a:t>
            </a:r>
          </a:p>
          <a:p>
            <a:pPr>
              <a:buNone/>
            </a:pPr>
            <a:r>
              <a:rPr lang="en-US" sz="1800" dirty="0" smtClean="0"/>
              <a:t>Windows NT 3.51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primadona</a:t>
            </a:r>
            <a:r>
              <a:rPr lang="en-US" sz="1800" dirty="0" smtClean="0"/>
              <a:t> Microsoft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terjun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pasar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, yang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mengambil</a:t>
            </a:r>
            <a:r>
              <a:rPr lang="en-US" sz="1800" dirty="0" smtClean="0"/>
              <a:t> </a:t>
            </a:r>
            <a:r>
              <a:rPr lang="en-US" sz="1800" dirty="0" err="1" smtClean="0"/>
              <a:t>alih</a:t>
            </a:r>
            <a:r>
              <a:rPr lang="en-US" sz="1800" dirty="0" smtClean="0"/>
              <a:t> </a:t>
            </a:r>
            <a:r>
              <a:rPr lang="en-US" sz="1800" dirty="0" err="1" smtClean="0"/>
              <a:t>sebagian</a:t>
            </a:r>
            <a:r>
              <a:rPr lang="en-US" sz="1800" dirty="0" smtClean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 </a:t>
            </a:r>
            <a:r>
              <a:rPr lang="en-US" sz="1800" dirty="0" err="1" smtClean="0"/>
              <a:t>pangsa</a:t>
            </a:r>
            <a:r>
              <a:rPr lang="en-US" sz="1800" dirty="0" smtClean="0"/>
              <a:t> </a:t>
            </a:r>
            <a:r>
              <a:rPr lang="en-US" sz="1800" dirty="0" err="1" smtClean="0"/>
              <a:t>pasar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 </a:t>
            </a:r>
            <a:r>
              <a:rPr lang="en-US" sz="1800" dirty="0" err="1" smtClean="0"/>
              <a:t>dimiliki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Novell Netware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tahun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depan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eningkatan</a:t>
            </a:r>
            <a:r>
              <a:rPr lang="en-US" sz="1800" dirty="0" smtClean="0"/>
              <a:t> </a:t>
            </a:r>
            <a:r>
              <a:rPr lang="en-US" sz="1800" dirty="0" err="1" smtClean="0"/>
              <a:t>terbesar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Windows NT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Application Programming Interface (API) 32-bit (</a:t>
            </a:r>
            <a:r>
              <a:rPr lang="en-US" sz="1800" dirty="0" err="1" smtClean="0"/>
              <a:t>menggantikan</a:t>
            </a:r>
            <a:r>
              <a:rPr lang="en-US" sz="1800" dirty="0" smtClean="0"/>
              <a:t> Windows API 16-bit). API 32-bit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dinamakan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Win32 API.</a:t>
            </a:r>
          </a:p>
          <a:p>
            <a:pPr>
              <a:buNone/>
            </a:pPr>
            <a:r>
              <a:rPr lang="en-US" sz="1800" dirty="0" smtClean="0"/>
              <a:t>Win32 API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tiga</a:t>
            </a:r>
            <a:r>
              <a:rPr lang="en-US" sz="1800" dirty="0" smtClean="0"/>
              <a:t> </a:t>
            </a:r>
            <a:r>
              <a:rPr lang="en-US" sz="1800" dirty="0" err="1" smtClean="0"/>
              <a:t>buah</a:t>
            </a:r>
            <a:r>
              <a:rPr lang="en-US" sz="1800" dirty="0" smtClean="0"/>
              <a:t> </a:t>
            </a:r>
            <a:r>
              <a:rPr lang="en-US" sz="1800" dirty="0" err="1" smtClean="0"/>
              <a:t>implementasi</a:t>
            </a:r>
            <a:r>
              <a:rPr lang="en-US" sz="1800" dirty="0" smtClean="0"/>
              <a:t> </a:t>
            </a:r>
            <a:r>
              <a:rPr lang="en-US" sz="1800" dirty="0" err="1" smtClean="0"/>
              <a:t>utama</a:t>
            </a:r>
            <a:r>
              <a:rPr lang="en-US" sz="1800" dirty="0" smtClean="0"/>
              <a:t>: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Windows </a:t>
            </a:r>
            <a:r>
              <a:rPr lang="en-US" sz="1800" dirty="0" err="1" smtClean="0"/>
              <a:t>NT,kedua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Win32s,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Chicago. </a:t>
            </a:r>
          </a:p>
          <a:p>
            <a:pPr>
              <a:buNone/>
            </a:pPr>
            <a:r>
              <a:rPr lang="en-US" sz="1800" dirty="0" smtClean="0"/>
              <a:t>Windows NT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Windows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kernel </a:t>
            </a:r>
            <a:r>
              <a:rPr lang="en-US" sz="1800" dirty="0" err="1" smtClean="0"/>
              <a:t>hibrida</a:t>
            </a:r>
            <a:r>
              <a:rPr lang="en-US" sz="1800" dirty="0" smtClean="0"/>
              <a:t>, </a:t>
            </a:r>
            <a:r>
              <a:rPr lang="en-US" sz="1800" dirty="0" err="1" smtClean="0"/>
              <a:t>setelah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versi-versi</a:t>
            </a:r>
            <a:r>
              <a:rPr lang="en-US" sz="1800" dirty="0" smtClean="0"/>
              <a:t>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kernel monolithic </a:t>
            </a:r>
            <a:r>
              <a:rPr lang="en-US" sz="1800" dirty="0" err="1" smtClean="0"/>
              <a:t>saja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Microsoft </a:t>
            </a:r>
            <a:r>
              <a:rPr lang="en-US" sz="2000" dirty="0" err="1" smtClean="0"/>
              <a:t>merilis</a:t>
            </a:r>
            <a:r>
              <a:rPr lang="en-US" sz="2000" dirty="0" smtClean="0"/>
              <a:t> Windows NT 4.0,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penerus</a:t>
            </a:r>
            <a:r>
              <a:rPr lang="en-US" sz="2000" dirty="0" smtClean="0"/>
              <a:t> Windows NT 3.x yang </a:t>
            </a:r>
            <a:r>
              <a:rPr lang="en-US" sz="2000" dirty="0" err="1" smtClean="0"/>
              <a:t>sukses</a:t>
            </a:r>
            <a:r>
              <a:rPr lang="en-US" sz="2000" dirty="0" smtClean="0"/>
              <a:t> </a:t>
            </a:r>
            <a:r>
              <a:rPr lang="en-US" sz="2000" dirty="0" err="1" smtClean="0"/>
              <a:t>mengancam</a:t>
            </a:r>
            <a:r>
              <a:rPr lang="en-US" sz="2000" dirty="0" smtClean="0"/>
              <a:t> </a:t>
            </a:r>
            <a:r>
              <a:rPr lang="en-US" sz="2000" dirty="0" err="1" smtClean="0"/>
              <a:t>dominasi</a:t>
            </a:r>
            <a:r>
              <a:rPr lang="en-US" sz="2000" dirty="0" smtClean="0"/>
              <a:t> Novell Netware </a:t>
            </a:r>
            <a:r>
              <a:rPr lang="en-US" sz="2000" dirty="0" err="1" smtClean="0"/>
              <a:t>dan</a:t>
            </a:r>
            <a:r>
              <a:rPr lang="en-US" sz="2000" dirty="0" smtClean="0"/>
              <a:t> UNIX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pasar</a:t>
            </a:r>
            <a:r>
              <a:rPr lang="en-US" sz="2000" dirty="0" smtClean="0"/>
              <a:t> </a:t>
            </a:r>
            <a:r>
              <a:rPr lang="en-US" sz="2000" dirty="0" err="1" smtClean="0"/>
              <a:t>korporat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Windows NT 4.0 </a:t>
            </a:r>
            <a:r>
              <a:rPr lang="en-US" sz="2000" dirty="0" err="1" smtClean="0"/>
              <a:t>awalnya</a:t>
            </a:r>
            <a:r>
              <a:rPr lang="en-US" sz="2000" dirty="0" smtClean="0"/>
              <a:t> </a:t>
            </a:r>
            <a:r>
              <a:rPr lang="en-US" sz="2000" dirty="0" err="1" smtClean="0"/>
              <a:t>dikembangkan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memperkenalkan</a:t>
            </a:r>
            <a:r>
              <a:rPr lang="en-US" sz="2000" dirty="0" smtClean="0"/>
              <a:t> Windows NT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pasar</a:t>
            </a:r>
            <a:r>
              <a:rPr lang="en-US" sz="2000" dirty="0" smtClean="0"/>
              <a:t> workstation. NT 4.0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Windows 95,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kernel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Windows NT,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stabil</a:t>
            </a:r>
            <a:r>
              <a:rPr lang="en-US" sz="2000" dirty="0" smtClean="0"/>
              <a:t>. </a:t>
            </a:r>
            <a:r>
              <a:rPr lang="en-US" sz="2000" dirty="0" err="1" smtClean="0"/>
              <a:t>Memang</a:t>
            </a:r>
            <a:r>
              <a:rPr lang="en-US" sz="2000" dirty="0" smtClean="0"/>
              <a:t>,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patch </a:t>
            </a:r>
            <a:r>
              <a:rPr lang="en-US" sz="2000" dirty="0" err="1" smtClean="0"/>
              <a:t>tambahan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Windows NT 3.51 yang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NT 3.51 agar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NT 4.0,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stabil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bug.</a:t>
            </a:r>
          </a:p>
          <a:p>
            <a:r>
              <a:rPr lang="en-US" sz="2000" dirty="0" smtClean="0"/>
              <a:t>Windows NT 4.0 </a:t>
            </a:r>
            <a:r>
              <a:rPr lang="en-US" sz="2000" dirty="0" err="1" smtClean="0"/>
              <a:t>datang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	Windows NT 4.0 Workstation</a:t>
            </a:r>
          </a:p>
          <a:p>
            <a:pPr>
              <a:buNone/>
            </a:pPr>
            <a:r>
              <a:rPr lang="en-US" sz="2000" dirty="0" smtClean="0"/>
              <a:t>		Windows NT 4.0 Server</a:t>
            </a:r>
          </a:p>
          <a:p>
            <a:pPr>
              <a:buNone/>
            </a:pPr>
            <a:r>
              <a:rPr lang="en-US" sz="2000" dirty="0" smtClean="0"/>
              <a:t>		Windows NT 4.0 Server, Enterprise Edition (yang </a:t>
            </a:r>
            <a:r>
              <a:rPr lang="en-US" sz="2000" dirty="0" err="1" smtClean="0"/>
              <a:t>mencakup</a:t>
            </a:r>
            <a:r>
              <a:rPr lang="en-US" sz="2000" dirty="0" smtClean="0"/>
              <a:t> </a:t>
            </a:r>
            <a:r>
              <a:rPr lang="en-US" sz="2000" dirty="0" err="1" smtClean="0"/>
              <a:t>dukungan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clustering </a:t>
            </a:r>
            <a:r>
              <a:rPr lang="en-US" sz="2000" dirty="0" err="1" smtClean="0"/>
              <a:t>dan</a:t>
            </a:r>
            <a:r>
              <a:rPr lang="en-US" sz="2000" dirty="0" smtClean="0"/>
              <a:t> SMP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8-way)</a:t>
            </a:r>
          </a:p>
          <a:p>
            <a:pPr>
              <a:buNone/>
            </a:pPr>
            <a:r>
              <a:rPr lang="en-US" sz="2000" dirty="0" smtClean="0"/>
              <a:t>		Windows NT 4.0 Terminal Server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105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Marketing Microsoft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nama</a:t>
            </a:r>
            <a:r>
              <a:rPr lang="en-US" sz="1800" dirty="0" smtClean="0"/>
              <a:t> Windows 95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nama</a:t>
            </a:r>
            <a:r>
              <a:rPr lang="en-US" sz="1800" dirty="0" smtClean="0"/>
              <a:t> </a:t>
            </a:r>
            <a:r>
              <a:rPr lang="en-US" sz="1800" dirty="0" err="1" smtClean="0"/>
              <a:t>produk</a:t>
            </a:r>
            <a:r>
              <a:rPr lang="en-US" sz="1800" dirty="0" smtClean="0"/>
              <a:t>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Chicago,yang</a:t>
            </a:r>
            <a:r>
              <a:rPr lang="en-US" sz="1800" dirty="0" smtClean="0"/>
              <a:t> </a:t>
            </a:r>
            <a:r>
              <a:rPr lang="en-US" sz="1800" dirty="0" err="1" smtClean="0"/>
              <a:t>dirilis</a:t>
            </a:r>
            <a:r>
              <a:rPr lang="en-US" sz="1800" dirty="0" smtClean="0"/>
              <a:t> </a:t>
            </a:r>
            <a:r>
              <a:rPr lang="en-US" sz="1800" dirty="0" err="1" smtClean="0"/>
              <a:t>tanggal</a:t>
            </a:r>
            <a:r>
              <a:rPr lang="en-US" sz="1800" dirty="0" smtClean="0"/>
              <a:t> 24 </a:t>
            </a:r>
            <a:r>
              <a:rPr lang="en-US" sz="1800" dirty="0" err="1" smtClean="0"/>
              <a:t>Agustus</a:t>
            </a:r>
            <a:r>
              <a:rPr lang="en-US" sz="1800" dirty="0" smtClean="0"/>
              <a:t> 1995. </a:t>
            </a:r>
            <a:r>
              <a:rPr lang="en-US" sz="1800" dirty="0" err="1" smtClean="0"/>
              <a:t>Fungsionalitas</a:t>
            </a:r>
            <a:r>
              <a:rPr lang="en-US" sz="1800" dirty="0" smtClean="0"/>
              <a:t> Windows 95 </a:t>
            </a:r>
            <a:r>
              <a:rPr lang="en-US" sz="1800" dirty="0" err="1" smtClean="0"/>
              <a:t>mendekati</a:t>
            </a:r>
            <a:r>
              <a:rPr lang="en-US" sz="1800" dirty="0" smtClean="0"/>
              <a:t> </a:t>
            </a:r>
            <a:r>
              <a:rPr lang="en-US" sz="1800" dirty="0" err="1" smtClean="0"/>
              <a:t>apa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dimiliki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Windows NT.</a:t>
            </a:r>
          </a:p>
          <a:p>
            <a:r>
              <a:rPr lang="en-US" sz="1800" dirty="0" smtClean="0"/>
              <a:t>Microsoft </a:t>
            </a:r>
            <a:r>
              <a:rPr lang="en-US" sz="1800" dirty="0" err="1" smtClean="0"/>
              <a:t>merilis</a:t>
            </a:r>
            <a:r>
              <a:rPr lang="en-US" sz="1800" dirty="0" smtClean="0"/>
              <a:t> Windows 95 </a:t>
            </a:r>
            <a:r>
              <a:rPr lang="en-US" sz="1800" dirty="0" err="1" smtClean="0"/>
              <a:t>dalam</a:t>
            </a:r>
            <a:r>
              <a:rPr lang="en-US" sz="1800" dirty="0" smtClean="0"/>
              <a:t> lima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, </a:t>
            </a:r>
            <a:r>
              <a:rPr lang="en-US" sz="1800" dirty="0" err="1" smtClean="0"/>
              <a:t>yakni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Windows 95 - </a:t>
            </a:r>
            <a:r>
              <a:rPr lang="en-US" sz="1800" dirty="0" err="1" smtClean="0"/>
              <a:t>rilis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sebenarnya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Windows 95</a:t>
            </a:r>
          </a:p>
          <a:p>
            <a:pPr>
              <a:buNone/>
            </a:pPr>
            <a:r>
              <a:rPr lang="en-US" sz="1800" dirty="0" smtClean="0"/>
              <a:t>		Windows 95 A -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en-US" sz="1800" dirty="0" err="1" smtClean="0"/>
              <a:t>pembaruan</a:t>
            </a:r>
            <a:r>
              <a:rPr lang="en-US" sz="1800" dirty="0" smtClean="0"/>
              <a:t> Windows 95 Original Service Release 1 (OSR1) yang </a:t>
            </a:r>
            <a:r>
              <a:rPr lang="en-US" sz="1800" dirty="0" err="1" smtClean="0"/>
              <a:t>dimasukkan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langsung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instalasi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		Windows 95 B -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pembaruan</a:t>
            </a:r>
            <a:r>
              <a:rPr lang="en-US" sz="1800" dirty="0" smtClean="0"/>
              <a:t>,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berkas</a:t>
            </a:r>
            <a:r>
              <a:rPr lang="en-US" sz="1800" dirty="0" smtClean="0"/>
              <a:t> FAT32, </a:t>
            </a:r>
            <a:r>
              <a:rPr lang="en-US" sz="1800" dirty="0" err="1" smtClean="0"/>
              <a:t>dan</a:t>
            </a:r>
            <a:r>
              <a:rPr lang="en-US" sz="1800" dirty="0" smtClean="0"/>
              <a:t> Internet Explorer 3.0.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dikenal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Windows 95 OSR2 (Windows 97).</a:t>
            </a:r>
          </a:p>
          <a:p>
            <a:pPr>
              <a:buNone/>
            </a:pPr>
            <a:r>
              <a:rPr lang="en-US" sz="1800" dirty="0" smtClean="0"/>
              <a:t>		Windows 95 B USB - </a:t>
            </a:r>
            <a:r>
              <a:rPr lang="en-US" sz="1800" dirty="0" err="1" smtClean="0"/>
              <a:t>atau</a:t>
            </a:r>
            <a:r>
              <a:rPr lang="en-US" sz="1800" dirty="0" smtClean="0"/>
              <a:t> Windows 95 OSR2.1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versi</a:t>
            </a:r>
            <a:r>
              <a:rPr lang="en-US" sz="1800" dirty="0" smtClean="0"/>
              <a:t> Windows 95 yang </a:t>
            </a:r>
            <a:r>
              <a:rPr lang="en-US" sz="1800" dirty="0" err="1" smtClean="0"/>
              <a:t>menawarkan</a:t>
            </a:r>
            <a:r>
              <a:rPr lang="en-US" sz="1800" dirty="0" smtClean="0"/>
              <a:t> </a:t>
            </a:r>
            <a:r>
              <a:rPr lang="en-US" sz="1800" dirty="0" err="1" smtClean="0"/>
              <a:t>dukungan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keras</a:t>
            </a:r>
            <a:r>
              <a:rPr lang="en-US" sz="1800" dirty="0" smtClean="0"/>
              <a:t> </a:t>
            </a:r>
            <a:r>
              <a:rPr lang="en-US" sz="1800" dirty="0" err="1" smtClean="0"/>
              <a:t>berbasis</a:t>
            </a:r>
            <a:r>
              <a:rPr lang="en-US" sz="1800" dirty="0" smtClean="0"/>
              <a:t> bus Universal Serial Bus/USB.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Windows 95 C - </a:t>
            </a:r>
            <a:r>
              <a:rPr lang="en-US" sz="1800" dirty="0" err="1" smtClean="0"/>
              <a:t>atau</a:t>
            </a:r>
            <a:r>
              <a:rPr lang="en-US" sz="1800" dirty="0" smtClean="0"/>
              <a:t> Windows 95 OSR2.5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fitur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atas</a:t>
            </a:r>
            <a:r>
              <a:rPr lang="en-US" sz="1800" dirty="0" smtClean="0"/>
              <a:t>, </a:t>
            </a:r>
            <a:r>
              <a:rPr lang="en-US" sz="1800" dirty="0" err="1" smtClean="0"/>
              <a:t>ditambah</a:t>
            </a:r>
            <a:r>
              <a:rPr lang="en-US" sz="1800" dirty="0" smtClean="0"/>
              <a:t> Internet Explorer 4.0.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terakhir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dirilis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seri</a:t>
            </a:r>
            <a:r>
              <a:rPr lang="en-US" sz="1800" dirty="0" smtClean="0"/>
              <a:t> Windows 95.</a:t>
            </a:r>
          </a:p>
          <a:p>
            <a:r>
              <a:rPr lang="en-US" sz="1800" dirty="0" smtClean="0"/>
              <a:t>Windows 95 OSR2, OSR2.1 </a:t>
            </a:r>
            <a:r>
              <a:rPr lang="en-US" sz="1800" dirty="0" err="1" smtClean="0"/>
              <a:t>dan</a:t>
            </a:r>
            <a:r>
              <a:rPr lang="en-US" sz="1800" dirty="0" smtClean="0"/>
              <a:t> OSR2.5 </a:t>
            </a:r>
            <a:r>
              <a:rPr lang="en-US" sz="1800" dirty="0" err="1" smtClean="0"/>
              <a:t>tidaklah</a:t>
            </a:r>
            <a:r>
              <a:rPr lang="en-US" sz="1800" dirty="0" smtClean="0"/>
              <a:t> </a:t>
            </a:r>
            <a:r>
              <a:rPr lang="en-US" sz="1800" dirty="0" err="1" smtClean="0"/>
              <a:t>dirilis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publik</a:t>
            </a:r>
            <a:r>
              <a:rPr lang="en-US" sz="1800" dirty="0" smtClean="0"/>
              <a:t>,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OEM yang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komputer</a:t>
            </a:r>
            <a:r>
              <a:rPr lang="en-US" sz="1800" dirty="0" smtClean="0"/>
              <a:t> </a:t>
            </a:r>
            <a:r>
              <a:rPr lang="en-US" sz="1800" dirty="0" err="1" smtClean="0"/>
              <a:t>buatannya</a:t>
            </a:r>
            <a:r>
              <a:rPr lang="en-US" sz="1800" dirty="0" smtClean="0"/>
              <a:t>.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perusahaan</a:t>
            </a:r>
            <a:r>
              <a:rPr lang="en-US" sz="1800" dirty="0" smtClean="0"/>
              <a:t> OEM </a:t>
            </a:r>
            <a:r>
              <a:rPr lang="en-US" sz="1800" dirty="0" err="1" smtClean="0"/>
              <a:t>bahkan</a:t>
            </a:r>
            <a:r>
              <a:rPr lang="en-US" sz="1800" dirty="0" smtClean="0"/>
              <a:t> </a:t>
            </a:r>
            <a:r>
              <a:rPr lang="en-US" sz="1800" dirty="0" err="1" smtClean="0"/>
              <a:t>menjual</a:t>
            </a:r>
            <a:r>
              <a:rPr lang="en-US" sz="1800" dirty="0" smtClean="0"/>
              <a:t> hard disk </a:t>
            </a:r>
            <a:r>
              <a:rPr lang="en-US" sz="1800" dirty="0" err="1" smtClean="0"/>
              <a:t>baru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Windows 95 OSR2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dalamnya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25 </a:t>
            </a:r>
            <a:r>
              <a:rPr lang="en-US" dirty="0" err="1" smtClean="0"/>
              <a:t>Juni</a:t>
            </a:r>
            <a:r>
              <a:rPr lang="en-US" dirty="0" smtClean="0"/>
              <a:t> 1998, Microsoft </a:t>
            </a:r>
            <a:r>
              <a:rPr lang="en-US" dirty="0" err="1" smtClean="0"/>
              <a:t>merilis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Windows </a:t>
            </a:r>
            <a:r>
              <a:rPr lang="en-US" dirty="0" err="1" smtClean="0"/>
              <a:t>baru</a:t>
            </a:r>
            <a:r>
              <a:rPr lang="en-US" dirty="0" smtClean="0"/>
              <a:t>, yang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Windows 98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minor </a:t>
            </a:r>
            <a:r>
              <a:rPr lang="en-US" dirty="0" err="1" smtClean="0"/>
              <a:t>terhadap</a:t>
            </a:r>
            <a:r>
              <a:rPr lang="en-US" dirty="0" smtClean="0"/>
              <a:t> Windows 95,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diandalkan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Windows 95. Windows 98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driver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FAT32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yang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gigabyte,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 95. </a:t>
            </a:r>
            <a:r>
              <a:rPr lang="en-US" dirty="0" err="1" smtClean="0"/>
              <a:t>Dukungan</a:t>
            </a:r>
            <a:r>
              <a:rPr lang="en-US" dirty="0" smtClean="0"/>
              <a:t> USB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 98 pun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windows 95</a:t>
            </a:r>
          </a:p>
          <a:p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1999, Microsoft </a:t>
            </a:r>
            <a:r>
              <a:rPr lang="en-US" dirty="0" err="1" smtClean="0"/>
              <a:t>merilis</a:t>
            </a:r>
            <a:r>
              <a:rPr lang="en-US" dirty="0" smtClean="0"/>
              <a:t> Windows 98 Second </a:t>
            </a:r>
            <a:r>
              <a:rPr lang="en-US" dirty="0" err="1" smtClean="0"/>
              <a:t>Edition.Pada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Internet Connection Sharing (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Network Address Translation), yang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Internet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diperkenalkan</a:t>
            </a:r>
            <a:r>
              <a:rPr lang="en-US" dirty="0" smtClean="0"/>
              <a:t>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minor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 yang lama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dikoreksi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Windows 98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9x yang paling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9x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2000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Microsoft </a:t>
            </a:r>
            <a:r>
              <a:rPr lang="en-US" sz="1600" dirty="0" err="1" smtClean="0"/>
              <a:t>merilis</a:t>
            </a:r>
            <a:r>
              <a:rPr lang="en-US" sz="1600" dirty="0" smtClean="0"/>
              <a:t> Windows 2000 </a:t>
            </a:r>
            <a:r>
              <a:rPr lang="en-US" sz="1600" dirty="0" err="1" smtClean="0"/>
              <a:t>pada</a:t>
            </a:r>
            <a:r>
              <a:rPr lang="en-US" sz="1600" dirty="0" smtClean="0"/>
              <a:t> 17 </a:t>
            </a:r>
            <a:r>
              <a:rPr lang="en-US" sz="1600" dirty="0" err="1" smtClean="0"/>
              <a:t>Februari</a:t>
            </a:r>
            <a:r>
              <a:rPr lang="en-US" sz="1600" dirty="0" smtClean="0"/>
              <a:t> 2000,  </a:t>
            </a:r>
            <a:r>
              <a:rPr lang="en-US" sz="1600" dirty="0" err="1" smtClean="0"/>
              <a:t>versi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sebelumnya</a:t>
            </a:r>
            <a:r>
              <a:rPr lang="en-US" sz="1600" dirty="0" smtClean="0"/>
              <a:t> </a:t>
            </a:r>
            <a:r>
              <a:rPr lang="en-US" sz="1600" dirty="0" err="1" smtClean="0"/>
              <a:t>dikenal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sebutan</a:t>
            </a:r>
            <a:r>
              <a:rPr lang="en-US" sz="1600" dirty="0" smtClean="0"/>
              <a:t> Windows NT 5.0 </a:t>
            </a:r>
            <a:r>
              <a:rPr lang="en-US" sz="1600" dirty="0" err="1" smtClean="0"/>
              <a:t>atau</a:t>
            </a:r>
            <a:r>
              <a:rPr lang="en-US" sz="1600" dirty="0" smtClean="0"/>
              <a:t> "NT 5.0“.</a:t>
            </a:r>
          </a:p>
          <a:p>
            <a:r>
              <a:rPr lang="en-US" sz="1600" dirty="0" err="1" smtClean="0"/>
              <a:t>Meskipun</a:t>
            </a:r>
            <a:r>
              <a:rPr lang="en-US" sz="1600" dirty="0" smtClean="0"/>
              <a:t> Windows 2000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memperbarui</a:t>
            </a:r>
            <a:r>
              <a:rPr lang="en-US" sz="1600" dirty="0" smtClean="0"/>
              <a:t>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 yang </a:t>
            </a:r>
            <a:r>
              <a:rPr lang="en-US" sz="1600" dirty="0" err="1" smtClean="0"/>
              <a:t>sebelumnya</a:t>
            </a:r>
            <a:r>
              <a:rPr lang="en-US" sz="1600" dirty="0" smtClean="0"/>
              <a:t> </a:t>
            </a:r>
            <a:r>
              <a:rPr lang="en-US" sz="1600" dirty="0" err="1" smtClean="0"/>
              <a:t>menjalankan</a:t>
            </a:r>
            <a:r>
              <a:rPr lang="en-US" sz="1600" dirty="0" smtClean="0"/>
              <a:t> Windows 98, Windows 2000 </a:t>
            </a:r>
            <a:r>
              <a:rPr lang="en-US" sz="1600" dirty="0" err="1" smtClean="0"/>
              <a:t>tidaklah</a:t>
            </a:r>
            <a:r>
              <a:rPr lang="en-US" sz="1600" dirty="0" smtClean="0"/>
              <a:t> </a:t>
            </a:r>
            <a:r>
              <a:rPr lang="en-US" sz="1600" dirty="0" err="1" smtClean="0"/>
              <a:t>dianggap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produk</a:t>
            </a:r>
            <a:r>
              <a:rPr lang="en-US" sz="1600" dirty="0" smtClean="0"/>
              <a:t> yang </a:t>
            </a:r>
            <a:r>
              <a:rPr lang="en-US" sz="1600" dirty="0" err="1" smtClean="0"/>
              <a:t>cocok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rumahan</a:t>
            </a:r>
            <a:r>
              <a:rPr lang="en-US" sz="1600" dirty="0" smtClean="0"/>
              <a:t>. </a:t>
            </a:r>
            <a:r>
              <a:rPr lang="en-US" sz="1600" dirty="0" err="1" smtClean="0"/>
              <a:t>Alasannya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,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antaranya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kurangnya</a:t>
            </a:r>
            <a:r>
              <a:rPr lang="en-US" sz="1600" dirty="0" smtClean="0"/>
              <a:t> device driver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perangkat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pemindai</a:t>
            </a:r>
            <a:r>
              <a:rPr lang="en-US" sz="1600" dirty="0" smtClean="0"/>
              <a:t> (scanner)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pencetak</a:t>
            </a:r>
            <a:r>
              <a:rPr lang="en-US" sz="1600" dirty="0" smtClean="0"/>
              <a:t> (printer),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. </a:t>
            </a:r>
            <a:r>
              <a:rPr lang="en-US" sz="1600" dirty="0" err="1" smtClean="0"/>
              <a:t>Situasi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akhirnya</a:t>
            </a:r>
            <a:r>
              <a:rPr lang="en-US" sz="1600" dirty="0" smtClean="0"/>
              <a:t> </a:t>
            </a:r>
            <a:r>
              <a:rPr lang="en-US" sz="1600" dirty="0" err="1" smtClean="0"/>
              <a:t>berbalik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Windows XP </a:t>
            </a:r>
            <a:r>
              <a:rPr lang="en-US" sz="1600" dirty="0" err="1" smtClean="0"/>
              <a:t>dirilis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Microsoft.</a:t>
            </a:r>
          </a:p>
          <a:p>
            <a:endParaRPr lang="en-US" sz="1600" dirty="0" smtClean="0"/>
          </a:p>
          <a:p>
            <a:r>
              <a:rPr lang="en-US" sz="1600" dirty="0" smtClean="0"/>
              <a:t>Windows 2000 </a:t>
            </a:r>
            <a:r>
              <a:rPr lang="en-US" sz="1600" dirty="0" err="1" smtClean="0"/>
              <a:t>tersedia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enam</a:t>
            </a:r>
            <a:r>
              <a:rPr lang="en-US" sz="1600" dirty="0" smtClean="0"/>
              <a:t> </a:t>
            </a:r>
            <a:r>
              <a:rPr lang="en-US" sz="1600" dirty="0" err="1" smtClean="0"/>
              <a:t>edisi</a:t>
            </a:r>
            <a:r>
              <a:rPr lang="en-US" sz="1600" dirty="0" smtClean="0"/>
              <a:t>, </a:t>
            </a:r>
            <a:r>
              <a:rPr lang="en-US" sz="1600" dirty="0" err="1" smtClean="0"/>
              <a:t>yakni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	Windows 2000 Professional</a:t>
            </a:r>
          </a:p>
          <a:p>
            <a:pPr>
              <a:buNone/>
            </a:pPr>
            <a:r>
              <a:rPr lang="en-US" sz="1600" dirty="0" smtClean="0"/>
              <a:t>		Windows 2000 Server</a:t>
            </a:r>
          </a:p>
          <a:p>
            <a:pPr>
              <a:buNone/>
            </a:pPr>
            <a:r>
              <a:rPr lang="en-US" sz="1600" dirty="0" smtClean="0"/>
              <a:t>		Windows 2000 Advanced Server</a:t>
            </a:r>
          </a:p>
          <a:p>
            <a:pPr>
              <a:buNone/>
            </a:pPr>
            <a:r>
              <a:rPr lang="en-US" sz="1600" dirty="0" smtClean="0"/>
              <a:t>		Windows 2000 Datacenter Server</a:t>
            </a:r>
          </a:p>
          <a:p>
            <a:pPr>
              <a:buNone/>
            </a:pPr>
            <a:r>
              <a:rPr lang="en-US" sz="1600" dirty="0" smtClean="0"/>
              <a:t>		Windows 2000 Advanced Server Limited Edition</a:t>
            </a:r>
          </a:p>
          <a:p>
            <a:pPr>
              <a:buNone/>
            </a:pPr>
            <a:r>
              <a:rPr lang="en-US" sz="1600" dirty="0" smtClean="0"/>
              <a:t>		Windows 2000 Datacenter Server Limited Edition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bulan</a:t>
            </a:r>
            <a:r>
              <a:rPr lang="en-US" sz="1800" dirty="0" smtClean="0"/>
              <a:t> September 2000, Microsoft </a:t>
            </a:r>
            <a:r>
              <a:rPr lang="en-US" sz="1800" dirty="0" err="1" smtClean="0"/>
              <a:t>memperkenalkan</a:t>
            </a:r>
            <a:r>
              <a:rPr lang="en-US" sz="1800" dirty="0" smtClean="0"/>
              <a:t> Windows Millennium Edition.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memperbarui</a:t>
            </a:r>
            <a:r>
              <a:rPr lang="en-US" sz="1800" dirty="0" smtClean="0"/>
              <a:t> Windows 98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dukungan</a:t>
            </a:r>
            <a:r>
              <a:rPr lang="en-US" sz="1800" dirty="0" smtClean="0"/>
              <a:t> multimedia </a:t>
            </a:r>
            <a:r>
              <a:rPr lang="en-US" sz="1800" dirty="0" err="1" smtClean="0"/>
              <a:t>dan</a:t>
            </a:r>
            <a:r>
              <a:rPr lang="en-US" sz="1800" dirty="0" smtClean="0"/>
              <a:t> Internet yang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baik</a:t>
            </a:r>
            <a:r>
              <a:rPr lang="en-US" sz="1800" dirty="0" smtClean="0"/>
              <a:t>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memasukkan</a:t>
            </a:r>
            <a:r>
              <a:rPr lang="en-US" sz="1800" dirty="0" smtClean="0"/>
              <a:t> </a:t>
            </a:r>
            <a:r>
              <a:rPr lang="en-US" sz="1800" dirty="0" err="1" smtClean="0"/>
              <a:t>fitur</a:t>
            </a:r>
            <a:r>
              <a:rPr lang="en-US" sz="1800" dirty="0" smtClean="0"/>
              <a:t> "System Restore," yang </a:t>
            </a:r>
            <a:r>
              <a:rPr lang="en-US" sz="1800" dirty="0" err="1" smtClean="0"/>
              <a:t>mengizinkan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penggunanya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mengembalikan</a:t>
            </a:r>
            <a:r>
              <a:rPr lang="en-US" sz="1800" dirty="0" smtClean="0"/>
              <a:t> </a:t>
            </a:r>
            <a:r>
              <a:rPr lang="en-US" sz="1800" dirty="0" err="1" smtClean="0"/>
              <a:t>keadaan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titik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dikenal</a:t>
            </a:r>
            <a:r>
              <a:rPr lang="en-US" sz="1800" dirty="0" smtClean="0"/>
              <a:t> </a:t>
            </a:r>
            <a:r>
              <a:rPr lang="en-US" sz="1800" dirty="0" err="1" smtClean="0"/>
              <a:t>baik-baik</a:t>
            </a:r>
            <a:r>
              <a:rPr lang="en-US" sz="1800" dirty="0" smtClean="0"/>
              <a:t> </a:t>
            </a:r>
            <a:r>
              <a:rPr lang="en-US" sz="1800" dirty="0" err="1" smtClean="0"/>
              <a:t>saja</a:t>
            </a:r>
            <a:r>
              <a:rPr lang="en-US" sz="1800" dirty="0" smtClean="0"/>
              <a:t>,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mengalami</a:t>
            </a:r>
            <a:r>
              <a:rPr lang="en-US" sz="1800" dirty="0" smtClean="0"/>
              <a:t> </a:t>
            </a:r>
            <a:r>
              <a:rPr lang="en-US" sz="1800" dirty="0" err="1" smtClean="0"/>
              <a:t>kegagalan</a:t>
            </a:r>
            <a:r>
              <a:rPr lang="en-US" sz="1800" dirty="0" smtClean="0"/>
              <a:t>. System Restore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fitur</a:t>
            </a:r>
            <a:r>
              <a:rPr lang="en-US" sz="1800" dirty="0" smtClean="0"/>
              <a:t> yang </a:t>
            </a:r>
            <a:r>
              <a:rPr lang="en-US" sz="1800" dirty="0" err="1" smtClean="0"/>
              <a:t>masih</a:t>
            </a:r>
            <a:r>
              <a:rPr lang="en-US" sz="1800" dirty="0" smtClean="0"/>
              <a:t> </a:t>
            </a:r>
            <a:r>
              <a:rPr lang="en-US" sz="1800" dirty="0" err="1" smtClean="0"/>
              <a:t>dipertahankan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Windows XP.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memperkenalkan</a:t>
            </a:r>
            <a:r>
              <a:rPr lang="en-US" sz="1800" dirty="0" smtClean="0"/>
              <a:t> Windows Movie Maker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Windows Me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 yang </a:t>
            </a:r>
            <a:r>
              <a:rPr lang="en-US" sz="1800" dirty="0" err="1" smtClean="0"/>
              <a:t>singkat</a:t>
            </a:r>
            <a:r>
              <a:rPr lang="en-US" sz="1800" dirty="0" smtClean="0"/>
              <a:t>. </a:t>
            </a:r>
            <a:r>
              <a:rPr lang="en-US" sz="1800" dirty="0" err="1" smtClean="0"/>
              <a:t>Fitur-fitur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Windows Me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diperoleh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gratis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situs</a:t>
            </a:r>
            <a:r>
              <a:rPr lang="en-US" sz="1800" dirty="0" smtClean="0"/>
              <a:t> Windows Update, </a:t>
            </a:r>
            <a:r>
              <a:rPr lang="en-US" sz="1800" dirty="0" err="1" smtClean="0"/>
              <a:t>kecuali</a:t>
            </a:r>
            <a:r>
              <a:rPr lang="en-US" sz="1800" dirty="0" smtClean="0"/>
              <a:t> System Restore. </a:t>
            </a:r>
            <a:r>
              <a:rPr lang="en-US" sz="1800" dirty="0" err="1" smtClean="0"/>
              <a:t>Orang-orang</a:t>
            </a:r>
            <a:r>
              <a:rPr lang="en-US" sz="1800" dirty="0" smtClean="0"/>
              <a:t> </a:t>
            </a:r>
            <a:r>
              <a:rPr lang="en-US" sz="1800" dirty="0" err="1" smtClean="0"/>
              <a:t>bahkan</a:t>
            </a:r>
            <a:r>
              <a:rPr lang="en-US" sz="1800" dirty="0" smtClean="0"/>
              <a:t> </a:t>
            </a:r>
            <a:r>
              <a:rPr lang="en-US" sz="1800" dirty="0" err="1" smtClean="0"/>
              <a:t>menyebut</a:t>
            </a:r>
            <a:r>
              <a:rPr lang="en-US" sz="1800" dirty="0" smtClean="0"/>
              <a:t> Windows Me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Windows Mistake Edition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munculnya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 </a:t>
            </a:r>
            <a:r>
              <a:rPr lang="en-US" sz="1800" dirty="0" err="1" smtClean="0"/>
              <a:t>kestabilan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dukungan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MS-DOS yang </a:t>
            </a:r>
            <a:r>
              <a:rPr lang="en-US" sz="1800" dirty="0" err="1" smtClean="0"/>
              <a:t>berjalan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modus real.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Windows Me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terakhir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kernel monolithic Windows 9x </a:t>
            </a:r>
            <a:r>
              <a:rPr lang="en-US" sz="1800" dirty="0" err="1" smtClean="0"/>
              <a:t>dan</a:t>
            </a:r>
            <a:r>
              <a:rPr lang="en-US" sz="1800" dirty="0" smtClean="0"/>
              <a:t> MS-DOS.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pun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terakhir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Windows yang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Windows Product Activation (WPA).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267200" cy="5105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6000" dirty="0" err="1" smtClean="0"/>
              <a:t>Daftar</a:t>
            </a:r>
            <a:r>
              <a:rPr lang="en-US" sz="6000" dirty="0" smtClean="0"/>
              <a:t> </a:t>
            </a:r>
            <a:r>
              <a:rPr lang="en-US" sz="6000" dirty="0" err="1" smtClean="0"/>
              <a:t>isi</a:t>
            </a:r>
            <a:endParaRPr lang="en-US" sz="6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6000" dirty="0" smtClean="0"/>
              <a:t> </a:t>
            </a:r>
            <a:r>
              <a:rPr lang="en-US" sz="6000" dirty="0" err="1" smtClean="0"/>
              <a:t>Awal-awal</a:t>
            </a:r>
            <a:r>
              <a:rPr lang="en-US" sz="6000" dirty="0" smtClean="0"/>
              <a:t> </a:t>
            </a:r>
            <a:r>
              <a:rPr lang="en-US" sz="6000" dirty="0" err="1" smtClean="0"/>
              <a:t>Versi</a:t>
            </a:r>
            <a:r>
              <a:rPr lang="en-US" sz="6000" dirty="0" smtClean="0"/>
              <a:t> Windows</a:t>
            </a:r>
          </a:p>
          <a:p>
            <a:pPr>
              <a:buNone/>
            </a:pPr>
            <a:r>
              <a:rPr lang="en-US" sz="6000" dirty="0" smtClean="0"/>
              <a:t> 		Windows 1.0</a:t>
            </a:r>
          </a:p>
          <a:p>
            <a:pPr>
              <a:buNone/>
            </a:pPr>
            <a:r>
              <a:rPr lang="en-US" sz="6000" dirty="0" smtClean="0"/>
              <a:t>		Windows 2.x</a:t>
            </a:r>
          </a:p>
          <a:p>
            <a:pPr>
              <a:buNone/>
            </a:pPr>
            <a:r>
              <a:rPr lang="en-US" sz="6000" dirty="0"/>
              <a:t>	</a:t>
            </a:r>
            <a:r>
              <a:rPr lang="en-US" sz="6000" dirty="0" smtClean="0"/>
              <a:t>	 Windows 2.1x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6000" dirty="0" smtClean="0"/>
              <a:t>Windows 3.0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6000" dirty="0" err="1" smtClean="0"/>
              <a:t>Beralih</a:t>
            </a:r>
            <a:r>
              <a:rPr lang="en-US" sz="6000" dirty="0" smtClean="0"/>
              <a:t> </a:t>
            </a:r>
            <a:r>
              <a:rPr lang="en-US" sz="6000" dirty="0" err="1" smtClean="0"/>
              <a:t>sementara</a:t>
            </a:r>
            <a:r>
              <a:rPr lang="en-US" sz="6000" dirty="0" smtClean="0"/>
              <a:t> </a:t>
            </a:r>
            <a:r>
              <a:rPr lang="en-US" sz="6000" dirty="0" err="1" smtClean="0"/>
              <a:t>ke</a:t>
            </a:r>
            <a:r>
              <a:rPr lang="en-US" sz="6000" dirty="0" smtClean="0"/>
              <a:t> OS/2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500" dirty="0" err="1" smtClean="0"/>
              <a:t>Munculnya</a:t>
            </a:r>
            <a:r>
              <a:rPr lang="en-US" sz="4500" dirty="0" smtClean="0"/>
              <a:t> </a:t>
            </a:r>
            <a:r>
              <a:rPr lang="en-US" sz="4500" dirty="0" err="1" smtClean="0"/>
              <a:t>dualisme</a:t>
            </a:r>
            <a:r>
              <a:rPr lang="en-US" sz="4500" dirty="0" smtClean="0"/>
              <a:t>: Windows 3.1 </a:t>
            </a:r>
            <a:r>
              <a:rPr lang="en-US" sz="4500" dirty="0" err="1" smtClean="0"/>
              <a:t>turun</a:t>
            </a:r>
            <a:r>
              <a:rPr lang="en-US" sz="4500" dirty="0" smtClean="0"/>
              <a:t> </a:t>
            </a:r>
            <a:r>
              <a:rPr lang="en-US" sz="4500" dirty="0" err="1" smtClean="0"/>
              <a:t>ke</a:t>
            </a:r>
            <a:r>
              <a:rPr lang="en-US" sz="4500" dirty="0" smtClean="0"/>
              <a:t> </a:t>
            </a:r>
            <a:r>
              <a:rPr lang="en-US" sz="4500" dirty="0" err="1" smtClean="0"/>
              <a:t>pasar</a:t>
            </a:r>
            <a:r>
              <a:rPr lang="en-US" sz="4500" dirty="0" smtClean="0"/>
              <a:t> </a:t>
            </a:r>
            <a:r>
              <a:rPr lang="en-US" sz="4500" dirty="0" err="1" smtClean="0"/>
              <a:t>rumahan</a:t>
            </a:r>
            <a:r>
              <a:rPr lang="en-US" sz="4500" dirty="0" smtClean="0"/>
              <a:t> </a:t>
            </a:r>
            <a:r>
              <a:rPr lang="en-US" sz="4500" dirty="0" err="1" smtClean="0"/>
              <a:t>dan</a:t>
            </a:r>
            <a:r>
              <a:rPr lang="en-US" sz="4500" dirty="0" smtClean="0"/>
              <a:t> Windows NT </a:t>
            </a:r>
            <a:r>
              <a:rPr lang="en-US" sz="4500" dirty="0" err="1" smtClean="0"/>
              <a:t>turun</a:t>
            </a:r>
            <a:r>
              <a:rPr lang="en-US" sz="4500" dirty="0" smtClean="0"/>
              <a:t> </a:t>
            </a:r>
            <a:r>
              <a:rPr lang="en-US" sz="4500" dirty="0" err="1" smtClean="0"/>
              <a:t>ke</a:t>
            </a:r>
            <a:r>
              <a:rPr lang="en-US" sz="4500" dirty="0" smtClean="0"/>
              <a:t> </a:t>
            </a:r>
            <a:r>
              <a:rPr lang="en-US" sz="4500" dirty="0" err="1" smtClean="0"/>
              <a:t>pasar</a:t>
            </a:r>
            <a:r>
              <a:rPr lang="en-US" sz="4500" dirty="0" smtClean="0"/>
              <a:t> </a:t>
            </a:r>
            <a:r>
              <a:rPr lang="en-US" sz="4500" dirty="0" err="1" smtClean="0"/>
              <a:t>korporat</a:t>
            </a:r>
            <a:endParaRPr lang="en-US" sz="45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sz="4500" dirty="0" smtClean="0"/>
              <a:t>Windows 3.1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500" dirty="0" smtClean="0"/>
              <a:t> Windows for Workgroups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500" dirty="0" smtClean="0"/>
              <a:t>Windows NT</a:t>
            </a:r>
            <a:endParaRPr lang="en-US" sz="70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6000" dirty="0" smtClean="0"/>
              <a:t>Windows 95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40000" lnSpcReduction="20000"/>
          </a:bodyPr>
          <a:lstStyle/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98</a:t>
            </a:r>
            <a:endParaRPr lang="en-US" sz="5000" dirty="0"/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2000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Me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XP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Server 2003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Fundamentals for Legacy PCs </a:t>
            </a:r>
            <a:r>
              <a:rPr lang="en-US" sz="5000" dirty="0" err="1" smtClean="0"/>
              <a:t>sebagai</a:t>
            </a:r>
            <a:r>
              <a:rPr lang="en-US" sz="5000" dirty="0" smtClean="0"/>
              <a:t> platform thin client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Vista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Home Server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Server 2008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7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8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sz="5000" dirty="0" smtClean="0"/>
              <a:t>Windows 8.1 (</a:t>
            </a:r>
            <a:r>
              <a:rPr lang="en-US" sz="5000" dirty="0" err="1" smtClean="0"/>
              <a:t>Terbaru</a:t>
            </a:r>
            <a:r>
              <a:rPr lang="en-US" sz="5000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257800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tahun</a:t>
            </a:r>
            <a:r>
              <a:rPr lang="en-US" sz="1400" dirty="0" smtClean="0"/>
              <a:t> 2001, Microsoft </a:t>
            </a:r>
            <a:r>
              <a:rPr lang="en-US" sz="1400" dirty="0" err="1" smtClean="0"/>
              <a:t>memperkenalkan</a:t>
            </a:r>
            <a:r>
              <a:rPr lang="en-US" sz="1400" dirty="0" smtClean="0"/>
              <a:t> Windows XP yang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kernel Windows NT 5.1</a:t>
            </a:r>
          </a:p>
          <a:p>
            <a:r>
              <a:rPr lang="en-US" sz="1400" dirty="0" smtClean="0"/>
              <a:t>Windows XP </a:t>
            </a:r>
            <a:r>
              <a:rPr lang="en-US" sz="1400" dirty="0" err="1" smtClean="0"/>
              <a:t>tersedia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</a:t>
            </a:r>
            <a:r>
              <a:rPr lang="en-US" sz="1400" dirty="0" err="1" smtClean="0"/>
              <a:t>versi</a:t>
            </a:r>
            <a:r>
              <a:rPr lang="en-US" sz="1400" dirty="0" smtClean="0"/>
              <a:t>:</a:t>
            </a:r>
          </a:p>
          <a:p>
            <a:pPr>
              <a:buNone/>
            </a:pPr>
            <a:r>
              <a:rPr lang="en-US" sz="1400" dirty="0" smtClean="0"/>
              <a:t>		Windows XP Home Edition, </a:t>
            </a:r>
            <a:r>
              <a:rPr lang="en-US" sz="1400" dirty="0" err="1" smtClean="0"/>
              <a:t>ditujukan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pasar</a:t>
            </a:r>
            <a:r>
              <a:rPr lang="en-US" sz="1400" dirty="0" smtClean="0"/>
              <a:t> desktop </a:t>
            </a:r>
            <a:r>
              <a:rPr lang="en-US" sz="1400" dirty="0" err="1" smtClean="0"/>
              <a:t>dan</a:t>
            </a:r>
            <a:r>
              <a:rPr lang="en-US" sz="1400" dirty="0" smtClean="0"/>
              <a:t> laptop </a:t>
            </a:r>
            <a:r>
              <a:rPr lang="en-US" sz="1400" dirty="0" err="1" smtClean="0"/>
              <a:t>rumahan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		Windows XP Home Edition N,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Home Edition </a:t>
            </a:r>
            <a:r>
              <a:rPr lang="en-US" sz="1400" dirty="0" err="1" smtClean="0"/>
              <a:t>tetapi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Windows Media Player.</a:t>
            </a:r>
          </a:p>
          <a:p>
            <a:pPr>
              <a:buNone/>
            </a:pPr>
            <a:r>
              <a:rPr lang="en-US" sz="1400" dirty="0" smtClean="0"/>
              <a:t>		Windows XP Professional, </a:t>
            </a:r>
            <a:r>
              <a:rPr lang="en-US" sz="1400" dirty="0" err="1" smtClean="0"/>
              <a:t>ditujukan</a:t>
            </a:r>
            <a:r>
              <a:rPr lang="en-US" sz="1400" dirty="0" smtClean="0"/>
              <a:t> </a:t>
            </a:r>
            <a:r>
              <a:rPr lang="en-US" sz="1400" dirty="0" err="1" smtClean="0"/>
              <a:t>bagi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power user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pebisnis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		Windows XP Professional N,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Professional Edition </a:t>
            </a:r>
            <a:r>
              <a:rPr lang="en-US" sz="1400" dirty="0" err="1" smtClean="0"/>
              <a:t>tetapi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Windows Media Player.</a:t>
            </a:r>
          </a:p>
          <a:p>
            <a:pPr>
              <a:buNone/>
            </a:pPr>
            <a:r>
              <a:rPr lang="en-US" sz="1400" dirty="0" smtClean="0"/>
              <a:t>		Windows XP Media Center Edition (MCE), </a:t>
            </a:r>
            <a:r>
              <a:rPr lang="en-US" sz="1400" dirty="0" err="1" smtClean="0"/>
              <a:t>dirilis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bulan</a:t>
            </a:r>
            <a:r>
              <a:rPr lang="en-US" sz="1400" dirty="0" smtClean="0"/>
              <a:t> November 2002,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Windows XP Home Edition yang </a:t>
            </a:r>
            <a:r>
              <a:rPr lang="en-US" sz="1400" dirty="0" err="1" smtClean="0"/>
              <a:t>ditujukan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dektop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laptop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penekanan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hiburan</a:t>
            </a:r>
            <a:r>
              <a:rPr lang="en-US" sz="1400" dirty="0" smtClean="0"/>
              <a:t> </a:t>
            </a:r>
            <a:r>
              <a:rPr lang="en-US" sz="1400" dirty="0" err="1" smtClean="0"/>
              <a:t>rumahan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		Windows XP Media Center Edition 2003</a:t>
            </a:r>
          </a:p>
          <a:p>
            <a:pPr>
              <a:buNone/>
            </a:pPr>
            <a:r>
              <a:rPr lang="en-US" sz="1400" dirty="0" smtClean="0"/>
              <a:t>		Windows XP Media Center Edition 2004</a:t>
            </a:r>
          </a:p>
          <a:p>
            <a:pPr>
              <a:buNone/>
            </a:pPr>
            <a:r>
              <a:rPr lang="en-US" sz="1400" dirty="0" smtClean="0"/>
              <a:t>		Windows XP Media Center Edition 2005, yang </a:t>
            </a:r>
            <a:r>
              <a:rPr lang="en-US" sz="1400" dirty="0" err="1" smtClean="0"/>
              <a:t>dirilis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12 </a:t>
            </a:r>
            <a:r>
              <a:rPr lang="en-US" sz="1400" dirty="0" err="1" smtClean="0"/>
              <a:t>Oktober</a:t>
            </a:r>
            <a:r>
              <a:rPr lang="en-US" sz="1400" dirty="0" smtClean="0"/>
              <a:t> 2004.</a:t>
            </a:r>
          </a:p>
          <a:p>
            <a:pPr>
              <a:buNone/>
            </a:pPr>
            <a:r>
              <a:rPr lang="en-US" sz="1400" dirty="0" smtClean="0"/>
              <a:t>		Windows XP Tablet PC Edition, </a:t>
            </a:r>
            <a:r>
              <a:rPr lang="en-US" sz="1400" dirty="0" err="1" smtClean="0"/>
              <a:t>ditujukan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PC Tablet (PC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layar</a:t>
            </a:r>
            <a:r>
              <a:rPr lang="en-US" sz="1400" dirty="0" smtClean="0"/>
              <a:t> </a:t>
            </a:r>
            <a:r>
              <a:rPr lang="en-US" sz="1400" dirty="0" err="1" smtClean="0"/>
              <a:t>sentuh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		Windows XP Tablet PC Edition 2005</a:t>
            </a:r>
          </a:p>
          <a:p>
            <a:pPr>
              <a:buNone/>
            </a:pPr>
            <a:r>
              <a:rPr lang="en-US" sz="1400" dirty="0" smtClean="0"/>
              <a:t>		Windows XP Embedded, </a:t>
            </a:r>
            <a:r>
              <a:rPr lang="en-US" sz="1400" dirty="0" err="1" smtClean="0"/>
              <a:t>ditujukan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benam</a:t>
            </a:r>
            <a:r>
              <a:rPr lang="en-US" sz="1400" dirty="0" smtClean="0"/>
              <a:t> (embedded system)</a:t>
            </a:r>
          </a:p>
          <a:p>
            <a:pPr>
              <a:buNone/>
            </a:pPr>
            <a:r>
              <a:rPr lang="en-US" sz="1400" dirty="0" smtClean="0"/>
              <a:t>		Windows XP Starter Edition, </a:t>
            </a:r>
            <a:r>
              <a:rPr lang="en-US" sz="1400" dirty="0" err="1" smtClean="0"/>
              <a:t>ditujukan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pengguna</a:t>
            </a:r>
            <a:r>
              <a:rPr lang="en-US" sz="1400" dirty="0" smtClean="0"/>
              <a:t> </a:t>
            </a:r>
            <a:r>
              <a:rPr lang="en-US" sz="1400" dirty="0" err="1" smtClean="0"/>
              <a:t>komputer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</a:t>
            </a:r>
            <a:r>
              <a:rPr lang="en-US" sz="1400" dirty="0" err="1" smtClean="0"/>
              <a:t>negara</a:t>
            </a:r>
            <a:r>
              <a:rPr lang="en-US" sz="1400" dirty="0" smtClean="0"/>
              <a:t> </a:t>
            </a:r>
            <a:r>
              <a:rPr lang="en-US" sz="1400" dirty="0" err="1" smtClean="0"/>
              <a:t>berkembang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		Windows XP Professional x64 Edition, yang </a:t>
            </a:r>
            <a:r>
              <a:rPr lang="en-US" sz="1400" dirty="0" err="1" smtClean="0"/>
              <a:t>dirilis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25 April 2005 (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prosesor</a:t>
            </a:r>
            <a:r>
              <a:rPr lang="en-US" sz="1400" dirty="0" smtClean="0"/>
              <a:t> 64-bit) </a:t>
            </a:r>
          </a:p>
          <a:p>
            <a:pPr>
              <a:buNone/>
            </a:pPr>
            <a:r>
              <a:rPr lang="en-US" sz="1400" dirty="0" smtClean="0"/>
              <a:t>		Windows XP 64-bit Edition,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</a:t>
            </a:r>
            <a:r>
              <a:rPr lang="en-US" sz="1400" dirty="0" err="1" smtClean="0"/>
              <a:t>versi</a:t>
            </a:r>
            <a:r>
              <a:rPr lang="en-US" sz="1400" dirty="0" smtClean="0"/>
              <a:t>  yang </a:t>
            </a:r>
            <a:r>
              <a:rPr lang="en-US" sz="1400" dirty="0" err="1" smtClean="0"/>
              <a:t>mempertahankan</a:t>
            </a:r>
            <a:r>
              <a:rPr lang="en-US" sz="1400" dirty="0" smtClean="0"/>
              <a:t> </a:t>
            </a:r>
            <a:r>
              <a:rPr lang="en-US" sz="1400" dirty="0" err="1" smtClean="0"/>
              <a:t>kompatibilitas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32-bit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emulator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. </a:t>
            </a:r>
            <a:r>
              <a:rPr lang="en-US" sz="1400" dirty="0" err="1" smtClean="0"/>
              <a:t>Produk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dihentikan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bulan</a:t>
            </a:r>
            <a:r>
              <a:rPr lang="en-US" sz="1400" dirty="0" smtClean="0"/>
              <a:t> September 2005</a:t>
            </a:r>
          </a:p>
          <a:p>
            <a:pPr>
              <a:buNone/>
            </a:pPr>
            <a:r>
              <a:rPr lang="en-US" sz="1400" dirty="0" smtClean="0"/>
              <a:t>		Windows XP 64-bit Edition 2003, </a:t>
            </a:r>
            <a:r>
              <a:rPr lang="en-US" sz="1400" dirty="0" err="1" smtClean="0"/>
              <a:t>dibuat</a:t>
            </a:r>
            <a:r>
              <a:rPr lang="en-US" sz="1400" dirty="0" smtClean="0"/>
              <a:t> </a:t>
            </a:r>
            <a:r>
              <a:rPr lang="en-US" sz="1400" dirty="0" err="1" smtClean="0"/>
              <a:t>berbasiskan</a:t>
            </a:r>
            <a:r>
              <a:rPr lang="en-US" sz="1400" dirty="0" smtClean="0"/>
              <a:t> basis </a:t>
            </a:r>
            <a:r>
              <a:rPr lang="en-US" sz="1400" dirty="0" err="1" smtClean="0"/>
              <a:t>kode</a:t>
            </a:r>
            <a:r>
              <a:rPr lang="en-US" sz="1400" dirty="0" smtClean="0"/>
              <a:t> Windows NT 5.2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Windows </a:t>
            </a:r>
            <a:r>
              <a:rPr lang="en-US" dirty="0" err="1" smtClean="0"/>
              <a:t>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00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Windows XP </a:t>
            </a:r>
            <a:r>
              <a:rPr lang="en-US" sz="2000" dirty="0" err="1" smtClean="0"/>
              <a:t>relatif</a:t>
            </a:r>
            <a:r>
              <a:rPr lang="en-US" sz="2000" dirty="0" smtClean="0"/>
              <a:t> </a:t>
            </a:r>
            <a:r>
              <a:rPr lang="en-US" sz="2000" dirty="0" err="1" smtClean="0"/>
              <a:t>hemat</a:t>
            </a:r>
            <a:r>
              <a:rPr lang="en-US" sz="2000" dirty="0" smtClean="0"/>
              <a:t> resource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booting,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stabil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booting;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kinerja</a:t>
            </a:r>
            <a:r>
              <a:rPr lang="en-US" sz="2000" dirty="0" smtClean="0"/>
              <a:t> Windows XP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maksimal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Memiliki</a:t>
            </a:r>
            <a:r>
              <a:rPr lang="en-US" sz="2000" dirty="0" smtClean="0"/>
              <a:t> tools yang </a:t>
            </a:r>
            <a:r>
              <a:rPr lang="en-US" sz="2000" dirty="0" err="1" smtClean="0"/>
              <a:t>kompleks</a:t>
            </a:r>
            <a:r>
              <a:rPr lang="en-US" sz="2000" dirty="0" smtClean="0"/>
              <a:t>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relatif</a:t>
            </a:r>
            <a:r>
              <a:rPr lang="en-US" sz="2000" dirty="0" smtClean="0"/>
              <a:t> </a:t>
            </a:r>
            <a:r>
              <a:rPr lang="en-US" sz="2000" dirty="0" err="1" smtClean="0"/>
              <a:t>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dipahami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Pada</a:t>
            </a:r>
            <a:r>
              <a:rPr lang="en-US" sz="2000" dirty="0" smtClean="0"/>
              <a:t> Windows XP Plug and Play yang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dukungan</a:t>
            </a:r>
            <a:r>
              <a:rPr lang="en-US" sz="2000" dirty="0" smtClean="0"/>
              <a:t> driver-driver-</a:t>
            </a:r>
            <a:r>
              <a:rPr lang="en-US" sz="2000" dirty="0" err="1" smtClean="0"/>
              <a:t>nya</a:t>
            </a:r>
            <a:r>
              <a:rPr lang="en-US" sz="2000" dirty="0" smtClean="0"/>
              <a:t> yang </a:t>
            </a:r>
            <a:r>
              <a:rPr lang="en-US" sz="2000" dirty="0" err="1" smtClean="0"/>
              <a:t>competible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hardware </a:t>
            </a:r>
            <a:r>
              <a:rPr lang="en-US" sz="2000" dirty="0" err="1" smtClean="0"/>
              <a:t>supliers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Windows XP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stabil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kecepatan</a:t>
            </a:r>
            <a:r>
              <a:rPr lang="en-US" sz="2000" dirty="0" smtClean="0"/>
              <a:t> </a:t>
            </a:r>
            <a:r>
              <a:rPr lang="en-US" sz="2000" dirty="0" err="1" smtClean="0"/>
              <a:t>kinerjanya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GUI yang familiar.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Dukungan</a:t>
            </a:r>
            <a:r>
              <a:rPr lang="en-US" sz="2000" dirty="0" smtClean="0"/>
              <a:t> driver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MS Windows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gratisan</a:t>
            </a:r>
            <a:r>
              <a:rPr lang="en-US" sz="2000" dirty="0" smtClean="0"/>
              <a:t> GPL </a:t>
            </a:r>
            <a:r>
              <a:rPr lang="en-US" sz="2000" dirty="0" err="1" smtClean="0"/>
              <a:t>dan</a:t>
            </a:r>
            <a:r>
              <a:rPr lang="en-US" sz="2000" dirty="0" smtClean="0"/>
              <a:t> Freeware </a:t>
            </a:r>
            <a:r>
              <a:rPr lang="en-US" sz="2000" dirty="0" err="1" smtClean="0"/>
              <a:t>ditawarkan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 Windows.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Kelemahan</a:t>
            </a:r>
            <a:r>
              <a:rPr lang="en-US" dirty="0" smtClean="0"/>
              <a:t> Windows </a:t>
            </a:r>
            <a:r>
              <a:rPr lang="en-US" dirty="0" err="1" smtClean="0"/>
              <a:t>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724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data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Remote Administration Windows XP, Network </a:t>
            </a:r>
            <a:r>
              <a:rPr lang="en-US" dirty="0" err="1" smtClean="0"/>
              <a:t>Securitiy-nya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file-file crack yang </a:t>
            </a:r>
            <a:r>
              <a:rPr lang="en-US" dirty="0" err="1" smtClean="0"/>
              <a:t>bercampur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file system;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Tampilan</a:t>
            </a:r>
            <a:r>
              <a:rPr lang="en-US" dirty="0" smtClean="0"/>
              <a:t> Visual Windows XP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Aero;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system-crash </a:t>
            </a:r>
            <a:r>
              <a:rPr lang="en-US" dirty="0" err="1" smtClean="0"/>
              <a:t>dibanding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Windows </a:t>
            </a:r>
            <a:r>
              <a:rPr lang="en-US" dirty="0" err="1" smtClean="0"/>
              <a:t>Vist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Windows XP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preview </a:t>
            </a:r>
            <a:r>
              <a:rPr lang="en-US" dirty="0" err="1" smtClean="0"/>
              <a:t>semua</a:t>
            </a:r>
            <a:r>
              <a:rPr lang="en-US" dirty="0" smtClean="0"/>
              <a:t> file system yang </a:t>
            </a:r>
            <a:r>
              <a:rPr lang="en-US" dirty="0" err="1" smtClean="0"/>
              <a:t>dibawanya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Sharing data </a:t>
            </a:r>
            <a:r>
              <a:rPr lang="en-US" dirty="0" err="1" smtClean="0"/>
              <a:t>di</a:t>
            </a:r>
            <a:r>
              <a:rPr lang="en-US" dirty="0" smtClean="0"/>
              <a:t> area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Windows XP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type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diaktifkan</a:t>
            </a:r>
            <a:r>
              <a:rPr lang="en-US" dirty="0" smtClean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type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LAN </a:t>
            </a:r>
            <a:r>
              <a:rPr lang="en-US" dirty="0" err="1" smtClean="0"/>
              <a:t>dan</a:t>
            </a:r>
            <a:r>
              <a:rPr lang="en-US" dirty="0" smtClean="0"/>
              <a:t> WLAN;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Windows XP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merestore</a:t>
            </a:r>
            <a:r>
              <a:rPr lang="en-US" dirty="0" smtClean="0"/>
              <a:t> file-file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Server </a:t>
            </a:r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9530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Diluncurkan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tanggal</a:t>
            </a:r>
            <a:r>
              <a:rPr lang="en-US" sz="1800" dirty="0" smtClean="0"/>
              <a:t> 24 April </a:t>
            </a:r>
            <a:r>
              <a:rPr lang="en-US" sz="1800" dirty="0" smtClean="0"/>
              <a:t>2003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kernel Windows NT </a:t>
            </a:r>
            <a:r>
              <a:rPr lang="en-US" sz="1800" dirty="0" err="1" smtClean="0"/>
              <a:t>versi</a:t>
            </a:r>
            <a:r>
              <a:rPr lang="en-US" sz="1800" dirty="0" smtClean="0"/>
              <a:t> 5.2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bulan</a:t>
            </a:r>
            <a:r>
              <a:rPr lang="en-US" sz="1800" dirty="0" smtClean="0"/>
              <a:t> </a:t>
            </a:r>
            <a:r>
              <a:rPr lang="en-US" sz="1800" dirty="0" err="1" smtClean="0"/>
              <a:t>Desember</a:t>
            </a:r>
            <a:r>
              <a:rPr lang="en-US" sz="1800" dirty="0" smtClean="0"/>
              <a:t> 2005, Microsoft </a:t>
            </a:r>
            <a:r>
              <a:rPr lang="en-US" sz="1800" dirty="0" err="1" smtClean="0"/>
              <a:t>merilis</a:t>
            </a:r>
            <a:r>
              <a:rPr lang="en-US" sz="1800" dirty="0" smtClean="0"/>
              <a:t> Windows Server 2003 </a:t>
            </a:r>
            <a:r>
              <a:rPr lang="en-US" sz="1800" dirty="0" smtClean="0"/>
              <a:t>R2.</a:t>
            </a:r>
            <a:endParaRPr lang="en-US" sz="1800" dirty="0" smtClean="0"/>
          </a:p>
          <a:p>
            <a:r>
              <a:rPr lang="en-US" sz="1800" dirty="0" smtClean="0"/>
              <a:t>Windows </a:t>
            </a:r>
            <a:r>
              <a:rPr lang="en-US" sz="1800" dirty="0" smtClean="0"/>
              <a:t>Server 2003 </a:t>
            </a:r>
            <a:r>
              <a:rPr lang="en-US" sz="1800" dirty="0" err="1" smtClean="0"/>
              <a:t>tersedia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lima </a:t>
            </a:r>
            <a:r>
              <a:rPr lang="en-US" sz="1800" dirty="0" err="1" smtClean="0"/>
              <a:t>buah</a:t>
            </a:r>
            <a:r>
              <a:rPr lang="en-US" sz="1800" dirty="0" smtClean="0"/>
              <a:t> </a:t>
            </a:r>
            <a:r>
              <a:rPr lang="en-US" sz="1800" dirty="0" err="1" smtClean="0"/>
              <a:t>edisi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	Windows </a:t>
            </a:r>
            <a:r>
              <a:rPr lang="en-US" sz="1800" dirty="0" smtClean="0"/>
              <a:t>Server 2003, Web Edition</a:t>
            </a:r>
          </a:p>
          <a:p>
            <a:pPr>
              <a:buNone/>
            </a:pPr>
            <a:r>
              <a:rPr lang="en-US" sz="1800" dirty="0" smtClean="0"/>
              <a:t>		Windows </a:t>
            </a:r>
            <a:r>
              <a:rPr lang="en-US" sz="1800" dirty="0" smtClean="0"/>
              <a:t>Server 2003, Standard Edition</a:t>
            </a:r>
          </a:p>
          <a:p>
            <a:pPr>
              <a:buNone/>
            </a:pPr>
            <a:r>
              <a:rPr lang="en-US" sz="1800" dirty="0" smtClean="0"/>
              <a:t>		Windows </a:t>
            </a:r>
            <a:r>
              <a:rPr lang="en-US" sz="1800" dirty="0" smtClean="0"/>
              <a:t>Server 2003, Enterprise Edition (32-bit </a:t>
            </a:r>
            <a:r>
              <a:rPr lang="en-US" sz="1800" dirty="0" err="1" smtClean="0"/>
              <a:t>dan</a:t>
            </a:r>
            <a:r>
              <a:rPr lang="en-US" sz="1800" dirty="0" smtClean="0"/>
              <a:t> 64-bit)</a:t>
            </a:r>
          </a:p>
          <a:p>
            <a:pPr>
              <a:buNone/>
            </a:pPr>
            <a:r>
              <a:rPr lang="en-US" sz="1800" dirty="0" smtClean="0"/>
              <a:t>		Windows </a:t>
            </a:r>
            <a:r>
              <a:rPr lang="en-US" sz="1800" dirty="0" smtClean="0"/>
              <a:t>Server 2003, Datacenter Edition</a:t>
            </a:r>
          </a:p>
          <a:p>
            <a:pPr>
              <a:buNone/>
            </a:pPr>
            <a:r>
              <a:rPr lang="en-US" sz="1800" dirty="0" smtClean="0"/>
              <a:t>		Windows </a:t>
            </a:r>
            <a:r>
              <a:rPr lang="en-US" sz="1800" dirty="0" smtClean="0"/>
              <a:t>Server 2003, Small Business Server</a:t>
            </a:r>
          </a:p>
          <a:p>
            <a:pPr>
              <a:buNone/>
            </a:pPr>
            <a:r>
              <a:rPr lang="en-US" sz="1800" dirty="0" smtClean="0"/>
              <a:t>		Windows </a:t>
            </a:r>
            <a:r>
              <a:rPr lang="en-US" sz="1800" dirty="0" smtClean="0"/>
              <a:t>Fundamentals for Legacy PCs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platform thin </a:t>
            </a:r>
            <a:r>
              <a:rPr lang="en-US" sz="1800" dirty="0" smtClean="0"/>
              <a:t>client</a:t>
            </a:r>
          </a:p>
          <a:p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bulan</a:t>
            </a:r>
            <a:r>
              <a:rPr lang="en-US" sz="1800" dirty="0" smtClean="0"/>
              <a:t> </a:t>
            </a:r>
            <a:r>
              <a:rPr lang="en-US" sz="1800" dirty="0" err="1" smtClean="0"/>
              <a:t>Juli</a:t>
            </a:r>
            <a:r>
              <a:rPr lang="en-US" sz="1800" dirty="0" smtClean="0"/>
              <a:t> 2006, Microsoft </a:t>
            </a:r>
            <a:r>
              <a:rPr lang="en-US" sz="1800" dirty="0" err="1" smtClean="0"/>
              <a:t>merilis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versi</a:t>
            </a:r>
            <a:r>
              <a:rPr lang="en-US" sz="1800" dirty="0" smtClean="0"/>
              <a:t> Windows XP Service Pack </a:t>
            </a:r>
            <a:r>
              <a:rPr lang="en-US" sz="1800" dirty="0" smtClean="0"/>
              <a:t>2 yang </a:t>
            </a:r>
            <a:r>
              <a:rPr lang="en-US" sz="1800" dirty="0" err="1" smtClean="0"/>
              <a:t>disebut</a:t>
            </a:r>
            <a:r>
              <a:rPr lang="en-US" sz="1800" dirty="0" smtClean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Windows Fundamentals for Legacy PCs (</a:t>
            </a:r>
            <a:r>
              <a:rPr lang="en-US" sz="1800" dirty="0" err="1" smtClean="0"/>
              <a:t>WinFLP</a:t>
            </a:r>
            <a:r>
              <a:rPr lang="en-US" sz="1800" dirty="0" smtClean="0"/>
              <a:t>). </a:t>
            </a:r>
            <a:endParaRPr lang="en-US" sz="1800" dirty="0" smtClean="0"/>
          </a:p>
          <a:p>
            <a:r>
              <a:rPr lang="en-US" sz="1800" dirty="0" err="1" smtClean="0"/>
              <a:t>Tujuan</a:t>
            </a:r>
            <a:r>
              <a:rPr lang="en-US" sz="1800" dirty="0" smtClean="0"/>
              <a:t> </a:t>
            </a:r>
            <a:r>
              <a:rPr lang="en-US" sz="1800" dirty="0" err="1" smtClean="0"/>
              <a:t>pembuatan</a:t>
            </a:r>
            <a:r>
              <a:rPr lang="en-US" sz="1800" dirty="0" smtClean="0"/>
              <a:t> </a:t>
            </a:r>
            <a:r>
              <a:rPr lang="en-US" sz="1800" dirty="0" err="1" smtClean="0"/>
              <a:t>WinFLP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</a:t>
            </a:r>
            <a:r>
              <a:rPr lang="en-US" sz="1800" dirty="0" smtClean="0"/>
              <a:t> upgrade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pelanggannya</a:t>
            </a:r>
            <a:r>
              <a:rPr lang="en-US" sz="1800" dirty="0" smtClean="0"/>
              <a:t> yang </a:t>
            </a:r>
            <a:r>
              <a:rPr lang="en-US" sz="1800" dirty="0" err="1" smtClean="0"/>
              <a:t>masih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Windows 95, Windows 98, Windows Me, </a:t>
            </a:r>
            <a:r>
              <a:rPr lang="en-US" sz="1800" dirty="0" err="1" smtClean="0"/>
              <a:t>dan</a:t>
            </a:r>
            <a:r>
              <a:rPr lang="en-US" sz="1800" dirty="0" smtClean="0"/>
              <a:t> Windows NT Workstation. 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Kelebihan</a:t>
            </a:r>
            <a:r>
              <a:rPr lang="en-US" sz="3200" dirty="0" smtClean="0"/>
              <a:t> &amp; </a:t>
            </a:r>
            <a:r>
              <a:rPr lang="en-US" sz="3200" dirty="0" err="1" smtClean="0"/>
              <a:t>kekurangan</a:t>
            </a:r>
            <a:r>
              <a:rPr lang="en-US" sz="3200" dirty="0" smtClean="0"/>
              <a:t> </a:t>
            </a:r>
            <a:r>
              <a:rPr lang="en-US" sz="3200" dirty="0" smtClean="0"/>
              <a:t>Windows Server </a:t>
            </a:r>
            <a:r>
              <a:rPr lang="en-US" sz="3200" dirty="0" smtClean="0"/>
              <a:t>2003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2000" dirty="0" err="1" smtClean="0"/>
              <a:t>Kelebihan</a:t>
            </a:r>
            <a:r>
              <a:rPr lang="en-US" sz="2000" dirty="0" smtClean="0"/>
              <a:t> Windows Server 2003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Pengoperasiannya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Cantik</a:t>
            </a:r>
            <a:r>
              <a:rPr lang="en-US" sz="2000" dirty="0" smtClean="0"/>
              <a:t> </a:t>
            </a:r>
            <a:r>
              <a:rPr lang="en-US" sz="2000" dirty="0" err="1" smtClean="0"/>
              <a:t>Memukau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Fungsionalitas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Skalabilitas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cocok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/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smtClean="0"/>
              <a:t>DHCP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pengurusan</a:t>
            </a:r>
            <a:r>
              <a:rPr lang="en-US" sz="2000" dirty="0" smtClean="0"/>
              <a:t> </a:t>
            </a:r>
            <a:r>
              <a:rPr lang="en-US" sz="2000" dirty="0" err="1" smtClean="0"/>
              <a:t>sesuatu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besar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Kekurangan</a:t>
            </a:r>
            <a:r>
              <a:rPr lang="en-US" sz="2000" dirty="0" smtClean="0"/>
              <a:t> </a:t>
            </a:r>
            <a:r>
              <a:rPr lang="en-US" sz="2000" dirty="0" smtClean="0"/>
              <a:t>Windows Server </a:t>
            </a:r>
            <a:r>
              <a:rPr lang="en-US" sz="2000" dirty="0" smtClean="0"/>
              <a:t>2003: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terasa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memadai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tengah</a:t>
            </a:r>
            <a:r>
              <a:rPr lang="en-US" sz="2000" dirty="0" smtClean="0"/>
              <a:t> </a:t>
            </a:r>
            <a:r>
              <a:rPr lang="en-US" sz="2000" dirty="0" err="1" smtClean="0"/>
              <a:t>kemajuan</a:t>
            </a:r>
            <a:r>
              <a:rPr lang="en-US" sz="2000" dirty="0" smtClean="0"/>
              <a:t> Web </a:t>
            </a:r>
            <a:r>
              <a:rPr lang="en-US" sz="2000" dirty="0" smtClean="0"/>
              <a:t>2.0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err="1" smtClean="0"/>
              <a:t>kadang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teliti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mengginstall,error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ditemui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	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 </a:t>
            </a:r>
            <a:r>
              <a:rPr lang="en-US" sz="2000" dirty="0" err="1" smtClean="0"/>
              <a:t>diatasnya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err="1" smtClean="0"/>
              <a:t>Persyaratan</a:t>
            </a:r>
            <a:r>
              <a:rPr lang="en-US" sz="2000" dirty="0" smtClean="0"/>
              <a:t> </a:t>
            </a:r>
            <a:r>
              <a:rPr lang="en-US" sz="2000" dirty="0" err="1" smtClean="0"/>
              <a:t>hadware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err="1" smtClean="0"/>
              <a:t>Kemanan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tangguh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Makin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type file yang </a:t>
            </a:r>
            <a:r>
              <a:rPr lang="en-US" sz="2000" dirty="0" err="1" smtClean="0"/>
              <a:t>dibuka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</a:t>
            </a:r>
            <a:r>
              <a:rPr lang="en-US" sz="2000" dirty="0" err="1" smtClean="0"/>
              <a:t>macam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</a:t>
            </a:r>
            <a:r>
              <a:rPr lang="en-US" dirty="0" smtClean="0"/>
              <a:t>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Windows </a:t>
            </a:r>
            <a:r>
              <a:rPr lang="en-US" sz="1800" dirty="0" smtClean="0"/>
              <a:t>Vista, </a:t>
            </a:r>
            <a:r>
              <a:rPr lang="en-US" sz="1800" dirty="0" err="1" smtClean="0"/>
              <a:t>dirilis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tanggal</a:t>
            </a:r>
            <a:r>
              <a:rPr lang="en-US" sz="1800" dirty="0" smtClean="0"/>
              <a:t> 30 November </a:t>
            </a:r>
            <a:r>
              <a:rPr lang="en-US" sz="1800" dirty="0" smtClean="0"/>
              <a:t>2006(</a:t>
            </a:r>
            <a:r>
              <a:rPr lang="en-US" sz="1800" dirty="0" err="1" smtClean="0"/>
              <a:t>kalangan</a:t>
            </a:r>
            <a:r>
              <a:rPr lang="en-US" sz="1800" dirty="0" smtClean="0"/>
              <a:t> </a:t>
            </a:r>
            <a:r>
              <a:rPr lang="en-US" sz="1800" dirty="0" err="1" smtClean="0"/>
              <a:t>bisnis</a:t>
            </a:r>
            <a:r>
              <a:rPr lang="en-US" sz="1800" dirty="0" smtClean="0"/>
              <a:t>)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tanggal</a:t>
            </a:r>
            <a:r>
              <a:rPr lang="en-US" sz="1800" dirty="0" smtClean="0"/>
              <a:t> 30 </a:t>
            </a:r>
            <a:r>
              <a:rPr lang="en-US" sz="1800" dirty="0" err="1" smtClean="0"/>
              <a:t>Januari</a:t>
            </a:r>
            <a:r>
              <a:rPr lang="en-US" sz="1800" dirty="0" smtClean="0"/>
              <a:t> 2007 </a:t>
            </a:r>
            <a:r>
              <a:rPr lang="en-US" sz="1800" dirty="0" smtClean="0"/>
              <a:t>(</a:t>
            </a:r>
            <a:r>
              <a:rPr lang="en-US" sz="1800" dirty="0" err="1" smtClean="0"/>
              <a:t>kalangan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rumahan</a:t>
            </a:r>
            <a:r>
              <a:rPr lang="en-US" sz="1800" dirty="0" smtClean="0"/>
              <a:t>). </a:t>
            </a:r>
          </a:p>
          <a:p>
            <a:pPr>
              <a:buNone/>
            </a:pPr>
            <a:r>
              <a:rPr lang="en-US" sz="1800" dirty="0" smtClean="0"/>
              <a:t>Windows </a:t>
            </a:r>
            <a:r>
              <a:rPr lang="en-US" sz="1800" dirty="0" smtClean="0"/>
              <a:t>Vista </a:t>
            </a:r>
            <a:r>
              <a:rPr lang="en-US" sz="1800" dirty="0" err="1" smtClean="0"/>
              <a:t>memang</a:t>
            </a:r>
            <a:r>
              <a:rPr lang="en-US" sz="1800" dirty="0" smtClean="0"/>
              <a:t> </a:t>
            </a:r>
            <a:r>
              <a:rPr lang="en-US" sz="1800" dirty="0" err="1" smtClean="0"/>
              <a:t>dicanangkan</a:t>
            </a:r>
            <a:r>
              <a:rPr lang="en-US" sz="1800" dirty="0" smtClean="0"/>
              <a:t> agar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keamanan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tangguh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versi-versi</a:t>
            </a:r>
            <a:r>
              <a:rPr lang="en-US" sz="1800" dirty="0" smtClean="0"/>
              <a:t>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,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memperkenalkan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modus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terbatas</a:t>
            </a:r>
            <a:r>
              <a:rPr lang="en-US" sz="1800" dirty="0" smtClean="0"/>
              <a:t>, yang </a:t>
            </a:r>
            <a:r>
              <a:rPr lang="en-US" sz="1800" dirty="0" err="1" smtClean="0"/>
              <a:t>disebut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User Account Control (UAC),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menggantikan</a:t>
            </a:r>
            <a:r>
              <a:rPr lang="en-US" sz="1800" dirty="0" smtClean="0"/>
              <a:t> </a:t>
            </a:r>
            <a:r>
              <a:rPr lang="en-US" sz="1800" dirty="0" err="1" smtClean="0"/>
              <a:t>filosofi</a:t>
            </a:r>
            <a:r>
              <a:rPr lang="en-US" sz="1800" dirty="0" smtClean="0"/>
              <a:t> "administrator-by-default" yang </a:t>
            </a:r>
            <a:r>
              <a:rPr lang="en-US" sz="1800" dirty="0" err="1" smtClean="0"/>
              <a:t>diberlakukan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Windows XP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Windows </a:t>
            </a:r>
            <a:r>
              <a:rPr lang="en-US" sz="1800" dirty="0" smtClean="0"/>
              <a:t>Vista </a:t>
            </a:r>
            <a:r>
              <a:rPr lang="en-US" sz="1800" dirty="0" err="1" smtClean="0"/>
              <a:t>dijual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edisi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Windows </a:t>
            </a:r>
            <a:r>
              <a:rPr lang="en-US" sz="1800" dirty="0" smtClean="0"/>
              <a:t>Vista Starter</a:t>
            </a:r>
          </a:p>
          <a:p>
            <a:pPr>
              <a:buNone/>
            </a:pPr>
            <a:r>
              <a:rPr lang="en-US" sz="1800" dirty="0" smtClean="0"/>
              <a:t>	Windows </a:t>
            </a:r>
            <a:r>
              <a:rPr lang="en-US" sz="1800" dirty="0" smtClean="0"/>
              <a:t>Vista Home Basic</a:t>
            </a:r>
          </a:p>
          <a:p>
            <a:pPr>
              <a:buNone/>
            </a:pPr>
            <a:r>
              <a:rPr lang="en-US" sz="1800" dirty="0" smtClean="0"/>
              <a:t>	Windows </a:t>
            </a:r>
            <a:r>
              <a:rPr lang="en-US" sz="1800" dirty="0" smtClean="0"/>
              <a:t>Vista Home Premium</a:t>
            </a:r>
          </a:p>
          <a:p>
            <a:pPr>
              <a:buNone/>
            </a:pPr>
            <a:r>
              <a:rPr lang="en-US" sz="1800" dirty="0" smtClean="0"/>
              <a:t>	Windows </a:t>
            </a:r>
            <a:r>
              <a:rPr lang="en-US" sz="1800" dirty="0" smtClean="0"/>
              <a:t>Vista Business</a:t>
            </a:r>
          </a:p>
          <a:p>
            <a:pPr>
              <a:buNone/>
            </a:pPr>
            <a:r>
              <a:rPr lang="en-US" sz="1800" dirty="0" smtClean="0"/>
              <a:t>	Windows </a:t>
            </a:r>
            <a:r>
              <a:rPr lang="en-US" sz="1800" dirty="0" smtClean="0"/>
              <a:t>Vista Enterprise</a:t>
            </a:r>
          </a:p>
          <a:p>
            <a:pPr>
              <a:buNone/>
            </a:pPr>
            <a:r>
              <a:rPr lang="en-US" sz="1800" dirty="0" smtClean="0"/>
              <a:t>	Windows </a:t>
            </a:r>
            <a:r>
              <a:rPr lang="en-US" sz="1800" dirty="0" smtClean="0"/>
              <a:t>Vista </a:t>
            </a:r>
            <a:r>
              <a:rPr lang="en-US" sz="1800" dirty="0" smtClean="0"/>
              <a:t>Ultimate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Kelebihan</a:t>
            </a:r>
            <a:r>
              <a:rPr lang="en-US" sz="3600" dirty="0" smtClean="0"/>
              <a:t> &amp; </a:t>
            </a:r>
            <a:r>
              <a:rPr lang="en-US" sz="3600" dirty="0" err="1" smtClean="0"/>
              <a:t>keistimewaan</a:t>
            </a:r>
            <a:r>
              <a:rPr lang="en-US" sz="3600" dirty="0" smtClean="0"/>
              <a:t> Windows Vista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err="1" smtClean="0"/>
              <a:t>Kelebihan</a:t>
            </a:r>
            <a:r>
              <a:rPr lang="en-US" sz="2000" dirty="0" smtClean="0"/>
              <a:t> Windows Vista: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Windows </a:t>
            </a:r>
            <a:r>
              <a:rPr lang="en-US" sz="2000" dirty="0" smtClean="0"/>
              <a:t>Vista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mengaktifkan</a:t>
            </a:r>
            <a:r>
              <a:rPr lang="en-US" sz="2000" dirty="0" smtClean="0"/>
              <a:t> Firewall </a:t>
            </a:r>
            <a:r>
              <a:rPr lang="en-US" sz="2000" dirty="0" err="1" smtClean="0"/>
              <a:t>terintegrasinya</a:t>
            </a:r>
            <a:r>
              <a:rPr lang="en-US" sz="2000" dirty="0" smtClean="0"/>
              <a:t>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 smtClean="0"/>
              <a:t>Proteksi</a:t>
            </a:r>
            <a:r>
              <a:rPr lang="en-US" sz="2000" dirty="0" smtClean="0"/>
              <a:t> security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browsing </a:t>
            </a:r>
            <a:r>
              <a:rPr lang="en-US" sz="2000" dirty="0" err="1" smtClean="0"/>
              <a:t>diinternet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aman</a:t>
            </a:r>
            <a:r>
              <a:rPr lang="en-US" sz="2000" dirty="0" smtClean="0"/>
              <a:t>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 smtClean="0"/>
              <a:t>Resiko</a:t>
            </a:r>
            <a:r>
              <a:rPr lang="en-US" sz="2000" dirty="0" smtClean="0"/>
              <a:t> </a:t>
            </a:r>
            <a:r>
              <a:rPr lang="en-US" sz="2000" dirty="0" err="1" smtClean="0"/>
              <a:t>kehilangan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mengenkripsi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drive </a:t>
            </a:r>
            <a:r>
              <a:rPr lang="en-US" sz="2000" dirty="0" smtClean="0"/>
              <a:t>lain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instalasi</a:t>
            </a:r>
            <a:r>
              <a:rPr lang="en-US" sz="2000" dirty="0" smtClean="0"/>
              <a:t>,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Password </a:t>
            </a:r>
            <a:r>
              <a:rPr lang="en-US" sz="2000" dirty="0" smtClean="0"/>
              <a:t>Hint;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smtClean="0"/>
              <a:t>Remote Administration </a:t>
            </a:r>
            <a:r>
              <a:rPr lang="en-US" sz="2000" dirty="0" smtClean="0"/>
              <a:t>Vista </a:t>
            </a:r>
            <a:r>
              <a:rPr lang="en-US" sz="2000" dirty="0" err="1" smtClean="0"/>
              <a:t>dilengkapi</a:t>
            </a:r>
            <a:r>
              <a:rPr lang="en-US" sz="2000" dirty="0" smtClean="0"/>
              <a:t> Digital </a:t>
            </a:r>
            <a:r>
              <a:rPr lang="en-US" sz="2000" dirty="0" smtClean="0"/>
              <a:t>Signature.</a:t>
            </a:r>
          </a:p>
          <a:p>
            <a:pPr>
              <a:buNone/>
            </a:pPr>
            <a:r>
              <a:rPr lang="en-US" sz="2000" dirty="0" err="1" smtClean="0"/>
              <a:t>Keistimewaan</a:t>
            </a:r>
            <a:r>
              <a:rPr lang="en-US" sz="2000" dirty="0" smtClean="0"/>
              <a:t> Windows Vista: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smtClean="0"/>
              <a:t>visual Windows Vista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unggul</a:t>
            </a:r>
            <a:r>
              <a:rPr lang="en-US" sz="2000" dirty="0" smtClean="0"/>
              <a:t> </a:t>
            </a:r>
            <a:r>
              <a:rPr lang="en-US" sz="2000" dirty="0" err="1" smtClean="0"/>
              <a:t>ketimbang</a:t>
            </a:r>
            <a:r>
              <a:rPr lang="en-US" sz="2000" dirty="0" smtClean="0"/>
              <a:t> OS lain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diperkaya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3D, Air </a:t>
            </a:r>
            <a:r>
              <a:rPr lang="en-US" sz="2000" dirty="0" err="1" smtClean="0"/>
              <a:t>Bruss</a:t>
            </a:r>
            <a:r>
              <a:rPr lang="en-US" sz="2000" dirty="0" smtClean="0"/>
              <a:t>, </a:t>
            </a:r>
            <a:r>
              <a:rPr lang="en-US" sz="2000" dirty="0" err="1" smtClean="0"/>
              <a:t>dll</a:t>
            </a:r>
            <a:r>
              <a:rPr lang="en-US" sz="20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Tools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kaya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icon.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Windows </a:t>
            </a:r>
            <a:r>
              <a:rPr lang="en-US" sz="2000" dirty="0" smtClean="0"/>
              <a:t>Vista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bergengsi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life </a:t>
            </a:r>
            <a:r>
              <a:rPr lang="en-US" sz="2000" dirty="0" smtClean="0"/>
              <a:t>style </a:t>
            </a:r>
            <a:r>
              <a:rPr lang="en-US" sz="2000" dirty="0" err="1" smtClean="0"/>
              <a:t>psikologis</a:t>
            </a:r>
            <a:r>
              <a:rPr lang="en-US" sz="2000" dirty="0" smtClean="0"/>
              <a:t> </a:t>
            </a:r>
            <a:r>
              <a:rPr lang="en-US" sz="2000" dirty="0" err="1" smtClean="0"/>
              <a:t>kehidupan</a:t>
            </a:r>
            <a:r>
              <a:rPr lang="en-US" sz="2000" dirty="0" smtClean="0"/>
              <a:t> </a:t>
            </a:r>
            <a:r>
              <a:rPr lang="en-US" sz="2000" dirty="0" err="1" smtClean="0"/>
              <a:t>jaman</a:t>
            </a:r>
            <a:r>
              <a:rPr lang="en-US" sz="2000" dirty="0" smtClean="0"/>
              <a:t>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(Funky – Trendy – Gaul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Stabilitas</a:t>
            </a:r>
            <a:r>
              <a:rPr lang="en-US" dirty="0" smtClean="0"/>
              <a:t> Windows 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Windows </a:t>
            </a:r>
            <a:r>
              <a:rPr lang="en-US" dirty="0" smtClean="0"/>
              <a:t>Vista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preview </a:t>
            </a:r>
            <a:r>
              <a:rPr lang="en-US" dirty="0" err="1" smtClean="0"/>
              <a:t>setiap</a:t>
            </a:r>
            <a:r>
              <a:rPr lang="en-US" dirty="0" smtClean="0"/>
              <a:t> type file;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Windows </a:t>
            </a:r>
            <a:r>
              <a:rPr lang="en-US" dirty="0" smtClean="0"/>
              <a:t>Vista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yang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media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file </a:t>
            </a:r>
            <a:r>
              <a:rPr lang="en-US" dirty="0" err="1" smtClean="0"/>
              <a:t>exFAT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SD Card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tekhnologi</a:t>
            </a:r>
            <a:r>
              <a:rPr lang="en-US" dirty="0" smtClean="0"/>
              <a:t> SD </a:t>
            </a:r>
            <a:r>
              <a:rPr lang="en-US" dirty="0" smtClean="0"/>
              <a:t>ADMA;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Sharing </a:t>
            </a:r>
            <a:r>
              <a:rPr lang="en-US" dirty="0" smtClean="0"/>
              <a:t>data </a:t>
            </a:r>
            <a:r>
              <a:rPr lang="en-US" dirty="0" err="1" smtClean="0"/>
              <a:t>di</a:t>
            </a:r>
            <a:r>
              <a:rPr lang="en-US" dirty="0" smtClean="0"/>
              <a:t> area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meakukan</a:t>
            </a:r>
            <a:r>
              <a:rPr lang="en-US" dirty="0" smtClean="0"/>
              <a:t> transfer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hardisk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25MB/Second;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Vista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File Visual;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Vista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extarct</a:t>
            </a:r>
            <a:r>
              <a:rPr lang="en-US" dirty="0" smtClean="0"/>
              <a:t> file </a:t>
            </a:r>
            <a:r>
              <a:rPr lang="en-US" dirty="0" err="1" smtClean="0"/>
              <a:t>dari</a:t>
            </a:r>
            <a:r>
              <a:rPr lang="en-US" dirty="0" smtClean="0"/>
              <a:t> ZIP </a:t>
            </a:r>
            <a:r>
              <a:rPr lang="en-US" dirty="0" err="1" smtClean="0"/>
              <a:t>ataupun</a:t>
            </a:r>
            <a:r>
              <a:rPr lang="en-US" dirty="0" smtClean="0"/>
              <a:t> WINRAR;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type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diaktifkan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emulator </a:t>
            </a:r>
            <a:r>
              <a:rPr lang="en-US" dirty="0" err="1" smtClean="0"/>
              <a:t>dari</a:t>
            </a:r>
            <a:r>
              <a:rPr lang="en-US" dirty="0" smtClean="0"/>
              <a:t> FAT 64 </a:t>
            </a:r>
            <a:r>
              <a:rPr lang="en-US" dirty="0" err="1" smtClean="0"/>
              <a:t>ke</a:t>
            </a:r>
            <a:r>
              <a:rPr lang="en-US" dirty="0" smtClean="0"/>
              <a:t> FAT 32;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Windows </a:t>
            </a:r>
            <a:r>
              <a:rPr lang="en-US" dirty="0" smtClean="0"/>
              <a:t>Vista </a:t>
            </a:r>
            <a:r>
              <a:rPr lang="en-US" dirty="0" err="1" smtClean="0"/>
              <a:t>tersedia</a:t>
            </a:r>
            <a:r>
              <a:rPr lang="en-US" dirty="0" smtClean="0"/>
              <a:t> SRT (</a:t>
            </a:r>
            <a:r>
              <a:rPr lang="en-US" dirty="0" err="1" smtClean="0"/>
              <a:t>Starup</a:t>
            </a:r>
            <a:r>
              <a:rPr lang="en-US" dirty="0" smtClean="0"/>
              <a:t> Repair Tool)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merestore</a:t>
            </a:r>
            <a:r>
              <a:rPr lang="en-US" dirty="0" smtClean="0"/>
              <a:t> file-file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instal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Kelemahan</a:t>
            </a:r>
            <a:r>
              <a:rPr lang="en-US" dirty="0" smtClean="0"/>
              <a:t> Windows 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0292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200" dirty="0" err="1" smtClean="0"/>
              <a:t>Pemakai</a:t>
            </a:r>
            <a:r>
              <a:rPr lang="en-US" sz="2200" dirty="0" smtClean="0"/>
              <a:t> </a:t>
            </a:r>
            <a:r>
              <a:rPr lang="en-US" sz="2200" dirty="0" err="1" smtClean="0"/>
              <a:t>dibuat</a:t>
            </a:r>
            <a:r>
              <a:rPr lang="en-US" sz="2200" dirty="0" smtClean="0"/>
              <a:t> </a:t>
            </a:r>
            <a:r>
              <a:rPr lang="en-US" sz="2200" dirty="0" err="1" smtClean="0"/>
              <a:t>bingung</a:t>
            </a:r>
            <a:r>
              <a:rPr lang="en-US" sz="2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200" dirty="0" err="1" smtClean="0"/>
              <a:t>Ukuran</a:t>
            </a:r>
            <a:r>
              <a:rPr lang="en-US" sz="2200" dirty="0" smtClean="0"/>
              <a:t> </a:t>
            </a:r>
            <a:r>
              <a:rPr lang="en-US" sz="2200" dirty="0" smtClean="0"/>
              <a:t>source </a:t>
            </a:r>
            <a:r>
              <a:rPr lang="en-US" sz="2200" dirty="0" smtClean="0"/>
              <a:t>code yang </a:t>
            </a:r>
            <a:r>
              <a:rPr lang="en-US" sz="2200" dirty="0" err="1" smtClean="0"/>
              <a:t>terlalu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mengakibatkan</a:t>
            </a:r>
            <a:r>
              <a:rPr lang="en-US" sz="2200" dirty="0" smtClean="0"/>
              <a:t> </a:t>
            </a:r>
            <a:r>
              <a:rPr lang="en-US" sz="2200" dirty="0" err="1" smtClean="0"/>
              <a:t>kinerja</a:t>
            </a:r>
            <a:r>
              <a:rPr lang="en-US" sz="2200" dirty="0" smtClean="0"/>
              <a:t> </a:t>
            </a:r>
            <a:r>
              <a:rPr lang="en-US" sz="2200" dirty="0" err="1" smtClean="0"/>
              <a:t>Lambat</a:t>
            </a:r>
            <a:r>
              <a:rPr lang="en-US" sz="2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200" dirty="0" err="1" smtClean="0"/>
              <a:t>Komponen</a:t>
            </a:r>
            <a:r>
              <a:rPr lang="en-US" sz="2200" dirty="0" smtClean="0"/>
              <a:t> </a:t>
            </a:r>
            <a:r>
              <a:rPr lang="en-US" sz="2200" dirty="0" smtClean="0"/>
              <a:t>– </a:t>
            </a:r>
            <a:r>
              <a:rPr lang="en-US" sz="2200" dirty="0" err="1" smtClean="0"/>
              <a:t>komponen</a:t>
            </a:r>
            <a:r>
              <a:rPr lang="en-US" sz="2200" dirty="0" smtClean="0"/>
              <a:t> yang </a:t>
            </a:r>
            <a:r>
              <a:rPr lang="en-US" sz="2200" dirty="0" err="1" smtClean="0"/>
              <a:t>hilang</a:t>
            </a:r>
            <a:r>
              <a:rPr lang="en-US" sz="2200" dirty="0" smtClean="0"/>
              <a:t> </a:t>
            </a:r>
            <a:r>
              <a:rPr lang="en-US" sz="2200" dirty="0" err="1" smtClean="0"/>
              <a:t>serta</a:t>
            </a:r>
            <a:r>
              <a:rPr lang="en-US" sz="2200" dirty="0" smtClean="0"/>
              <a:t> </a:t>
            </a:r>
            <a:r>
              <a:rPr lang="en-US" sz="2200" dirty="0" err="1" smtClean="0"/>
              <a:t>pemborosan</a:t>
            </a:r>
            <a:r>
              <a:rPr lang="en-US" sz="2200" dirty="0" smtClean="0"/>
              <a:t> </a:t>
            </a:r>
            <a:r>
              <a:rPr lang="en-US" sz="2200" dirty="0" err="1" smtClean="0"/>
              <a:t>baterai</a:t>
            </a:r>
            <a:r>
              <a:rPr lang="en-US" sz="2200" dirty="0" smtClean="0"/>
              <a:t> laptop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>
              <a:buFont typeface="+mj-lt"/>
              <a:buAutoNum type="arabicPeriod"/>
            </a:pPr>
            <a:r>
              <a:rPr lang="en-US" sz="2200" dirty="0" smtClean="0"/>
              <a:t>HHD</a:t>
            </a:r>
            <a:r>
              <a:rPr lang="en-US" sz="2200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en-US" sz="2200" dirty="0" err="1" smtClean="0"/>
              <a:t>Stiker</a:t>
            </a:r>
            <a:r>
              <a:rPr lang="en-US" sz="2200" dirty="0" smtClean="0"/>
              <a:t> </a:t>
            </a:r>
            <a:r>
              <a:rPr lang="en-US" sz="2200" dirty="0" smtClean="0"/>
              <a:t>Vista Capable </a:t>
            </a:r>
            <a:r>
              <a:rPr lang="en-US" sz="2200" dirty="0" err="1" smtClean="0"/>
              <a:t>palsu</a:t>
            </a:r>
            <a:r>
              <a:rPr lang="en-US" sz="2200" dirty="0" smtClean="0"/>
              <a:t>. </a:t>
            </a:r>
            <a:r>
              <a:rPr lang="en-US" sz="2200" dirty="0" err="1" smtClean="0"/>
              <a:t>Banyak</a:t>
            </a:r>
            <a:r>
              <a:rPr lang="en-US" sz="2200" dirty="0" smtClean="0"/>
              <a:t> 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 </a:t>
            </a:r>
            <a:r>
              <a:rPr lang="en-US" sz="2200" dirty="0" err="1" smtClean="0"/>
              <a:t>dijual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stiker</a:t>
            </a:r>
            <a:r>
              <a:rPr lang="en-US" sz="2200" dirty="0" smtClean="0"/>
              <a:t> “Windows Vista Capable” yang </a:t>
            </a:r>
            <a:r>
              <a:rPr lang="en-US" sz="2200" dirty="0" err="1" smtClean="0"/>
              <a:t>ternyata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mampu</a:t>
            </a:r>
            <a:r>
              <a:rPr lang="en-US" sz="2200" dirty="0" smtClean="0"/>
              <a:t> </a:t>
            </a:r>
            <a:r>
              <a:rPr lang="en-US" sz="2200" dirty="0" err="1" smtClean="0"/>
              <a:t>mengoperasikan</a:t>
            </a:r>
            <a:r>
              <a:rPr lang="en-US" sz="2200" dirty="0" smtClean="0"/>
              <a:t> Vista.</a:t>
            </a:r>
          </a:p>
          <a:p>
            <a:pPr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200" dirty="0" err="1" smtClean="0"/>
              <a:t>Tampilan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begitu</a:t>
            </a:r>
            <a:r>
              <a:rPr lang="en-US" sz="2200" dirty="0" smtClean="0"/>
              <a:t> </a:t>
            </a:r>
            <a:r>
              <a:rPr lang="en-US" sz="2200" dirty="0" err="1" smtClean="0"/>
              <a:t>membanggakan</a:t>
            </a:r>
            <a:r>
              <a:rPr lang="en-US" sz="2200" dirty="0" smtClean="0"/>
              <a:t> </a:t>
            </a:r>
            <a:r>
              <a:rPr lang="en-US" sz="2200" dirty="0" err="1" smtClean="0"/>
              <a:t>serta</a:t>
            </a:r>
            <a:r>
              <a:rPr lang="en-US" sz="2200" dirty="0" smtClean="0"/>
              <a:t> driver </a:t>
            </a:r>
            <a:r>
              <a:rPr lang="en-US" sz="2200" dirty="0" smtClean="0"/>
              <a:t>yang </a:t>
            </a:r>
            <a:r>
              <a:rPr lang="en-US" sz="2200" dirty="0" smtClean="0"/>
              <a:t>minim.</a:t>
            </a:r>
            <a:endParaRPr lang="en-US" sz="2200" dirty="0" smtClean="0"/>
          </a:p>
          <a:p>
            <a:pPr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ada</a:t>
            </a:r>
            <a:r>
              <a:rPr lang="en-US" sz="2200" dirty="0" smtClean="0"/>
              <a:t> saran yang </a:t>
            </a:r>
            <a:r>
              <a:rPr lang="en-US" sz="2200" dirty="0" err="1" smtClean="0"/>
              <a:t>konsisten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pemakai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>
              <a:buFont typeface="+mj-lt"/>
              <a:buAutoNum type="arabicPeriod"/>
            </a:pPr>
            <a:r>
              <a:rPr lang="en-US" sz="2200" dirty="0" err="1" smtClean="0"/>
              <a:t>Pemasaran</a:t>
            </a:r>
            <a:r>
              <a:rPr lang="en-US" sz="2200" dirty="0" smtClean="0"/>
              <a:t> </a:t>
            </a:r>
            <a:r>
              <a:rPr lang="en-US" sz="2200" dirty="0" smtClean="0"/>
              <a:t>yang </a:t>
            </a:r>
            <a:r>
              <a:rPr lang="en-US" sz="2200" dirty="0" err="1" smtClean="0"/>
              <a:t>tanggung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XP </a:t>
            </a:r>
            <a:r>
              <a:rPr lang="en-US" sz="2200" dirty="0" smtClean="0"/>
              <a:t>mania. </a:t>
            </a:r>
          </a:p>
          <a:p>
            <a:pPr>
              <a:buFont typeface="+mj-lt"/>
              <a:buAutoNum type="arabicPeriod"/>
            </a:pPr>
            <a:r>
              <a:rPr lang="en-US" sz="2200" dirty="0" err="1" smtClean="0"/>
              <a:t>Kinerja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Keseluruhan</a:t>
            </a:r>
            <a:r>
              <a:rPr lang="en-US" sz="2200" dirty="0" smtClean="0"/>
              <a:t>. </a:t>
            </a:r>
            <a:r>
              <a:rPr lang="en-US" sz="2200" dirty="0" err="1" smtClean="0"/>
              <a:t>yaitu</a:t>
            </a:r>
            <a:r>
              <a:rPr lang="en-US" sz="2200" dirty="0" smtClean="0"/>
              <a:t> OS yang </a:t>
            </a:r>
            <a:r>
              <a:rPr lang="en-US" sz="2200" dirty="0" err="1" smtClean="0"/>
              <a:t>dikembangkan</a:t>
            </a:r>
            <a:r>
              <a:rPr lang="en-US" sz="2200" dirty="0" smtClean="0"/>
              <a:t> </a:t>
            </a:r>
            <a:r>
              <a:rPr lang="en-US" sz="2200" dirty="0" err="1" smtClean="0"/>
              <a:t>selama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empat</a:t>
            </a:r>
            <a:r>
              <a:rPr lang="en-US" sz="2200" dirty="0" smtClean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</a:t>
            </a:r>
            <a:r>
              <a:rPr lang="en-US" sz="2200" dirty="0" err="1" smtClean="0"/>
              <a:t>ternyata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kinerja</a:t>
            </a:r>
            <a:r>
              <a:rPr lang="en-US" sz="2200" dirty="0" smtClean="0"/>
              <a:t> yang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buruk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OS </a:t>
            </a:r>
            <a:r>
              <a:rPr lang="en-US" sz="2200" dirty="0" err="1" smtClean="0"/>
              <a:t>sebelumnya</a:t>
            </a:r>
            <a:r>
              <a:rPr lang="en-US" sz="2200" dirty="0" smtClean="0"/>
              <a:t>. 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Home Server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Windows </a:t>
            </a:r>
            <a:r>
              <a:rPr lang="en-US" dirty="0" smtClean="0"/>
              <a:t>Home Server (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Q </a:t>
            </a:r>
            <a:r>
              <a:rPr lang="en-US" dirty="0" err="1" smtClean="0"/>
              <a:t>singkatan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Quattro)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server yang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Windows Server 2003, yang </a:t>
            </a:r>
            <a:r>
              <a:rPr lang="en-US" dirty="0" err="1" smtClean="0"/>
              <a:t>didesain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rumahan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7 </a:t>
            </a:r>
            <a:r>
              <a:rPr lang="en-US" dirty="0" err="1" smtClean="0"/>
              <a:t>Januari</a:t>
            </a:r>
            <a:r>
              <a:rPr lang="en-US" dirty="0" smtClean="0"/>
              <a:t> 2007 </a:t>
            </a:r>
            <a:r>
              <a:rPr lang="en-US" dirty="0" err="1" smtClean="0"/>
              <a:t>oleh</a:t>
            </a:r>
            <a:r>
              <a:rPr lang="en-US" dirty="0" smtClean="0"/>
              <a:t> Bill Gates. Windows Home Server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dikonfigurasikan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dipantau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program console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diinstalasikan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PC </a:t>
            </a:r>
            <a:r>
              <a:rPr lang="en-US" dirty="0" err="1" smtClean="0"/>
              <a:t>klien</a:t>
            </a:r>
            <a:r>
              <a:rPr lang="en-US" dirty="0" smtClean="0"/>
              <a:t>. Windows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Media Sharing, backup </a:t>
            </a:r>
            <a:r>
              <a:rPr lang="en-US" dirty="0" err="1" smtClean="0"/>
              <a:t>terhadap</a:t>
            </a:r>
            <a:r>
              <a:rPr lang="en-US" dirty="0" smtClean="0"/>
              <a:t> drive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drive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Awal-awal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Windows 1.0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Microsoft Windows,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Windows 1.0,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20 November 1985. </a:t>
            </a:r>
          </a:p>
          <a:p>
            <a:pPr>
              <a:buNone/>
            </a:pPr>
            <a:r>
              <a:rPr lang="en-US" dirty="0" smtClean="0"/>
              <a:t>Windows 1.0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pasaran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 Windows </a:t>
            </a:r>
            <a:r>
              <a:rPr lang="en-US" dirty="0" err="1" smtClean="0"/>
              <a:t>versi</a:t>
            </a:r>
            <a:r>
              <a:rPr lang="en-US" dirty="0" smtClean="0"/>
              <a:t> 1.0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Interface Manager, </a:t>
            </a:r>
            <a:r>
              <a:rPr lang="en-US" dirty="0" err="1" smtClean="0"/>
              <a:t>tetapi</a:t>
            </a:r>
            <a:r>
              <a:rPr lang="en-US" dirty="0" smtClean="0"/>
              <a:t> Rowland Hanson,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Microsoft Corporation, </a:t>
            </a:r>
            <a:r>
              <a:rPr lang="en-US" dirty="0" err="1" smtClean="0"/>
              <a:t>meyakinkan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petinggi</a:t>
            </a:r>
            <a:r>
              <a:rPr lang="en-US" dirty="0" smtClean="0"/>
              <a:t> Microsoft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"Windows"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"</a:t>
            </a:r>
            <a:r>
              <a:rPr lang="en-US" dirty="0" err="1" smtClean="0"/>
              <a:t>memikat</a:t>
            </a:r>
            <a:r>
              <a:rPr lang="en-US" dirty="0" smtClean="0"/>
              <a:t>" </a:t>
            </a:r>
            <a:r>
              <a:rPr lang="en-US" dirty="0" err="1" smtClean="0"/>
              <a:t>konsumen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Windows 1.0 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MS-DOS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. Dan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MS-DOS.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dirilis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 27 </a:t>
            </a:r>
            <a:r>
              <a:rPr lang="en-US" sz="2000" dirty="0" err="1" smtClean="0"/>
              <a:t>Februari</a:t>
            </a:r>
            <a:r>
              <a:rPr lang="en-US" sz="2000" dirty="0" smtClean="0"/>
              <a:t> </a:t>
            </a:r>
            <a:r>
              <a:rPr lang="en-US" sz="2000" dirty="0" smtClean="0"/>
              <a:t>2008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"Windows Server Codenamed Longhorn</a:t>
            </a:r>
            <a:r>
              <a:rPr lang="en-US" sz="2000" dirty="0" smtClean="0"/>
              <a:t>.“ </a:t>
            </a:r>
            <a:endParaRPr lang="en-US" sz="2000" dirty="0" smtClean="0"/>
          </a:p>
          <a:p>
            <a:r>
              <a:rPr lang="en-US" sz="2000" dirty="0" err="1" smtClean="0"/>
              <a:t>Kekurangan</a:t>
            </a:r>
            <a:r>
              <a:rPr lang="en-US" sz="2000" dirty="0" smtClean="0"/>
              <a:t> Windows Server 2008: </a:t>
            </a:r>
            <a:endParaRPr lang="en-US" sz="2000" dirty="0" smtClean="0"/>
          </a:p>
          <a:p>
            <a:pPr lvl="1">
              <a:buFont typeface="+mj-lt"/>
              <a:buAutoNum type="arabicPeriod"/>
            </a:pPr>
            <a:r>
              <a:rPr lang="en-US" sz="2000" dirty="0" smtClean="0"/>
              <a:t>Browser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bantu </a:t>
            </a:r>
            <a:r>
              <a:rPr lang="en-US" sz="2000" dirty="0" err="1" smtClean="0"/>
              <a:t>administrasi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ternyata</a:t>
            </a:r>
            <a:r>
              <a:rPr lang="en-US" sz="2000" dirty="0" smtClean="0"/>
              <a:t> </a:t>
            </a:r>
            <a:r>
              <a:rPr lang="en-US" sz="2000" dirty="0" err="1" smtClean="0"/>
              <a:t>mengakibatkan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lambat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1">
              <a:buFont typeface="+mj-lt"/>
              <a:buAutoNum type="arabicPeriod"/>
            </a:pPr>
            <a:r>
              <a:rPr lang="en-US" sz="2000" dirty="0" err="1" smtClean="0"/>
              <a:t>Pengubahan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mendasar</a:t>
            </a:r>
            <a:r>
              <a:rPr lang="en-US" sz="2000" dirty="0" smtClean="0"/>
              <a:t> </a:t>
            </a:r>
            <a:r>
              <a:rPr lang="en-US" sz="2000" dirty="0" err="1" smtClean="0"/>
              <a:t>jarang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1">
              <a:buFont typeface="+mj-lt"/>
              <a:buAutoNum type="arabicPeriod"/>
            </a:pPr>
            <a:r>
              <a:rPr lang="en-US" sz="2000" dirty="0" err="1" smtClean="0"/>
              <a:t>Dokumentasi</a:t>
            </a:r>
            <a:r>
              <a:rPr lang="en-US" sz="2000" dirty="0" smtClean="0"/>
              <a:t> </a:t>
            </a:r>
            <a:r>
              <a:rPr lang="en-US" sz="2000" dirty="0" smtClean="0"/>
              <a:t>online, yang </a:t>
            </a:r>
            <a:r>
              <a:rPr lang="en-US" sz="2000" dirty="0" err="1" smtClean="0"/>
              <a:t>praktis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,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 </a:t>
            </a:r>
            <a:r>
              <a:rPr lang="en-US" sz="2000" dirty="0" err="1" smtClean="0"/>
              <a:t>tertinggi</a:t>
            </a:r>
            <a:r>
              <a:rPr lang="en-US" sz="2000" dirty="0" smtClean="0"/>
              <a:t> Active X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dipilih</a:t>
            </a:r>
            <a:r>
              <a:rPr lang="en-US" sz="2000" dirty="0" smtClean="0"/>
              <a:t> </a:t>
            </a:r>
            <a:r>
              <a:rPr lang="en-US" sz="2000" dirty="0" err="1" smtClean="0"/>
              <a:t>menyebabkan</a:t>
            </a:r>
            <a:r>
              <a:rPr lang="en-US" sz="2000" dirty="0" smtClean="0"/>
              <a:t> </a:t>
            </a:r>
            <a:r>
              <a:rPr lang="en-US" sz="2000" dirty="0" err="1" smtClean="0"/>
              <a:t>strategi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IIS. </a:t>
            </a:r>
            <a:endParaRPr lang="en-US" sz="2000" dirty="0" smtClean="0"/>
          </a:p>
          <a:p>
            <a:pPr lvl="1">
              <a:buFont typeface="+mj-lt"/>
              <a:buAutoNum type="arabicPeriod"/>
            </a:pP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pengubahan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ISS Server,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dikatakan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sulit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merepotkan</a:t>
            </a:r>
            <a:r>
              <a:rPr lang="en-US" sz="2000" dirty="0" smtClean="0"/>
              <a:t> </a:t>
            </a:r>
            <a:r>
              <a:rPr lang="en-US" sz="2000" dirty="0" err="1" smtClean="0"/>
              <a:t>sekali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Kelebihan</a:t>
            </a:r>
            <a:r>
              <a:rPr lang="en-US" dirty="0" smtClean="0"/>
              <a:t> Windows Server </a:t>
            </a:r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00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beroperasi</a:t>
            </a:r>
            <a:r>
              <a:rPr lang="en-US" sz="1600" dirty="0" smtClean="0"/>
              <a:t> </a:t>
            </a:r>
            <a:r>
              <a:rPr lang="en-US" sz="1600" dirty="0" err="1" smtClean="0"/>
              <a:t>tanpa</a:t>
            </a:r>
            <a:r>
              <a:rPr lang="en-US" sz="1600" dirty="0" smtClean="0"/>
              <a:t> </a:t>
            </a:r>
            <a:r>
              <a:rPr lang="en-US" sz="1600" dirty="0" err="1" smtClean="0"/>
              <a:t>tampilan</a:t>
            </a:r>
            <a:r>
              <a:rPr lang="en-US" sz="1600" dirty="0" smtClean="0"/>
              <a:t> </a:t>
            </a:r>
            <a:r>
              <a:rPr lang="en-US" sz="1600" dirty="0" err="1" smtClean="0"/>
              <a:t>grafis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graphical user interface (GUI)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memilih</a:t>
            </a:r>
            <a:r>
              <a:rPr lang="en-US" sz="1600" dirty="0" smtClean="0"/>
              <a:t> </a:t>
            </a:r>
            <a:r>
              <a:rPr lang="en-US" sz="1600" dirty="0" err="1" smtClean="0"/>
              <a:t>fungsi</a:t>
            </a:r>
            <a:r>
              <a:rPr lang="en-US" sz="1600" dirty="0" smtClean="0"/>
              <a:t> </a:t>
            </a:r>
            <a:r>
              <a:rPr lang="en-US" sz="1600" dirty="0" smtClean="0"/>
              <a:t>yang </a:t>
            </a:r>
            <a:r>
              <a:rPr lang="en-US" sz="1600" dirty="0" err="1" smtClean="0"/>
              <a:t>dibutuhkan</a:t>
            </a:r>
            <a:r>
              <a:rPr lang="en-US" sz="1600" dirty="0" smtClean="0"/>
              <a:t> </a:t>
            </a:r>
            <a:r>
              <a:rPr lang="en-US" sz="1600" dirty="0" err="1" smtClean="0"/>
              <a:t>tanpa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instalasi</a:t>
            </a:r>
            <a:r>
              <a:rPr lang="en-US" sz="1600" dirty="0" smtClean="0"/>
              <a:t> </a:t>
            </a:r>
            <a:r>
              <a:rPr lang="en-US" sz="1600" dirty="0" err="1" smtClean="0"/>
              <a:t>ulang</a:t>
            </a:r>
            <a:r>
              <a:rPr lang="en-US" sz="16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dirty="0" err="1" smtClean="0"/>
              <a:t>virtualisasi</a:t>
            </a:r>
            <a:r>
              <a:rPr lang="en-US" sz="1600" dirty="0" smtClean="0"/>
              <a:t> </a:t>
            </a:r>
            <a:r>
              <a:rPr lang="en-US" sz="1600" dirty="0" err="1" smtClean="0"/>
              <a:t>bahkan</a:t>
            </a:r>
            <a:r>
              <a:rPr lang="en-US" sz="1600" dirty="0" smtClean="0"/>
              <a:t> embedded (</a:t>
            </a:r>
            <a:r>
              <a:rPr lang="en-US" sz="1600" dirty="0" err="1" smtClean="0"/>
              <a:t>menyatu</a:t>
            </a:r>
            <a:r>
              <a:rPr lang="en-US" sz="1600" dirty="0" smtClean="0"/>
              <a:t>)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Windows Server 2008.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mengatur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bandwidth 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dipakai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Sanggup</a:t>
            </a:r>
            <a:r>
              <a:rPr lang="en-US" sz="1600" dirty="0" smtClean="0"/>
              <a:t> </a:t>
            </a:r>
            <a:r>
              <a:rPr lang="en-US" sz="1600" dirty="0" err="1" smtClean="0"/>
              <a:t>mengontrol</a:t>
            </a:r>
            <a:r>
              <a:rPr lang="en-US" sz="1600" dirty="0" smtClean="0"/>
              <a:t> </a:t>
            </a:r>
            <a:r>
              <a:rPr lang="en-US" sz="1600" dirty="0" err="1" smtClean="0"/>
              <a:t>keamanan</a:t>
            </a:r>
            <a:r>
              <a:rPr lang="en-US" sz="1600" dirty="0" smtClean="0"/>
              <a:t> </a:t>
            </a:r>
            <a:r>
              <a:rPr lang="en-US" sz="1600" dirty="0" err="1" smtClean="0"/>
              <a:t>jaringan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Network Access Protection.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Server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mengatur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</a:t>
            </a:r>
            <a:r>
              <a:rPr lang="en-US" sz="1600" dirty="0" err="1" smtClean="0"/>
              <a:t>identitas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jaringan</a:t>
            </a:r>
            <a:r>
              <a:rPr lang="en-US" sz="1600" dirty="0" smtClean="0"/>
              <a:t> agar </a:t>
            </a:r>
            <a:r>
              <a:rPr lang="en-US" sz="1600" dirty="0" err="1" smtClean="0"/>
              <a:t>aman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praktis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Melalui</a:t>
            </a:r>
            <a:r>
              <a:rPr lang="en-US" sz="1600" dirty="0" smtClean="0"/>
              <a:t> </a:t>
            </a:r>
            <a:r>
              <a:rPr lang="en-US" sz="1600" dirty="0" err="1" smtClean="0"/>
              <a:t>powershell</a:t>
            </a:r>
            <a:r>
              <a:rPr lang="en-US" sz="1600" dirty="0" smtClean="0"/>
              <a:t>, administrator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memantau</a:t>
            </a:r>
            <a:r>
              <a:rPr lang="en-US" sz="1600" dirty="0" smtClean="0"/>
              <a:t>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jaringan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jarak</a:t>
            </a:r>
            <a:r>
              <a:rPr lang="en-US" sz="1600" dirty="0" smtClean="0"/>
              <a:t> </a:t>
            </a:r>
            <a:r>
              <a:rPr lang="en-US" sz="1600" dirty="0" err="1" smtClean="0"/>
              <a:t>jauh</a:t>
            </a:r>
            <a:r>
              <a:rPr lang="en-US" sz="16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aman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mengendalikan</a:t>
            </a:r>
            <a:r>
              <a:rPr lang="en-US" sz="1600" dirty="0" smtClean="0"/>
              <a:t> </a:t>
            </a:r>
            <a:r>
              <a:rPr lang="en-US" sz="1600" dirty="0" err="1" smtClean="0"/>
              <a:t>laju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Peningkatan</a:t>
            </a:r>
            <a:r>
              <a:rPr lang="en-US" sz="1600" dirty="0" smtClean="0"/>
              <a:t> </a:t>
            </a:r>
            <a:r>
              <a:rPr lang="en-US" sz="1600" dirty="0" err="1" smtClean="0"/>
              <a:t>Kapasitas</a:t>
            </a:r>
            <a:r>
              <a:rPr lang="en-US" sz="1600" dirty="0" smtClean="0"/>
              <a:t> Server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melayani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Simultan</a:t>
            </a:r>
            <a:r>
              <a:rPr lang="en-US" sz="1600" dirty="0" smtClean="0"/>
              <a:t> </a:t>
            </a:r>
            <a:r>
              <a:rPr lang="en-US" sz="1600" dirty="0" err="1" smtClean="0"/>
              <a:t>Koneksinnya</a:t>
            </a:r>
            <a:r>
              <a:rPr lang="en-US" sz="16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Bebas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16 Bit </a:t>
            </a:r>
            <a:r>
              <a:rPr lang="en-US" sz="1600" dirty="0" err="1" smtClean="0"/>
              <a:t>milik</a:t>
            </a:r>
            <a:r>
              <a:rPr lang="en-US" sz="1600" dirty="0" smtClean="0"/>
              <a:t> </a:t>
            </a:r>
            <a:r>
              <a:rPr lang="en-US" sz="1600" dirty="0" smtClean="0"/>
              <a:t>MS-Dos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smtClean="0"/>
              <a:t>Di </a:t>
            </a:r>
            <a:r>
              <a:rPr lang="en-US" sz="1600" dirty="0" err="1" smtClean="0"/>
              <a:t>Desain</a:t>
            </a:r>
            <a:r>
              <a:rPr lang="en-US" sz="1600" dirty="0" smtClean="0"/>
              <a:t> agar </a:t>
            </a:r>
            <a:r>
              <a:rPr lang="en-US" sz="1600" dirty="0" err="1" smtClean="0"/>
              <a:t>kompatibel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OS </a:t>
            </a:r>
            <a:r>
              <a:rPr lang="en-US" sz="1600" dirty="0" err="1" smtClean="0"/>
              <a:t>terdahulu</a:t>
            </a:r>
            <a:r>
              <a:rPr lang="en-US" sz="1600" dirty="0" smtClean="0"/>
              <a:t> 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Peningkatan</a:t>
            </a:r>
            <a:r>
              <a:rPr lang="en-US" sz="1600" dirty="0" smtClean="0"/>
              <a:t> </a:t>
            </a: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dirty="0" err="1" smtClean="0"/>
              <a:t>layanan</a:t>
            </a:r>
            <a:r>
              <a:rPr lang="en-US" sz="1600" dirty="0" smtClean="0"/>
              <a:t> server TCP/IP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DHCP,WNS </a:t>
            </a:r>
            <a:r>
              <a:rPr lang="en-US" sz="1600" dirty="0" err="1" smtClean="0"/>
              <a:t>dan</a:t>
            </a:r>
            <a:r>
              <a:rPr lang="en-US" sz="1600" dirty="0" smtClean="0"/>
              <a:t> DNS.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Tool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mengintegrasikan</a:t>
            </a:r>
            <a:r>
              <a:rPr lang="en-US" sz="1600" dirty="0" smtClean="0"/>
              <a:t> Netware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memonitoring</a:t>
            </a:r>
            <a:r>
              <a:rPr lang="en-US" sz="1600" dirty="0" smtClean="0"/>
              <a:t> </a:t>
            </a:r>
            <a:r>
              <a:rPr lang="en-US" sz="1600" dirty="0" err="1" smtClean="0"/>
              <a:t>Jaringan</a:t>
            </a:r>
            <a:r>
              <a:rPr lang="en-US" sz="16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Model </a:t>
            </a:r>
            <a:r>
              <a:rPr lang="en-US" sz="1600" dirty="0" err="1" smtClean="0"/>
              <a:t>keamanan</a:t>
            </a:r>
            <a:r>
              <a:rPr lang="en-US" sz="1600" dirty="0" smtClean="0"/>
              <a:t> </a:t>
            </a:r>
            <a:r>
              <a:rPr lang="en-US" sz="1600" dirty="0" err="1" smtClean="0"/>
              <a:t>berbasis</a:t>
            </a:r>
            <a:r>
              <a:rPr lang="en-US" sz="1600" dirty="0" smtClean="0"/>
              <a:t> Domain </a:t>
            </a:r>
            <a:r>
              <a:rPr lang="en-US" sz="1600" dirty="0" err="1" smtClean="0"/>
              <a:t>penuh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smtClean="0"/>
              <a:t>Driver disk yang fault </a:t>
            </a:r>
            <a:r>
              <a:rPr lang="en-US" sz="1600" dirty="0" err="1" smtClean="0"/>
              <a:t>toleran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Terdapat</a:t>
            </a:r>
            <a:r>
              <a:rPr lang="en-US" sz="1600" dirty="0" smtClean="0"/>
              <a:t> </a:t>
            </a:r>
            <a:r>
              <a:rPr lang="en-US" sz="1600" dirty="0" err="1" smtClean="0"/>
              <a:t>Layanan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smtClean="0"/>
              <a:t>Macintosh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Membooting</a:t>
            </a:r>
            <a:r>
              <a:rPr lang="en-US" sz="1600" dirty="0" smtClean="0"/>
              <a:t> </a:t>
            </a:r>
            <a:r>
              <a:rPr lang="en-US" sz="1600" dirty="0" err="1" smtClean="0"/>
              <a:t>jarak</a:t>
            </a:r>
            <a:r>
              <a:rPr lang="en-US" sz="1600" dirty="0" smtClean="0"/>
              <a:t> </a:t>
            </a:r>
            <a:r>
              <a:rPr lang="en-US" sz="1600" dirty="0" err="1" smtClean="0"/>
              <a:t>jauh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client.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Terintegrasi</a:t>
            </a:r>
            <a:r>
              <a:rPr lang="en-US" sz="1600" dirty="0" smtClean="0"/>
              <a:t> </a:t>
            </a:r>
            <a:r>
              <a:rPr lang="en-US" sz="1600" dirty="0" err="1" smtClean="0"/>
              <a:t>Paket</a:t>
            </a:r>
            <a:r>
              <a:rPr lang="en-US" sz="1600" dirty="0" smtClean="0"/>
              <a:t> Back </a:t>
            </a:r>
            <a:r>
              <a:rPr lang="en-US" sz="1600" dirty="0" smtClean="0"/>
              <a:t>Office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</a:t>
            </a:r>
            <a:r>
              <a:rPr lang="en-US" sz="1600" dirty="0" smtClean="0"/>
              <a:t>Network Client </a:t>
            </a:r>
            <a:r>
              <a:rPr lang="en-US" sz="1600" dirty="0" smtClean="0"/>
              <a:t>Administrator </a:t>
            </a:r>
            <a:r>
              <a:rPr lang="en-US" sz="1600" dirty="0" err="1" smtClean="0"/>
              <a:t>Fitur</a:t>
            </a:r>
            <a:r>
              <a:rPr lang="en-US" sz="1600" dirty="0" smtClean="0"/>
              <a:t> </a:t>
            </a:r>
            <a:r>
              <a:rPr lang="en-US" sz="1600" dirty="0" err="1" smtClean="0"/>
              <a:t>pengendalian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 (more control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Windows 7,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 </a:t>
            </a:r>
            <a:r>
              <a:rPr lang="en-US" sz="2000" dirty="0" err="1" smtClean="0"/>
              <a:t>dikenal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sebutan</a:t>
            </a:r>
            <a:r>
              <a:rPr lang="en-US" sz="2000" dirty="0" smtClean="0"/>
              <a:t> Blackcomb </a:t>
            </a:r>
            <a:r>
              <a:rPr lang="en-US" sz="2000" dirty="0" err="1" smtClean="0"/>
              <a:t>dan</a:t>
            </a:r>
            <a:r>
              <a:rPr lang="en-US" sz="2000" dirty="0" smtClean="0"/>
              <a:t> Vienna.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kali </a:t>
            </a:r>
            <a:r>
              <a:rPr lang="en-US" sz="2000" dirty="0" err="1" smtClean="0"/>
              <a:t>dirilis</a:t>
            </a:r>
            <a:r>
              <a:rPr lang="en-US" sz="2000" dirty="0" smtClean="0"/>
              <a:t>, Windows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kernel NT </a:t>
            </a:r>
            <a:r>
              <a:rPr lang="en-US" sz="2000" dirty="0" err="1" smtClean="0"/>
              <a:t>versi</a:t>
            </a:r>
            <a:r>
              <a:rPr lang="en-US" sz="2000" dirty="0" smtClean="0"/>
              <a:t> 6.1 build </a:t>
            </a:r>
            <a:r>
              <a:rPr lang="en-US" sz="2000" dirty="0" smtClean="0"/>
              <a:t>7600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dirilis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 22 </a:t>
            </a:r>
            <a:r>
              <a:rPr lang="en-US" sz="2000" dirty="0" err="1" smtClean="0"/>
              <a:t>Oktober</a:t>
            </a:r>
            <a:r>
              <a:rPr lang="en-US" sz="2000" dirty="0" smtClean="0"/>
              <a:t> </a:t>
            </a:r>
            <a:r>
              <a:rPr lang="en-US" sz="2000" dirty="0" smtClean="0"/>
              <a:t>2009</a:t>
            </a:r>
            <a:endParaRPr lang="en-US" sz="2000" dirty="0" smtClean="0"/>
          </a:p>
          <a:p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Windows Vista, Windows 7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6 </a:t>
            </a:r>
            <a:r>
              <a:rPr lang="en-US" sz="2000" dirty="0" err="1" smtClean="0"/>
              <a:t>edisi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Windows 7 Starter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Windows 7 Home Basic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Windows 7 Home Premium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Windows 7 Professional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Windows 7 Ultimate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Windows 7 </a:t>
            </a:r>
            <a:r>
              <a:rPr lang="en-US" sz="1600" dirty="0" smtClean="0"/>
              <a:t>Enterprise</a:t>
            </a:r>
          </a:p>
          <a:p>
            <a:r>
              <a:rPr lang="en-US" sz="2000" dirty="0" err="1" smtClean="0"/>
              <a:t>Kelemahan</a:t>
            </a:r>
            <a:r>
              <a:rPr lang="en-US" sz="2000" dirty="0" smtClean="0"/>
              <a:t> Windows 7: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</a:t>
            </a:r>
            <a:r>
              <a:rPr lang="en-US" sz="1600" dirty="0" err="1" smtClean="0"/>
              <a:t>belum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beroperasi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Windows </a:t>
            </a:r>
            <a:r>
              <a:rPr lang="en-US" sz="1600" dirty="0" smtClean="0"/>
              <a:t>7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Bug </a:t>
            </a:r>
            <a:r>
              <a:rPr lang="en-US" sz="1600" dirty="0" err="1" smtClean="0"/>
              <a:t>pada</a:t>
            </a:r>
            <a:r>
              <a:rPr lang="en-US" sz="1600" dirty="0" smtClean="0"/>
              <a:t> Windows Player </a:t>
            </a:r>
            <a:r>
              <a:rPr lang="en-US" sz="1600" dirty="0" smtClean="0"/>
              <a:t>12;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smtClean="0"/>
              <a:t>hardware </a:t>
            </a:r>
            <a:r>
              <a:rPr lang="en-US" sz="1600" dirty="0" smtClean="0"/>
              <a:t>yang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langsung</a:t>
            </a:r>
            <a:r>
              <a:rPr lang="en-US" sz="1600" dirty="0" smtClean="0"/>
              <a:t> </a:t>
            </a:r>
            <a:r>
              <a:rPr lang="en-US" sz="1600" dirty="0" err="1" smtClean="0"/>
              <a:t>dikenali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smtClean="0"/>
              <a:t>Windows </a:t>
            </a:r>
            <a:r>
              <a:rPr lang="en-US" sz="1600" dirty="0" smtClean="0"/>
              <a:t>7;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/>
              <a:t>Sulit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menginstal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pakse</a:t>
            </a:r>
            <a:r>
              <a:rPr lang="en-US" sz="1600" dirty="0" smtClean="0"/>
              <a:t> software</a:t>
            </a:r>
            <a:endParaRPr lang="en-US" sz="1600" dirty="0" smtClean="0"/>
          </a:p>
          <a:p>
            <a:pPr marL="400050">
              <a:buNone/>
            </a:pPr>
            <a:endParaRPr lang="en-US" sz="22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Akses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cepat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semua</a:t>
            </a:r>
            <a:r>
              <a:rPr lang="en-US" sz="1600" dirty="0" smtClean="0"/>
              <a:t> program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program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tatapi</a:t>
            </a:r>
            <a:r>
              <a:rPr lang="en-US" sz="1600" dirty="0" smtClean="0"/>
              <a:t> </a:t>
            </a:r>
            <a:r>
              <a:rPr lang="en-US" sz="1600" dirty="0" err="1" smtClean="0"/>
              <a:t>sedikit</a:t>
            </a:r>
            <a:r>
              <a:rPr lang="en-US" sz="1600" dirty="0" smtClean="0"/>
              <a:t> </a:t>
            </a:r>
            <a:r>
              <a:rPr lang="en-US" sz="1600" dirty="0" err="1" smtClean="0"/>
              <a:t>menunggu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Kompatibilitas</a:t>
            </a:r>
            <a:r>
              <a:rPr lang="en-US" sz="1600" dirty="0" smtClean="0"/>
              <a:t> </a:t>
            </a:r>
            <a:r>
              <a:rPr lang="en-US" sz="1600" dirty="0" smtClean="0"/>
              <a:t>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berbagi</a:t>
            </a:r>
            <a:r>
              <a:rPr lang="en-US" sz="1600" dirty="0" smtClean="0"/>
              <a:t> </a:t>
            </a:r>
            <a:r>
              <a:rPr lang="en-US" sz="1600" dirty="0" smtClean="0"/>
              <a:t>file </a:t>
            </a:r>
            <a:r>
              <a:rPr lang="en-US" sz="1600" dirty="0" err="1" smtClean="0"/>
              <a:t>dan</a:t>
            </a:r>
            <a:r>
              <a:rPr lang="en-US" sz="1600" dirty="0" smtClean="0"/>
              <a:t> printer </a:t>
            </a:r>
            <a:r>
              <a:rPr lang="en-US" sz="1600" dirty="0" err="1" smtClean="0"/>
              <a:t>diantara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Tetap</a:t>
            </a:r>
            <a:r>
              <a:rPr lang="en-US" sz="1600" dirty="0" smtClean="0"/>
              <a:t> </a:t>
            </a:r>
            <a:r>
              <a:rPr lang="en-US" sz="1600" dirty="0" err="1" smtClean="0"/>
              <a:t>terhibur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mudah</a:t>
            </a:r>
            <a:r>
              <a:rPr lang="en-US" sz="1600" dirty="0" smtClean="0"/>
              <a:t>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mudah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berbagi</a:t>
            </a:r>
            <a:r>
              <a:rPr lang="en-US" sz="1600" dirty="0" smtClean="0"/>
              <a:t> film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Menjaga</a:t>
            </a:r>
            <a:r>
              <a:rPr lang="en-US" sz="1600" dirty="0" smtClean="0"/>
              <a:t> </a:t>
            </a:r>
            <a:r>
              <a:rPr lang="en-US" sz="1600" dirty="0" smtClean="0"/>
              <a:t>PC </a:t>
            </a:r>
            <a:r>
              <a:rPr lang="en-US" sz="1600" dirty="0" err="1" smtClean="0"/>
              <a:t>anda</a:t>
            </a:r>
            <a:r>
              <a:rPr lang="en-US" sz="1600" dirty="0" smtClean="0"/>
              <a:t> agar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terlindungi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sedikit</a:t>
            </a:r>
            <a:r>
              <a:rPr lang="en-US" sz="1600" dirty="0" smtClean="0"/>
              <a:t> </a:t>
            </a:r>
            <a:r>
              <a:rPr lang="en-US" sz="1600" dirty="0" err="1" smtClean="0"/>
              <a:t>gangguan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Mendukung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TV, film, video,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musik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cara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Mengelola</a:t>
            </a:r>
            <a:r>
              <a:rPr lang="en-US" sz="1600" dirty="0" smtClean="0"/>
              <a:t> </a:t>
            </a:r>
            <a:r>
              <a:rPr lang="en-US" sz="1600" dirty="0" err="1" smtClean="0"/>
              <a:t>perangkat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Multi-task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mudah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berkomunikasi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berbagi</a:t>
            </a:r>
            <a:r>
              <a:rPr lang="en-US" sz="1600" dirty="0" smtClean="0"/>
              <a:t> </a:t>
            </a:r>
            <a:r>
              <a:rPr lang="en-US" sz="1600" dirty="0" err="1" smtClean="0"/>
              <a:t>foto</a:t>
            </a:r>
            <a:r>
              <a:rPr lang="en-US" sz="1600" dirty="0" smtClean="0"/>
              <a:t>, e-mail, </a:t>
            </a:r>
            <a:r>
              <a:rPr lang="en-US" sz="1600" dirty="0" err="1" smtClean="0"/>
              <a:t>dan</a:t>
            </a:r>
            <a:r>
              <a:rPr lang="en-US" sz="1600" dirty="0" smtClean="0"/>
              <a:t> program-program IM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gratis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menjelajahi</a:t>
            </a:r>
            <a:r>
              <a:rPr lang="en-US" sz="1600" dirty="0" smtClean="0"/>
              <a:t> </a:t>
            </a:r>
            <a:r>
              <a:rPr lang="en-US" sz="1600" dirty="0" smtClean="0"/>
              <a:t>web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mudah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aman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mencari</a:t>
            </a:r>
            <a:r>
              <a:rPr lang="en-US" sz="1600" dirty="0" smtClean="0"/>
              <a:t> </a:t>
            </a:r>
            <a:r>
              <a:rPr lang="en-US" sz="1600" dirty="0" smtClean="0"/>
              <a:t>file </a:t>
            </a:r>
            <a:r>
              <a:rPr lang="en-US" sz="1600" dirty="0" err="1" smtClean="0"/>
              <a:t>dan</a:t>
            </a:r>
            <a:r>
              <a:rPr lang="en-US" sz="1600" dirty="0" smtClean="0"/>
              <a:t> program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seketika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Navigasi</a:t>
            </a:r>
            <a:r>
              <a:rPr lang="en-US" sz="1600" dirty="0" smtClean="0"/>
              <a:t> </a:t>
            </a:r>
            <a:r>
              <a:rPr lang="en-US" sz="1600" dirty="0" err="1" smtClean="0"/>
              <a:t>jendela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dibuka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cepat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Mengatur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file,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foto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mudah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menjalankan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program </a:t>
            </a:r>
            <a:r>
              <a:rPr lang="en-US" sz="1600" dirty="0" err="1" smtClean="0"/>
              <a:t>sekaligus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performa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PC 64-bit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Menjaga</a:t>
            </a:r>
            <a:r>
              <a:rPr lang="en-US" sz="1600" dirty="0" smtClean="0"/>
              <a:t> </a:t>
            </a:r>
            <a:r>
              <a:rPr lang="en-US" sz="1600" dirty="0" smtClean="0"/>
              <a:t>data </a:t>
            </a:r>
            <a:r>
              <a:rPr lang="en-US" sz="1600" dirty="0" err="1" smtClean="0"/>
              <a:t>pribadi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aman</a:t>
            </a:r>
            <a:r>
              <a:rPr lang="en-US" sz="1600" dirty="0" smtClean="0"/>
              <a:t>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menjalankan</a:t>
            </a:r>
            <a:r>
              <a:rPr lang="en-US" sz="1600" dirty="0" smtClean="0"/>
              <a:t> </a:t>
            </a:r>
            <a:r>
              <a:rPr lang="en-US" sz="1600" dirty="0" err="1" smtClean="0"/>
              <a:t>berbagai</a:t>
            </a:r>
            <a:r>
              <a:rPr lang="en-US" sz="1600" dirty="0" smtClean="0"/>
              <a:t> program </a:t>
            </a:r>
            <a:r>
              <a:rPr lang="en-US" sz="1600" dirty="0" err="1" smtClean="0"/>
              <a:t>produktivitas</a:t>
            </a:r>
            <a:r>
              <a:rPr lang="en-US" sz="1600" dirty="0" smtClean="0"/>
              <a:t> Windows </a:t>
            </a:r>
            <a:r>
              <a:rPr lang="en-US" sz="1600" dirty="0" smtClean="0"/>
              <a:t>XP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Diliris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smtClean="0"/>
              <a:t>13 September 2011, build 8102 (Windows 8 Developer Preview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29 </a:t>
            </a:r>
            <a:r>
              <a:rPr lang="en-US" dirty="0" err="1" smtClean="0"/>
              <a:t>Februari</a:t>
            </a:r>
            <a:r>
              <a:rPr lang="en-US" dirty="0" smtClean="0"/>
              <a:t> 2012, Microsoft </a:t>
            </a:r>
            <a:r>
              <a:rPr lang="en-US" dirty="0" err="1" smtClean="0"/>
              <a:t>meluncurkan</a:t>
            </a:r>
            <a:r>
              <a:rPr lang="en-US" dirty="0" smtClean="0"/>
              <a:t> Windows 8 Consumer Preview, </a:t>
            </a:r>
            <a:r>
              <a:rPr lang="en-US" dirty="0" err="1" smtClean="0"/>
              <a:t>versi</a:t>
            </a:r>
            <a:r>
              <a:rPr lang="en-US" dirty="0" smtClean="0"/>
              <a:t> beta </a:t>
            </a:r>
            <a:r>
              <a:rPr lang="en-US" dirty="0" err="1" smtClean="0"/>
              <a:t>dari</a:t>
            </a:r>
            <a:r>
              <a:rPr lang="en-US" dirty="0" smtClean="0"/>
              <a:t> Windows 8, build </a:t>
            </a:r>
            <a:r>
              <a:rPr lang="en-US" dirty="0" smtClean="0"/>
              <a:t>8250.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1 </a:t>
            </a:r>
            <a:r>
              <a:rPr lang="en-US" dirty="0" err="1" smtClean="0"/>
              <a:t>Agustus</a:t>
            </a:r>
            <a:r>
              <a:rPr lang="en-US" dirty="0" smtClean="0"/>
              <a:t> 2012, Windows 8 (build 9200)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build 6.2.9200.16384. </a:t>
            </a:r>
            <a:r>
              <a:rPr lang="en-US" dirty="0" err="1" smtClean="0"/>
              <a:t>dan</a:t>
            </a:r>
            <a:r>
              <a:rPr lang="en-US" dirty="0" smtClean="0"/>
              <a:t> Microsoft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acara</a:t>
            </a:r>
            <a:r>
              <a:rPr lang="en-US" dirty="0" smtClean="0"/>
              <a:t> </a:t>
            </a:r>
            <a:r>
              <a:rPr lang="en-US" dirty="0" err="1" smtClean="0"/>
              <a:t>peluncuran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25 </a:t>
            </a:r>
            <a:r>
              <a:rPr lang="en-US" dirty="0" err="1" smtClean="0"/>
              <a:t>Oktober</a:t>
            </a:r>
            <a:r>
              <a:rPr lang="en-US" dirty="0" smtClean="0"/>
              <a:t> 2012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meluncurkan</a:t>
            </a:r>
            <a:r>
              <a:rPr lang="en-US" dirty="0" smtClean="0"/>
              <a:t> Windows 8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keesokan</a:t>
            </a:r>
            <a:r>
              <a:rPr lang="en-US" dirty="0" smtClean="0"/>
              <a:t> </a:t>
            </a:r>
            <a:r>
              <a:rPr lang="en-US" dirty="0" err="1" smtClean="0"/>
              <a:t>harinya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Edisi</a:t>
            </a:r>
            <a:r>
              <a:rPr lang="en-US" dirty="0" smtClean="0"/>
              <a:t> Windows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Windows 8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standar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arsitektur</a:t>
            </a:r>
            <a:r>
              <a:rPr lang="en-US" sz="1800" dirty="0" smtClean="0"/>
              <a:t> IA-32 </a:t>
            </a:r>
            <a:r>
              <a:rPr lang="en-US" sz="1800" dirty="0" err="1" smtClean="0"/>
              <a:t>dan</a:t>
            </a:r>
            <a:r>
              <a:rPr lang="en-US" sz="1800" dirty="0" smtClean="0"/>
              <a:t> x64dan </a:t>
            </a:r>
            <a:r>
              <a:rPr lang="en-US" sz="1800" dirty="0" err="1" smtClean="0"/>
              <a:t>disebut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"Core“.</a:t>
            </a:r>
          </a:p>
          <a:p>
            <a:pPr>
              <a:buNone/>
            </a:pPr>
            <a:r>
              <a:rPr lang="en-US" sz="1800" dirty="0" smtClean="0"/>
              <a:t>Windows 8 Pro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ditunjukkan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tingkat</a:t>
            </a:r>
            <a:r>
              <a:rPr lang="en-US" sz="1800" dirty="0" smtClean="0"/>
              <a:t> </a:t>
            </a:r>
            <a:r>
              <a:rPr lang="en-US" sz="1800" dirty="0" err="1" smtClean="0"/>
              <a:t>lanjut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rumahan</a:t>
            </a:r>
            <a:r>
              <a:rPr lang="en-US" sz="1800" dirty="0" smtClean="0"/>
              <a:t> </a:t>
            </a:r>
            <a:r>
              <a:rPr lang="en-US" sz="1800" dirty="0" err="1" smtClean="0"/>
              <a:t>tingkat</a:t>
            </a:r>
            <a:r>
              <a:rPr lang="en-US" sz="1800" dirty="0" smtClean="0"/>
              <a:t> </a:t>
            </a:r>
            <a:r>
              <a:rPr lang="en-US" sz="1800" dirty="0" err="1" smtClean="0"/>
              <a:t>lanjut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Windows 8 Enterprise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ditujukan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Software Assurance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pelanggan</a:t>
            </a:r>
            <a:r>
              <a:rPr lang="en-US" sz="1800" dirty="0" smtClean="0"/>
              <a:t> MSDN </a:t>
            </a:r>
            <a:r>
              <a:rPr lang="en-US" sz="1800" dirty="0" err="1" smtClean="0"/>
              <a:t>dan</a:t>
            </a:r>
            <a:r>
              <a:rPr lang="en-US" sz="1800" dirty="0" smtClean="0"/>
              <a:t> TechNet Professional,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dirilis</a:t>
            </a:r>
            <a:r>
              <a:rPr lang="en-US" sz="1800" dirty="0" smtClean="0"/>
              <a:t> </a:t>
            </a:r>
            <a:r>
              <a:rPr lang="en-US" sz="1800" dirty="0" err="1" smtClean="0"/>
              <a:t>tanggal</a:t>
            </a:r>
            <a:r>
              <a:rPr lang="en-US" sz="1800" dirty="0" smtClean="0"/>
              <a:t> 16 </a:t>
            </a:r>
            <a:r>
              <a:rPr lang="en-US" sz="1800" dirty="0" err="1" smtClean="0"/>
              <a:t>Agustus</a:t>
            </a:r>
            <a:r>
              <a:rPr lang="en-US" sz="1800" dirty="0" smtClean="0"/>
              <a:t> 2012.</a:t>
            </a:r>
          </a:p>
          <a:p>
            <a:pPr>
              <a:buNone/>
            </a:pPr>
            <a:r>
              <a:rPr lang="en-US" sz="1800" dirty="0" smtClean="0"/>
              <a:t>Windows RT</a:t>
            </a:r>
          </a:p>
          <a:p>
            <a:pPr>
              <a:buNone/>
            </a:pPr>
            <a:r>
              <a:rPr lang="en-US" sz="1800" dirty="0" smtClean="0"/>
              <a:t>	Windows RT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tersedia</a:t>
            </a:r>
            <a:r>
              <a:rPr lang="en-US" sz="1800" dirty="0" smtClean="0"/>
              <a:t> </a:t>
            </a:r>
            <a:r>
              <a:rPr lang="en-US" sz="1800" dirty="0" err="1" smtClean="0"/>
              <a:t>terpasang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berbasis</a:t>
            </a:r>
            <a:r>
              <a:rPr lang="en-US" sz="1800" dirty="0" smtClean="0"/>
              <a:t> ARM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tablet KP..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smtClean="0"/>
              <a:t>26 </a:t>
            </a:r>
            <a:r>
              <a:rPr lang="en-US" dirty="0" err="1" smtClean="0"/>
              <a:t>Juni</a:t>
            </a:r>
            <a:r>
              <a:rPr lang="en-US" dirty="0" smtClean="0"/>
              <a:t> 2013, build 9431 (Windows 8.1 Free Preview) </a:t>
            </a:r>
            <a:r>
              <a:rPr lang="en-US" dirty="0" smtClean="0"/>
              <a:t>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sebutan</a:t>
            </a:r>
            <a:r>
              <a:rPr lang="en-US" dirty="0" smtClean="0"/>
              <a:t> </a:t>
            </a:r>
            <a:r>
              <a:rPr lang="en-US" dirty="0" smtClean="0"/>
              <a:t>Blue.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27 </a:t>
            </a:r>
            <a:r>
              <a:rPr lang="en-US" dirty="0" err="1" smtClean="0"/>
              <a:t>Agustus</a:t>
            </a:r>
            <a:r>
              <a:rPr lang="en-US" dirty="0" smtClean="0"/>
              <a:t> 2013, Windows 8.1 (build 9600)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build </a:t>
            </a:r>
            <a:r>
              <a:rPr lang="en-US" dirty="0" smtClean="0"/>
              <a:t>6.3.9600.16384 </a:t>
            </a:r>
            <a:r>
              <a:rPr lang="en-US" dirty="0" err="1" smtClean="0"/>
              <a:t>dan</a:t>
            </a:r>
            <a:r>
              <a:rPr lang="en-US" dirty="0" smtClean="0"/>
              <a:t> Microsoft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acara</a:t>
            </a:r>
            <a:r>
              <a:rPr lang="en-US" dirty="0" smtClean="0"/>
              <a:t> </a:t>
            </a:r>
            <a:r>
              <a:rPr lang="en-US" dirty="0" err="1" smtClean="0"/>
              <a:t>peluncuran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17 </a:t>
            </a:r>
            <a:r>
              <a:rPr lang="en-US" dirty="0" err="1" smtClean="0"/>
              <a:t>Oktober</a:t>
            </a:r>
            <a:r>
              <a:rPr lang="en-US" dirty="0" smtClean="0"/>
              <a:t> 2013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meluncurkan</a:t>
            </a:r>
            <a:r>
              <a:rPr lang="en-US" dirty="0" smtClean="0"/>
              <a:t> Windows 8.1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keesokan</a:t>
            </a:r>
            <a:r>
              <a:rPr lang="en-US" dirty="0" smtClean="0"/>
              <a:t> </a:t>
            </a:r>
            <a:r>
              <a:rPr lang="en-US" dirty="0" err="1" smtClean="0"/>
              <a:t>harinya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Windows 8.1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4 </a:t>
            </a:r>
            <a:r>
              <a:rPr lang="en-US" dirty="0" err="1" smtClean="0"/>
              <a:t>edisi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Windows </a:t>
            </a:r>
            <a:r>
              <a:rPr lang="en-US" dirty="0" smtClean="0"/>
              <a:t>8.1</a:t>
            </a:r>
          </a:p>
          <a:p>
            <a:pPr>
              <a:buNone/>
            </a:pPr>
            <a:r>
              <a:rPr lang="en-US" dirty="0" smtClean="0"/>
              <a:t>		Windows </a:t>
            </a:r>
            <a:r>
              <a:rPr lang="en-US" dirty="0" smtClean="0"/>
              <a:t>8.1 Pro</a:t>
            </a:r>
          </a:p>
          <a:p>
            <a:pPr>
              <a:buNone/>
            </a:pPr>
            <a:r>
              <a:rPr lang="en-US" dirty="0" smtClean="0"/>
              <a:t>		Windows </a:t>
            </a:r>
            <a:r>
              <a:rPr lang="en-US" dirty="0" smtClean="0"/>
              <a:t>8.1 Enterprise</a:t>
            </a:r>
          </a:p>
          <a:p>
            <a:pPr>
              <a:buNone/>
            </a:pPr>
            <a:r>
              <a:rPr lang="en-US" dirty="0" smtClean="0"/>
              <a:t>		Windows </a:t>
            </a:r>
            <a:r>
              <a:rPr lang="en-US" dirty="0" smtClean="0"/>
              <a:t>RT </a:t>
            </a:r>
            <a:r>
              <a:rPr lang="en-US" dirty="0" smtClean="0"/>
              <a:t>8.1</a:t>
            </a:r>
          </a:p>
          <a:p>
            <a:pPr>
              <a:buNone/>
            </a:pPr>
            <a:r>
              <a:rPr lang="en-US" dirty="0" smtClean="0"/>
              <a:t>KELEMAHAN WINDOWS 8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Start </a:t>
            </a:r>
            <a:r>
              <a:rPr lang="en-US" dirty="0" err="1" smtClean="0"/>
              <a:t>dan</a:t>
            </a:r>
            <a:r>
              <a:rPr lang="en-US" dirty="0" smtClean="0"/>
              <a:t> Close X.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File yang </a:t>
            </a:r>
            <a:r>
              <a:rPr lang="en-US" dirty="0" err="1" smtClean="0"/>
              <a:t>Tersembunyi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KELEBIHAN WINDOWS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smtClean="0"/>
              <a:t>Windows 8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Dinamis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Windows </a:t>
            </a:r>
            <a:r>
              <a:rPr lang="en-US" sz="2000" dirty="0" smtClean="0"/>
              <a:t>8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segar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dipandang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smtClean="0"/>
              <a:t>Booting yang </a:t>
            </a:r>
            <a:r>
              <a:rPr lang="en-US" sz="2000" dirty="0" err="1" smtClean="0"/>
              <a:t>cepat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Windows </a:t>
            </a:r>
            <a:r>
              <a:rPr lang="en-US" sz="2000" dirty="0" smtClean="0"/>
              <a:t>8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Aman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 Data Windows 8 </a:t>
            </a:r>
            <a:r>
              <a:rPr lang="en-US" sz="2000" dirty="0" err="1" smtClean="0"/>
              <a:t>Lebih</a:t>
            </a:r>
            <a:r>
              <a:rPr lang="en-US" sz="2000" dirty="0" smtClean="0"/>
              <a:t> Universal.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Ketersediaan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Kemudahan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Pendukung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Windows </a:t>
            </a:r>
            <a:r>
              <a:rPr lang="en-US" sz="2000" dirty="0" smtClean="0"/>
              <a:t>8 </a:t>
            </a:r>
            <a:r>
              <a:rPr lang="en-US" sz="2000" dirty="0" err="1" smtClean="0"/>
              <a:t>Cocok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Software.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Windows </a:t>
            </a:r>
            <a:r>
              <a:rPr lang="en-US" sz="2000" dirty="0" smtClean="0"/>
              <a:t>8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dioptimalisasi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layar</a:t>
            </a:r>
            <a:r>
              <a:rPr lang="en-US" sz="2000" dirty="0" smtClean="0"/>
              <a:t> </a:t>
            </a:r>
            <a:r>
              <a:rPr lang="en-US" sz="2000" dirty="0" err="1" smtClean="0"/>
              <a:t>sentuh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Spesifikasi</a:t>
            </a:r>
            <a:r>
              <a:rPr lang="en-US" sz="2000" dirty="0" smtClean="0"/>
              <a:t> </a:t>
            </a:r>
            <a:r>
              <a:rPr lang="en-US" sz="2000" dirty="0" smtClean="0"/>
              <a:t>hardware yang </a:t>
            </a:r>
            <a:r>
              <a:rPr lang="en-US" sz="2000" dirty="0" err="1" smtClean="0"/>
              <a:t>rendah</a:t>
            </a:r>
            <a:r>
              <a:rPr lang="en-US" sz="2000" dirty="0" smtClean="0"/>
              <a:t> 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tablet.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Tersedianya</a:t>
            </a:r>
            <a:r>
              <a:rPr lang="en-US" sz="2000" dirty="0" smtClean="0"/>
              <a:t> </a:t>
            </a:r>
            <a:r>
              <a:rPr lang="en-US" sz="2000" dirty="0" smtClean="0"/>
              <a:t>Windows Store.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dirty="0" smtClean="0"/>
              <a:t>Near Field Communications (NFC ).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Browser </a:t>
            </a:r>
            <a:r>
              <a:rPr lang="en-US" sz="2000" dirty="0" smtClean="0"/>
              <a:t>Internet Explorer 10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Awal-awal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Windows 2.x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8800" dirty="0" smtClean="0"/>
              <a:t>Windows </a:t>
            </a:r>
            <a:r>
              <a:rPr lang="en-US" sz="8800" dirty="0" err="1" smtClean="0"/>
              <a:t>versi</a:t>
            </a:r>
            <a:r>
              <a:rPr lang="en-US" sz="8800" dirty="0" smtClean="0"/>
              <a:t> 2 </a:t>
            </a:r>
            <a:r>
              <a:rPr lang="en-US" sz="8800" dirty="0" err="1" smtClean="0"/>
              <a:t>muncul</a:t>
            </a:r>
            <a:r>
              <a:rPr lang="en-US" sz="8800" dirty="0" smtClean="0"/>
              <a:t> </a:t>
            </a:r>
            <a:r>
              <a:rPr lang="en-US" sz="8800" dirty="0" err="1" smtClean="0"/>
              <a:t>pada</a:t>
            </a:r>
            <a:r>
              <a:rPr lang="en-US" sz="8800" dirty="0" smtClean="0"/>
              <a:t> </a:t>
            </a:r>
            <a:r>
              <a:rPr lang="en-US" sz="8800" dirty="0" err="1" smtClean="0"/>
              <a:t>tanggal</a:t>
            </a:r>
            <a:r>
              <a:rPr lang="en-US" sz="8800" dirty="0" smtClean="0"/>
              <a:t> 9 </a:t>
            </a:r>
            <a:r>
              <a:rPr lang="en-US" sz="8800" dirty="0" err="1" smtClean="0"/>
              <a:t>Desember</a:t>
            </a:r>
            <a:r>
              <a:rPr lang="en-US" sz="8800" dirty="0" smtClean="0"/>
              <a:t> 1987, </a:t>
            </a:r>
            <a:r>
              <a:rPr lang="en-US" sz="8800" dirty="0" err="1" smtClean="0"/>
              <a:t>dan</a:t>
            </a:r>
            <a:r>
              <a:rPr lang="en-US" sz="8800" dirty="0" smtClean="0"/>
              <a:t> </a:t>
            </a:r>
            <a:r>
              <a:rPr lang="en-US" sz="8800" dirty="0" err="1" smtClean="0"/>
              <a:t>sedikit</a:t>
            </a:r>
            <a:r>
              <a:rPr lang="en-US" sz="8800" dirty="0" smtClean="0"/>
              <a:t> </a:t>
            </a:r>
            <a:r>
              <a:rPr lang="en-US" sz="8800" dirty="0" err="1" smtClean="0"/>
              <a:t>lebih</a:t>
            </a:r>
            <a:r>
              <a:rPr lang="en-US" sz="8800" dirty="0" smtClean="0"/>
              <a:t> </a:t>
            </a:r>
            <a:r>
              <a:rPr lang="en-US" sz="8800" dirty="0" err="1" smtClean="0"/>
              <a:t>populer</a:t>
            </a:r>
            <a:r>
              <a:rPr lang="en-US" sz="8800" dirty="0" smtClean="0"/>
              <a:t> </a:t>
            </a:r>
            <a:r>
              <a:rPr lang="en-US" sz="8800" dirty="0" err="1" smtClean="0"/>
              <a:t>dibandingkan</a:t>
            </a:r>
            <a:r>
              <a:rPr lang="en-US" sz="8800" dirty="0" smtClean="0"/>
              <a:t> </a:t>
            </a:r>
            <a:r>
              <a:rPr lang="en-US" sz="8800" dirty="0" err="1" smtClean="0"/>
              <a:t>dengan</a:t>
            </a:r>
            <a:r>
              <a:rPr lang="en-US" sz="8800" dirty="0" smtClean="0"/>
              <a:t> </a:t>
            </a:r>
            <a:r>
              <a:rPr lang="en-US" sz="8800" dirty="0" err="1" smtClean="0"/>
              <a:t>pendahulunya</a:t>
            </a:r>
            <a:r>
              <a:rPr lang="en-US" sz="8800" dirty="0" smtClean="0"/>
              <a:t>. </a:t>
            </a:r>
          </a:p>
          <a:p>
            <a:pPr>
              <a:buNone/>
            </a:pPr>
            <a:r>
              <a:rPr lang="en-US" sz="8800" dirty="0" err="1" smtClean="0"/>
              <a:t>Sebagian</a:t>
            </a:r>
            <a:r>
              <a:rPr lang="en-US" sz="8800" dirty="0" smtClean="0"/>
              <a:t> </a:t>
            </a:r>
            <a:r>
              <a:rPr lang="en-US" sz="8800" dirty="0" err="1" smtClean="0"/>
              <a:t>besar</a:t>
            </a:r>
            <a:r>
              <a:rPr lang="en-US" sz="8800" dirty="0" smtClean="0"/>
              <a:t> </a:t>
            </a:r>
            <a:r>
              <a:rPr lang="en-US" sz="8800" dirty="0" err="1" smtClean="0"/>
              <a:t>populeritasnya</a:t>
            </a:r>
            <a:r>
              <a:rPr lang="en-US" sz="8800" dirty="0" smtClean="0"/>
              <a:t> </a:t>
            </a:r>
            <a:r>
              <a:rPr lang="en-US" sz="8800" dirty="0" err="1" smtClean="0"/>
              <a:t>didapat</a:t>
            </a:r>
            <a:r>
              <a:rPr lang="en-US" sz="8800" dirty="0" smtClean="0"/>
              <a:t> </a:t>
            </a:r>
            <a:r>
              <a:rPr lang="en-US" sz="8800" dirty="0" err="1" smtClean="0"/>
              <a:t>karena</a:t>
            </a:r>
            <a:r>
              <a:rPr lang="en-US" sz="8800" dirty="0" smtClean="0"/>
              <a:t> </a:t>
            </a:r>
            <a:r>
              <a:rPr lang="en-US" sz="8800" dirty="0" err="1" smtClean="0"/>
              <a:t>kedekatannya</a:t>
            </a:r>
            <a:r>
              <a:rPr lang="en-US" sz="8800" dirty="0" smtClean="0"/>
              <a:t> </a:t>
            </a:r>
            <a:r>
              <a:rPr lang="en-US" sz="8800" dirty="0" err="1" smtClean="0"/>
              <a:t>dengan</a:t>
            </a:r>
            <a:r>
              <a:rPr lang="en-US" sz="8800" dirty="0" smtClean="0"/>
              <a:t> </a:t>
            </a:r>
            <a:r>
              <a:rPr lang="en-US" sz="8800" dirty="0" err="1" smtClean="0"/>
              <a:t>aplikasi</a:t>
            </a:r>
            <a:r>
              <a:rPr lang="en-US" sz="8800" dirty="0" smtClean="0"/>
              <a:t> </a:t>
            </a:r>
            <a:r>
              <a:rPr lang="en-US" sz="8800" dirty="0" err="1" smtClean="0"/>
              <a:t>grafis</a:t>
            </a:r>
            <a:r>
              <a:rPr lang="en-US" sz="8800" dirty="0" smtClean="0"/>
              <a:t> </a:t>
            </a:r>
            <a:r>
              <a:rPr lang="en-US" sz="8800" dirty="0" err="1" smtClean="0"/>
              <a:t>buatan</a:t>
            </a:r>
            <a:r>
              <a:rPr lang="en-US" sz="8800" dirty="0" smtClean="0"/>
              <a:t> Microsoft </a:t>
            </a:r>
            <a:r>
              <a:rPr lang="en-US" sz="8800" dirty="0" err="1" smtClean="0"/>
              <a:t>dan</a:t>
            </a:r>
            <a:r>
              <a:rPr lang="en-US" sz="8800" dirty="0" smtClean="0"/>
              <a:t> </a:t>
            </a:r>
            <a:r>
              <a:rPr lang="en-US" sz="8800" dirty="0" err="1" smtClean="0"/>
              <a:t>aplikasi-aplikasi</a:t>
            </a:r>
            <a:r>
              <a:rPr lang="en-US" sz="8800" dirty="0" smtClean="0"/>
              <a:t> Windows </a:t>
            </a:r>
            <a:r>
              <a:rPr lang="en-US" sz="8800" dirty="0" err="1" smtClean="0"/>
              <a:t>dapat</a:t>
            </a:r>
            <a:r>
              <a:rPr lang="en-US" sz="8800" dirty="0" smtClean="0"/>
              <a:t> </a:t>
            </a:r>
            <a:r>
              <a:rPr lang="en-US" sz="8800" dirty="0" err="1" smtClean="0"/>
              <a:t>dijalankan</a:t>
            </a:r>
            <a:r>
              <a:rPr lang="en-US" sz="8800" dirty="0" smtClean="0"/>
              <a:t> </a:t>
            </a:r>
            <a:r>
              <a:rPr lang="en-US" sz="8800" dirty="0" err="1" smtClean="0"/>
              <a:t>dari</a:t>
            </a:r>
            <a:r>
              <a:rPr lang="en-US" sz="8800" dirty="0" smtClean="0"/>
              <a:t> MS-DOS.</a:t>
            </a:r>
          </a:p>
          <a:p>
            <a:pPr>
              <a:buNone/>
            </a:pPr>
            <a:r>
              <a:rPr lang="en-US" sz="8800" dirty="0" smtClean="0"/>
              <a:t>Microsoft Windows </a:t>
            </a:r>
            <a:r>
              <a:rPr lang="en-US" sz="8800" dirty="0" err="1" smtClean="0"/>
              <a:t>akhirnya</a:t>
            </a:r>
            <a:r>
              <a:rPr lang="en-US" sz="8800" dirty="0" smtClean="0"/>
              <a:t> </a:t>
            </a:r>
            <a:r>
              <a:rPr lang="en-US" sz="8800" dirty="0" err="1" smtClean="0"/>
              <a:t>memperoleh</a:t>
            </a:r>
            <a:r>
              <a:rPr lang="en-US" sz="8800" dirty="0" smtClean="0"/>
              <a:t> </a:t>
            </a:r>
            <a:r>
              <a:rPr lang="en-US" sz="8800" dirty="0" err="1" smtClean="0"/>
              <a:t>peningkatan</a:t>
            </a:r>
            <a:r>
              <a:rPr lang="en-US" sz="8800" dirty="0" smtClean="0"/>
              <a:t> </a:t>
            </a:r>
            <a:r>
              <a:rPr lang="en-US" sz="8800" dirty="0" err="1" smtClean="0"/>
              <a:t>signifikan</a:t>
            </a:r>
            <a:r>
              <a:rPr lang="en-US" sz="8800" dirty="0" smtClean="0"/>
              <a:t> </a:t>
            </a:r>
            <a:r>
              <a:rPr lang="en-US" sz="8800" dirty="0" err="1" smtClean="0"/>
              <a:t>saat</a:t>
            </a:r>
            <a:r>
              <a:rPr lang="en-US" sz="8800" dirty="0" smtClean="0"/>
              <a:t> Aldus PageMaker </a:t>
            </a:r>
            <a:r>
              <a:rPr lang="en-US" sz="8800" dirty="0" err="1" smtClean="0"/>
              <a:t>muncul</a:t>
            </a:r>
            <a:r>
              <a:rPr lang="en-US" sz="8800" dirty="0" smtClean="0"/>
              <a:t> </a:t>
            </a:r>
            <a:r>
              <a:rPr lang="en-US" sz="8800" dirty="0" err="1" smtClean="0"/>
              <a:t>dalam</a:t>
            </a:r>
            <a:r>
              <a:rPr lang="en-US" sz="8800" dirty="0" smtClean="0"/>
              <a:t> </a:t>
            </a:r>
            <a:r>
              <a:rPr lang="en-US" sz="8800" dirty="0" err="1" smtClean="0"/>
              <a:t>versi</a:t>
            </a:r>
            <a:r>
              <a:rPr lang="en-US" sz="8800" dirty="0" smtClean="0"/>
              <a:t> </a:t>
            </a:r>
            <a:r>
              <a:rPr lang="en-US" sz="8800" dirty="0" err="1" smtClean="0"/>
              <a:t>untuk</a:t>
            </a:r>
            <a:r>
              <a:rPr lang="en-US" sz="8800" dirty="0" smtClean="0"/>
              <a:t> Windows, yang </a:t>
            </a:r>
            <a:r>
              <a:rPr lang="en-US" sz="8800" dirty="0" err="1" smtClean="0"/>
              <a:t>sebelumnya</a:t>
            </a:r>
            <a:r>
              <a:rPr lang="en-US" sz="8800" dirty="0" smtClean="0"/>
              <a:t> </a:t>
            </a:r>
            <a:r>
              <a:rPr lang="en-US" sz="8800" dirty="0" err="1" smtClean="0"/>
              <a:t>hanya</a:t>
            </a:r>
            <a:r>
              <a:rPr lang="en-US" sz="8800" dirty="0" smtClean="0"/>
              <a:t> </a:t>
            </a:r>
            <a:r>
              <a:rPr lang="en-US" sz="8800" dirty="0" err="1" smtClean="0"/>
              <a:t>dapat</a:t>
            </a:r>
            <a:r>
              <a:rPr lang="en-US" sz="8800" dirty="0" smtClean="0"/>
              <a:t> </a:t>
            </a:r>
            <a:r>
              <a:rPr lang="en-US" sz="8800" dirty="0" err="1" smtClean="0"/>
              <a:t>berjalan</a:t>
            </a:r>
            <a:r>
              <a:rPr lang="en-US" sz="8800" dirty="0" smtClean="0"/>
              <a:t> </a:t>
            </a:r>
            <a:r>
              <a:rPr lang="en-US" sz="8800" dirty="0" err="1" smtClean="0"/>
              <a:t>di</a:t>
            </a:r>
            <a:r>
              <a:rPr lang="en-US" sz="8800" dirty="0" smtClean="0"/>
              <a:t> </a:t>
            </a:r>
            <a:r>
              <a:rPr lang="en-US" sz="8800" dirty="0" err="1" smtClean="0"/>
              <a:t>atas</a:t>
            </a:r>
            <a:r>
              <a:rPr lang="en-US" sz="8800" dirty="0" smtClean="0"/>
              <a:t> Macintosh.</a:t>
            </a:r>
          </a:p>
          <a:p>
            <a:pPr>
              <a:buNone/>
            </a:pPr>
            <a:r>
              <a:rPr lang="en-US" sz="8800" dirty="0" smtClean="0"/>
              <a:t>Windows </a:t>
            </a:r>
            <a:r>
              <a:rPr lang="en-US" sz="8800" dirty="0" err="1" smtClean="0"/>
              <a:t>versi</a:t>
            </a:r>
            <a:r>
              <a:rPr lang="en-US" sz="8800" dirty="0" smtClean="0"/>
              <a:t> 2.x </a:t>
            </a:r>
            <a:r>
              <a:rPr lang="en-US" sz="8800" dirty="0" err="1" smtClean="0"/>
              <a:t>menggunakan</a:t>
            </a:r>
            <a:r>
              <a:rPr lang="en-US" sz="8800" dirty="0" smtClean="0"/>
              <a:t> model </a:t>
            </a:r>
            <a:r>
              <a:rPr lang="en-US" sz="8800" dirty="0" err="1" smtClean="0"/>
              <a:t>memori</a:t>
            </a:r>
            <a:r>
              <a:rPr lang="en-US" sz="8800" dirty="0" smtClean="0"/>
              <a:t> modus real, yang </a:t>
            </a:r>
            <a:r>
              <a:rPr lang="en-US" sz="8800" dirty="0" err="1" smtClean="0"/>
              <a:t>hanya</a:t>
            </a:r>
            <a:r>
              <a:rPr lang="en-US" sz="8800" dirty="0" smtClean="0"/>
              <a:t> </a:t>
            </a:r>
            <a:r>
              <a:rPr lang="en-US" sz="8800" dirty="0" err="1" smtClean="0"/>
              <a:t>mampu</a:t>
            </a:r>
            <a:r>
              <a:rPr lang="en-US" sz="8800" dirty="0" smtClean="0"/>
              <a:t> </a:t>
            </a:r>
            <a:r>
              <a:rPr lang="en-US" sz="8800" dirty="0" err="1" smtClean="0"/>
              <a:t>mengakses</a:t>
            </a:r>
            <a:r>
              <a:rPr lang="en-US" sz="8800" dirty="0" smtClean="0"/>
              <a:t> </a:t>
            </a:r>
            <a:r>
              <a:rPr lang="en-US" sz="8800" dirty="0" err="1" smtClean="0"/>
              <a:t>memori</a:t>
            </a:r>
            <a:r>
              <a:rPr lang="en-US" sz="8800" dirty="0" smtClean="0"/>
              <a:t> </a:t>
            </a:r>
            <a:r>
              <a:rPr lang="en-US" sz="8800" dirty="0" err="1" smtClean="0"/>
              <a:t>hingga</a:t>
            </a:r>
            <a:r>
              <a:rPr lang="en-US" sz="8800" dirty="0" smtClean="0"/>
              <a:t> 1 </a:t>
            </a:r>
            <a:r>
              <a:rPr lang="en-US" sz="8800" dirty="0" err="1" smtClean="0"/>
              <a:t>megabita</a:t>
            </a:r>
            <a:r>
              <a:rPr lang="en-US" sz="8800" dirty="0" smtClean="0"/>
              <a:t> </a:t>
            </a:r>
            <a:r>
              <a:rPr lang="en-US" sz="8800" dirty="0" err="1" smtClean="0"/>
              <a:t>saja</a:t>
            </a:r>
            <a:r>
              <a:rPr lang="en-US" sz="8800" dirty="0" smtClean="0"/>
              <a:t>. </a:t>
            </a:r>
          </a:p>
          <a:p>
            <a:pPr>
              <a:buNone/>
            </a:pPr>
            <a:r>
              <a:rPr lang="en-US" sz="8800" dirty="0" err="1" smtClean="0"/>
              <a:t>Dalam</a:t>
            </a:r>
            <a:r>
              <a:rPr lang="en-US" sz="8800" dirty="0" smtClean="0"/>
              <a:t> </a:t>
            </a:r>
            <a:r>
              <a:rPr lang="en-US" sz="8800" dirty="0" err="1" smtClean="0"/>
              <a:t>konfigurasi</a:t>
            </a:r>
            <a:r>
              <a:rPr lang="en-US" sz="8800" dirty="0" smtClean="0"/>
              <a:t> </a:t>
            </a:r>
            <a:r>
              <a:rPr lang="en-US" sz="8800" dirty="0" err="1" smtClean="0"/>
              <a:t>seperti</a:t>
            </a:r>
            <a:r>
              <a:rPr lang="en-US" sz="8800" dirty="0" smtClean="0"/>
              <a:t> </a:t>
            </a:r>
            <a:r>
              <a:rPr lang="en-US" sz="8800" dirty="0" err="1" smtClean="0"/>
              <a:t>itu</a:t>
            </a:r>
            <a:r>
              <a:rPr lang="en-US" sz="8800" dirty="0" smtClean="0"/>
              <a:t>, Windows </a:t>
            </a:r>
            <a:r>
              <a:rPr lang="en-US" sz="8800" dirty="0" err="1" smtClean="0"/>
              <a:t>dapat</a:t>
            </a:r>
            <a:r>
              <a:rPr lang="en-US" sz="8800" dirty="0" smtClean="0"/>
              <a:t> </a:t>
            </a:r>
            <a:r>
              <a:rPr lang="en-US" sz="8800" dirty="0" err="1" smtClean="0"/>
              <a:t>menjalankan</a:t>
            </a:r>
            <a:r>
              <a:rPr lang="en-US" sz="8800" dirty="0" smtClean="0"/>
              <a:t> </a:t>
            </a:r>
            <a:r>
              <a:rPr lang="en-US" sz="8800" dirty="0" err="1" smtClean="0"/>
              <a:t>aplikasi</a:t>
            </a:r>
            <a:r>
              <a:rPr lang="en-US" sz="8800" dirty="0" smtClean="0"/>
              <a:t> multitasking </a:t>
            </a:r>
            <a:r>
              <a:rPr lang="en-US" sz="8800" dirty="0" err="1" smtClean="0"/>
              <a:t>lainnya</a:t>
            </a:r>
            <a:r>
              <a:rPr lang="en-US" sz="8800" dirty="0" smtClean="0"/>
              <a:t>, </a:t>
            </a:r>
            <a:r>
              <a:rPr lang="en-US" sz="8800" dirty="0" err="1" smtClean="0"/>
              <a:t>semacam</a:t>
            </a:r>
            <a:r>
              <a:rPr lang="en-US" sz="8800" dirty="0" smtClean="0"/>
              <a:t> </a:t>
            </a:r>
            <a:r>
              <a:rPr lang="en-US" sz="8800" dirty="0" err="1" smtClean="0"/>
              <a:t>DESQview</a:t>
            </a:r>
            <a:r>
              <a:rPr lang="en-US" sz="8800" dirty="0" smtClean="0"/>
              <a:t>, yang </a:t>
            </a:r>
            <a:r>
              <a:rPr lang="en-US" sz="8800" dirty="0" err="1" smtClean="0"/>
              <a:t>berjalan</a:t>
            </a:r>
            <a:r>
              <a:rPr lang="en-US" sz="8800" dirty="0" smtClean="0"/>
              <a:t> </a:t>
            </a:r>
            <a:r>
              <a:rPr lang="en-US" sz="8800" dirty="0" err="1" smtClean="0"/>
              <a:t>dalam</a:t>
            </a:r>
            <a:r>
              <a:rPr lang="en-US" sz="8800" dirty="0" smtClean="0"/>
              <a:t> modus </a:t>
            </a:r>
            <a:r>
              <a:rPr lang="en-US" sz="8800" dirty="0" err="1" smtClean="0"/>
              <a:t>terproteksi</a:t>
            </a:r>
            <a:r>
              <a:rPr lang="en-US" sz="8800" dirty="0" smtClean="0"/>
              <a:t> yang </a:t>
            </a:r>
            <a:r>
              <a:rPr lang="en-US" sz="8800" dirty="0" err="1" smtClean="0"/>
              <a:t>ditawarkan</a:t>
            </a:r>
            <a:r>
              <a:rPr lang="en-US" sz="8800" dirty="0" smtClean="0"/>
              <a:t> </a:t>
            </a:r>
            <a:r>
              <a:rPr lang="en-US" sz="8800" dirty="0" err="1" smtClean="0"/>
              <a:t>oleh</a:t>
            </a:r>
            <a:r>
              <a:rPr lang="en-US" sz="8800" dirty="0" smtClean="0"/>
              <a:t> </a:t>
            </a:r>
            <a:r>
              <a:rPr lang="en-US" sz="8800" dirty="0" err="1" smtClean="0"/>
              <a:t>Resi</a:t>
            </a:r>
            <a:r>
              <a:rPr lang="en-US" sz="8800" dirty="0" smtClean="0"/>
              <a:t> </a:t>
            </a:r>
            <a:r>
              <a:rPr lang="en-US" sz="8800" dirty="0" err="1" smtClean="0"/>
              <a:t>Kiswanto</a:t>
            </a:r>
            <a:r>
              <a:rPr lang="en-US" sz="8800" dirty="0" smtClean="0"/>
              <a:t> Intel 80286</a:t>
            </a:r>
            <a:r>
              <a:rPr lang="en-US" sz="8000" dirty="0" smtClean="0"/>
              <a:t>.</a:t>
            </a:r>
          </a:p>
          <a:p>
            <a:pPr>
              <a:buNone/>
            </a:pPr>
            <a:endParaRPr lang="en-US" sz="4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Awal-awal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257800"/>
          </a:xfrm>
        </p:spPr>
        <p:txBody>
          <a:bodyPr>
            <a:noAutofit/>
          </a:bodyPr>
          <a:lstStyle/>
          <a:p>
            <a:r>
              <a:rPr lang="en-US" dirty="0" smtClean="0"/>
              <a:t>Windows 2.1x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	Windows/286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model </a:t>
            </a:r>
            <a:r>
              <a:rPr lang="en-US" sz="2200" dirty="0" err="1" smtClean="0"/>
              <a:t>memori</a:t>
            </a:r>
            <a:r>
              <a:rPr lang="en-US" sz="2200" dirty="0" smtClean="0"/>
              <a:t> modus real, </a:t>
            </a:r>
            <a:r>
              <a:rPr lang="en-US" sz="2200" dirty="0" err="1" smtClean="0"/>
              <a:t>tapi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versi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pertama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mendukung</a:t>
            </a:r>
            <a:r>
              <a:rPr lang="en-US" sz="2200" dirty="0" smtClean="0"/>
              <a:t> High Memory Area (HMA).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Windows/386 2.1 </a:t>
            </a:r>
            <a:r>
              <a:rPr lang="en-US" sz="2200" dirty="0" err="1" smtClean="0"/>
              <a:t>bahkan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kernel yang </a:t>
            </a:r>
            <a:r>
              <a:rPr lang="en-US" sz="2200" dirty="0" err="1" smtClean="0"/>
              <a:t>berjalan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modus </a:t>
            </a:r>
            <a:r>
              <a:rPr lang="en-US" sz="2200" dirty="0" err="1" smtClean="0"/>
              <a:t>terproteksi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emulasi</a:t>
            </a:r>
            <a:r>
              <a:rPr lang="en-US" sz="2200" dirty="0" smtClean="0"/>
              <a:t> Expanded Memory Specification (EMS) </a:t>
            </a:r>
            <a:r>
              <a:rPr lang="en-US" sz="2200" dirty="0" err="1" smtClean="0"/>
              <a:t>standar</a:t>
            </a:r>
            <a:r>
              <a:rPr lang="en-US" sz="2200" dirty="0" smtClean="0"/>
              <a:t> Lotus-Intel-Microsoft (LIM). </a:t>
            </a:r>
          </a:p>
          <a:p>
            <a:pPr>
              <a:buNone/>
            </a:pPr>
            <a:r>
              <a:rPr lang="en-US" sz="2200" dirty="0" err="1" smtClean="0"/>
              <a:t>Versi</a:t>
            </a:r>
            <a:r>
              <a:rPr lang="en-US" sz="2200" dirty="0" smtClean="0"/>
              <a:t> 2.03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kemudian</a:t>
            </a:r>
            <a:r>
              <a:rPr lang="en-US" sz="2200" dirty="0" smtClean="0"/>
              <a:t> </a:t>
            </a:r>
            <a:r>
              <a:rPr lang="en-US" sz="2200" dirty="0" err="1" smtClean="0"/>
              <a:t>versi</a:t>
            </a:r>
            <a:r>
              <a:rPr lang="en-US" sz="2200" dirty="0" smtClean="0"/>
              <a:t> 3.0 </a:t>
            </a:r>
            <a:r>
              <a:rPr lang="en-US" sz="2200" dirty="0" err="1" smtClean="0"/>
              <a:t>mendapatkan</a:t>
            </a:r>
            <a:r>
              <a:rPr lang="en-US" sz="2200" dirty="0" smtClean="0"/>
              <a:t> </a:t>
            </a:r>
            <a:r>
              <a:rPr lang="en-US" sz="2200" dirty="0" err="1" smtClean="0"/>
              <a:t>tuntutan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Apple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modus </a:t>
            </a:r>
            <a:r>
              <a:rPr lang="en-US" sz="2200" dirty="0" err="1" smtClean="0"/>
              <a:t>penampilan</a:t>
            </a:r>
            <a:r>
              <a:rPr lang="en-US" sz="2200" dirty="0" smtClean="0"/>
              <a:t> </a:t>
            </a:r>
            <a:r>
              <a:rPr lang="en-US" sz="2200" dirty="0" err="1" smtClean="0"/>
              <a:t>jendela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cascade (</a:t>
            </a:r>
            <a:r>
              <a:rPr lang="en-US" sz="2200" dirty="0" err="1" smtClean="0"/>
              <a:t>bertumpuk</a:t>
            </a:r>
            <a:r>
              <a:rPr lang="en-US" sz="2200" dirty="0" smtClean="0"/>
              <a:t>),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fitur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Apple Macintosh yang "</a:t>
            </a:r>
            <a:r>
              <a:rPr lang="en-US" sz="2200" dirty="0" err="1" smtClean="0"/>
              <a:t>ditiru</a:t>
            </a:r>
            <a:r>
              <a:rPr lang="en-US" sz="2200" dirty="0" smtClean="0"/>
              <a:t>" </a:t>
            </a:r>
            <a:r>
              <a:rPr lang="en-US" sz="2200" dirty="0" err="1" smtClean="0"/>
              <a:t>oleh</a:t>
            </a:r>
            <a:r>
              <a:rPr lang="en-US" sz="2200" dirty="0" smtClean="0"/>
              <a:t> Windows, </a:t>
            </a:r>
            <a:r>
              <a:rPr lang="en-US" sz="2200" dirty="0" err="1"/>
              <a:t>M</a:t>
            </a:r>
            <a:r>
              <a:rPr lang="en-US" sz="2200" dirty="0" err="1" smtClean="0"/>
              <a:t>asalah</a:t>
            </a:r>
            <a:r>
              <a:rPr lang="en-US" sz="2200" dirty="0" smtClean="0"/>
              <a:t> </a:t>
            </a:r>
            <a:r>
              <a:rPr lang="en-US" sz="2200" dirty="0" err="1" smtClean="0"/>
              <a:t>utama</a:t>
            </a:r>
            <a:r>
              <a:rPr lang="en-US" sz="2200" dirty="0" smtClean="0"/>
              <a:t>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dirty="0" err="1" smtClean="0"/>
              <a:t>tampilan</a:t>
            </a:r>
            <a:r>
              <a:rPr lang="en-US" sz="2200" dirty="0" smtClean="0"/>
              <a:t>/look and feel. </a:t>
            </a:r>
          </a:p>
          <a:p>
            <a:pPr>
              <a:buNone/>
            </a:pPr>
            <a:r>
              <a:rPr lang="en-US" sz="2200" dirty="0" smtClean="0"/>
              <a:t>Hakim William </a:t>
            </a:r>
            <a:r>
              <a:rPr lang="en-US" sz="2200" dirty="0" err="1" smtClean="0"/>
              <a:t>Schwarzer</a:t>
            </a:r>
            <a:r>
              <a:rPr lang="en-US" sz="2200" dirty="0" smtClean="0"/>
              <a:t> </a:t>
            </a:r>
            <a:r>
              <a:rPr lang="en-US" sz="2200" dirty="0" err="1" smtClean="0"/>
              <a:t>akhirnya</a:t>
            </a:r>
            <a:r>
              <a:rPr lang="en-US" sz="2200" dirty="0" smtClean="0"/>
              <a:t> </a:t>
            </a:r>
            <a:r>
              <a:rPr lang="en-US" sz="2200" dirty="0" err="1" smtClean="0"/>
              <a:t>membatalkan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189 </a:t>
            </a:r>
            <a:r>
              <a:rPr lang="en-US" sz="2200" dirty="0" err="1" smtClean="0"/>
              <a:t>tuntutan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, </a:t>
            </a:r>
            <a:r>
              <a:rPr lang="en-US" sz="2200" dirty="0" err="1" smtClean="0"/>
              <a:t>kecuali</a:t>
            </a:r>
            <a:r>
              <a:rPr lang="en-US" sz="2200" dirty="0" smtClean="0"/>
              <a:t> 9 </a:t>
            </a:r>
            <a:r>
              <a:rPr lang="en-US" sz="2200" dirty="0" err="1" smtClean="0"/>
              <a:t>tuntutan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diajukan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Apple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Microsoft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tanggal</a:t>
            </a:r>
            <a:r>
              <a:rPr lang="en-US" sz="2200" dirty="0" smtClean="0"/>
              <a:t> 5 </a:t>
            </a:r>
            <a:r>
              <a:rPr lang="en-US" sz="2200" dirty="0" err="1" smtClean="0"/>
              <a:t>Januari</a:t>
            </a:r>
            <a:r>
              <a:rPr lang="en-US" sz="2200" dirty="0" smtClean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1989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1990</a:t>
            </a:r>
          </a:p>
          <a:p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virtual (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MS-DOS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serentak</a:t>
            </a:r>
            <a:r>
              <a:rPr lang="en-US" dirty="0" smtClean="0"/>
              <a:t> (multitasking))</a:t>
            </a:r>
          </a:p>
          <a:p>
            <a:r>
              <a:rPr lang="en-US" dirty="0" err="1" smtClean="0"/>
              <a:t>menjadikan</a:t>
            </a:r>
            <a:r>
              <a:rPr lang="en-US" dirty="0" smtClean="0"/>
              <a:t> IBM PC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kompatibelnya</a:t>
            </a:r>
            <a:r>
              <a:rPr lang="en-US" dirty="0" smtClean="0"/>
              <a:t> </a:t>
            </a:r>
            <a:r>
              <a:rPr lang="en-US" dirty="0" err="1" smtClean="0"/>
              <a:t>penantang</a:t>
            </a:r>
            <a:r>
              <a:rPr lang="en-US" dirty="0" smtClean="0"/>
              <a:t> </a:t>
            </a:r>
            <a:r>
              <a:rPr lang="en-US" dirty="0" err="1" smtClean="0"/>
              <a:t>serius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Apple Macintosh</a:t>
            </a:r>
          </a:p>
          <a:p>
            <a:r>
              <a:rPr lang="en-US" dirty="0" smtClean="0"/>
              <a:t>Windows 3.0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modus, </a:t>
            </a:r>
            <a:r>
              <a:rPr lang="en-US" dirty="0" err="1" smtClean="0"/>
              <a:t>yakni</a:t>
            </a:r>
            <a:r>
              <a:rPr lang="en-US" dirty="0" smtClean="0"/>
              <a:t> modus real, modus </a:t>
            </a:r>
            <a:r>
              <a:rPr lang="en-US" dirty="0" err="1" smtClean="0"/>
              <a:t>standar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modus 386 Enhanced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kompatibel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prosesor-prosesor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Intel </a:t>
            </a:r>
            <a:r>
              <a:rPr lang="en-US" dirty="0" err="1" smtClean="0"/>
              <a:t>dari</a:t>
            </a:r>
            <a:r>
              <a:rPr lang="en-US" dirty="0" smtClean="0"/>
              <a:t> Intel 8086/8088, 80286, </a:t>
            </a:r>
            <a:r>
              <a:rPr lang="en-US" dirty="0" err="1" smtClean="0"/>
              <a:t>hingga</a:t>
            </a:r>
            <a:r>
              <a:rPr lang="en-US" dirty="0" smtClean="0"/>
              <a:t> 80386</a:t>
            </a:r>
          </a:p>
          <a:p>
            <a:r>
              <a:rPr lang="en-US" dirty="0" smtClean="0"/>
              <a:t> Windows 3.0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modus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dipaksa</a:t>
            </a:r>
            <a:r>
              <a:rPr lang="en-US" dirty="0" smtClean="0"/>
              <a:t> agar Windows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switch-switch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menjalankannya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win /r: </a:t>
            </a:r>
            <a:r>
              <a:rPr lang="en-US" dirty="0" err="1" smtClean="0"/>
              <a:t>memaksa</a:t>
            </a:r>
            <a:r>
              <a:rPr lang="en-US" dirty="0" smtClean="0"/>
              <a:t> Windows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real</a:t>
            </a:r>
          </a:p>
          <a:p>
            <a:pPr>
              <a:buNone/>
            </a:pPr>
            <a:r>
              <a:rPr lang="en-US" dirty="0" smtClean="0"/>
              <a:t>win /s: </a:t>
            </a:r>
            <a:r>
              <a:rPr lang="en-US" dirty="0" err="1" smtClean="0"/>
              <a:t>memaksa</a:t>
            </a:r>
            <a:r>
              <a:rPr lang="en-US" dirty="0" smtClean="0"/>
              <a:t> Windows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</a:t>
            </a:r>
            <a:r>
              <a:rPr lang="en-US" dirty="0" err="1" smtClean="0"/>
              <a:t>standar</a:t>
            </a:r>
            <a:endParaRPr lang="en-US" dirty="0"/>
          </a:p>
          <a:p>
            <a:pPr>
              <a:buNone/>
            </a:pPr>
            <a:r>
              <a:rPr lang="en-US" dirty="0" smtClean="0"/>
              <a:t>win /3: </a:t>
            </a:r>
            <a:r>
              <a:rPr lang="en-US" dirty="0" err="1" smtClean="0"/>
              <a:t>memaksa</a:t>
            </a:r>
            <a:r>
              <a:rPr lang="en-US" dirty="0" smtClean="0"/>
              <a:t> Windows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386 Enhanced.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Windows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modus </a:t>
            </a:r>
            <a:r>
              <a:rPr lang="en-US" dirty="0" err="1" smtClean="0"/>
              <a:t>terproteksi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kernel 386 enhanced mode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kernel yang </a:t>
            </a:r>
            <a:r>
              <a:rPr lang="en-US" dirty="0" err="1" smtClean="0"/>
              <a:t>ditingkatkan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kernel modus </a:t>
            </a:r>
            <a:r>
              <a:rPr lang="en-US" dirty="0" err="1" smtClean="0"/>
              <a:t>terproteksi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Windows/386.</a:t>
            </a:r>
          </a:p>
          <a:p>
            <a:r>
              <a:rPr lang="en-US" dirty="0" smtClean="0"/>
              <a:t>Windows 3.0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dikompilasi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16-bit,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mikroprosesor</a:t>
            </a:r>
            <a:r>
              <a:rPr lang="en-US" dirty="0" smtClean="0"/>
              <a:t> Intel 80386 (</a:t>
            </a:r>
            <a:r>
              <a:rPr lang="en-US" dirty="0" err="1" smtClean="0"/>
              <a:t>prosesor</a:t>
            </a:r>
            <a:r>
              <a:rPr lang="en-US" dirty="0" smtClean="0"/>
              <a:t> 32-bit)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3.0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Windows 3.0 with Multimedia Extensions 1.0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"multimedia upgrade kit",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drive CD-ROM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sound card,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Creative Labs Sound Blaster Pro (</a:t>
            </a:r>
            <a:r>
              <a:rPr lang="en-US" dirty="0" err="1" smtClean="0"/>
              <a:t>perintis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multimedia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versi-versi</a:t>
            </a:r>
            <a:r>
              <a:rPr lang="en-US" dirty="0" smtClean="0"/>
              <a:t> Windows)</a:t>
            </a:r>
          </a:p>
          <a:p>
            <a:r>
              <a:rPr lang="en-US" dirty="0" err="1" smtClean="0"/>
              <a:t>Tercatat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dirilisnya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Windows 3.1, Windows 3.0 </a:t>
            </a:r>
            <a:r>
              <a:rPr lang="en-US" dirty="0" err="1" smtClean="0"/>
              <a:t>terjual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10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salinan</a:t>
            </a:r>
            <a:r>
              <a:rPr lang="en-US" dirty="0" smtClean="0"/>
              <a:t>. </a:t>
            </a:r>
            <a:r>
              <a:rPr lang="en-US" dirty="0" err="1" smtClean="0"/>
              <a:t>Akhirnya</a:t>
            </a:r>
            <a:r>
              <a:rPr lang="en-US" dirty="0" smtClean="0"/>
              <a:t>, Windows 3.0 pun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pemasukan</a:t>
            </a:r>
            <a:r>
              <a:rPr lang="en-US" dirty="0" smtClean="0"/>
              <a:t> Microsoft,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Microsoft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3570</Words>
  <Application>Microsoft Office PowerPoint</Application>
  <PresentationFormat>On-screen Show (4:3)</PresentationFormat>
  <Paragraphs>338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Sejarah Windows</vt:lpstr>
      <vt:lpstr>Perkembangan Windows</vt:lpstr>
      <vt:lpstr>Awal-awal Versi Windows (1)</vt:lpstr>
      <vt:lpstr>Awal-awal Versi Windows (2)</vt:lpstr>
      <vt:lpstr>Awal-awal Versi Windows (3)</vt:lpstr>
      <vt:lpstr>Windows 3.0 (1)</vt:lpstr>
      <vt:lpstr>Windows 3.0 (2)</vt:lpstr>
      <vt:lpstr>Windows 3.0 (3)</vt:lpstr>
      <vt:lpstr>Windows 3.0 (4)</vt:lpstr>
      <vt:lpstr>Beralih sementara ke OS/2</vt:lpstr>
      <vt:lpstr>Windows 3.1</vt:lpstr>
      <vt:lpstr>Windows for Workgroups</vt:lpstr>
      <vt:lpstr>Windows NT (1)</vt:lpstr>
      <vt:lpstr>Windows NT (2)</vt:lpstr>
      <vt:lpstr>Windows NT (3)</vt:lpstr>
      <vt:lpstr>Windows 95</vt:lpstr>
      <vt:lpstr>Windows 98</vt:lpstr>
      <vt:lpstr>Windows 2000</vt:lpstr>
      <vt:lpstr>Windows Me</vt:lpstr>
      <vt:lpstr>Windows XP</vt:lpstr>
      <vt:lpstr>Kelebihan Windows Xp</vt:lpstr>
      <vt:lpstr>Kelemahan Windows Xp</vt:lpstr>
      <vt:lpstr>Windows Server 2003</vt:lpstr>
      <vt:lpstr>Kelebihan &amp; kekurangan Windows Server 2003</vt:lpstr>
      <vt:lpstr>Windows Vista</vt:lpstr>
      <vt:lpstr>Kelebihan &amp; keistimewaan Windows Vista</vt:lpstr>
      <vt:lpstr>Stabilitas Windows Vista</vt:lpstr>
      <vt:lpstr>Kelemahan Windows Vista</vt:lpstr>
      <vt:lpstr>Windows Home Server Console</vt:lpstr>
      <vt:lpstr>Windows Server 2008</vt:lpstr>
      <vt:lpstr>Kelebihan Windows Server 2008</vt:lpstr>
      <vt:lpstr>Windows 7</vt:lpstr>
      <vt:lpstr>Kelebihan Windows 7</vt:lpstr>
      <vt:lpstr>Windows 8</vt:lpstr>
      <vt:lpstr>Edisi Windows 8</vt:lpstr>
      <vt:lpstr>Windows 8.1</vt:lpstr>
      <vt:lpstr>KELEBIHAN WINDOWS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Windows</dc:title>
  <dc:creator>acer</dc:creator>
  <cp:lastModifiedBy>acer</cp:lastModifiedBy>
  <cp:revision>41</cp:revision>
  <dcterms:created xsi:type="dcterms:W3CDTF">2014-06-05T17:34:21Z</dcterms:created>
  <dcterms:modified xsi:type="dcterms:W3CDTF">2014-06-06T18:58:05Z</dcterms:modified>
</cp:coreProperties>
</file>