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9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9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4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3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38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43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7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0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6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0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9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2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7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7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6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DEFENSA HITO 4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SERGIO DIEGO CORDOVA DAVALOS</a:t>
            </a:r>
          </a:p>
          <a:p>
            <a:r>
              <a:rPr lang="es-ES" dirty="0"/>
              <a:t>PROGRAMACION III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746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B1935-465A-473C-A8BD-192F207E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</a:t>
            </a:r>
            <a:r>
              <a:rPr lang="es-BO" dirty="0" err="1">
                <a:latin typeface="Consolas" panose="020B0609020204030204" pitchFamily="49" charset="0"/>
              </a:rPr>
              <a:t>AlphabetModel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EC670B1-256A-4EE1-B5A2-B604049F6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89156"/>
              </p:ext>
            </p:extLst>
          </p:nvPr>
        </p:nvGraphicFramePr>
        <p:xfrm>
          <a:off x="1103313" y="2052638"/>
          <a:ext cx="894715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91474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AlphabetModel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letter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typer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letter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typer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getTyper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setTyper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typer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typer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getId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Id;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endParaRPr lang="es-BO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2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91DBC-7C90-4D8C-9984-A724C58C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</a:t>
            </a:r>
            <a:r>
              <a:rPr lang="es-BO" dirty="0" err="1">
                <a:latin typeface="Consolas" panose="020B0609020204030204" pitchFamily="49" charset="0"/>
              </a:rPr>
              <a:t>AlphabetModel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C45878F-9F15-458E-ADF5-769B90BE9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025501"/>
              </p:ext>
            </p:extLst>
          </p:nvPr>
        </p:nvGraphicFramePr>
        <p:xfrm>
          <a:off x="1103313" y="2052638"/>
          <a:ext cx="89471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1669959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br>
                        <a:rPr lang="es-BO" dirty="0"/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setId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id)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getLetter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setLetter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letter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letter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84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9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5C40C-97A4-4493-BE89-BC944F5C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Codigo</a:t>
            </a:r>
            <a:r>
              <a:rPr lang="es-BO" dirty="0"/>
              <a:t> </a:t>
            </a:r>
            <a:r>
              <a:rPr lang="es-BO" dirty="0" err="1"/>
              <a:t>ButtonModel</a:t>
            </a:r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568A501-7976-4DE8-A3DD-D9481DEB0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02937"/>
              </p:ext>
            </p:extLst>
          </p:nvPr>
        </p:nvGraphicFramePr>
        <p:xfrm>
          <a:off x="760413" y="1303338"/>
          <a:ext cx="894715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342146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@Entity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@Table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BO" dirty="0"/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dirty="0"/>
                        <a:t>)</a:t>
                      </a:r>
                      <a:br>
                        <a:rPr lang="es-BO" dirty="0"/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ButtonModel</a:t>
                      </a:r>
                      <a:r>
                        <a:rPr lang="es-BO" dirty="0"/>
                        <a:t> {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@javax.persistence.Id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@GeneratedValue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strategy </a:t>
                      </a:r>
                      <a:r>
                        <a:rPr lang="es-BO" dirty="0"/>
                        <a:t>= </a:t>
                      </a:r>
                      <a:r>
                        <a:rPr lang="es-BO" dirty="0" err="1"/>
                        <a:t>GenerationType.</a:t>
                      </a:r>
                      <a:r>
                        <a:rPr lang="es-BO" sz="18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r>
                        <a:rPr lang="es-BO" dirty="0"/>
                        <a:t>)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dirty="0"/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"Ingles",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BO" dirty="0"/>
                        <a:t>)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dirty="0"/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Portugues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BO" dirty="0"/>
                        <a:t>)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portugues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dirty="0"/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dirty="0"/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"Word",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BO" dirty="0"/>
                        <a:t>)</a:t>
                      </a: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6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6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2AC6A-CB27-4414-9476-8668605B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Codigo</a:t>
            </a:r>
            <a:r>
              <a:rPr lang="es-BO" dirty="0"/>
              <a:t> </a:t>
            </a:r>
            <a:r>
              <a:rPr lang="es-BO" dirty="0" err="1"/>
              <a:t>ButtonModel</a:t>
            </a:r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A1DD6FD-5DAE-4FD7-8D53-7EF8939E0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828570"/>
              </p:ext>
            </p:extLst>
          </p:nvPr>
        </p:nvGraphicFramePr>
        <p:xfrm>
          <a:off x="1103313" y="2052638"/>
          <a:ext cx="894715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411390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ButtonModel</a:t>
                      </a:r>
                      <a:r>
                        <a:rPr lang="es-BO" dirty="0"/>
                        <a:t>() {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 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ButtonModel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english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portugues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word</a:t>
                      </a:r>
                      <a:r>
                        <a:rPr lang="es-BO" dirty="0"/>
                        <a:t>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= </a:t>
                      </a:r>
                      <a:r>
                        <a:rPr lang="es-BO" dirty="0" err="1"/>
                        <a:t>english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portugues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= </a:t>
                      </a:r>
                      <a:r>
                        <a:rPr lang="es-BO" dirty="0" err="1"/>
                        <a:t>portugues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/>
                        <a:t>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/>
                        <a:t>= </a:t>
                      </a:r>
                      <a:r>
                        <a:rPr lang="es-BO" dirty="0" err="1"/>
                        <a:t>word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ButtonModel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english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dirty="0" err="1"/>
                        <a:t>first</a:t>
                      </a:r>
                      <a:r>
                        <a:rPr lang="es-BO" dirty="0"/>
                        <a:t>) {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 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9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35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4957-28AD-42A9-9EB3-6BEB5209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Codigo</a:t>
            </a:r>
            <a:r>
              <a:rPr lang="es-BO" dirty="0"/>
              <a:t> </a:t>
            </a:r>
            <a:r>
              <a:rPr lang="es-BO" dirty="0" err="1"/>
              <a:t>ButtonModel</a:t>
            </a:r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273B7B8-70A6-4FE1-9307-C4E8D52FC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253026"/>
              </p:ext>
            </p:extLst>
          </p:nvPr>
        </p:nvGraphicFramePr>
        <p:xfrm>
          <a:off x="1103313" y="2052638"/>
          <a:ext cx="89471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3890533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getId</a:t>
                      </a:r>
                      <a:r>
                        <a:rPr lang="es-BO" dirty="0"/>
                        <a:t>()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setId</a:t>
                      </a:r>
                      <a:r>
                        <a:rPr lang="es-BO" dirty="0"/>
                        <a:t>(</a:t>
                      </a:r>
                      <a:r>
                        <a:rPr lang="es-BO" dirty="0" err="1"/>
                        <a:t>Integer</a:t>
                      </a:r>
                      <a:r>
                        <a:rPr lang="es-BO" dirty="0"/>
                        <a:t> id)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es-BO" dirty="0"/>
                        <a:t>= 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r>
                        <a:rPr lang="es-BO" dirty="0"/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/>
                        <a:t>String</a:t>
                      </a:r>
                      <a:r>
                        <a:rPr lang="es-BO" dirty="0"/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getEnglish</a:t>
                      </a:r>
                      <a:r>
                        <a:rPr lang="es-BO" dirty="0"/>
                        <a:t>() {</a:t>
                      </a:r>
                      <a:br>
                        <a:rPr lang="es-BO" dirty="0"/>
                      </a:br>
                      <a:r>
                        <a:rPr lang="es-BO" dirty="0"/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/>
                        <a:t>}</a:t>
                      </a:r>
                      <a:br>
                        <a:rPr lang="es-BO" dirty="0"/>
                      </a:br>
                      <a:br>
                        <a:rPr lang="es-BO" dirty="0"/>
                      </a:b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40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9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6E851-5B3B-451D-9986-B3155699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</a:t>
            </a:r>
            <a:r>
              <a:rPr lang="es-BO" dirty="0" err="1">
                <a:latin typeface="Consolas" panose="020B0609020204030204" pitchFamily="49" charset="0"/>
              </a:rPr>
              <a:t>ButtonModel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A40D67D-6D6B-413D-8F1F-5F7869914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19284"/>
              </p:ext>
            </p:extLst>
          </p:nvPr>
        </p:nvGraphicFramePr>
        <p:xfrm>
          <a:off x="1103684" y="1152983"/>
          <a:ext cx="894715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1426194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setEnglish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english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english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english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getPortugues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portugues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setPortugues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portugues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portugues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portugues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getWord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word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setWord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word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word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word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01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12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53ED-FDF7-4DE7-BB82-876B6B93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</a:t>
            </a:r>
            <a:r>
              <a:rPr lang="es-BO" dirty="0" err="1">
                <a:latin typeface="Consolas" panose="020B0609020204030204" pitchFamily="49" charset="0"/>
              </a:rPr>
              <a:t>AlpgabetRepository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22DC4B0-B11A-44E5-91E0-E9A165125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817885"/>
              </p:ext>
            </p:extLst>
          </p:nvPr>
        </p:nvGraphicFramePr>
        <p:xfrm>
          <a:off x="1103313" y="2052638"/>
          <a:ext cx="89471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044906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interface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AlphabetRepository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extends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JpaRepository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AlphabetModel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&gt;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@Query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';",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nativeQuery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AlphabetModel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getFirstRow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@Query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second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';",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nativeQuery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AlphabetModel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getSecondRow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@Query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three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';",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nativeQuery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AlphabetModel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getThreeRow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82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8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0DFE9-31C5-4324-9960-85DEC924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Consolas" panose="020B0609020204030204" pitchFamily="49" charset="0"/>
              </a:rPr>
              <a:t>Código ButtonRepository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2BED48B-1EF9-44BD-A70B-D7FDD1948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92014"/>
              </p:ext>
            </p:extLst>
          </p:nvPr>
        </p:nvGraphicFramePr>
        <p:xfrm>
          <a:off x="1103684" y="2649538"/>
          <a:ext cx="89471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846563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interface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ButtonRepository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extends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JpaRepository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n-US" dirty="0">
                          <a:latin typeface="Consolas" panose="020B0609020204030204" pitchFamily="49" charset="0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@Query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"SELECT * FROM dictionary WHERE word = :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wordSelected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nativeQuery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US" dirty="0">
                          <a:latin typeface="Consolas" panose="020B0609020204030204" pitchFamily="49" charset="0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ButtonModel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getWordTranslate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@Param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"wordSelected"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 String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wordSelected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dirty="0">
                          <a:latin typeface="Consolas" panose="020B0609020204030204" pitchFamily="49" charset="0"/>
                        </a:rPr>
                      </a:br>
                      <a:endParaRPr lang="es-BO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14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25C8D-20A2-4EC0-864D-C73B91CB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Main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08EF088-33F4-4148-9A25-8CADF0E5B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672479"/>
              </p:ext>
            </p:extLst>
          </p:nvPr>
        </p:nvGraphicFramePr>
        <p:xfrm>
          <a:off x="874897" y="1304608"/>
          <a:ext cx="89471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971334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@SpringBootApplication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SergioCApplication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@Autowired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ButtonService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buttonService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@Autowired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AlphabetService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alphabetService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main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SpringApplication.run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SwingApplication.class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SpringApplicationBuilder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springApp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SpringApplicationBuilder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SergioCApplication.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springApp.headless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springApp.run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@PostConstruct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insertDataToDataBase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buttonService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.saveData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alphabetService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.saveData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7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5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1B2FD-F813-4A22-A43D-0A21324E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Main </a:t>
            </a:r>
            <a:r>
              <a:rPr lang="es-BO" dirty="0" err="1">
                <a:latin typeface="Consolas" panose="020B0609020204030204" pitchFamily="49" charset="0"/>
              </a:rPr>
              <a:t>Frame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5B6B1AC-4C9F-4684-89A5-9672A5AF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785054"/>
              </p:ext>
            </p:extLst>
          </p:nvPr>
        </p:nvGraphicFramePr>
        <p:xfrm>
          <a:off x="747712" y="1265238"/>
          <a:ext cx="10999787" cy="734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9787">
                  <a:extLst>
                    <a:ext uri="{9D8B030D-6E8A-4147-A177-3AD203B41FA5}">
                      <a16:colId xmlns:a16="http://schemas.microsoft.com/office/drawing/2014/main" val="2650715949"/>
                    </a:ext>
                  </a:extLst>
                </a:gridCol>
              </a:tblGrid>
              <a:tr h="5427662">
                <a:tc>
                  <a:txBody>
                    <a:bodyPr/>
                    <a:lstStyle/>
                    <a:p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@Component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MainFrame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extends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JFrame{</a:t>
                      </a:r>
                      <a:br>
                        <a:rPr lang="es-BO" sz="1400" dirty="0">
                          <a:latin typeface="Consolas" panose="020B0609020204030204" pitchFamily="49" charset="0"/>
                        </a:rPr>
                      </a:br>
                      <a:r>
                        <a:rPr lang="es-BO" sz="14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@Autowired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EmptyPanel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emptyPanel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@Autowired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AlphabetPanel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alphabetPanel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@Autowired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ButtonPanel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panelImages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MainFrame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sz="1400" dirty="0">
                          <a:latin typeface="Consolas" panose="020B0609020204030204" pitchFamily="49" charset="0"/>
                        </a:rPr>
                      </a:br>
                      <a:r>
                        <a:rPr lang="es-BO" sz="14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.setTitle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"PROGRA III 2020"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.setBounds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300, 200, 800, 600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.setBackground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Color.</a:t>
                      </a:r>
                      <a:r>
                        <a:rPr lang="es-BO" sz="1400" b="1" i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blue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.setLayout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GridLayout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2, 0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sz="1400" dirty="0">
                          <a:latin typeface="Consolas" panose="020B0609020204030204" pitchFamily="49" charset="0"/>
                        </a:rPr>
                      </a:br>
                      <a:br>
                        <a:rPr lang="es-BO" sz="1400" dirty="0">
                          <a:latin typeface="Consolas" panose="020B0609020204030204" pitchFamily="49" charset="0"/>
                        </a:rPr>
                      </a:br>
                      <a:r>
                        <a:rPr lang="es-BO" sz="14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@PostConstruct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createPanelsMainFrame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sz="1400" dirty="0">
                          <a:latin typeface="Consolas" panose="020B0609020204030204" pitchFamily="49" charset="0"/>
                        </a:rPr>
                      </a:br>
                      <a:r>
                        <a:rPr lang="es-BO" sz="14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 container = 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container.setLayout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FlowLayout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())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addPanels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(container)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.add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(container)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.setVisible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sz="1400" dirty="0">
                          <a:latin typeface="Consolas" panose="020B0609020204030204" pitchFamily="49" charset="0"/>
                        </a:rPr>
                      </a:br>
                      <a:br>
                        <a:rPr lang="es-BO" sz="1400" dirty="0">
                          <a:latin typeface="Consolas" panose="020B0609020204030204" pitchFamily="49" charset="0"/>
                        </a:rPr>
                      </a:br>
                      <a:r>
                        <a:rPr lang="es-BO" sz="14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addPanels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 container) {</a:t>
                      </a:r>
                      <a:br>
                        <a:rPr lang="es-BO" sz="1400" dirty="0">
                          <a:latin typeface="Consolas" panose="020B0609020204030204" pitchFamily="49" charset="0"/>
                        </a:rPr>
                      </a:br>
                      <a:r>
                        <a:rPr lang="es-BO" sz="14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container.add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alphabetPanel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container.add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panelImages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400" dirty="0" err="1">
                          <a:latin typeface="Consolas" panose="020B0609020204030204" pitchFamily="49" charset="0"/>
                        </a:rPr>
                        <a:t>container.add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4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emptyPanel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4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400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sz="1400" dirty="0">
                          <a:latin typeface="Consolas" panose="020B0609020204030204" pitchFamily="49" charset="0"/>
                        </a:rPr>
                      </a:br>
                      <a:r>
                        <a:rPr lang="es-BO" sz="14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8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8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7265E-3D31-4218-92FE-FEAFE733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latin typeface="Consolas" panose="020B0609020204030204" pitchFamily="49" charset="0"/>
              </a:rPr>
              <a:t>Código </a:t>
            </a:r>
            <a:r>
              <a:rPr lang="es-BO" dirty="0" err="1">
                <a:latin typeface="Consolas" panose="020B0609020204030204" pitchFamily="49" charset="0"/>
              </a:rPr>
              <a:t>ButtonListener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C6E17D9-5131-4E92-866E-2298448E9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282820"/>
              </p:ext>
            </p:extLst>
          </p:nvPr>
        </p:nvGraphicFramePr>
        <p:xfrm>
          <a:off x="874897" y="1379538"/>
          <a:ext cx="89471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419198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ButtonListener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implements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ActionListener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ActionEvent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e)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currentButton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e.getSource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JOptionPane.</a:t>
                      </a:r>
                      <a:r>
                        <a:rPr lang="es-BO" i="1" dirty="0" err="1">
                          <a:effectLst/>
                          <a:latin typeface="Consolas" panose="020B0609020204030204" pitchFamily="49" charset="0"/>
                        </a:rPr>
                        <a:t>showMessageDialog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Button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Pressed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-&gt; "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currentButton.getText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endParaRPr lang="es-BO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8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3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C7091-B64C-459A-B2C0-F8BA8B0F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</a:t>
            </a:r>
            <a:r>
              <a:rPr lang="es-BO" dirty="0" err="1">
                <a:latin typeface="Consolas" panose="020B0609020204030204" pitchFamily="49" charset="0"/>
              </a:rPr>
              <a:t>AlphabetPanel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59A6928-7035-4FAB-B9D7-2DEDCE74D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02633"/>
              </p:ext>
            </p:extLst>
          </p:nvPr>
        </p:nvGraphicFramePr>
        <p:xfrm>
          <a:off x="747713" y="1333500"/>
          <a:ext cx="894715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084805034"/>
                    </a:ext>
                  </a:extLst>
                </a:gridCol>
              </a:tblGrid>
              <a:tr h="164923">
                <a:tc>
                  <a:txBody>
                    <a:bodyPr/>
                    <a:lstStyle/>
                    <a:p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@Component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extends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@Autowired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AlphabetService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alphabetService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s-BO" i="1" dirty="0" err="1">
                          <a:effectLst/>
                          <a:latin typeface="Consolas" panose="020B0609020204030204" pitchFamily="49" charset="0"/>
                        </a:rPr>
                        <a:t>setProperty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butBackColor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"#C1ECF1"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s-BO" i="1" dirty="0" err="1">
                          <a:effectLst/>
                          <a:latin typeface="Consolas" panose="020B0609020204030204" pitchFamily="49" charset="0"/>
                        </a:rPr>
                        <a:t>setProperty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textColor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"#0B0BF6"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.setPreferredSize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Dimension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600, 190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.setBackground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Color.</a:t>
                      </a:r>
                      <a:r>
                        <a:rPr lang="es-BO" sz="1800" b="1" i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blue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.setLayout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GridLayout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3, 0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1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3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21B13-D5C4-45BE-910D-AD63E65A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</a:t>
            </a:r>
            <a:r>
              <a:rPr lang="es-BO" dirty="0" err="1">
                <a:latin typeface="Consolas" panose="020B0609020204030204" pitchFamily="49" charset="0"/>
              </a:rPr>
              <a:t>AlphabetPanel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1F21E1C-D2FA-4E0E-93C9-DBB99A3A6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003927"/>
              </p:ext>
            </p:extLst>
          </p:nvPr>
        </p:nvGraphicFramePr>
        <p:xfrm>
          <a:off x="874897" y="1303338"/>
          <a:ext cx="894715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70693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@PostConstruct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createButtonsLetters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java.util.List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AlphabetModel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firstRow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alphabetService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.getAllLettersFirst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titleAlphabet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firstRow.get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getLetter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split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panelQ_P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.createPanelButton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titleAlphabet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.add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panelQ_P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java.util.List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AlphabetModel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secondRow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alphabetService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.getAllLettersSecond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[] titleAlphabet1 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secondRow.get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getLetter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split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panelA_L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.createPanelButton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(titleAlphabet1)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.add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panelA_L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List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AlphabetModel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threeRow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alphabetService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.getAllLettersThree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[] titleAlphabet2 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threeRow.get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getLetter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split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panelZ_M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.createPanelButton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(titleAlphabet2)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.add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panelZ_M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endParaRPr lang="es-BO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4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5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2AA21-0E30-4A46-B538-257E69A7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</a:t>
            </a:r>
            <a:r>
              <a:rPr lang="es-BO" dirty="0" err="1">
                <a:latin typeface="Consolas" panose="020B0609020204030204" pitchFamily="49" charset="0"/>
              </a:rPr>
              <a:t>AlphabetPanel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62ECBEE-8914-40E5-8954-ABB163AC0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808416"/>
              </p:ext>
            </p:extLst>
          </p:nvPr>
        </p:nvGraphicFramePr>
        <p:xfrm>
          <a:off x="874897" y="1277938"/>
          <a:ext cx="894715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388807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createPanelButton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titleAlphabet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mainPanel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mainPanel.setLayout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FlowLayout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ButtonListener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listener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ButtonListener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titleAlphabet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button.setPreferredSize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Dimension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55, 40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button.addActionListener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listener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button.setBackground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Color.</a:t>
                      </a:r>
                      <a:r>
                        <a:rPr lang="es-BO" i="1" dirty="0" err="1">
                          <a:effectLst/>
                          <a:latin typeface="Consolas" panose="020B0609020204030204" pitchFamily="49" charset="0"/>
                        </a:rPr>
                        <a:t>getColor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butBackColor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button.setForeground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Color.</a:t>
                      </a:r>
                      <a:r>
                        <a:rPr lang="es-BO" i="1" dirty="0" err="1">
                          <a:effectLst/>
                          <a:latin typeface="Consolas" panose="020B0609020204030204" pitchFamily="49" charset="0"/>
                        </a:rPr>
                        <a:t>getColor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textColor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button.setBorder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BorderFactory.</a:t>
                      </a:r>
                      <a:r>
                        <a:rPr lang="es-BO" i="1" dirty="0" err="1">
                          <a:effectLst/>
                          <a:latin typeface="Consolas" panose="020B0609020204030204" pitchFamily="49" charset="0"/>
                        </a:rPr>
                        <a:t>createEmptyBorder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button.setFont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Util.</a:t>
                      </a:r>
                      <a:r>
                        <a:rPr lang="es-BO" sz="1800" b="1" i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FONT_TEXT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mainPanel.add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button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mainPanel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2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13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AB557-3734-428C-A8A2-F03FC247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</a:t>
            </a:r>
            <a:r>
              <a:rPr lang="es-BO" dirty="0" err="1">
                <a:latin typeface="Consolas" panose="020B0609020204030204" pitchFamily="49" charset="0"/>
              </a:rPr>
              <a:t>EmptyPanel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5677614-6F32-4FD7-ACD0-96B0BF551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653197"/>
              </p:ext>
            </p:extLst>
          </p:nvPr>
        </p:nvGraphicFramePr>
        <p:xfrm>
          <a:off x="1103684" y="2054860"/>
          <a:ext cx="89471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506584343"/>
                    </a:ext>
                  </a:extLst>
                </a:gridCol>
              </a:tblGrid>
              <a:tr h="620078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EmptyPanel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extends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JPanel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EmptyPanel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.setPreferredSize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Dimension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500,100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.setBackground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Color.</a:t>
                      </a:r>
                      <a:r>
                        <a:rPr lang="es-BO" sz="1800" b="1" i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CYAN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.setLayout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GridLayout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2, 1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/>
                      </a:b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3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4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EB818-5C82-4013-8E6D-0DFA8D69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</a:t>
            </a:r>
            <a:r>
              <a:rPr lang="es-BO" dirty="0" err="1">
                <a:latin typeface="Consolas" panose="020B0609020204030204" pitchFamily="49" charset="0"/>
              </a:rPr>
              <a:t>Util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F9EDCF7-F215-49DE-88DB-DBCF04C0A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943902"/>
              </p:ext>
            </p:extLst>
          </p:nvPr>
        </p:nvGraphicFramePr>
        <p:xfrm>
          <a:off x="874897" y="1544638"/>
          <a:ext cx="894715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299753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Util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final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Font </a:t>
                      </a:r>
                      <a:r>
                        <a:rPr lang="es-BO" sz="1800" b="1" i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FONT_TEXT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Font(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"Arial",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Font.</a:t>
                      </a:r>
                      <a:r>
                        <a:rPr lang="es-BO" sz="1800" b="1" i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BOLD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28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URL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getResourcePath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nameImg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Util.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.getClassLoader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getResource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nameImg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(){}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endParaRPr lang="es-BO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0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5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8ED09-B026-4FFB-9149-A93A37A7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>
                <a:latin typeface="Consolas" panose="020B0609020204030204" pitchFamily="49" charset="0"/>
              </a:rPr>
              <a:t>Codigo</a:t>
            </a:r>
            <a:r>
              <a:rPr lang="es-BO" dirty="0">
                <a:latin typeface="Consolas" panose="020B0609020204030204" pitchFamily="49" charset="0"/>
              </a:rPr>
              <a:t> </a:t>
            </a:r>
            <a:r>
              <a:rPr lang="es-BO" dirty="0" err="1">
                <a:latin typeface="Consolas" panose="020B0609020204030204" pitchFamily="49" charset="0"/>
              </a:rPr>
              <a:t>AlphabetModel</a:t>
            </a:r>
            <a:endParaRPr lang="es-BO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E55007D-9D8F-460D-B73D-F3039421B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730875"/>
              </p:ext>
            </p:extLst>
          </p:nvPr>
        </p:nvGraphicFramePr>
        <p:xfrm>
          <a:off x="874897" y="1316038"/>
          <a:ext cx="894715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7150">
                  <a:extLst>
                    <a:ext uri="{9D8B030D-6E8A-4147-A177-3AD203B41FA5}">
                      <a16:colId xmlns:a16="http://schemas.microsoft.com/office/drawing/2014/main" val="437374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@Table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AlphabetModel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@javax.persistence.Id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@GeneratedValue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strategy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GenerationType.</a:t>
                      </a:r>
                      <a:r>
                        <a:rPr lang="es-BO" sz="1800" b="1" i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Id;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letter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@Column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10,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dirty="0" err="1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typer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b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BO" sz="1800" b="1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AlphabetModel</a:t>
                      </a:r>
                      <a:r>
                        <a:rPr lang="es-BO" dirty="0">
                          <a:latin typeface="Consolas" panose="020B0609020204030204" pitchFamily="49" charset="0"/>
                        </a:rPr>
                        <a:t>() {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r>
                        <a:rPr lang="es-BO" dirty="0">
                          <a:latin typeface="Consolas" panose="020B0609020204030204" pitchFamily="49" charset="0"/>
                        </a:rPr>
                        <a:t>    }</a:t>
                      </a: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br>
                        <a:rPr lang="es-BO" dirty="0">
                          <a:latin typeface="Consolas" panose="020B0609020204030204" pitchFamily="49" charset="0"/>
                        </a:rPr>
                      </a:br>
                      <a:endParaRPr lang="es-BO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84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63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5746</TotalTime>
  <Words>1656</Words>
  <Application>Microsoft Office PowerPoint</Application>
  <PresentationFormat>Panorámica</PresentationFormat>
  <Paragraphs>37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Consolas</vt:lpstr>
      <vt:lpstr>Wingdings 3</vt:lpstr>
      <vt:lpstr>Ion</vt:lpstr>
      <vt:lpstr>DEFENSA HITO 4</vt:lpstr>
      <vt:lpstr>Codigo Main Frame</vt:lpstr>
      <vt:lpstr>Código ButtonListener</vt:lpstr>
      <vt:lpstr>Codigo AlphabetPanel</vt:lpstr>
      <vt:lpstr>Codigo AlphabetPanel</vt:lpstr>
      <vt:lpstr>Codigo AlphabetPanel</vt:lpstr>
      <vt:lpstr>Codigo EmptyPanel</vt:lpstr>
      <vt:lpstr>Codigo Util</vt:lpstr>
      <vt:lpstr>Codigo AlphabetModel</vt:lpstr>
      <vt:lpstr>Codigo AlphabetModel</vt:lpstr>
      <vt:lpstr>Codigo AlphabetModel</vt:lpstr>
      <vt:lpstr>Codigo ButtonModel</vt:lpstr>
      <vt:lpstr>Codigo ButtonModel</vt:lpstr>
      <vt:lpstr>Codigo ButtonModel</vt:lpstr>
      <vt:lpstr>Codigo ButtonModel</vt:lpstr>
      <vt:lpstr>Codigo AlpgabetRepository</vt:lpstr>
      <vt:lpstr>Código ButtonRepository</vt:lpstr>
      <vt:lpstr>Codigo Main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HITO 4</dc:title>
  <dc:creator>Elian</dc:creator>
  <cp:lastModifiedBy>Sergio Cordova</cp:lastModifiedBy>
  <cp:revision>28</cp:revision>
  <dcterms:created xsi:type="dcterms:W3CDTF">2020-06-20T17:47:33Z</dcterms:created>
  <dcterms:modified xsi:type="dcterms:W3CDTF">2020-06-26T07:13:21Z</dcterms:modified>
</cp:coreProperties>
</file>