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62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9F6"/>
    <a:srgbClr val="B6D2EC"/>
    <a:srgbClr val="5B9BD5"/>
    <a:srgbClr val="A32A48"/>
    <a:srgbClr val="878786"/>
    <a:srgbClr val="A3A3A3"/>
    <a:srgbClr val="FF97AD"/>
    <a:srgbClr val="F8C4CA"/>
    <a:srgbClr val="EE7080"/>
    <a:srgbClr val="FF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5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7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6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8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5EA1-8AD1-4801-AE95-12703AF6E67F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FCD0-1F73-4F1A-8373-DF65A5413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0" y="5097331"/>
            <a:ext cx="1219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1148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1148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1148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1148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1148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1148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1148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1148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1148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2000" dirty="0">
                <a:latin typeface="Gill Sans MT" panose="020B050202010402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Sejik Park</a:t>
            </a:r>
          </a:p>
          <a:p>
            <a:pPr algn="ctr" eaLnBrk="1" latinLnBrk="1" hangingPunct="1"/>
            <a:r>
              <a:rPr kumimoji="0" lang="en-US" altLang="ko-KR" sz="2000" dirty="0">
                <a:latin typeface="Gill Sans MT" panose="020B050202010402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Departments of Computer Science and Engineering</a:t>
            </a:r>
          </a:p>
          <a:p>
            <a:pPr algn="ctr" eaLnBrk="1" latinLnBrk="1" hangingPunct="1"/>
            <a:r>
              <a:rPr kumimoji="0" lang="en-US" altLang="ko-KR" sz="2000" dirty="0">
                <a:latin typeface="Gill Sans MT" panose="020B050202010402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Interdisciplinary Major in Brain and Cognitive Sciences</a:t>
            </a:r>
          </a:p>
          <a:p>
            <a:pPr algn="ctr" eaLnBrk="1" latinLnBrk="1" hangingPunct="1"/>
            <a:r>
              <a:rPr kumimoji="0" lang="en-US" altLang="ko-KR" sz="2000" dirty="0">
                <a:latin typeface="Gill Sans MT" panose="020B0502020104020203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Korea University College of Informatics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-82" y="797617"/>
            <a:ext cx="12192000" cy="24785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90000"/>
                </a:schemeClr>
              </a:gs>
              <a:gs pos="100000">
                <a:srgbClr val="FF8BA1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rgbClr val="8F0029"/>
                </a:solidFill>
                <a:latin typeface="Calibri" panose="020F050202020403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Pre-stimulus time dimension reduction by using t-SNE to predict conscious awareness about correct or incorrect response</a:t>
            </a:r>
            <a:endParaRPr kumimoji="1" lang="ko-KR" altLang="en-US" sz="3200" b="1" dirty="0">
              <a:solidFill>
                <a:srgbClr val="8F0029"/>
              </a:solidFill>
              <a:latin typeface="Calibri" panose="020F050202020403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754" y="3527977"/>
            <a:ext cx="1150491" cy="15413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78" y="1893904"/>
            <a:ext cx="5398806" cy="3924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1" y="593431"/>
            <a:ext cx="3369025" cy="11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4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Preprocessing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812361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Baseline Correction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Epoch data with given code (onset-500 to onset)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</a:rPr>
              <a:t>Baseline correction were performed using the 500-0 </a:t>
            </a:r>
            <a:r>
              <a:rPr lang="en-US" altLang="ko-KR" b="1" dirty="0" err="1">
                <a:solidFill>
                  <a:srgbClr val="002060"/>
                </a:solidFill>
                <a:ea typeface="MS PGothic" pitchFamily="34" charset="-128"/>
              </a:rPr>
              <a:t>ms</a:t>
            </a: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</a:rPr>
              <a:t> pre-stimulus interval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Check all channels for finding bad channel to interpolation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Artifact rejection (limit maximum amplitude &amp; maximal gradient voltage step): remove epoch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</a:rPr>
              <a:t>Offline filter (e.g. 0.5-30 Hz) &amp; ICA noise reduction </a:t>
            </a:r>
            <a:r>
              <a:rPr lang="en-US" altLang="ko-KR" dirty="0">
                <a:solidFill>
                  <a:srgbClr val="002060"/>
                </a:solidFill>
                <a:ea typeface="MS PGothic" pitchFamily="34" charset="-128"/>
              </a:rPr>
              <a:t>(</a:t>
            </a:r>
            <a:r>
              <a:rPr lang="en-US" altLang="ko-KR" dirty="0" err="1">
                <a:solidFill>
                  <a:srgbClr val="002060"/>
                </a:solidFill>
                <a:ea typeface="MS PGothic" pitchFamily="34" charset="-128"/>
              </a:rPr>
              <a:t>Kawakatsu</a:t>
            </a:r>
            <a:r>
              <a:rPr lang="en-US" altLang="ko-KR" dirty="0">
                <a:solidFill>
                  <a:srgbClr val="002060"/>
                </a:solidFill>
                <a:ea typeface="MS PGothic" pitchFamily="34" charset="-128"/>
              </a:rPr>
              <a:t> 2003)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</a:rPr>
              <a:t>Individual averaged data analysis &amp; Grand averaged data analysis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</a:rPr>
              <a:t>Frequency analysis (e.g. wavelet </a:t>
            </a: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  <a:sym typeface="Wingdings" panose="05000000000000000000" pitchFamily="2" charset="2"/>
              </a:rPr>
              <a:t> Beta) </a:t>
            </a:r>
            <a:r>
              <a:rPr lang="de-DE" altLang="ko-KR" dirty="0">
                <a:solidFill>
                  <a:srgbClr val="002060"/>
                </a:solidFill>
                <a:ea typeface="MS PGothic" pitchFamily="34" charset="-128"/>
                <a:sym typeface="Wingdings" panose="05000000000000000000" pitchFamily="2" charset="2"/>
              </a:rPr>
              <a:t>(Pfurtscheller, Woertz et al. 2002)</a:t>
            </a:r>
            <a:endParaRPr lang="en-US" altLang="ko-KR" dirty="0">
              <a:solidFill>
                <a:srgbClr val="002060"/>
              </a:solidFill>
              <a:ea typeface="MS PGothic" pitchFamily="34" charset="-128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002060"/>
                </a:solidFill>
                <a:ea typeface="MS PGothic" pitchFamily="34" charset="-128"/>
                <a:sym typeface="Wingdings" panose="05000000000000000000" pitchFamily="2" charset="2"/>
              </a:rPr>
              <a:t>Change time range or short range repeat analysis</a:t>
            </a: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sz="1400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sz="1400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sz="1400" dirty="0">
              <a:solidFill>
                <a:srgbClr val="003300"/>
              </a:solidFill>
              <a:ea typeface="MS PGothic" pitchFamily="34" charset="-128"/>
            </a:endParaRPr>
          </a:p>
          <a:p>
            <a:pPr lvl="1">
              <a:defRPr/>
            </a:pPr>
            <a:r>
              <a:rPr lang="en-US" altLang="ko-KR" sz="1400" dirty="0">
                <a:solidFill>
                  <a:srgbClr val="00B0F0"/>
                </a:solidFill>
                <a:ea typeface="MS PGothic" pitchFamily="34" charset="-128"/>
              </a:rPr>
              <a:t>  </a:t>
            </a:r>
            <a:endParaRPr lang="en-US" altLang="ko-KR" sz="1400" dirty="0">
              <a:solidFill>
                <a:srgbClr val="BFBFBF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ko-KR" sz="2000" dirty="0">
                <a:ea typeface="MS PGothic" pitchFamily="34" charset="-128"/>
              </a:rPr>
              <a:t>  </a:t>
            </a:r>
          </a:p>
          <a:p>
            <a:pPr lvl="1">
              <a:defRPr/>
            </a:pPr>
            <a:endParaRPr lang="ko-KR" altLang="en-US" dirty="0">
              <a:ea typeface="MS PGothic" pitchFamily="34" charset="-128"/>
            </a:endParaRPr>
          </a:p>
        </p:txBody>
      </p:sp>
      <p:sp>
        <p:nvSpPr>
          <p:cNvPr id="21" name="직사각형 1"/>
          <p:cNvSpPr>
            <a:spLocks noChangeArrowheads="1"/>
          </p:cNvSpPr>
          <p:nvPr/>
        </p:nvSpPr>
        <p:spPr bwMode="auto">
          <a:xfrm>
            <a:off x="466725" y="6289675"/>
            <a:ext cx="11308180" cy="452438"/>
          </a:xfrm>
          <a:prstGeom prst="rect">
            <a:avLst/>
          </a:prstGeom>
          <a:solidFill>
            <a:srgbClr val="F9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Gill Sans MT" panose="020B0502020104020203" pitchFamily="34" charset="0"/>
              </a:rPr>
              <a:t>Also, parallel coding with MATLAB would be better to overcome very slow computation speed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Preprocessing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778414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Artifact rejection by Empirical Mode Decomposition (EMD) &amp; Pearson correlation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Strong artifact rejection tool to remove blinking and small movement </a:t>
            </a:r>
            <a:r>
              <a:rPr lang="en-US" altLang="ko-KR" dirty="0">
                <a:solidFill>
                  <a:srgbClr val="222268"/>
                </a:solidFill>
                <a:ea typeface="MS PGothic" pitchFamily="34" charset="-128"/>
              </a:rPr>
              <a:t>(Rosas-Cholula, Ramirez-Cortes et al. 2013)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Change EMD parameter (resolution, residual energy)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Change correlation p-value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Check EMD artifact rejection removing noise not real signal by somatosensory meg simulation data</a:t>
            </a:r>
            <a:endParaRPr lang="ko-KR" altLang="en-US" dirty="0">
              <a:ea typeface="MS PGothic" pitchFamily="34" charset="-128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466725" y="6289675"/>
            <a:ext cx="11308180" cy="452438"/>
          </a:xfrm>
          <a:prstGeom prst="rect">
            <a:avLst/>
          </a:prstGeom>
          <a:solidFill>
            <a:srgbClr val="F9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Gill Sans MT" panose="020B0502020104020203" pitchFamily="34" charset="0"/>
              </a:rPr>
              <a:t>Compare artifact rejection tool like ICA, PCA would be helpful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1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Main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770393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t-Distributed Stochastic Neighbor Embedding (t-SNE; dimension reduction)</a:t>
            </a: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 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Dimension reduction is one way to control the complexity of electroencephalogram </a:t>
            </a:r>
            <a:r>
              <a:rPr lang="en-US" altLang="ko-KR" dirty="0">
                <a:solidFill>
                  <a:srgbClr val="222268"/>
                </a:solidFill>
                <a:ea typeface="MS PGothic" pitchFamily="34" charset="-128"/>
              </a:rPr>
              <a:t>(Li and Lu 2009)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t-SNE is good to visualize difference among subject groups</a:t>
            </a: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Change t-SNE parameter (dimensionality reduction number, perplexity)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Using different input (frequency information, connectivity information by grand causality)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Check EMD artifact rejection removing noise not real signal by somatosensory meg simulation data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t-SNE with deep recurrent neural network for analysis</a:t>
            </a:r>
            <a:endParaRPr lang="ko-KR" altLang="en-US" dirty="0">
              <a:ea typeface="MS PGothic" pitchFamily="34" charset="-128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466725" y="6289675"/>
            <a:ext cx="11308180" cy="452438"/>
          </a:xfrm>
          <a:prstGeom prst="rect">
            <a:avLst/>
          </a:prstGeom>
          <a:solidFill>
            <a:srgbClr val="F9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Gill Sans MT" panose="020B0502020104020203" pitchFamily="34" charset="0"/>
              </a:rPr>
              <a:t>Lack of time-series dimension reduction knowledge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Main &amp; Result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762372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Main: Circle regression (non-linear regression)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Dimension reduction data plot looks like circular</a:t>
            </a: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Relation between channels to get encoded information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Result: Variance (R2)</a:t>
            </a: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 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Wrong value (because of non-linear regression): all values are over 0.90</a:t>
            </a: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Find way to use linear regression (way to find simple dimension reduction data)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dirty="0"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466725" y="6289675"/>
            <a:ext cx="11308180" cy="452438"/>
          </a:xfrm>
          <a:prstGeom prst="rect">
            <a:avLst/>
          </a:prstGeom>
          <a:solidFill>
            <a:srgbClr val="F9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Gill Sans MT" panose="020B0502020104020203" pitchFamily="34" charset="0"/>
              </a:rPr>
              <a:t>Circle regression is not for R square value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5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Result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770393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Perceptual accuracy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hits + correction rejection vs. false alarms + misses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Accuracy over 198 epochs: 0.6021 (Channel: 313)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t-SNE is good to visualize difference among subject groups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Result file: SejikPark_BIOMAG2016.mat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ea typeface="MS PGothic" pitchFamily="34" charset="-128"/>
              </a:rPr>
              <a:t>Further research</a:t>
            </a:r>
            <a:b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</a:b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Find meaning of the 313 channel location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Test more data (epochs &amp; subjects) with training &amp; test analysis (e.g. 80% data for training analysis to get parameter and 20% data for test analysis to know the accuracy of method)</a:t>
            </a:r>
          </a:p>
          <a:p>
            <a:pPr marL="742950" lvl="1" indent="-285750">
              <a:buFontTx/>
              <a:buChar char="-"/>
              <a:defRPr/>
            </a:pPr>
            <a:endParaRPr lang="en-US" altLang="ko-KR" b="1" dirty="0">
              <a:solidFill>
                <a:srgbClr val="222268"/>
              </a:solidFill>
              <a:ea typeface="MS PGothic" pitchFamily="34" charset="-128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 b="1" dirty="0">
                <a:solidFill>
                  <a:srgbClr val="222268"/>
                </a:solidFill>
                <a:ea typeface="MS PGothic" pitchFamily="34" charset="-128"/>
              </a:rPr>
              <a:t>Find accuracy has meaning (coincidence or real meaningful result)</a:t>
            </a:r>
            <a:endParaRPr lang="ko-KR" altLang="en-US" dirty="0">
              <a:ea typeface="MS PGothic" pitchFamily="34" charset="-128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466725" y="6289675"/>
            <a:ext cx="11308180" cy="452438"/>
          </a:xfrm>
          <a:prstGeom prst="rect">
            <a:avLst/>
          </a:prstGeom>
          <a:solidFill>
            <a:srgbClr val="F9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600" dirty="0">
                <a:latin typeface="Gill Sans MT" panose="020B0502020104020203" pitchFamily="34" charset="0"/>
              </a:rPr>
              <a:t>Limitation: analysis of only 198 epochs of first subjects because of limit of time and computational power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I_main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7" name="그림 6" descr="1-21.png"/>
          <p:cNvPicPr>
            <a:picLocks noChangeAspect="1"/>
          </p:cNvPicPr>
          <p:nvPr/>
        </p:nvPicPr>
        <p:blipFill>
          <a:blip r:embed="rId3" cstate="print"/>
          <a:srcRect l="43809" t="58255" r="43571" b="32538"/>
          <a:stretch>
            <a:fillRect/>
          </a:stretch>
        </p:blipFill>
        <p:spPr>
          <a:xfrm>
            <a:off x="5529943" y="3556383"/>
            <a:ext cx="1153886" cy="631372"/>
          </a:xfrm>
          <a:prstGeom prst="rect">
            <a:avLst/>
          </a:prstGeom>
        </p:spPr>
      </p:pic>
      <p:pic>
        <p:nvPicPr>
          <p:cNvPr id="8" name="그림 7" descr="1-20.png"/>
          <p:cNvPicPr>
            <a:picLocks noChangeAspect="1"/>
          </p:cNvPicPr>
          <p:nvPr/>
        </p:nvPicPr>
        <p:blipFill>
          <a:blip r:embed="rId4" cstate="print"/>
          <a:srcRect l="42261" t="35396" r="42261" b="38094"/>
          <a:stretch>
            <a:fillRect/>
          </a:stretch>
        </p:blipFill>
        <p:spPr>
          <a:xfrm>
            <a:off x="5388429" y="1988841"/>
            <a:ext cx="1415142" cy="18179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11637" y="3843367"/>
            <a:ext cx="2368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878786"/>
                </a:solidFill>
                <a:latin typeface="Gill Sans MT" panose="020B0502020104020203" pitchFamily="34" charset="0"/>
                <a:ea typeface="나눔명조 ExtraBold" pitchFamily="18" charset="-127"/>
              </a:rPr>
              <a:t>E-mail: sejik4072@korea.ac.kr</a:t>
            </a:r>
            <a:endParaRPr lang="ko-KR" altLang="en-US" sz="1400" dirty="0">
              <a:solidFill>
                <a:srgbClr val="878786"/>
              </a:solidFill>
              <a:latin typeface="Gill Sans MT" panose="020B0502020104020203" pitchFamily="34" charset="0"/>
              <a:ea typeface="나눔명조 ExtraBold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1627" y="4052172"/>
            <a:ext cx="95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A32A48"/>
                </a:solidFill>
                <a:latin typeface="Gill Sans MT" panose="020B0502020104020203" pitchFamily="34" charset="0"/>
                <a:ea typeface="나눔명조 ExtraBold" pitchFamily="18" charset="-127"/>
              </a:rPr>
              <a:t>Thank you</a:t>
            </a:r>
            <a:endParaRPr lang="ko-KR" altLang="en-US" sz="1400" dirty="0">
              <a:solidFill>
                <a:srgbClr val="A32A48"/>
              </a:solidFill>
              <a:latin typeface="Gill Sans MT" panose="020B0502020104020203" pitchFamily="34" charset="0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67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180"/>
            <a:ext cx="12192000" cy="6618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810126"/>
            <a:ext cx="12192000" cy="0"/>
          </a:xfrm>
          <a:prstGeom prst="line">
            <a:avLst/>
          </a:prstGeom>
          <a:ln w="38100">
            <a:solidFill>
              <a:srgbClr val="FF97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53" y="206892"/>
            <a:ext cx="342931" cy="4594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59"/>
          <a:stretch/>
        </p:blipFill>
        <p:spPr>
          <a:xfrm>
            <a:off x="11145007" y="472402"/>
            <a:ext cx="978733" cy="1939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5"/>
          <a:stretch/>
        </p:blipFill>
        <p:spPr>
          <a:xfrm>
            <a:off x="10695746" y="176909"/>
            <a:ext cx="978733" cy="259963"/>
          </a:xfrm>
          <a:prstGeom prst="rect">
            <a:avLst/>
          </a:prstGeom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80975" y="122238"/>
            <a:ext cx="7415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3200" dirty="0">
                <a:solidFill>
                  <a:srgbClr val="161645"/>
                </a:solidFill>
                <a:latin typeface="Gill Sans MT" panose="020B0502020104020203" pitchFamily="34" charset="0"/>
                <a:ea typeface="Arial Unicode MS" pitchFamily="50" charset="-127"/>
              </a:rPr>
              <a:t>Reference</a:t>
            </a:r>
            <a:endParaRPr lang="ko-KR" altLang="en-US" sz="3200" dirty="0">
              <a:solidFill>
                <a:srgbClr val="161645"/>
              </a:solidFill>
              <a:latin typeface="Gill Sans MT" panose="020B0502020104020203" pitchFamily="34" charset="0"/>
              <a:ea typeface="Arial Unicode MS" pitchFamily="50" charset="-127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180975" y="981075"/>
            <a:ext cx="11770393" cy="5761038"/>
          </a:xfrm>
          <a:prstGeom prst="rect">
            <a:avLst/>
          </a:prstGeom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800" dirty="0" err="1">
                <a:ea typeface="MS PGothic" pitchFamily="34" charset="-128"/>
              </a:rPr>
              <a:t>Kawakatsu</a:t>
            </a:r>
            <a:r>
              <a:rPr lang="en-US" altLang="ko-KR" sz="1800" dirty="0">
                <a:ea typeface="MS PGothic" pitchFamily="34" charset="-128"/>
              </a:rPr>
              <a:t>, M. (2003). </a:t>
            </a:r>
            <a:r>
              <a:rPr lang="en-US" altLang="ko-KR" sz="1800" u="sng" dirty="0">
                <a:ea typeface="MS PGothic" pitchFamily="34" charset="-128"/>
              </a:rPr>
              <a:t>Application of ICA to MEG noise reduction</a:t>
            </a:r>
            <a:r>
              <a:rPr lang="en-US" altLang="ko-KR" sz="1800" dirty="0">
                <a:ea typeface="MS PGothic" pitchFamily="34" charset="-128"/>
              </a:rPr>
              <a:t>. Fourth international symposium on independent component analysis and blind signal separation (ICA2003), Nara, Japan.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it-IT" altLang="ko-KR" sz="1800" dirty="0">
                <a:ea typeface="MS PGothic" pitchFamily="34" charset="-128"/>
              </a:rPr>
              <a:t>Li, M. and B.-L. Lu (2009). </a:t>
            </a:r>
            <a:r>
              <a:rPr lang="en-US" altLang="ko-KR" sz="1800" u="sng" dirty="0">
                <a:ea typeface="MS PGothic" pitchFamily="34" charset="-128"/>
              </a:rPr>
              <a:t>Emotion classification based on gamma-band EEG</a:t>
            </a:r>
            <a:r>
              <a:rPr lang="en-US" altLang="ko-KR" sz="1800" dirty="0">
                <a:ea typeface="MS PGothic" pitchFamily="34" charset="-128"/>
              </a:rPr>
              <a:t>. 2009 Annual International Conference of the IEEE Engineering in Medicine and Biology Society, IEEE.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800" dirty="0" err="1">
                <a:ea typeface="MS PGothic" pitchFamily="34" charset="-128"/>
              </a:rPr>
              <a:t>Pfurtscheller</a:t>
            </a:r>
            <a:r>
              <a:rPr lang="en-US" altLang="ko-KR" sz="1800" dirty="0">
                <a:ea typeface="MS PGothic" pitchFamily="34" charset="-128"/>
              </a:rPr>
              <a:t>, G., et al. (2002). "Contrasting behavior of beta event-related synchronization and somatosensory evoked potential after median nerve stimulation during finger manipulation in man." </a:t>
            </a:r>
            <a:r>
              <a:rPr lang="en-US" altLang="ko-KR" sz="1800" u="sng" dirty="0">
                <a:ea typeface="MS PGothic" pitchFamily="34" charset="-128"/>
              </a:rPr>
              <a:t>Neuroscience letters</a:t>
            </a:r>
            <a:r>
              <a:rPr lang="en-US" altLang="ko-KR" sz="1800" dirty="0">
                <a:ea typeface="MS PGothic" pitchFamily="34" charset="-128"/>
              </a:rPr>
              <a:t> </a:t>
            </a:r>
            <a:r>
              <a:rPr lang="en-US" altLang="ko-KR" sz="1800" b="1" dirty="0">
                <a:ea typeface="MS PGothic" pitchFamily="34" charset="-128"/>
              </a:rPr>
              <a:t>323</a:t>
            </a:r>
            <a:r>
              <a:rPr lang="en-US" altLang="ko-KR" sz="1800" dirty="0">
                <a:ea typeface="MS PGothic" pitchFamily="34" charset="-128"/>
              </a:rPr>
              <a:t>(2): 113-116.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800" dirty="0">
              <a:ea typeface="MS PGothic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altLang="ko-KR" sz="1800" dirty="0">
                <a:ea typeface="MS PGothic" pitchFamily="34" charset="-128"/>
              </a:rPr>
              <a:t>Rosas-Cholula, G., et al. (2013). </a:t>
            </a:r>
            <a:r>
              <a:rPr lang="en-US" altLang="ko-KR" sz="1800" u="sng" dirty="0">
                <a:ea typeface="MS PGothic" pitchFamily="34" charset="-128"/>
              </a:rPr>
              <a:t>Head movement artifact removal in EEG signals using Empirical Mode Decomposition and Pearson Correlation</a:t>
            </a:r>
            <a:r>
              <a:rPr lang="en-US" altLang="ko-KR" sz="1800" dirty="0">
                <a:ea typeface="MS PGothic" pitchFamily="34" charset="-128"/>
              </a:rPr>
              <a:t>. Proceedings on the International Conference on Artificial Intelligence (ICAI), The Steering Committee of The World Congress in Computer Science, Computer Engineering and Applied Computing (</a:t>
            </a:r>
            <a:r>
              <a:rPr lang="en-US" altLang="ko-KR" sz="1800" dirty="0" err="1">
                <a:ea typeface="MS PGothic" pitchFamily="34" charset="-128"/>
              </a:rPr>
              <a:t>WorldComp</a:t>
            </a:r>
            <a:r>
              <a:rPr lang="en-US" altLang="ko-KR" sz="1800" dirty="0">
                <a:ea typeface="MS PGothic" pitchFamily="34" charset="-128"/>
              </a:rPr>
              <a:t>).	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ko-KR" altLang="en-US" u="sng" dirty="0">
              <a:ea typeface="MS PGothic" pitchFamily="34" charset="-128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498809" y="5169360"/>
            <a:ext cx="11308180" cy="1504366"/>
          </a:xfrm>
          <a:prstGeom prst="rect">
            <a:avLst/>
          </a:prstGeom>
          <a:solidFill>
            <a:srgbClr val="DAE9F6"/>
          </a:solidFill>
          <a:ln>
            <a:noFill/>
          </a:ln>
          <a:extLst/>
        </p:spPr>
        <p:txBody>
          <a:bodyPr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dirty="0">
                <a:latin typeface="Gill Sans MT" panose="020B0502020104020203" pitchFamily="34" charset="0"/>
              </a:rPr>
              <a:t>Code (open source) reference:</a:t>
            </a:r>
          </a:p>
          <a:p>
            <a:r>
              <a:rPr lang="en-US" altLang="ko-KR" sz="1600" dirty="0">
                <a:latin typeface="Gill Sans MT" panose="020B0502020104020203" pitchFamily="34" charset="0"/>
              </a:rPr>
              <a:t>(EMD) </a:t>
            </a:r>
            <a:r>
              <a:rPr lang="en-US" altLang="ko-KR" sz="1600" dirty="0" err="1">
                <a:latin typeface="Gill Sans MT" panose="020B0502020104020203" pitchFamily="34" charset="0"/>
              </a:rPr>
              <a:t>Rato</a:t>
            </a:r>
            <a:r>
              <a:rPr lang="en-US" altLang="ko-KR" sz="1600" dirty="0">
                <a:latin typeface="Gill Sans MT" panose="020B0502020104020203" pitchFamily="34" charset="0"/>
              </a:rPr>
              <a:t>, R. T., </a:t>
            </a:r>
            <a:r>
              <a:rPr lang="en-US" altLang="ko-KR" sz="1600" dirty="0" err="1">
                <a:latin typeface="Gill Sans MT" panose="020B0502020104020203" pitchFamily="34" charset="0"/>
              </a:rPr>
              <a:t>Ortigueira</a:t>
            </a:r>
            <a:r>
              <a:rPr lang="en-US" altLang="ko-KR" sz="1600" dirty="0">
                <a:latin typeface="Gill Sans MT" panose="020B0502020104020203" pitchFamily="34" charset="0"/>
              </a:rPr>
              <a:t>, M. D., &amp; Batista, A. G. (2008). On the HHT, its problems, and some solutions. Mechanical Systems and Signal Processing, 22(6), 1374-1394.</a:t>
            </a:r>
          </a:p>
          <a:p>
            <a:r>
              <a:rPr lang="en-US" altLang="ko-KR" sz="1600" dirty="0">
                <a:latin typeface="Gill Sans MT" panose="020B0502020104020203" pitchFamily="34" charset="0"/>
              </a:rPr>
              <a:t>(t-SNE) </a:t>
            </a:r>
            <a:r>
              <a:rPr lang="nl-NL" altLang="ko-KR" sz="1600" dirty="0">
                <a:latin typeface="Gill Sans MT" panose="020B0502020104020203" pitchFamily="34" charset="0"/>
              </a:rPr>
              <a:t>Van Der Maaten, L. (2010). Fast Optimization for t-SNE. In In Neural Information Processing Systems (NIPS) 2010 Workshop on Challenges in Data Visualization (Vol. 100).</a:t>
            </a:r>
            <a:endParaRPr lang="ko-KR" alt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5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393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Arial Unicode MS</vt:lpstr>
      <vt:lpstr>MS PGothic</vt:lpstr>
      <vt:lpstr>굴림</vt:lpstr>
      <vt:lpstr>나눔명조 ExtraBold</vt:lpstr>
      <vt:lpstr>맑은 고딕</vt:lpstr>
      <vt:lpstr>Arial</vt:lpstr>
      <vt:lpstr>Calibri</vt:lpstr>
      <vt:lpstr>Gill Sans MT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Sejik Park</dc:creator>
  <cp:lastModifiedBy>Sejik Park</cp:lastModifiedBy>
  <cp:revision>72</cp:revision>
  <dcterms:created xsi:type="dcterms:W3CDTF">2016-08-29T09:10:19Z</dcterms:created>
  <dcterms:modified xsi:type="dcterms:W3CDTF">2016-08-29T23:04:15Z</dcterms:modified>
</cp:coreProperties>
</file>