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9" r:id="rId5"/>
    <p:sldMasterId id="214748367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0F5CE1-6D37-463C-807C-B4A8E92C7462}">
  <a:tblStyle styleId="{C10F5CE1-6D37-463C-807C-B4A8E92C7462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6E9D7DCD-8B2E-40A5-BA1E-0D75C0ACF23D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38B8AB91-DE81-4741-A986-85E1971BDC6C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660f15281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/>
          </a:p>
        </p:txBody>
      </p:sp>
      <p:sp>
        <p:nvSpPr>
          <p:cNvPr id="121" name="Google Shape;121;ge660f15281_2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660f15281_2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92" name="Google Shape;392;ge660f15281_2_2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e660f15281_2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/>
          </a:p>
        </p:txBody>
      </p:sp>
      <p:sp>
        <p:nvSpPr>
          <p:cNvPr id="415" name="Google Shape;415;ge660f15281_2_3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e660f1528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/>
          </a:p>
        </p:txBody>
      </p:sp>
      <p:sp>
        <p:nvSpPr>
          <p:cNvPr id="438" name="Google Shape;438;ge660f15281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e660f1528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/>
          </a:p>
        </p:txBody>
      </p:sp>
      <p:sp>
        <p:nvSpPr>
          <p:cNvPr id="462" name="Google Shape;462;ge660f15281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e660f15281_2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/>
          </a:p>
        </p:txBody>
      </p:sp>
      <p:sp>
        <p:nvSpPr>
          <p:cNvPr id="494" name="Google Shape;494;ge660f15281_2_3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e660f1528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/>
          </a:p>
        </p:txBody>
      </p:sp>
      <p:sp>
        <p:nvSpPr>
          <p:cNvPr id="524" name="Google Shape;524;ge660f15281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e660f152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/>
          </a:p>
        </p:txBody>
      </p:sp>
      <p:sp>
        <p:nvSpPr>
          <p:cNvPr id="554" name="Google Shape;554;ge660f1528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e660f15281_2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76" name="Google Shape;576;ge660f15281_2_3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e660f15281_2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9" name="Google Shape;599;ge660f15281_2_3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e660f15281_2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/>
          </a:p>
        </p:txBody>
      </p:sp>
      <p:sp>
        <p:nvSpPr>
          <p:cNvPr id="622" name="Google Shape;622;ge660f15281_2_4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660f15281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/>
          </a:p>
        </p:txBody>
      </p:sp>
      <p:sp>
        <p:nvSpPr>
          <p:cNvPr id="141" name="Google Shape;141;ge660f15281_2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660f15281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e660f15281_2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660f15281_2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/>
          </a:p>
        </p:txBody>
      </p:sp>
      <p:sp>
        <p:nvSpPr>
          <p:cNvPr id="208" name="Google Shape;208;ge660f15281_2_1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660f15281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9" name="Google Shape;249;ge660f15281_1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660f15281_2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3" name="Google Shape;283;ge660f15281_2_1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660f15281_2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/>
          </a:p>
        </p:txBody>
      </p:sp>
      <p:sp>
        <p:nvSpPr>
          <p:cNvPr id="321" name="Google Shape;321;ge660f15281_2_2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e660f15281_2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/>
          </a:p>
        </p:txBody>
      </p:sp>
      <p:sp>
        <p:nvSpPr>
          <p:cNvPr id="344" name="Google Shape;344;ge660f15281_2_2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e660f15281_2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/>
          </a:p>
        </p:txBody>
      </p:sp>
      <p:sp>
        <p:nvSpPr>
          <p:cNvPr id="367" name="Google Shape;367;ge660f15281_2_2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0" name="Google Shape;80;p17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96" name="Google Shape;96;p20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97" name="Google Shape;97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1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4" name="Google Shape;104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  <a:defRPr b="0" i="0" sz="3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6.png"/><Relationship Id="rId7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7.png"/><Relationship Id="rId8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F9DAD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/>
          <p:nvPr/>
        </p:nvSpPr>
        <p:spPr>
          <a:xfrm>
            <a:off x="2369003" y="1707220"/>
            <a:ext cx="4495800" cy="1674291"/>
          </a:xfrm>
          <a:prstGeom prst="rect">
            <a:avLst/>
          </a:prstGeom>
          <a:solidFill>
            <a:srgbClr val="EFF3F6"/>
          </a:solidFill>
          <a:ln>
            <a:noFill/>
          </a:ln>
          <a:effectLst>
            <a:outerShdw blurRad="774700" rotWithShape="0" dir="5400000" dist="152400">
              <a:srgbClr val="000000">
                <a:alpha val="2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1" sz="1200" u="none" cap="none" strike="noStrike">
              <a:solidFill>
                <a:srgbClr val="8E99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1" lang="ko" sz="24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OPEN BANKING SERVICE</a:t>
            </a:r>
            <a:r>
              <a:rPr b="1" i="1" lang="ko" sz="26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800" u="none" cap="none" strike="noStrike">
              <a:solidFill>
                <a:srgbClr val="8E99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5조 | 박종범 | 윤소영 | 정현석 | 조세진</a:t>
            </a:r>
            <a:r>
              <a:rPr b="0" i="1" lang="ko" sz="8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1" sz="1500" u="none" cap="none" strike="noStrike">
              <a:solidFill>
                <a:srgbClr val="8E99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24"/>
          <p:cNvSpPr/>
          <p:nvPr/>
        </p:nvSpPr>
        <p:spPr>
          <a:xfrm>
            <a:off x="2369003" y="1707221"/>
            <a:ext cx="706170" cy="287561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5" name="Google Shape;125;p24"/>
          <p:cNvGrpSpPr/>
          <p:nvPr/>
        </p:nvGrpSpPr>
        <p:grpSpPr>
          <a:xfrm>
            <a:off x="2454804" y="1781547"/>
            <a:ext cx="113586" cy="135486"/>
            <a:chOff x="5199725" y="1785802"/>
            <a:chExt cx="1768077" cy="2108976"/>
          </a:xfrm>
        </p:grpSpPr>
        <p:sp>
          <p:nvSpPr>
            <p:cNvPr id="126" name="Google Shape;126;p24"/>
            <p:cNvSpPr/>
            <p:nvPr/>
          </p:nvSpPr>
          <p:spPr>
            <a:xfrm flipH="1" rot="5400000">
              <a:off x="6516322" y="3440993"/>
              <a:ext cx="432896" cy="470061"/>
            </a:xfrm>
            <a:custGeom>
              <a:rect b="b" l="l" r="r" t="t"/>
              <a:pathLst>
                <a:path extrusionOk="0" h="470061" w="432896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" name="Google Shape;127;p24"/>
            <p:cNvSpPr/>
            <p:nvPr/>
          </p:nvSpPr>
          <p:spPr>
            <a:xfrm>
              <a:off x="5199725" y="1785802"/>
              <a:ext cx="824275" cy="2106670"/>
            </a:xfrm>
            <a:custGeom>
              <a:rect b="b" l="l" r="r" t="t"/>
              <a:pathLst>
                <a:path extrusionOk="0" h="2106670" w="824275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" name="Google Shape;128;p24"/>
            <p:cNvSpPr/>
            <p:nvPr/>
          </p:nvSpPr>
          <p:spPr>
            <a:xfrm>
              <a:off x="6096000" y="2129177"/>
              <a:ext cx="871802" cy="1765601"/>
            </a:xfrm>
            <a:custGeom>
              <a:rect b="b" l="l" r="r" t="t"/>
              <a:pathLst>
                <a:path extrusionOk="0" h="1765601" w="871802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9" name="Google Shape;129;p24"/>
          <p:cNvSpPr/>
          <p:nvPr/>
        </p:nvSpPr>
        <p:spPr>
          <a:xfrm flipH="1">
            <a:off x="2933541" y="1823795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24"/>
          <p:cNvSpPr/>
          <p:nvPr/>
        </p:nvSpPr>
        <p:spPr>
          <a:xfrm flipH="1">
            <a:off x="2933541" y="1846819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24"/>
          <p:cNvSpPr/>
          <p:nvPr/>
        </p:nvSpPr>
        <p:spPr>
          <a:xfrm flipH="1">
            <a:off x="2933541" y="1869844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24"/>
          <p:cNvSpPr/>
          <p:nvPr/>
        </p:nvSpPr>
        <p:spPr>
          <a:xfrm flipH="1" rot="-5400000">
            <a:off x="2877266" y="1836064"/>
            <a:ext cx="37611" cy="34289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3073768" y="1707222"/>
            <a:ext cx="3791036" cy="28756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 한국폴리텍대학 광명융합기술원 데이터분석과</a:t>
            </a:r>
            <a:endParaRPr b="1" i="0" sz="7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24"/>
          <p:cNvSpPr/>
          <p:nvPr/>
        </p:nvSpPr>
        <p:spPr>
          <a:xfrm rot="-5400000">
            <a:off x="4685096" y="1912109"/>
            <a:ext cx="18900" cy="1464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6371" y="2929425"/>
            <a:ext cx="977953" cy="287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24"/>
          <p:cNvGrpSpPr/>
          <p:nvPr/>
        </p:nvGrpSpPr>
        <p:grpSpPr>
          <a:xfrm>
            <a:off x="6556355" y="1775833"/>
            <a:ext cx="147959" cy="146703"/>
            <a:chOff x="5638844" y="549275"/>
            <a:chExt cx="280332" cy="277952"/>
          </a:xfrm>
        </p:grpSpPr>
        <p:sp>
          <p:nvSpPr>
            <p:cNvPr id="137" name="Google Shape;137;p24"/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fmla="val 14764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" name="Google Shape;138;p24"/>
            <p:cNvSpPr/>
            <p:nvPr/>
          </p:nvSpPr>
          <p:spPr>
            <a:xfrm rot="-2700000">
              <a:off x="5837537" y="691587"/>
              <a:ext cx="36000" cy="1440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"/>
          <p:cNvSpPr/>
          <p:nvPr/>
        </p:nvSpPr>
        <p:spPr>
          <a:xfrm>
            <a:off x="0" y="0"/>
            <a:ext cx="706170" cy="291974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5" name="Google Shape;395;p33"/>
          <p:cNvSpPr/>
          <p:nvPr/>
        </p:nvSpPr>
        <p:spPr>
          <a:xfrm>
            <a:off x="0" y="291974"/>
            <a:ext cx="706170" cy="4851525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96" name="Google Shape;396;p33"/>
          <p:cNvGraphicFramePr/>
          <p:nvPr/>
        </p:nvGraphicFramePr>
        <p:xfrm>
          <a:off x="0" y="3176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{C10F5CE1-6D37-463C-807C-B4A8E92C7462}</a:tableStyleId>
              </a:tblPr>
              <a:tblGrid>
                <a:gridCol w="70615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5"/>
                        <a:buFont typeface="Malgun Gothic"/>
                        <a:buNone/>
                      </a:pPr>
                      <a:r>
                        <a:rPr b="1" i="0" lang="ko" sz="5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INDEX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3C Analysis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SWOT Analysis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5"/>
                        <a:buFont typeface="Malgun Gothic"/>
                        <a:buNone/>
                      </a:pPr>
                      <a:r>
                        <a:rPr b="1" i="0" lang="ko" sz="5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4P Mix</a:t>
                      </a:r>
                      <a:endParaRPr b="1" i="0" sz="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IMC</a:t>
                      </a:r>
                      <a:endParaRPr b="0" i="0" sz="500" u="none" cap="none" strike="noStrike">
                        <a:solidFill>
                          <a:srgbClr val="B2BCC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Expected effect</a:t>
                      </a:r>
                      <a:endParaRPr b="0" i="0" sz="500" u="none" cap="none" strike="noStrike">
                        <a:solidFill>
                          <a:srgbClr val="B2BCC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Budget</a:t>
                      </a:r>
                      <a:endParaRPr b="0" i="0" sz="500" u="none" cap="none" strike="noStrike">
                        <a:solidFill>
                          <a:srgbClr val="B2BCC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Schedule</a:t>
                      </a:r>
                      <a:endParaRPr sz="500" u="none" cap="none" strike="noStrike">
                        <a:solidFill>
                          <a:srgbClr val="B2BCC6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97" name="Google Shape;397;p33"/>
          <p:cNvGrpSpPr/>
          <p:nvPr/>
        </p:nvGrpSpPr>
        <p:grpSpPr>
          <a:xfrm>
            <a:off x="85801" y="74326"/>
            <a:ext cx="113586" cy="135486"/>
            <a:chOff x="5199725" y="1785802"/>
            <a:chExt cx="1768077" cy="2108976"/>
          </a:xfrm>
        </p:grpSpPr>
        <p:sp>
          <p:nvSpPr>
            <p:cNvPr id="398" name="Google Shape;398;p33"/>
            <p:cNvSpPr/>
            <p:nvPr/>
          </p:nvSpPr>
          <p:spPr>
            <a:xfrm flipH="1" rot="5400000">
              <a:off x="6516322" y="3440993"/>
              <a:ext cx="432896" cy="470061"/>
            </a:xfrm>
            <a:custGeom>
              <a:rect b="b" l="l" r="r" t="t"/>
              <a:pathLst>
                <a:path extrusionOk="0" h="470061" w="432896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5199725" y="1785802"/>
              <a:ext cx="824275" cy="2106670"/>
            </a:xfrm>
            <a:custGeom>
              <a:rect b="b" l="l" r="r" t="t"/>
              <a:pathLst>
                <a:path extrusionOk="0" h="2106670" w="824275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6096000" y="2129177"/>
              <a:ext cx="871802" cy="1765601"/>
            </a:xfrm>
            <a:custGeom>
              <a:rect b="b" l="l" r="r" t="t"/>
              <a:pathLst>
                <a:path extrusionOk="0" h="1765601" w="871802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1" name="Google Shape;401;p33"/>
          <p:cNvSpPr/>
          <p:nvPr/>
        </p:nvSpPr>
        <p:spPr>
          <a:xfrm>
            <a:off x="-1190" y="1235869"/>
            <a:ext cx="18900" cy="1464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2" name="Google Shape;402;p33"/>
          <p:cNvSpPr/>
          <p:nvPr/>
        </p:nvSpPr>
        <p:spPr>
          <a:xfrm flipH="1">
            <a:off x="564538" y="116574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3" name="Google Shape;403;p33"/>
          <p:cNvSpPr/>
          <p:nvPr/>
        </p:nvSpPr>
        <p:spPr>
          <a:xfrm flipH="1">
            <a:off x="564538" y="139598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4" name="Google Shape;404;p33"/>
          <p:cNvSpPr/>
          <p:nvPr/>
        </p:nvSpPr>
        <p:spPr>
          <a:xfrm flipH="1">
            <a:off x="564538" y="162623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5" name="Google Shape;405;p33"/>
          <p:cNvSpPr/>
          <p:nvPr/>
        </p:nvSpPr>
        <p:spPr>
          <a:xfrm flipH="1" rot="-5400000">
            <a:off x="508263" y="128843"/>
            <a:ext cx="37611" cy="34289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6" name="Google Shape;40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1000" y="789950"/>
            <a:ext cx="4156575" cy="409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3"/>
          <p:cNvSpPr/>
          <p:nvPr/>
        </p:nvSpPr>
        <p:spPr>
          <a:xfrm>
            <a:off x="970376" y="745543"/>
            <a:ext cx="18297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흐름도 - 오픈뱅킹 조회</a:t>
            </a:r>
            <a:endParaRPr b="1" i="0" sz="1200" u="none" cap="none" strike="noStrik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8" name="Google Shape;408;p33"/>
          <p:cNvSpPr/>
          <p:nvPr/>
        </p:nvSpPr>
        <p:spPr>
          <a:xfrm>
            <a:off x="706175" y="0"/>
            <a:ext cx="8437800" cy="596700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ko" sz="11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 OPEN BANKING PROJECT </a:t>
            </a:r>
            <a:r>
              <a:rPr b="0" i="0" lang="ko" sz="6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Developed by KOPO</a:t>
            </a:r>
            <a:r>
              <a:rPr b="0" i="1" lang="ko" sz="6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1" sz="1100" u="none" cap="none" strike="noStrike">
              <a:solidFill>
                <a:srgbClr val="8E99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9" name="Google Shape;409;p33"/>
          <p:cNvGrpSpPr/>
          <p:nvPr/>
        </p:nvGrpSpPr>
        <p:grpSpPr>
          <a:xfrm>
            <a:off x="970380" y="225129"/>
            <a:ext cx="147693" cy="146388"/>
            <a:chOff x="5638844" y="549275"/>
            <a:chExt cx="280253" cy="277828"/>
          </a:xfrm>
        </p:grpSpPr>
        <p:sp>
          <p:nvSpPr>
            <p:cNvPr id="410" name="Google Shape;410;p33"/>
            <p:cNvSpPr/>
            <p:nvPr/>
          </p:nvSpPr>
          <p:spPr>
            <a:xfrm>
              <a:off x="5638844" y="549275"/>
              <a:ext cx="209400" cy="209400"/>
            </a:xfrm>
            <a:prstGeom prst="donut">
              <a:avLst>
                <a:gd fmla="val 14764" name="adj"/>
              </a:avLst>
            </a:prstGeom>
            <a:solidFill>
              <a:srgbClr val="8E99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1" name="Google Shape;411;p33"/>
            <p:cNvSpPr/>
            <p:nvPr/>
          </p:nvSpPr>
          <p:spPr>
            <a:xfrm rot="-2700000">
              <a:off x="5837466" y="691590"/>
              <a:ext cx="36062" cy="143826"/>
            </a:xfrm>
            <a:prstGeom prst="roundRect">
              <a:avLst>
                <a:gd fmla="val 50000" name="adj"/>
              </a:avLst>
            </a:prstGeom>
            <a:solidFill>
              <a:srgbClr val="8E99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12" name="Google Shape;41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28709" y="123623"/>
            <a:ext cx="1188466" cy="3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4"/>
          <p:cNvSpPr/>
          <p:nvPr/>
        </p:nvSpPr>
        <p:spPr>
          <a:xfrm>
            <a:off x="0" y="0"/>
            <a:ext cx="706170" cy="291974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" name="Google Shape;418;p34"/>
          <p:cNvSpPr/>
          <p:nvPr/>
        </p:nvSpPr>
        <p:spPr>
          <a:xfrm>
            <a:off x="0" y="291974"/>
            <a:ext cx="706170" cy="4851525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9" name="Google Shape;419;p34"/>
          <p:cNvGraphicFramePr/>
          <p:nvPr/>
        </p:nvGraphicFramePr>
        <p:xfrm>
          <a:off x="0" y="3176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{C10F5CE1-6D37-463C-807C-B4A8E92C7462}</a:tableStyleId>
              </a:tblPr>
              <a:tblGrid>
                <a:gridCol w="70615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5"/>
                        <a:buFont typeface="Malgun Gothic"/>
                        <a:buNone/>
                      </a:pPr>
                      <a:r>
                        <a:rPr b="1" i="0" lang="ko" sz="5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INDEX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3C Analysis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SWOT Analysis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5"/>
                        <a:buFont typeface="Malgun Gothic"/>
                        <a:buNone/>
                      </a:pPr>
                      <a:r>
                        <a:rPr b="1" i="0" lang="ko" sz="5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4P Mix</a:t>
                      </a:r>
                      <a:endParaRPr b="1" i="0" sz="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IMC</a:t>
                      </a:r>
                      <a:endParaRPr b="0" i="0" sz="500" u="none" cap="none" strike="noStrike">
                        <a:solidFill>
                          <a:srgbClr val="B2BCC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Expected effect</a:t>
                      </a:r>
                      <a:endParaRPr b="0" i="0" sz="500" u="none" cap="none" strike="noStrike">
                        <a:solidFill>
                          <a:srgbClr val="B2BCC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Budget</a:t>
                      </a:r>
                      <a:endParaRPr b="0" i="0" sz="500" u="none" cap="none" strike="noStrike">
                        <a:solidFill>
                          <a:srgbClr val="B2BCC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Schedule</a:t>
                      </a:r>
                      <a:endParaRPr sz="500" u="none" cap="none" strike="noStrike">
                        <a:solidFill>
                          <a:srgbClr val="B2BCC6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420" name="Google Shape;420;p34"/>
          <p:cNvGrpSpPr/>
          <p:nvPr/>
        </p:nvGrpSpPr>
        <p:grpSpPr>
          <a:xfrm>
            <a:off x="85801" y="74326"/>
            <a:ext cx="113586" cy="135486"/>
            <a:chOff x="5199725" y="1785802"/>
            <a:chExt cx="1768077" cy="2108976"/>
          </a:xfrm>
        </p:grpSpPr>
        <p:sp>
          <p:nvSpPr>
            <p:cNvPr id="421" name="Google Shape;421;p34"/>
            <p:cNvSpPr/>
            <p:nvPr/>
          </p:nvSpPr>
          <p:spPr>
            <a:xfrm flipH="1" rot="5400000">
              <a:off x="6516322" y="3440993"/>
              <a:ext cx="432896" cy="470061"/>
            </a:xfrm>
            <a:custGeom>
              <a:rect b="b" l="l" r="r" t="t"/>
              <a:pathLst>
                <a:path extrusionOk="0" h="470061" w="432896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5199725" y="1785802"/>
              <a:ext cx="824275" cy="2106670"/>
            </a:xfrm>
            <a:custGeom>
              <a:rect b="b" l="l" r="r" t="t"/>
              <a:pathLst>
                <a:path extrusionOk="0" h="2106670" w="824275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6096000" y="2129177"/>
              <a:ext cx="871802" cy="1765601"/>
            </a:xfrm>
            <a:custGeom>
              <a:rect b="b" l="l" r="r" t="t"/>
              <a:pathLst>
                <a:path extrusionOk="0" h="1765601" w="871802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24" name="Google Shape;424;p34"/>
          <p:cNvSpPr/>
          <p:nvPr/>
        </p:nvSpPr>
        <p:spPr>
          <a:xfrm>
            <a:off x="-1190" y="1235869"/>
            <a:ext cx="18900" cy="1464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5" name="Google Shape;425;p34"/>
          <p:cNvSpPr/>
          <p:nvPr/>
        </p:nvSpPr>
        <p:spPr>
          <a:xfrm flipH="1">
            <a:off x="564538" y="116574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6" name="Google Shape;426;p34"/>
          <p:cNvSpPr/>
          <p:nvPr/>
        </p:nvSpPr>
        <p:spPr>
          <a:xfrm flipH="1">
            <a:off x="564538" y="139598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7" name="Google Shape;427;p34"/>
          <p:cNvSpPr/>
          <p:nvPr/>
        </p:nvSpPr>
        <p:spPr>
          <a:xfrm flipH="1">
            <a:off x="564538" y="162623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8" name="Google Shape;428;p34"/>
          <p:cNvSpPr/>
          <p:nvPr/>
        </p:nvSpPr>
        <p:spPr>
          <a:xfrm flipH="1" rot="-5400000">
            <a:off x="508263" y="128843"/>
            <a:ext cx="37611" cy="34289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29" name="Google Shape;42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8450" y="873925"/>
            <a:ext cx="4937676" cy="4015451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4"/>
          <p:cNvSpPr/>
          <p:nvPr/>
        </p:nvSpPr>
        <p:spPr>
          <a:xfrm>
            <a:off x="970375" y="873925"/>
            <a:ext cx="21723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흐름도 - 오픈뱅킹 계좌이체</a:t>
            </a:r>
            <a:endParaRPr b="1" i="0" sz="1200" u="none" cap="none" strike="noStrik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p34"/>
          <p:cNvSpPr/>
          <p:nvPr/>
        </p:nvSpPr>
        <p:spPr>
          <a:xfrm>
            <a:off x="706175" y="0"/>
            <a:ext cx="8437800" cy="596700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ko" sz="11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 OPEN BANKING PROJECT </a:t>
            </a:r>
            <a:r>
              <a:rPr b="0" i="0" lang="ko" sz="6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Developed by KOPO</a:t>
            </a:r>
            <a:r>
              <a:rPr b="0" i="1" lang="ko" sz="6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1" sz="1100" u="none" cap="none" strike="noStrike">
              <a:solidFill>
                <a:srgbClr val="8E99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2" name="Google Shape;432;p34"/>
          <p:cNvGrpSpPr/>
          <p:nvPr/>
        </p:nvGrpSpPr>
        <p:grpSpPr>
          <a:xfrm>
            <a:off x="970380" y="225129"/>
            <a:ext cx="147693" cy="146388"/>
            <a:chOff x="5638844" y="549275"/>
            <a:chExt cx="280253" cy="277828"/>
          </a:xfrm>
        </p:grpSpPr>
        <p:sp>
          <p:nvSpPr>
            <p:cNvPr id="433" name="Google Shape;433;p34"/>
            <p:cNvSpPr/>
            <p:nvPr/>
          </p:nvSpPr>
          <p:spPr>
            <a:xfrm>
              <a:off x="5638844" y="549275"/>
              <a:ext cx="209400" cy="209400"/>
            </a:xfrm>
            <a:prstGeom prst="donut">
              <a:avLst>
                <a:gd fmla="val 14764" name="adj"/>
              </a:avLst>
            </a:prstGeom>
            <a:solidFill>
              <a:srgbClr val="8E99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4" name="Google Shape;434;p34"/>
            <p:cNvSpPr/>
            <p:nvPr/>
          </p:nvSpPr>
          <p:spPr>
            <a:xfrm rot="-2700000">
              <a:off x="5837466" y="691590"/>
              <a:ext cx="36062" cy="143826"/>
            </a:xfrm>
            <a:prstGeom prst="roundRect">
              <a:avLst>
                <a:gd fmla="val 50000" name="adj"/>
              </a:avLst>
            </a:prstGeom>
            <a:solidFill>
              <a:srgbClr val="8E99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35" name="Google Shape;43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28709" y="123623"/>
            <a:ext cx="1188466" cy="3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5"/>
          <p:cNvSpPr/>
          <p:nvPr/>
        </p:nvSpPr>
        <p:spPr>
          <a:xfrm>
            <a:off x="0" y="0"/>
            <a:ext cx="706200" cy="291900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1" name="Google Shape;441;p35"/>
          <p:cNvSpPr/>
          <p:nvPr/>
        </p:nvSpPr>
        <p:spPr>
          <a:xfrm>
            <a:off x="0" y="291974"/>
            <a:ext cx="706200" cy="4851600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42" name="Google Shape;442;p35"/>
          <p:cNvGraphicFramePr/>
          <p:nvPr/>
        </p:nvGraphicFramePr>
        <p:xfrm>
          <a:off x="0" y="3176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{C10F5CE1-6D37-463C-807C-B4A8E92C7462}</a:tableStyleId>
              </a:tblPr>
              <a:tblGrid>
                <a:gridCol w="70615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5"/>
                        <a:buFont typeface="Malgun Gothic"/>
                        <a:buNone/>
                      </a:pPr>
                      <a:r>
                        <a:rPr b="1" i="0" lang="ko" sz="5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INDEX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3C Analysis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SWOT Analysis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5"/>
                        <a:buFont typeface="Malgun Gothic"/>
                        <a:buNone/>
                      </a:pPr>
                      <a:r>
                        <a:rPr b="1" i="0" lang="ko" sz="5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4P Mix</a:t>
                      </a:r>
                      <a:endParaRPr b="1" i="0" sz="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IMC</a:t>
                      </a:r>
                      <a:endParaRPr b="0" i="0" sz="500" u="none" cap="none" strike="noStrike">
                        <a:solidFill>
                          <a:srgbClr val="B2BCC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Expected effect</a:t>
                      </a:r>
                      <a:endParaRPr b="0" i="0" sz="500" u="none" cap="none" strike="noStrike">
                        <a:solidFill>
                          <a:srgbClr val="B2BCC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Budget</a:t>
                      </a:r>
                      <a:endParaRPr b="0" i="0" sz="500" u="none" cap="none" strike="noStrike">
                        <a:solidFill>
                          <a:srgbClr val="B2BCC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Schedule</a:t>
                      </a:r>
                      <a:endParaRPr sz="500" u="none" cap="none" strike="noStrike">
                        <a:solidFill>
                          <a:srgbClr val="B2BCC6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443" name="Google Shape;443;p35"/>
          <p:cNvGrpSpPr/>
          <p:nvPr/>
        </p:nvGrpSpPr>
        <p:grpSpPr>
          <a:xfrm>
            <a:off x="85579" y="74250"/>
            <a:ext cx="113511" cy="135396"/>
            <a:chOff x="5199725" y="1785802"/>
            <a:chExt cx="1768077" cy="2108976"/>
          </a:xfrm>
        </p:grpSpPr>
        <p:sp>
          <p:nvSpPr>
            <p:cNvPr id="444" name="Google Shape;444;p35"/>
            <p:cNvSpPr/>
            <p:nvPr/>
          </p:nvSpPr>
          <p:spPr>
            <a:xfrm flipH="1" rot="5400000">
              <a:off x="6516322" y="3440993"/>
              <a:ext cx="432896" cy="470061"/>
            </a:xfrm>
            <a:custGeom>
              <a:rect b="b" l="l" r="r" t="t"/>
              <a:pathLst>
                <a:path extrusionOk="0" h="470061" w="432896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5199725" y="1785802"/>
              <a:ext cx="824275" cy="2106670"/>
            </a:xfrm>
            <a:custGeom>
              <a:rect b="b" l="l" r="r" t="t"/>
              <a:pathLst>
                <a:path extrusionOk="0" h="2106670" w="824275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6096000" y="2129177"/>
              <a:ext cx="871802" cy="1765601"/>
            </a:xfrm>
            <a:custGeom>
              <a:rect b="b" l="l" r="r" t="t"/>
              <a:pathLst>
                <a:path extrusionOk="0" h="1765601" w="871802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47" name="Google Shape;447;p35"/>
          <p:cNvSpPr/>
          <p:nvPr/>
        </p:nvSpPr>
        <p:spPr>
          <a:xfrm>
            <a:off x="-1190" y="1235869"/>
            <a:ext cx="18900" cy="1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8" name="Google Shape;448;p35"/>
          <p:cNvSpPr/>
          <p:nvPr/>
        </p:nvSpPr>
        <p:spPr>
          <a:xfrm flipH="1">
            <a:off x="564538" y="116574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9" name="Google Shape;449;p35"/>
          <p:cNvSpPr/>
          <p:nvPr/>
        </p:nvSpPr>
        <p:spPr>
          <a:xfrm flipH="1">
            <a:off x="564538" y="139598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0" name="Google Shape;450;p35"/>
          <p:cNvSpPr/>
          <p:nvPr/>
        </p:nvSpPr>
        <p:spPr>
          <a:xfrm flipH="1">
            <a:off x="564538" y="162623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1" name="Google Shape;451;p35"/>
          <p:cNvSpPr/>
          <p:nvPr/>
        </p:nvSpPr>
        <p:spPr>
          <a:xfrm flipH="1" rot="-5400000">
            <a:off x="508274" y="128832"/>
            <a:ext cx="37500" cy="34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p35"/>
          <p:cNvSpPr/>
          <p:nvPr/>
        </p:nvSpPr>
        <p:spPr>
          <a:xfrm>
            <a:off x="706175" y="0"/>
            <a:ext cx="8437800" cy="596700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ko" sz="11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 OPEN BANKING PROJECT </a:t>
            </a:r>
            <a:r>
              <a:rPr b="0" i="0" lang="ko" sz="6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Developed by KOPO</a:t>
            </a:r>
            <a:r>
              <a:rPr b="0" i="1" lang="ko" sz="6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1" sz="1100" u="none" cap="none" strike="noStrike">
              <a:solidFill>
                <a:srgbClr val="8E99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53" name="Google Shape;453;p35"/>
          <p:cNvGrpSpPr/>
          <p:nvPr/>
        </p:nvGrpSpPr>
        <p:grpSpPr>
          <a:xfrm>
            <a:off x="970387" y="225128"/>
            <a:ext cx="147693" cy="146387"/>
            <a:chOff x="5638844" y="549275"/>
            <a:chExt cx="280253" cy="277828"/>
          </a:xfrm>
        </p:grpSpPr>
        <p:sp>
          <p:nvSpPr>
            <p:cNvPr id="454" name="Google Shape;454;p35"/>
            <p:cNvSpPr/>
            <p:nvPr/>
          </p:nvSpPr>
          <p:spPr>
            <a:xfrm>
              <a:off x="5638844" y="549275"/>
              <a:ext cx="209400" cy="209400"/>
            </a:xfrm>
            <a:prstGeom prst="donut">
              <a:avLst>
                <a:gd fmla="val 14764" name="adj"/>
              </a:avLst>
            </a:prstGeom>
            <a:solidFill>
              <a:srgbClr val="8E99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5" name="Google Shape;455;p35"/>
            <p:cNvSpPr/>
            <p:nvPr/>
          </p:nvSpPr>
          <p:spPr>
            <a:xfrm rot="-2700000">
              <a:off x="5837466" y="691590"/>
              <a:ext cx="36062" cy="143826"/>
            </a:xfrm>
            <a:prstGeom prst="roundRect">
              <a:avLst>
                <a:gd fmla="val 50000" name="adj"/>
              </a:avLst>
            </a:prstGeom>
            <a:solidFill>
              <a:srgbClr val="8E99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56" name="Google Shape;45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8709" y="123623"/>
            <a:ext cx="1188466" cy="34945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35"/>
          <p:cNvSpPr txBox="1"/>
          <p:nvPr/>
        </p:nvSpPr>
        <p:spPr>
          <a:xfrm>
            <a:off x="5812575" y="2095875"/>
            <a:ext cx="3204600" cy="1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rgbClr val="595959"/>
                </a:solidFill>
              </a:rPr>
              <a:t>- </a:t>
            </a:r>
            <a:r>
              <a:rPr lang="ko" sz="800">
                <a:solidFill>
                  <a:srgbClr val="595959"/>
                </a:solidFill>
              </a:rPr>
              <a:t>DB LINK를 사용하여 다른 은행 Data Base에 접근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rgbClr val="595959"/>
                </a:solidFill>
              </a:rPr>
              <a:t>- 상대방 은행의 거래내역을 조회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rgbClr val="595959"/>
                </a:solidFill>
              </a:rPr>
              <a:t>-은행 간의 이체 시 트랜잭션 처리를 위한 Stored Procedure 생성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rgbClr val="595959"/>
                </a:solidFill>
              </a:rPr>
              <a:t>-은행 코드, 계좌 번호 등의 변수를 활용하여                                이체 트랜잭션 제어(출/입금 계좌 Update, 출/입금 거래내역 Insert)</a:t>
            </a:r>
            <a:endParaRPr sz="800">
              <a:solidFill>
                <a:srgbClr val="595959"/>
              </a:solidFill>
            </a:endParaRPr>
          </a:p>
        </p:txBody>
      </p:sp>
      <p:pic>
        <p:nvPicPr>
          <p:cNvPr id="458" name="Google Shape;45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1650" y="1296775"/>
            <a:ext cx="4932175" cy="317959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35"/>
          <p:cNvSpPr/>
          <p:nvPr/>
        </p:nvSpPr>
        <p:spPr>
          <a:xfrm>
            <a:off x="706200" y="752725"/>
            <a:ext cx="20838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ko" sz="12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기능 설명 - 오픈뱅킹</a:t>
            </a:r>
            <a:endParaRPr b="1" i="0" sz="1200" u="none" cap="none" strike="noStrik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6"/>
          <p:cNvSpPr/>
          <p:nvPr/>
        </p:nvSpPr>
        <p:spPr>
          <a:xfrm>
            <a:off x="4975013" y="1272925"/>
            <a:ext cx="3863100" cy="389400"/>
          </a:xfrm>
          <a:prstGeom prst="rect">
            <a:avLst/>
          </a:prstGeom>
          <a:solidFill>
            <a:srgbClr val="8F9DAD"/>
          </a:solidFill>
          <a:ln cap="flat" cmpd="sng" w="9525">
            <a:solidFill>
              <a:srgbClr val="8F9D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lt1"/>
                </a:solidFill>
              </a:rPr>
              <a:t>파일 다운로드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465" name="Google Shape;465;p36"/>
          <p:cNvSpPr/>
          <p:nvPr/>
        </p:nvSpPr>
        <p:spPr>
          <a:xfrm>
            <a:off x="4975013" y="1662350"/>
            <a:ext cx="3863100" cy="309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8F9D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6"/>
          <p:cNvSpPr/>
          <p:nvPr/>
        </p:nvSpPr>
        <p:spPr>
          <a:xfrm>
            <a:off x="1012038" y="1272925"/>
            <a:ext cx="3863100" cy="389400"/>
          </a:xfrm>
          <a:prstGeom prst="rect">
            <a:avLst/>
          </a:prstGeom>
          <a:solidFill>
            <a:srgbClr val="8F9DAD"/>
          </a:solidFill>
          <a:ln cap="flat" cmpd="sng" w="9525">
            <a:solidFill>
              <a:srgbClr val="8F9D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lt1"/>
                </a:solidFill>
              </a:rPr>
              <a:t>회원가입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467" name="Google Shape;467;p36"/>
          <p:cNvSpPr/>
          <p:nvPr/>
        </p:nvSpPr>
        <p:spPr>
          <a:xfrm>
            <a:off x="1012038" y="1662350"/>
            <a:ext cx="3863100" cy="309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8F9D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6"/>
          <p:cNvSpPr/>
          <p:nvPr/>
        </p:nvSpPr>
        <p:spPr>
          <a:xfrm>
            <a:off x="0" y="0"/>
            <a:ext cx="706200" cy="291900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9" name="Google Shape;469;p36"/>
          <p:cNvSpPr/>
          <p:nvPr/>
        </p:nvSpPr>
        <p:spPr>
          <a:xfrm>
            <a:off x="0" y="291974"/>
            <a:ext cx="706200" cy="4851600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70" name="Google Shape;470;p36"/>
          <p:cNvGraphicFramePr/>
          <p:nvPr/>
        </p:nvGraphicFramePr>
        <p:xfrm>
          <a:off x="0" y="3176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{C10F5CE1-6D37-463C-807C-B4A8E92C7462}</a:tableStyleId>
              </a:tblPr>
              <a:tblGrid>
                <a:gridCol w="70615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5"/>
                        <a:buFont typeface="Malgun Gothic"/>
                        <a:buNone/>
                      </a:pPr>
                      <a:r>
                        <a:rPr b="1" i="0" lang="ko" sz="5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INDEX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3C Analysis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SWOT Analysis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5"/>
                        <a:buFont typeface="Malgun Gothic"/>
                        <a:buNone/>
                      </a:pPr>
                      <a:r>
                        <a:rPr b="1" i="0" lang="ko" sz="5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4P Mix</a:t>
                      </a:r>
                      <a:endParaRPr b="1" i="0" sz="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IMC</a:t>
                      </a:r>
                      <a:endParaRPr b="0" i="0" sz="500" u="none" cap="none" strike="noStrike">
                        <a:solidFill>
                          <a:srgbClr val="B2BCC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Expected effect</a:t>
                      </a:r>
                      <a:endParaRPr b="0" i="0" sz="500" u="none" cap="none" strike="noStrike">
                        <a:solidFill>
                          <a:srgbClr val="B2BCC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Budget</a:t>
                      </a:r>
                      <a:endParaRPr b="0" i="0" sz="500" u="none" cap="none" strike="noStrike">
                        <a:solidFill>
                          <a:srgbClr val="B2BCC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Schedule</a:t>
                      </a:r>
                      <a:endParaRPr sz="500" u="none" cap="none" strike="noStrike">
                        <a:solidFill>
                          <a:srgbClr val="B2BCC6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471" name="Google Shape;471;p36"/>
          <p:cNvGrpSpPr/>
          <p:nvPr/>
        </p:nvGrpSpPr>
        <p:grpSpPr>
          <a:xfrm>
            <a:off x="85579" y="74250"/>
            <a:ext cx="113511" cy="135396"/>
            <a:chOff x="5199725" y="1785802"/>
            <a:chExt cx="1768077" cy="2108976"/>
          </a:xfrm>
        </p:grpSpPr>
        <p:sp>
          <p:nvSpPr>
            <p:cNvPr id="472" name="Google Shape;472;p36"/>
            <p:cNvSpPr/>
            <p:nvPr/>
          </p:nvSpPr>
          <p:spPr>
            <a:xfrm flipH="1" rot="5400000">
              <a:off x="6516322" y="3440993"/>
              <a:ext cx="432896" cy="470061"/>
            </a:xfrm>
            <a:custGeom>
              <a:rect b="b" l="l" r="r" t="t"/>
              <a:pathLst>
                <a:path extrusionOk="0" h="470061" w="432896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5199725" y="1785802"/>
              <a:ext cx="824275" cy="2106670"/>
            </a:xfrm>
            <a:custGeom>
              <a:rect b="b" l="l" r="r" t="t"/>
              <a:pathLst>
                <a:path extrusionOk="0" h="2106670" w="824275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6096000" y="2129177"/>
              <a:ext cx="871802" cy="1765601"/>
            </a:xfrm>
            <a:custGeom>
              <a:rect b="b" l="l" r="r" t="t"/>
              <a:pathLst>
                <a:path extrusionOk="0" h="1765601" w="871802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75" name="Google Shape;475;p36"/>
          <p:cNvSpPr/>
          <p:nvPr/>
        </p:nvSpPr>
        <p:spPr>
          <a:xfrm>
            <a:off x="-1190" y="1235869"/>
            <a:ext cx="18900" cy="1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6" name="Google Shape;476;p36"/>
          <p:cNvSpPr/>
          <p:nvPr/>
        </p:nvSpPr>
        <p:spPr>
          <a:xfrm flipH="1">
            <a:off x="564538" y="116574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7" name="Google Shape;477;p36"/>
          <p:cNvSpPr/>
          <p:nvPr/>
        </p:nvSpPr>
        <p:spPr>
          <a:xfrm flipH="1">
            <a:off x="564538" y="139598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8" name="Google Shape;478;p36"/>
          <p:cNvSpPr/>
          <p:nvPr/>
        </p:nvSpPr>
        <p:spPr>
          <a:xfrm flipH="1">
            <a:off x="564538" y="162623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9" name="Google Shape;479;p36"/>
          <p:cNvSpPr/>
          <p:nvPr/>
        </p:nvSpPr>
        <p:spPr>
          <a:xfrm flipH="1" rot="-5400000">
            <a:off x="508274" y="128832"/>
            <a:ext cx="37500" cy="34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0" name="Google Shape;480;p36"/>
          <p:cNvSpPr/>
          <p:nvPr/>
        </p:nvSpPr>
        <p:spPr>
          <a:xfrm>
            <a:off x="706175" y="0"/>
            <a:ext cx="8437800" cy="596700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ko" sz="11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 OPEN BANKING PROJECT </a:t>
            </a:r>
            <a:r>
              <a:rPr b="0" i="0" lang="ko" sz="6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Developed by KOPO</a:t>
            </a:r>
            <a:r>
              <a:rPr b="0" i="1" lang="ko" sz="6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1" sz="1100" u="none" cap="none" strike="noStrike">
              <a:solidFill>
                <a:srgbClr val="8E99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81" name="Google Shape;481;p36"/>
          <p:cNvGrpSpPr/>
          <p:nvPr/>
        </p:nvGrpSpPr>
        <p:grpSpPr>
          <a:xfrm>
            <a:off x="970387" y="225128"/>
            <a:ext cx="147693" cy="146387"/>
            <a:chOff x="5638844" y="549275"/>
            <a:chExt cx="280253" cy="277828"/>
          </a:xfrm>
        </p:grpSpPr>
        <p:sp>
          <p:nvSpPr>
            <p:cNvPr id="482" name="Google Shape;482;p36"/>
            <p:cNvSpPr/>
            <p:nvPr/>
          </p:nvSpPr>
          <p:spPr>
            <a:xfrm>
              <a:off x="5638844" y="549275"/>
              <a:ext cx="209400" cy="209400"/>
            </a:xfrm>
            <a:prstGeom prst="donut">
              <a:avLst>
                <a:gd fmla="val 14764" name="adj"/>
              </a:avLst>
            </a:prstGeom>
            <a:solidFill>
              <a:srgbClr val="8E99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3" name="Google Shape;483;p36"/>
            <p:cNvSpPr/>
            <p:nvPr/>
          </p:nvSpPr>
          <p:spPr>
            <a:xfrm rot="-2700000">
              <a:off x="5837466" y="691590"/>
              <a:ext cx="36062" cy="143826"/>
            </a:xfrm>
            <a:prstGeom prst="roundRect">
              <a:avLst>
                <a:gd fmla="val 50000" name="adj"/>
              </a:avLst>
            </a:prstGeom>
            <a:solidFill>
              <a:srgbClr val="8E99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84" name="Google Shape;48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8709" y="123623"/>
            <a:ext cx="1188466" cy="34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36"/>
          <p:cNvPicPr preferRelativeResize="0"/>
          <p:nvPr/>
        </p:nvPicPr>
        <p:blipFill rotWithShape="1">
          <a:blip r:embed="rId4">
            <a:alphaModFix/>
          </a:blip>
          <a:srcRect b="48019" l="0" r="24647" t="18329"/>
          <a:stretch/>
        </p:blipFill>
        <p:spPr>
          <a:xfrm>
            <a:off x="2810925" y="2843325"/>
            <a:ext cx="1259500" cy="1088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36"/>
          <p:cNvPicPr preferRelativeResize="0"/>
          <p:nvPr/>
        </p:nvPicPr>
        <p:blipFill rotWithShape="1">
          <a:blip r:embed="rId5">
            <a:alphaModFix/>
          </a:blip>
          <a:srcRect b="19231" l="112" r="5928" t="0"/>
          <a:stretch/>
        </p:blipFill>
        <p:spPr>
          <a:xfrm>
            <a:off x="2777725" y="1955575"/>
            <a:ext cx="1954450" cy="8571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87" name="Google Shape;487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54988" y="2061575"/>
            <a:ext cx="1436149" cy="1609224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36"/>
          <p:cNvSpPr txBox="1"/>
          <p:nvPr/>
        </p:nvSpPr>
        <p:spPr>
          <a:xfrm>
            <a:off x="1274686" y="4258875"/>
            <a:ext cx="3337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>
                <a:solidFill>
                  <a:srgbClr val="595959"/>
                </a:solidFill>
              </a:rPr>
              <a:t>메일인증 라이브러리, 문자 인증 API,  다음 우편번호 API</a:t>
            </a:r>
            <a:endParaRPr sz="800">
              <a:solidFill>
                <a:srgbClr val="595959"/>
              </a:solidFill>
            </a:endParaRPr>
          </a:p>
        </p:txBody>
      </p:sp>
      <p:pic>
        <p:nvPicPr>
          <p:cNvPr id="489" name="Google Shape;489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06325" y="2128000"/>
            <a:ext cx="2600475" cy="166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36"/>
          <p:cNvSpPr txBox="1"/>
          <p:nvPr/>
        </p:nvSpPr>
        <p:spPr>
          <a:xfrm>
            <a:off x="5716766" y="4258875"/>
            <a:ext cx="2379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>
                <a:solidFill>
                  <a:srgbClr val="595959"/>
                </a:solidFill>
              </a:rPr>
              <a:t>스트림, 버퍼 생성 후 브라우저로 파일 전송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491" name="Google Shape;491;p36"/>
          <p:cNvSpPr/>
          <p:nvPr/>
        </p:nvSpPr>
        <p:spPr>
          <a:xfrm>
            <a:off x="706200" y="752725"/>
            <a:ext cx="13338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ko" sz="12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기능 설명</a:t>
            </a:r>
            <a:endParaRPr b="1" i="0" sz="1200" u="none" cap="none" strike="noStrik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7"/>
          <p:cNvSpPr/>
          <p:nvPr/>
        </p:nvSpPr>
        <p:spPr>
          <a:xfrm>
            <a:off x="4973050" y="1272925"/>
            <a:ext cx="3863100" cy="389400"/>
          </a:xfrm>
          <a:prstGeom prst="rect">
            <a:avLst/>
          </a:prstGeom>
          <a:solidFill>
            <a:srgbClr val="8F9DAD"/>
          </a:solidFill>
          <a:ln cap="flat" cmpd="sng" w="9525">
            <a:solidFill>
              <a:srgbClr val="8F9D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lt1"/>
                </a:solidFill>
              </a:rPr>
              <a:t>페이징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497" name="Google Shape;497;p37"/>
          <p:cNvSpPr/>
          <p:nvPr/>
        </p:nvSpPr>
        <p:spPr>
          <a:xfrm>
            <a:off x="4973050" y="1662350"/>
            <a:ext cx="3863100" cy="309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8F9D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7"/>
          <p:cNvSpPr/>
          <p:nvPr/>
        </p:nvSpPr>
        <p:spPr>
          <a:xfrm>
            <a:off x="1032475" y="1272925"/>
            <a:ext cx="3863100" cy="389400"/>
          </a:xfrm>
          <a:prstGeom prst="rect">
            <a:avLst/>
          </a:prstGeom>
          <a:solidFill>
            <a:srgbClr val="8F9DAD"/>
          </a:solidFill>
          <a:ln cap="flat" cmpd="sng" w="9525">
            <a:solidFill>
              <a:srgbClr val="8F9D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lt1"/>
                </a:solidFill>
              </a:rPr>
              <a:t>계좌조희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499" name="Google Shape;499;p37"/>
          <p:cNvSpPr/>
          <p:nvPr/>
        </p:nvSpPr>
        <p:spPr>
          <a:xfrm>
            <a:off x="1032475" y="1662350"/>
            <a:ext cx="3863100" cy="309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8F9D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7"/>
          <p:cNvSpPr/>
          <p:nvPr/>
        </p:nvSpPr>
        <p:spPr>
          <a:xfrm>
            <a:off x="0" y="0"/>
            <a:ext cx="706170" cy="291974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1" name="Google Shape;501;p37"/>
          <p:cNvSpPr/>
          <p:nvPr/>
        </p:nvSpPr>
        <p:spPr>
          <a:xfrm>
            <a:off x="0" y="291974"/>
            <a:ext cx="706170" cy="4851525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02" name="Google Shape;502;p37"/>
          <p:cNvGraphicFramePr/>
          <p:nvPr/>
        </p:nvGraphicFramePr>
        <p:xfrm>
          <a:off x="0" y="3176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{C10F5CE1-6D37-463C-807C-B4A8E92C7462}</a:tableStyleId>
              </a:tblPr>
              <a:tblGrid>
                <a:gridCol w="70615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5"/>
                        <a:buFont typeface="Malgun Gothic"/>
                        <a:buNone/>
                      </a:pPr>
                      <a:r>
                        <a:rPr b="1" i="0" lang="ko" sz="5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INDEX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3C Analysis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SWOT Analysis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5"/>
                        <a:buFont typeface="Malgun Gothic"/>
                        <a:buNone/>
                      </a:pPr>
                      <a:r>
                        <a:rPr b="1" i="0" lang="ko" sz="5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4P Mix</a:t>
                      </a:r>
                      <a:endParaRPr b="1" i="0" sz="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IMC</a:t>
                      </a:r>
                      <a:endParaRPr b="0" i="0" sz="500" u="none" cap="none" strike="noStrike">
                        <a:solidFill>
                          <a:srgbClr val="B2BCC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Expected effect</a:t>
                      </a:r>
                      <a:endParaRPr b="0" i="0" sz="500" u="none" cap="none" strike="noStrike">
                        <a:solidFill>
                          <a:srgbClr val="B2BCC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Budget</a:t>
                      </a:r>
                      <a:endParaRPr b="0" i="0" sz="500" u="none" cap="none" strike="noStrike">
                        <a:solidFill>
                          <a:srgbClr val="B2BCC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Schedule</a:t>
                      </a:r>
                      <a:endParaRPr sz="500" u="none" cap="none" strike="noStrike">
                        <a:solidFill>
                          <a:srgbClr val="B2BCC6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503" name="Google Shape;503;p37"/>
          <p:cNvGrpSpPr/>
          <p:nvPr/>
        </p:nvGrpSpPr>
        <p:grpSpPr>
          <a:xfrm>
            <a:off x="85801" y="74326"/>
            <a:ext cx="113586" cy="135486"/>
            <a:chOff x="5199725" y="1785802"/>
            <a:chExt cx="1768077" cy="2108976"/>
          </a:xfrm>
        </p:grpSpPr>
        <p:sp>
          <p:nvSpPr>
            <p:cNvPr id="504" name="Google Shape;504;p37"/>
            <p:cNvSpPr/>
            <p:nvPr/>
          </p:nvSpPr>
          <p:spPr>
            <a:xfrm flipH="1" rot="5400000">
              <a:off x="6516322" y="3440993"/>
              <a:ext cx="432896" cy="470061"/>
            </a:xfrm>
            <a:custGeom>
              <a:rect b="b" l="l" r="r" t="t"/>
              <a:pathLst>
                <a:path extrusionOk="0" h="470061" w="432896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5199725" y="1785802"/>
              <a:ext cx="824275" cy="2106670"/>
            </a:xfrm>
            <a:custGeom>
              <a:rect b="b" l="l" r="r" t="t"/>
              <a:pathLst>
                <a:path extrusionOk="0" h="2106670" w="824275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6096000" y="2129177"/>
              <a:ext cx="871802" cy="1765601"/>
            </a:xfrm>
            <a:custGeom>
              <a:rect b="b" l="l" r="r" t="t"/>
              <a:pathLst>
                <a:path extrusionOk="0" h="1765601" w="871802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07" name="Google Shape;507;p37"/>
          <p:cNvSpPr/>
          <p:nvPr/>
        </p:nvSpPr>
        <p:spPr>
          <a:xfrm>
            <a:off x="-1190" y="1235869"/>
            <a:ext cx="18900" cy="1464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8" name="Google Shape;508;p37"/>
          <p:cNvSpPr/>
          <p:nvPr/>
        </p:nvSpPr>
        <p:spPr>
          <a:xfrm flipH="1">
            <a:off x="564538" y="116574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9" name="Google Shape;509;p37"/>
          <p:cNvSpPr/>
          <p:nvPr/>
        </p:nvSpPr>
        <p:spPr>
          <a:xfrm flipH="1">
            <a:off x="564538" y="139598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0" name="Google Shape;510;p37"/>
          <p:cNvSpPr/>
          <p:nvPr/>
        </p:nvSpPr>
        <p:spPr>
          <a:xfrm flipH="1">
            <a:off x="564538" y="162623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1" name="Google Shape;511;p37"/>
          <p:cNvSpPr/>
          <p:nvPr/>
        </p:nvSpPr>
        <p:spPr>
          <a:xfrm flipH="1" rot="-5400000">
            <a:off x="508263" y="128843"/>
            <a:ext cx="37611" cy="34289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2" name="Google Shape;512;p37"/>
          <p:cNvSpPr/>
          <p:nvPr/>
        </p:nvSpPr>
        <p:spPr>
          <a:xfrm>
            <a:off x="706175" y="0"/>
            <a:ext cx="8437800" cy="596700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ko" sz="11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 OPEN BANKING PROJECT </a:t>
            </a:r>
            <a:r>
              <a:rPr b="0" i="0" lang="ko" sz="6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Developed by KOPO</a:t>
            </a:r>
            <a:r>
              <a:rPr b="0" i="1" lang="ko" sz="6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1" sz="1100" u="none" cap="none" strike="noStrike">
              <a:solidFill>
                <a:srgbClr val="8E99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13" name="Google Shape;513;p37"/>
          <p:cNvGrpSpPr/>
          <p:nvPr/>
        </p:nvGrpSpPr>
        <p:grpSpPr>
          <a:xfrm>
            <a:off x="970380" y="225129"/>
            <a:ext cx="147693" cy="146388"/>
            <a:chOff x="5638844" y="549275"/>
            <a:chExt cx="280253" cy="277828"/>
          </a:xfrm>
        </p:grpSpPr>
        <p:sp>
          <p:nvSpPr>
            <p:cNvPr id="514" name="Google Shape;514;p37"/>
            <p:cNvSpPr/>
            <p:nvPr/>
          </p:nvSpPr>
          <p:spPr>
            <a:xfrm>
              <a:off x="5638844" y="549275"/>
              <a:ext cx="209400" cy="209400"/>
            </a:xfrm>
            <a:prstGeom prst="donut">
              <a:avLst>
                <a:gd fmla="val 14764" name="adj"/>
              </a:avLst>
            </a:prstGeom>
            <a:solidFill>
              <a:srgbClr val="8E99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5" name="Google Shape;515;p37"/>
            <p:cNvSpPr/>
            <p:nvPr/>
          </p:nvSpPr>
          <p:spPr>
            <a:xfrm rot="-2700000">
              <a:off x="5837466" y="691590"/>
              <a:ext cx="36062" cy="143826"/>
            </a:xfrm>
            <a:prstGeom prst="roundRect">
              <a:avLst>
                <a:gd fmla="val 50000" name="adj"/>
              </a:avLst>
            </a:prstGeom>
            <a:solidFill>
              <a:srgbClr val="8E99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516" name="Google Shape;51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8709" y="123623"/>
            <a:ext cx="1188466" cy="34945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37"/>
          <p:cNvSpPr txBox="1"/>
          <p:nvPr/>
        </p:nvSpPr>
        <p:spPr>
          <a:xfrm>
            <a:off x="1014000" y="4239250"/>
            <a:ext cx="389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>
                <a:solidFill>
                  <a:srgbClr val="595959"/>
                </a:solidFill>
              </a:rPr>
              <a:t>ajax를 사용하여 페이지 이동없이 선택된 계좌의 정보를 실시간으로 보여줌</a:t>
            </a:r>
            <a:endParaRPr sz="800">
              <a:solidFill>
                <a:srgbClr val="59595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>
                <a:solidFill>
                  <a:srgbClr val="595959"/>
                </a:solidFill>
              </a:rPr>
              <a:t>거래내역은 기간 별, 입출금 타입 별, 조회결과 순서를 사용자가 직접 선택 가능</a:t>
            </a:r>
            <a:endParaRPr sz="800">
              <a:solidFill>
                <a:srgbClr val="595959"/>
              </a:solidFill>
            </a:endParaRPr>
          </a:p>
        </p:txBody>
      </p:sp>
      <p:pic>
        <p:nvPicPr>
          <p:cNvPr id="518" name="Google Shape;51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2800" y="1765225"/>
            <a:ext cx="3742449" cy="22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37"/>
          <p:cNvSpPr txBox="1"/>
          <p:nvPr/>
        </p:nvSpPr>
        <p:spPr>
          <a:xfrm>
            <a:off x="5465512" y="4177750"/>
            <a:ext cx="287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>
                <a:solidFill>
                  <a:srgbClr val="595959"/>
                </a:solidFill>
              </a:rPr>
              <a:t>페이징 구현하는 PagingVO클래스 구현</a:t>
            </a:r>
            <a:endParaRPr sz="800">
              <a:solidFill>
                <a:srgbClr val="59595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>
                <a:solidFill>
                  <a:srgbClr val="595959"/>
                </a:solidFill>
              </a:rPr>
              <a:t>Controller에서 현재 페이지에 대한 정보 받고</a:t>
            </a:r>
            <a:endParaRPr sz="800">
              <a:solidFill>
                <a:srgbClr val="59595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>
                <a:solidFill>
                  <a:srgbClr val="595959"/>
                </a:solidFill>
              </a:rPr>
              <a:t>쿼리문에서 ROWNUM으로 원하는 리스트 가져올 수 있음</a:t>
            </a:r>
            <a:endParaRPr sz="800">
              <a:solidFill>
                <a:srgbClr val="595959"/>
              </a:solidFill>
            </a:endParaRPr>
          </a:p>
        </p:txBody>
      </p:sp>
      <p:pic>
        <p:nvPicPr>
          <p:cNvPr id="520" name="Google Shape;52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3450" y="1869616"/>
            <a:ext cx="3586125" cy="2150246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7"/>
          <p:cNvSpPr/>
          <p:nvPr/>
        </p:nvSpPr>
        <p:spPr>
          <a:xfrm>
            <a:off x="706200" y="752725"/>
            <a:ext cx="13338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ko" sz="12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기능 설명</a:t>
            </a:r>
            <a:endParaRPr b="1" i="0" sz="1200" u="none" cap="none" strike="noStrik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8"/>
          <p:cNvSpPr/>
          <p:nvPr/>
        </p:nvSpPr>
        <p:spPr>
          <a:xfrm>
            <a:off x="1032475" y="1272925"/>
            <a:ext cx="7803600" cy="389400"/>
          </a:xfrm>
          <a:prstGeom prst="rect">
            <a:avLst/>
          </a:prstGeom>
          <a:solidFill>
            <a:srgbClr val="8F9DAD"/>
          </a:solidFill>
          <a:ln cap="flat" cmpd="sng" w="9525">
            <a:solidFill>
              <a:srgbClr val="8F9D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lt1"/>
                </a:solidFill>
              </a:rPr>
              <a:t>카카오API( 로그인 및 메시지 전송 )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527" name="Google Shape;527;p38"/>
          <p:cNvSpPr/>
          <p:nvPr/>
        </p:nvSpPr>
        <p:spPr>
          <a:xfrm>
            <a:off x="1032475" y="1662350"/>
            <a:ext cx="7803600" cy="309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8F9D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8"/>
          <p:cNvSpPr/>
          <p:nvPr/>
        </p:nvSpPr>
        <p:spPr>
          <a:xfrm>
            <a:off x="0" y="0"/>
            <a:ext cx="706200" cy="291900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9" name="Google Shape;529;p38"/>
          <p:cNvSpPr/>
          <p:nvPr/>
        </p:nvSpPr>
        <p:spPr>
          <a:xfrm>
            <a:off x="0" y="291974"/>
            <a:ext cx="706200" cy="4851600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30" name="Google Shape;530;p38"/>
          <p:cNvGraphicFramePr/>
          <p:nvPr/>
        </p:nvGraphicFramePr>
        <p:xfrm>
          <a:off x="0" y="3176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{C10F5CE1-6D37-463C-807C-B4A8E92C7462}</a:tableStyleId>
              </a:tblPr>
              <a:tblGrid>
                <a:gridCol w="70615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5"/>
                        <a:buFont typeface="Malgun Gothic"/>
                        <a:buNone/>
                      </a:pPr>
                      <a:r>
                        <a:rPr b="1" i="0" lang="ko" sz="5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INDEX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3C Analysis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SWOT Analysis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5"/>
                        <a:buFont typeface="Malgun Gothic"/>
                        <a:buNone/>
                      </a:pPr>
                      <a:r>
                        <a:rPr b="1" i="0" lang="ko" sz="5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4P Mix</a:t>
                      </a:r>
                      <a:endParaRPr b="1" i="0" sz="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IMC</a:t>
                      </a:r>
                      <a:endParaRPr b="0" i="0" sz="500" u="none" cap="none" strike="noStrike">
                        <a:solidFill>
                          <a:srgbClr val="B2BCC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Expected effect</a:t>
                      </a:r>
                      <a:endParaRPr b="0" i="0" sz="500" u="none" cap="none" strike="noStrike">
                        <a:solidFill>
                          <a:srgbClr val="B2BCC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Budget</a:t>
                      </a:r>
                      <a:endParaRPr b="0" i="0" sz="500" u="none" cap="none" strike="noStrike">
                        <a:solidFill>
                          <a:srgbClr val="B2BCC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Schedule</a:t>
                      </a:r>
                      <a:endParaRPr sz="500" u="none" cap="none" strike="noStrike">
                        <a:solidFill>
                          <a:srgbClr val="B2BCC6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531" name="Google Shape;531;p38"/>
          <p:cNvGrpSpPr/>
          <p:nvPr/>
        </p:nvGrpSpPr>
        <p:grpSpPr>
          <a:xfrm>
            <a:off x="85579" y="74250"/>
            <a:ext cx="113511" cy="135396"/>
            <a:chOff x="5199725" y="1785802"/>
            <a:chExt cx="1768077" cy="2108976"/>
          </a:xfrm>
        </p:grpSpPr>
        <p:sp>
          <p:nvSpPr>
            <p:cNvPr id="532" name="Google Shape;532;p38"/>
            <p:cNvSpPr/>
            <p:nvPr/>
          </p:nvSpPr>
          <p:spPr>
            <a:xfrm flipH="1" rot="5400000">
              <a:off x="6516322" y="3440993"/>
              <a:ext cx="432896" cy="470061"/>
            </a:xfrm>
            <a:custGeom>
              <a:rect b="b" l="l" r="r" t="t"/>
              <a:pathLst>
                <a:path extrusionOk="0" h="470061" w="432896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5199725" y="1785802"/>
              <a:ext cx="824275" cy="2106670"/>
            </a:xfrm>
            <a:custGeom>
              <a:rect b="b" l="l" r="r" t="t"/>
              <a:pathLst>
                <a:path extrusionOk="0" h="2106670" w="824275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6096000" y="2129177"/>
              <a:ext cx="871802" cy="1765601"/>
            </a:xfrm>
            <a:custGeom>
              <a:rect b="b" l="l" r="r" t="t"/>
              <a:pathLst>
                <a:path extrusionOk="0" h="1765601" w="871802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35" name="Google Shape;535;p38"/>
          <p:cNvSpPr/>
          <p:nvPr/>
        </p:nvSpPr>
        <p:spPr>
          <a:xfrm>
            <a:off x="-1190" y="1235869"/>
            <a:ext cx="18900" cy="1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6" name="Google Shape;536;p38"/>
          <p:cNvSpPr/>
          <p:nvPr/>
        </p:nvSpPr>
        <p:spPr>
          <a:xfrm flipH="1">
            <a:off x="564538" y="116574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7" name="Google Shape;537;p38"/>
          <p:cNvSpPr/>
          <p:nvPr/>
        </p:nvSpPr>
        <p:spPr>
          <a:xfrm flipH="1">
            <a:off x="564538" y="139598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8" name="Google Shape;538;p38"/>
          <p:cNvSpPr/>
          <p:nvPr/>
        </p:nvSpPr>
        <p:spPr>
          <a:xfrm flipH="1">
            <a:off x="564538" y="162623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9" name="Google Shape;539;p38"/>
          <p:cNvSpPr/>
          <p:nvPr/>
        </p:nvSpPr>
        <p:spPr>
          <a:xfrm flipH="1" rot="-5400000">
            <a:off x="508274" y="128832"/>
            <a:ext cx="37500" cy="34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0" name="Google Shape;540;p38"/>
          <p:cNvSpPr/>
          <p:nvPr/>
        </p:nvSpPr>
        <p:spPr>
          <a:xfrm>
            <a:off x="706175" y="0"/>
            <a:ext cx="8437800" cy="596700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ko" sz="11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 OPEN BANKING PROJECT </a:t>
            </a:r>
            <a:r>
              <a:rPr b="0" i="0" lang="ko" sz="6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Developed by KOPO</a:t>
            </a:r>
            <a:r>
              <a:rPr b="0" i="1" lang="ko" sz="6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1" sz="1100" u="none" cap="none" strike="noStrike">
              <a:solidFill>
                <a:srgbClr val="8E99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41" name="Google Shape;541;p38"/>
          <p:cNvGrpSpPr/>
          <p:nvPr/>
        </p:nvGrpSpPr>
        <p:grpSpPr>
          <a:xfrm>
            <a:off x="970387" y="225128"/>
            <a:ext cx="147693" cy="146387"/>
            <a:chOff x="5638844" y="549275"/>
            <a:chExt cx="280253" cy="277828"/>
          </a:xfrm>
        </p:grpSpPr>
        <p:sp>
          <p:nvSpPr>
            <p:cNvPr id="542" name="Google Shape;542;p38"/>
            <p:cNvSpPr/>
            <p:nvPr/>
          </p:nvSpPr>
          <p:spPr>
            <a:xfrm>
              <a:off x="5638844" y="549275"/>
              <a:ext cx="209400" cy="209400"/>
            </a:xfrm>
            <a:prstGeom prst="donut">
              <a:avLst>
                <a:gd fmla="val 14764" name="adj"/>
              </a:avLst>
            </a:prstGeom>
            <a:solidFill>
              <a:srgbClr val="8E99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3" name="Google Shape;543;p38"/>
            <p:cNvSpPr/>
            <p:nvPr/>
          </p:nvSpPr>
          <p:spPr>
            <a:xfrm rot="-2700000">
              <a:off x="5837466" y="691590"/>
              <a:ext cx="36062" cy="143826"/>
            </a:xfrm>
            <a:prstGeom prst="roundRect">
              <a:avLst>
                <a:gd fmla="val 50000" name="adj"/>
              </a:avLst>
            </a:prstGeom>
            <a:solidFill>
              <a:srgbClr val="8E99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544" name="Google Shape;54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8709" y="123623"/>
            <a:ext cx="1188466" cy="34945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38"/>
          <p:cNvSpPr txBox="1"/>
          <p:nvPr/>
        </p:nvSpPr>
        <p:spPr>
          <a:xfrm>
            <a:off x="1786788" y="4295150"/>
            <a:ext cx="2230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>
                <a:solidFill>
                  <a:srgbClr val="595959"/>
                </a:solidFill>
              </a:rPr>
              <a:t>카카오 API를 사용하여 간편 로그인 진행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546" name="Google Shape;546;p38"/>
          <p:cNvSpPr txBox="1"/>
          <p:nvPr/>
        </p:nvSpPr>
        <p:spPr>
          <a:xfrm>
            <a:off x="5604400" y="4233500"/>
            <a:ext cx="247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>
                <a:solidFill>
                  <a:srgbClr val="595959"/>
                </a:solidFill>
              </a:rPr>
              <a:t>계좌 이체 후 카카오톡 친구 목록에서 </a:t>
            </a:r>
            <a:endParaRPr sz="800">
              <a:solidFill>
                <a:srgbClr val="59595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>
                <a:solidFill>
                  <a:srgbClr val="595959"/>
                </a:solidFill>
              </a:rPr>
              <a:t>이체 내용을 공유한 친구를 선택 후 메시지 전송</a:t>
            </a:r>
            <a:endParaRPr sz="800">
              <a:solidFill>
                <a:srgbClr val="595959"/>
              </a:solidFill>
            </a:endParaRPr>
          </a:p>
        </p:txBody>
      </p:sp>
      <p:pic>
        <p:nvPicPr>
          <p:cNvPr id="547" name="Google Shape;54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8175" y="1814689"/>
            <a:ext cx="1765606" cy="231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0175" y="1814700"/>
            <a:ext cx="1513634" cy="23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9638" y="1937299"/>
            <a:ext cx="3305100" cy="2082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0" name="Google Shape;550;p38"/>
          <p:cNvCxnSpPr/>
          <p:nvPr/>
        </p:nvCxnSpPr>
        <p:spPr>
          <a:xfrm>
            <a:off x="4841775" y="2048600"/>
            <a:ext cx="0" cy="23238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1" name="Google Shape;551;p38"/>
          <p:cNvSpPr/>
          <p:nvPr/>
        </p:nvSpPr>
        <p:spPr>
          <a:xfrm>
            <a:off x="706200" y="752725"/>
            <a:ext cx="13338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ko" sz="12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기능 설명</a:t>
            </a:r>
            <a:endParaRPr b="1" i="0" sz="1200" u="none" cap="none" strike="noStrik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9"/>
          <p:cNvSpPr/>
          <p:nvPr/>
        </p:nvSpPr>
        <p:spPr>
          <a:xfrm>
            <a:off x="0" y="0"/>
            <a:ext cx="706200" cy="291900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7" name="Google Shape;557;p39"/>
          <p:cNvSpPr/>
          <p:nvPr/>
        </p:nvSpPr>
        <p:spPr>
          <a:xfrm>
            <a:off x="0" y="291974"/>
            <a:ext cx="706200" cy="4851600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58" name="Google Shape;558;p39"/>
          <p:cNvGraphicFramePr/>
          <p:nvPr/>
        </p:nvGraphicFramePr>
        <p:xfrm>
          <a:off x="0" y="3176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{C10F5CE1-6D37-463C-807C-B4A8E92C7462}</a:tableStyleId>
              </a:tblPr>
              <a:tblGrid>
                <a:gridCol w="70615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5"/>
                        <a:buFont typeface="Malgun Gothic"/>
                        <a:buNone/>
                      </a:pPr>
                      <a:r>
                        <a:rPr b="1" i="0" lang="ko" sz="5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INDEX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3C Analysis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SWOT Analysis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5"/>
                        <a:buFont typeface="Malgun Gothic"/>
                        <a:buNone/>
                      </a:pPr>
                      <a:r>
                        <a:rPr b="1" i="0" lang="ko" sz="5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4P Mix</a:t>
                      </a:r>
                      <a:endParaRPr b="1" i="0" sz="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IMC</a:t>
                      </a:r>
                      <a:endParaRPr b="0" i="0" sz="500" u="none" cap="none" strike="noStrike">
                        <a:solidFill>
                          <a:srgbClr val="B2BCC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Expected effect</a:t>
                      </a:r>
                      <a:endParaRPr b="0" i="0" sz="500" u="none" cap="none" strike="noStrike">
                        <a:solidFill>
                          <a:srgbClr val="B2BCC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Budget</a:t>
                      </a:r>
                      <a:endParaRPr b="0" i="0" sz="500" u="none" cap="none" strike="noStrike">
                        <a:solidFill>
                          <a:srgbClr val="B2BCC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Schedule</a:t>
                      </a:r>
                      <a:endParaRPr sz="500" u="none" cap="none" strike="noStrike">
                        <a:solidFill>
                          <a:srgbClr val="B2BCC6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559" name="Google Shape;559;p39"/>
          <p:cNvGrpSpPr/>
          <p:nvPr/>
        </p:nvGrpSpPr>
        <p:grpSpPr>
          <a:xfrm>
            <a:off x="85579" y="74250"/>
            <a:ext cx="113511" cy="135396"/>
            <a:chOff x="5199725" y="1785802"/>
            <a:chExt cx="1768077" cy="2108976"/>
          </a:xfrm>
        </p:grpSpPr>
        <p:sp>
          <p:nvSpPr>
            <p:cNvPr id="560" name="Google Shape;560;p39"/>
            <p:cNvSpPr/>
            <p:nvPr/>
          </p:nvSpPr>
          <p:spPr>
            <a:xfrm flipH="1" rot="5400000">
              <a:off x="6516322" y="3440993"/>
              <a:ext cx="432896" cy="470061"/>
            </a:xfrm>
            <a:custGeom>
              <a:rect b="b" l="l" r="r" t="t"/>
              <a:pathLst>
                <a:path extrusionOk="0" h="470061" w="432896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5199725" y="1785802"/>
              <a:ext cx="824275" cy="2106670"/>
            </a:xfrm>
            <a:custGeom>
              <a:rect b="b" l="l" r="r" t="t"/>
              <a:pathLst>
                <a:path extrusionOk="0" h="2106670" w="824275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6096000" y="2129177"/>
              <a:ext cx="871802" cy="1765601"/>
            </a:xfrm>
            <a:custGeom>
              <a:rect b="b" l="l" r="r" t="t"/>
              <a:pathLst>
                <a:path extrusionOk="0" h="1765601" w="871802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63" name="Google Shape;563;p39"/>
          <p:cNvSpPr/>
          <p:nvPr/>
        </p:nvSpPr>
        <p:spPr>
          <a:xfrm>
            <a:off x="-1190" y="1235869"/>
            <a:ext cx="18900" cy="1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4" name="Google Shape;564;p39"/>
          <p:cNvSpPr/>
          <p:nvPr/>
        </p:nvSpPr>
        <p:spPr>
          <a:xfrm flipH="1">
            <a:off x="564538" y="116574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5" name="Google Shape;565;p39"/>
          <p:cNvSpPr/>
          <p:nvPr/>
        </p:nvSpPr>
        <p:spPr>
          <a:xfrm flipH="1">
            <a:off x="564538" y="139598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6" name="Google Shape;566;p39"/>
          <p:cNvSpPr/>
          <p:nvPr/>
        </p:nvSpPr>
        <p:spPr>
          <a:xfrm flipH="1">
            <a:off x="564538" y="162623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7" name="Google Shape;567;p39"/>
          <p:cNvSpPr/>
          <p:nvPr/>
        </p:nvSpPr>
        <p:spPr>
          <a:xfrm flipH="1" rot="-5400000">
            <a:off x="508274" y="128832"/>
            <a:ext cx="37500" cy="34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8" name="Google Shape;568;p39"/>
          <p:cNvSpPr/>
          <p:nvPr/>
        </p:nvSpPr>
        <p:spPr>
          <a:xfrm>
            <a:off x="4358975" y="2545688"/>
            <a:ext cx="8964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시연 영상</a:t>
            </a:r>
            <a:endParaRPr b="1" i="0" sz="1200" u="none" cap="none" strike="noStrik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9" name="Google Shape;569;p39"/>
          <p:cNvSpPr/>
          <p:nvPr/>
        </p:nvSpPr>
        <p:spPr>
          <a:xfrm>
            <a:off x="706175" y="0"/>
            <a:ext cx="8437800" cy="596700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ko" sz="11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 OPEN BANKING PROJECT </a:t>
            </a:r>
            <a:r>
              <a:rPr b="0" i="0" lang="ko" sz="6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Developed by KOPO</a:t>
            </a:r>
            <a:r>
              <a:rPr b="0" i="1" lang="ko" sz="6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1" sz="1100" u="none" cap="none" strike="noStrike">
              <a:solidFill>
                <a:srgbClr val="8E99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70" name="Google Shape;570;p39"/>
          <p:cNvGrpSpPr/>
          <p:nvPr/>
        </p:nvGrpSpPr>
        <p:grpSpPr>
          <a:xfrm>
            <a:off x="970387" y="225128"/>
            <a:ext cx="147693" cy="146387"/>
            <a:chOff x="5638844" y="549275"/>
            <a:chExt cx="280253" cy="277828"/>
          </a:xfrm>
        </p:grpSpPr>
        <p:sp>
          <p:nvSpPr>
            <p:cNvPr id="571" name="Google Shape;571;p39"/>
            <p:cNvSpPr/>
            <p:nvPr/>
          </p:nvSpPr>
          <p:spPr>
            <a:xfrm>
              <a:off x="5638844" y="549275"/>
              <a:ext cx="209400" cy="209400"/>
            </a:xfrm>
            <a:prstGeom prst="donut">
              <a:avLst>
                <a:gd fmla="val 14764" name="adj"/>
              </a:avLst>
            </a:prstGeom>
            <a:solidFill>
              <a:srgbClr val="8E99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2" name="Google Shape;572;p39"/>
            <p:cNvSpPr/>
            <p:nvPr/>
          </p:nvSpPr>
          <p:spPr>
            <a:xfrm rot="-2700000">
              <a:off x="5837466" y="691590"/>
              <a:ext cx="36062" cy="143826"/>
            </a:xfrm>
            <a:prstGeom prst="roundRect">
              <a:avLst>
                <a:gd fmla="val 50000" name="adj"/>
              </a:avLst>
            </a:prstGeom>
            <a:solidFill>
              <a:srgbClr val="8E99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573" name="Google Shape;57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8709" y="123623"/>
            <a:ext cx="1188466" cy="3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0"/>
          <p:cNvSpPr/>
          <p:nvPr/>
        </p:nvSpPr>
        <p:spPr>
          <a:xfrm>
            <a:off x="0" y="0"/>
            <a:ext cx="706200" cy="291900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9" name="Google Shape;579;p40"/>
          <p:cNvSpPr/>
          <p:nvPr/>
        </p:nvSpPr>
        <p:spPr>
          <a:xfrm>
            <a:off x="0" y="291974"/>
            <a:ext cx="706200" cy="4851600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80" name="Google Shape;580;p40"/>
          <p:cNvGraphicFramePr/>
          <p:nvPr/>
        </p:nvGraphicFramePr>
        <p:xfrm>
          <a:off x="0" y="3176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{C10F5CE1-6D37-463C-807C-B4A8E92C7462}</a:tableStyleId>
              </a:tblPr>
              <a:tblGrid>
                <a:gridCol w="70615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5"/>
                        <a:buFont typeface="Malgun Gothic"/>
                        <a:buNone/>
                      </a:pPr>
                      <a:r>
                        <a:rPr b="1" i="0" lang="ko" sz="5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INDEX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3C Analysis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SWOT Analysis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5"/>
                        <a:buFont typeface="Malgun Gothic"/>
                        <a:buNone/>
                      </a:pPr>
                      <a:r>
                        <a:rPr b="1" i="0" lang="ko" sz="5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4P Mix</a:t>
                      </a:r>
                      <a:endParaRPr b="1" i="0" sz="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IMC</a:t>
                      </a:r>
                      <a:endParaRPr b="0" i="0" sz="500" u="none" cap="none" strike="noStrike">
                        <a:solidFill>
                          <a:srgbClr val="B2BCC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Expected effect</a:t>
                      </a:r>
                      <a:endParaRPr b="0" i="0" sz="500" u="none" cap="none" strike="noStrike">
                        <a:solidFill>
                          <a:srgbClr val="B2BCC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Budget</a:t>
                      </a:r>
                      <a:endParaRPr b="0" i="0" sz="500" u="none" cap="none" strike="noStrike">
                        <a:solidFill>
                          <a:srgbClr val="B2BCC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5"/>
                        <a:buFont typeface="Arial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Schedule</a:t>
                      </a:r>
                      <a:endParaRPr sz="500" u="none" cap="none" strike="noStrike">
                        <a:solidFill>
                          <a:srgbClr val="B2BCC6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581" name="Google Shape;581;p40"/>
          <p:cNvGrpSpPr/>
          <p:nvPr/>
        </p:nvGrpSpPr>
        <p:grpSpPr>
          <a:xfrm>
            <a:off x="85579" y="74250"/>
            <a:ext cx="113511" cy="135396"/>
            <a:chOff x="5199725" y="1785802"/>
            <a:chExt cx="1768077" cy="2108976"/>
          </a:xfrm>
        </p:grpSpPr>
        <p:sp>
          <p:nvSpPr>
            <p:cNvPr id="582" name="Google Shape;582;p40"/>
            <p:cNvSpPr/>
            <p:nvPr/>
          </p:nvSpPr>
          <p:spPr>
            <a:xfrm flipH="1" rot="5400000">
              <a:off x="6516322" y="3440993"/>
              <a:ext cx="432896" cy="470061"/>
            </a:xfrm>
            <a:custGeom>
              <a:rect b="b" l="l" r="r" t="t"/>
              <a:pathLst>
                <a:path extrusionOk="0" h="470061" w="432896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5199725" y="1785802"/>
              <a:ext cx="824275" cy="2106670"/>
            </a:xfrm>
            <a:custGeom>
              <a:rect b="b" l="l" r="r" t="t"/>
              <a:pathLst>
                <a:path extrusionOk="0" h="2106670" w="824275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6096000" y="2129177"/>
              <a:ext cx="871802" cy="1765601"/>
            </a:xfrm>
            <a:custGeom>
              <a:rect b="b" l="l" r="r" t="t"/>
              <a:pathLst>
                <a:path extrusionOk="0" h="1765601" w="871802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85" name="Google Shape;585;p40"/>
          <p:cNvSpPr/>
          <p:nvPr/>
        </p:nvSpPr>
        <p:spPr>
          <a:xfrm>
            <a:off x="-1190" y="1235869"/>
            <a:ext cx="18900" cy="1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6" name="Google Shape;586;p40"/>
          <p:cNvSpPr/>
          <p:nvPr/>
        </p:nvSpPr>
        <p:spPr>
          <a:xfrm flipH="1">
            <a:off x="564538" y="116574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7" name="Google Shape;587;p40"/>
          <p:cNvSpPr/>
          <p:nvPr/>
        </p:nvSpPr>
        <p:spPr>
          <a:xfrm flipH="1">
            <a:off x="564538" y="139598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8" name="Google Shape;588;p40"/>
          <p:cNvSpPr/>
          <p:nvPr/>
        </p:nvSpPr>
        <p:spPr>
          <a:xfrm flipH="1">
            <a:off x="564538" y="162623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9" name="Google Shape;589;p40"/>
          <p:cNvSpPr/>
          <p:nvPr/>
        </p:nvSpPr>
        <p:spPr>
          <a:xfrm flipH="1" rot="-5400000">
            <a:off x="508274" y="128832"/>
            <a:ext cx="37500" cy="34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0" name="Google Shape;590;p40"/>
          <p:cNvGraphicFramePr/>
          <p:nvPr/>
        </p:nvGraphicFramePr>
        <p:xfrm>
          <a:off x="823049" y="788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{6E9D7DCD-8B2E-40A5-BA1E-0D75C0ACF23D}</a:tableStyleId>
              </a:tblPr>
              <a:tblGrid>
                <a:gridCol w="1069625"/>
                <a:gridCol w="1069625"/>
                <a:gridCol w="1069625"/>
                <a:gridCol w="367350"/>
                <a:gridCol w="357175"/>
                <a:gridCol w="414350"/>
                <a:gridCol w="390525"/>
                <a:gridCol w="319075"/>
                <a:gridCol w="381000"/>
                <a:gridCol w="400050"/>
                <a:gridCol w="386725"/>
                <a:gridCol w="419100"/>
                <a:gridCol w="403850"/>
                <a:gridCol w="403850"/>
                <a:gridCol w="373375"/>
                <a:gridCol w="316275"/>
              </a:tblGrid>
              <a:tr h="1363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ko" sz="9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대분류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ko" sz="9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중분류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ko" sz="9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1주차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2주차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3주차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</a:tr>
              <a:tr h="13632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7.14</a:t>
                      </a:r>
                      <a:endParaRPr sz="1400" u="none" cap="none" strike="noStrike"/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C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7.15</a:t>
                      </a:r>
                      <a:endParaRPr sz="1400" u="none" cap="none" strike="noStrike"/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C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7.16</a:t>
                      </a:r>
                      <a:endParaRPr sz="1400" u="none" cap="none" strike="noStrike"/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C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7.17</a:t>
                      </a:r>
                      <a:endParaRPr sz="1400" u="none" cap="none" strike="noStrike"/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C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7.18</a:t>
                      </a:r>
                      <a:endParaRPr sz="1400" u="none" cap="none" strike="noStrike"/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C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7.19</a:t>
                      </a:r>
                      <a:endParaRPr sz="1400" u="none" cap="none" strike="noStrike"/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C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7.20</a:t>
                      </a:r>
                      <a:endParaRPr sz="1400" u="none" cap="none" strike="noStrike"/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C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7.21</a:t>
                      </a:r>
                      <a:endParaRPr sz="1400" u="none" cap="none" strike="noStrike"/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C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7.22</a:t>
                      </a:r>
                      <a:endParaRPr sz="1400" u="none" cap="none" strike="noStrike"/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C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7.23</a:t>
                      </a:r>
                      <a:endParaRPr sz="1400" u="none" cap="none" strike="noStrike"/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C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7.24</a:t>
                      </a:r>
                      <a:endParaRPr sz="1400" u="none" cap="none" strike="noStrike"/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C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7.25</a:t>
                      </a:r>
                      <a:endParaRPr sz="1400" u="none" cap="none" strike="noStrike"/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C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7.26</a:t>
                      </a:r>
                      <a:endParaRPr sz="1400" u="none" cap="none" strike="noStrike"/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CC6"/>
                    </a:solidFill>
                  </a:tcPr>
                </a:tc>
              </a:tr>
              <a:tr h="186000"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베이스</a:t>
                      </a:r>
                      <a:endParaRPr b="1"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설계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CC6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설계</a:t>
                      </a:r>
                      <a:endParaRPr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ERD 설계</a:t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60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테이블 생성 쿼리 작성</a:t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92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쿼리 작성</a:t>
                      </a:r>
                      <a:endParaRPr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CRUD 쿼리 작성</a:t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" sz="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개발 환경 </a:t>
                      </a:r>
                      <a:endParaRPr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784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이클립스 연동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(개발환경 구축)</a:t>
                      </a:r>
                      <a:endParaRPr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 생성/</a:t>
                      </a:r>
                      <a:endParaRPr b="1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베이스 연동</a:t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175">
                <a:tc row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웹 프로젝트</a:t>
                      </a:r>
                      <a:endParaRPr b="1"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" sz="8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설계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CC6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endParaRPr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로그인/로그아웃 구현</a:t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642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카카오 로그인 연동</a:t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642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카카오 메시지 구현</a:t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0200">
                <a:tc vMerge="1"/>
                <a:tc row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계좌</a:t>
                      </a:r>
                      <a:endParaRPr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계좌 생성</a:t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02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내부 계좌 이체</a:t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02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외부 계좌 이체</a:t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02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거래내역 조회</a:t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63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QnA</a:t>
                      </a:r>
                      <a:endParaRPr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QnA 제작</a:t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33675"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" sz="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발표준비</a:t>
                      </a:r>
                      <a:endParaRPr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7849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발표 준비</a:t>
                      </a:r>
                      <a:endParaRPr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영상 제작</a:t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5462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PPT 제작</a:t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15462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발표 준비</a:t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25" marB="10425" marR="37750" marL="37750" anchor="ctr">
                    <a:lnL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56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591" name="Google Shape;591;p40"/>
          <p:cNvSpPr/>
          <p:nvPr/>
        </p:nvSpPr>
        <p:spPr>
          <a:xfrm>
            <a:off x="706175" y="0"/>
            <a:ext cx="8437800" cy="596700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1" i="1" lang="ko" sz="11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 OPEN BANKING PROJECT </a:t>
            </a:r>
            <a:r>
              <a:rPr b="0" i="0" lang="ko" sz="6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Developed by KOPO</a:t>
            </a:r>
            <a:r>
              <a:rPr b="0" i="1" lang="ko" sz="6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1" sz="1100" u="none" cap="none" strike="noStrike">
              <a:solidFill>
                <a:srgbClr val="8E99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92" name="Google Shape;592;p40"/>
          <p:cNvGrpSpPr/>
          <p:nvPr/>
        </p:nvGrpSpPr>
        <p:grpSpPr>
          <a:xfrm>
            <a:off x="970380" y="225129"/>
            <a:ext cx="147693" cy="146388"/>
            <a:chOff x="5638844" y="549275"/>
            <a:chExt cx="280253" cy="277828"/>
          </a:xfrm>
        </p:grpSpPr>
        <p:sp>
          <p:nvSpPr>
            <p:cNvPr id="593" name="Google Shape;593;p40"/>
            <p:cNvSpPr/>
            <p:nvPr/>
          </p:nvSpPr>
          <p:spPr>
            <a:xfrm>
              <a:off x="5638844" y="549275"/>
              <a:ext cx="209400" cy="209400"/>
            </a:xfrm>
            <a:prstGeom prst="donut">
              <a:avLst>
                <a:gd fmla="val 14764" name="adj"/>
              </a:avLst>
            </a:prstGeom>
            <a:solidFill>
              <a:srgbClr val="8E99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4" name="Google Shape;594;p40"/>
            <p:cNvSpPr/>
            <p:nvPr/>
          </p:nvSpPr>
          <p:spPr>
            <a:xfrm rot="-2700000">
              <a:off x="5837466" y="691590"/>
              <a:ext cx="36062" cy="143826"/>
            </a:xfrm>
            <a:prstGeom prst="roundRect">
              <a:avLst>
                <a:gd fmla="val 50000" name="adj"/>
              </a:avLst>
            </a:prstGeom>
            <a:solidFill>
              <a:srgbClr val="8E99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595" name="Google Shape;59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8709" y="123623"/>
            <a:ext cx="1188466" cy="34945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40"/>
          <p:cNvSpPr/>
          <p:nvPr/>
        </p:nvSpPr>
        <p:spPr>
          <a:xfrm>
            <a:off x="813520" y="497012"/>
            <a:ext cx="21723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ko" sz="12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간트차트</a:t>
            </a:r>
            <a:endParaRPr b="1" i="0" sz="1200" u="none" cap="none" strike="noStrik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1"/>
          <p:cNvSpPr/>
          <p:nvPr/>
        </p:nvSpPr>
        <p:spPr>
          <a:xfrm>
            <a:off x="0" y="0"/>
            <a:ext cx="706170" cy="291974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2" name="Google Shape;602;p41"/>
          <p:cNvSpPr/>
          <p:nvPr/>
        </p:nvSpPr>
        <p:spPr>
          <a:xfrm>
            <a:off x="0" y="291974"/>
            <a:ext cx="706170" cy="4851525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03" name="Google Shape;603;p41"/>
          <p:cNvGraphicFramePr/>
          <p:nvPr/>
        </p:nvGraphicFramePr>
        <p:xfrm>
          <a:off x="0" y="3176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{C10F5CE1-6D37-463C-807C-B4A8E92C7462}</a:tableStyleId>
              </a:tblPr>
              <a:tblGrid>
                <a:gridCol w="70615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5"/>
                        <a:buFont typeface="Malgun Gothic"/>
                        <a:buNone/>
                      </a:pPr>
                      <a:r>
                        <a:rPr b="1" i="0" lang="ko" sz="5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INDEX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3C Analysis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SWOT Analysis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5"/>
                        <a:buFont typeface="Malgun Gothic"/>
                        <a:buNone/>
                      </a:pPr>
                      <a:r>
                        <a:rPr b="1" i="0" lang="ko" sz="5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4P Mix</a:t>
                      </a:r>
                      <a:endParaRPr b="1" i="0" sz="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IMC</a:t>
                      </a:r>
                      <a:endParaRPr b="0" i="0" sz="500" u="none" cap="none" strike="noStrike">
                        <a:solidFill>
                          <a:srgbClr val="B2BCC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Expected effect</a:t>
                      </a:r>
                      <a:endParaRPr b="0" i="0" sz="500" u="none" cap="none" strike="noStrike">
                        <a:solidFill>
                          <a:srgbClr val="B2BCC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Budget</a:t>
                      </a:r>
                      <a:endParaRPr b="0" i="0" sz="500" u="none" cap="none" strike="noStrike">
                        <a:solidFill>
                          <a:srgbClr val="B2BCC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Schedule</a:t>
                      </a:r>
                      <a:endParaRPr sz="500" u="none" cap="none" strike="noStrike">
                        <a:solidFill>
                          <a:srgbClr val="B2BCC6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604" name="Google Shape;604;p41"/>
          <p:cNvGrpSpPr/>
          <p:nvPr/>
        </p:nvGrpSpPr>
        <p:grpSpPr>
          <a:xfrm>
            <a:off x="85801" y="74326"/>
            <a:ext cx="113586" cy="135486"/>
            <a:chOff x="5199725" y="1785802"/>
            <a:chExt cx="1768077" cy="2108976"/>
          </a:xfrm>
        </p:grpSpPr>
        <p:sp>
          <p:nvSpPr>
            <p:cNvPr id="605" name="Google Shape;605;p41"/>
            <p:cNvSpPr/>
            <p:nvPr/>
          </p:nvSpPr>
          <p:spPr>
            <a:xfrm flipH="1" rot="5400000">
              <a:off x="6516322" y="3440993"/>
              <a:ext cx="432896" cy="470061"/>
            </a:xfrm>
            <a:custGeom>
              <a:rect b="b" l="l" r="r" t="t"/>
              <a:pathLst>
                <a:path extrusionOk="0" h="470061" w="432896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5199725" y="1785802"/>
              <a:ext cx="824275" cy="2106670"/>
            </a:xfrm>
            <a:custGeom>
              <a:rect b="b" l="l" r="r" t="t"/>
              <a:pathLst>
                <a:path extrusionOk="0" h="2106670" w="824275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6096000" y="2129177"/>
              <a:ext cx="871802" cy="1765601"/>
            </a:xfrm>
            <a:custGeom>
              <a:rect b="b" l="l" r="r" t="t"/>
              <a:pathLst>
                <a:path extrusionOk="0" h="1765601" w="871802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08" name="Google Shape;608;p41"/>
          <p:cNvSpPr/>
          <p:nvPr/>
        </p:nvSpPr>
        <p:spPr>
          <a:xfrm>
            <a:off x="-1190" y="1235869"/>
            <a:ext cx="18900" cy="1464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9" name="Google Shape;609;p41"/>
          <p:cNvSpPr/>
          <p:nvPr/>
        </p:nvSpPr>
        <p:spPr>
          <a:xfrm flipH="1">
            <a:off x="564538" y="116574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0" name="Google Shape;610;p41"/>
          <p:cNvSpPr/>
          <p:nvPr/>
        </p:nvSpPr>
        <p:spPr>
          <a:xfrm flipH="1">
            <a:off x="564538" y="139598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1" name="Google Shape;611;p41"/>
          <p:cNvSpPr/>
          <p:nvPr/>
        </p:nvSpPr>
        <p:spPr>
          <a:xfrm flipH="1">
            <a:off x="564538" y="162623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2" name="Google Shape;612;p41"/>
          <p:cNvSpPr/>
          <p:nvPr/>
        </p:nvSpPr>
        <p:spPr>
          <a:xfrm flipH="1" rot="-5400000">
            <a:off x="508263" y="128843"/>
            <a:ext cx="37611" cy="34289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3" name="Google Shape;613;p41"/>
          <p:cNvSpPr/>
          <p:nvPr/>
        </p:nvSpPr>
        <p:spPr>
          <a:xfrm>
            <a:off x="970375" y="797713"/>
            <a:ext cx="15846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프로젝트를 마치며...</a:t>
            </a:r>
            <a:endParaRPr b="1" i="0" sz="1200" u="none" cap="none" strike="noStrik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14" name="Google Shape;614;p41"/>
          <p:cNvGraphicFramePr/>
          <p:nvPr/>
        </p:nvGraphicFramePr>
        <p:xfrm>
          <a:off x="1062800" y="138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{38B8AB91-DE81-4741-A986-85E1971BDC6C}</a:tableStyleId>
              </a:tblPr>
              <a:tblGrid>
                <a:gridCol w="1786525"/>
                <a:gridCol w="5652425"/>
              </a:tblGrid>
              <a:tr h="9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chemeClr val="lt1"/>
                          </a:solidFill>
                        </a:rPr>
                        <a:t>좋았던 점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ko" sz="1100" u="none" cap="none" strike="noStrike"/>
                        <a:t>비대면 상황에도 불구하고 화상회의 프로그램으로 불편함 없이 팀 프로젝트를 수행할 수 있었다.</a:t>
                      </a:r>
                      <a:endParaRPr sz="1100" u="none" cap="none" strike="noStrike"/>
                    </a:p>
                    <a:p>
                      <a:pPr indent="-2984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ko" sz="1100" u="none" cap="none" strike="noStrike"/>
                        <a:t>팀</a:t>
                      </a:r>
                      <a:r>
                        <a:rPr lang="ko" sz="1100"/>
                        <a:t>원 모두 참여도가 높고 적극적인 자세로 만족스러운 결과를 도출 </a:t>
                      </a:r>
                      <a:endParaRPr sz="11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chemeClr val="lt1"/>
                          </a:solidFill>
                        </a:rPr>
                        <a:t>아쉬운 점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ko" sz="1100" u="none" cap="none" strike="noStrike">
                          <a:solidFill>
                            <a:schemeClr val="dk1"/>
                          </a:solidFill>
                        </a:rPr>
                        <a:t>오픈 API를 구현할 시간이 부족했다.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ko" sz="1100" u="none" cap="none" strike="noStrike">
                          <a:solidFill>
                            <a:schemeClr val="dk1"/>
                          </a:solidFill>
                        </a:rPr>
                        <a:t>팀워크 부분에서 게시판도 오픈형으로 구현했다면 더 재밌었을 것 같다.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ko" sz="1100" u="none" cap="none" strike="noStrike">
                          <a:solidFill>
                            <a:schemeClr val="dk1"/>
                          </a:solidFill>
                        </a:rPr>
                        <a:t>웹 페이지에서의 여러 상황에 대하여 예외처리 부분에 대해서 아쉬웠다.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ko" sz="1100" u="none" cap="none" strike="noStrike">
                          <a:solidFill>
                            <a:schemeClr val="dk1"/>
                          </a:solidFill>
                        </a:rPr>
                        <a:t>비대면 환경에서의 개발 환경이 여러 생각지도 못한 변수로 작용하였다.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ko" sz="1100" u="none" cap="none" strike="noStrike">
                          <a:solidFill>
                            <a:schemeClr val="dk1"/>
                          </a:solidFill>
                        </a:rPr>
                        <a:t>디자인 측면에서 아쉬움 + 반응형 페이지 구현에 대한 신경을 쓰지 못했다.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ko" sz="1100" u="none" cap="none" strike="noStrike">
                          <a:solidFill>
                            <a:schemeClr val="dk1"/>
                          </a:solidFill>
                        </a:rPr>
                        <a:t>개발이 익숙하지 않아서 css파일 관리가 어려웠다.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5" name="Google Shape;615;p41"/>
          <p:cNvSpPr/>
          <p:nvPr/>
        </p:nvSpPr>
        <p:spPr>
          <a:xfrm>
            <a:off x="706175" y="0"/>
            <a:ext cx="8437800" cy="596700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ko" sz="11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 OPEN BANKING PROJECT </a:t>
            </a:r>
            <a:r>
              <a:rPr b="0" i="0" lang="ko" sz="6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Developed by KOPO</a:t>
            </a:r>
            <a:r>
              <a:rPr b="0" i="1" lang="ko" sz="6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1" sz="1100" u="none" cap="none" strike="noStrike">
              <a:solidFill>
                <a:srgbClr val="8E99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16" name="Google Shape;616;p41"/>
          <p:cNvGrpSpPr/>
          <p:nvPr/>
        </p:nvGrpSpPr>
        <p:grpSpPr>
          <a:xfrm>
            <a:off x="970380" y="225129"/>
            <a:ext cx="147693" cy="146388"/>
            <a:chOff x="5638844" y="549275"/>
            <a:chExt cx="280253" cy="277828"/>
          </a:xfrm>
        </p:grpSpPr>
        <p:sp>
          <p:nvSpPr>
            <p:cNvPr id="617" name="Google Shape;617;p41"/>
            <p:cNvSpPr/>
            <p:nvPr/>
          </p:nvSpPr>
          <p:spPr>
            <a:xfrm>
              <a:off x="5638844" y="549275"/>
              <a:ext cx="209400" cy="209400"/>
            </a:xfrm>
            <a:prstGeom prst="donut">
              <a:avLst>
                <a:gd fmla="val 14764" name="adj"/>
              </a:avLst>
            </a:prstGeom>
            <a:solidFill>
              <a:srgbClr val="8E99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8" name="Google Shape;618;p41"/>
            <p:cNvSpPr/>
            <p:nvPr/>
          </p:nvSpPr>
          <p:spPr>
            <a:xfrm rot="-2700000">
              <a:off x="5837466" y="691590"/>
              <a:ext cx="36062" cy="143826"/>
            </a:xfrm>
            <a:prstGeom prst="roundRect">
              <a:avLst>
                <a:gd fmla="val 50000" name="adj"/>
              </a:avLst>
            </a:prstGeom>
            <a:solidFill>
              <a:srgbClr val="8E99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619" name="Google Shape;61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8709" y="123623"/>
            <a:ext cx="1188466" cy="3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F9DAD"/>
        </a:solidFill>
      </p:bgPr>
    </p:bg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2"/>
          <p:cNvSpPr/>
          <p:nvPr/>
        </p:nvSpPr>
        <p:spPr>
          <a:xfrm>
            <a:off x="2369003" y="1707220"/>
            <a:ext cx="4495800" cy="1674300"/>
          </a:xfrm>
          <a:prstGeom prst="rect">
            <a:avLst/>
          </a:prstGeom>
          <a:solidFill>
            <a:srgbClr val="EFF3F6"/>
          </a:solidFill>
          <a:ln>
            <a:noFill/>
          </a:ln>
          <a:effectLst>
            <a:outerShdw blurRad="774700" rotWithShape="0" dir="5400000" dist="152400">
              <a:srgbClr val="000000">
                <a:alpha val="2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1" sz="1200" u="none" cap="none" strike="noStrike">
              <a:solidFill>
                <a:srgbClr val="8E99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1" lang="ko" sz="24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THANK YOU!</a:t>
            </a:r>
            <a:r>
              <a:rPr b="1" i="1" lang="ko" sz="26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800" u="none" cap="none" strike="noStrike">
              <a:solidFill>
                <a:srgbClr val="8E99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5조 | 박종범 | 윤소영 | 정현석 | 조세진</a:t>
            </a:r>
            <a:r>
              <a:rPr b="0" i="1" lang="ko" sz="8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1" sz="1500" u="none" cap="none" strike="noStrike">
              <a:solidFill>
                <a:srgbClr val="8E99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2369003" y="1707221"/>
            <a:ext cx="706200" cy="287700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26" name="Google Shape;626;p42"/>
          <p:cNvGrpSpPr/>
          <p:nvPr/>
        </p:nvGrpSpPr>
        <p:grpSpPr>
          <a:xfrm>
            <a:off x="2454582" y="1781471"/>
            <a:ext cx="113511" cy="135396"/>
            <a:chOff x="5199725" y="1785802"/>
            <a:chExt cx="1768077" cy="2108976"/>
          </a:xfrm>
        </p:grpSpPr>
        <p:sp>
          <p:nvSpPr>
            <p:cNvPr id="627" name="Google Shape;627;p42"/>
            <p:cNvSpPr/>
            <p:nvPr/>
          </p:nvSpPr>
          <p:spPr>
            <a:xfrm flipH="1" rot="5400000">
              <a:off x="6516322" y="3440993"/>
              <a:ext cx="432896" cy="470061"/>
            </a:xfrm>
            <a:custGeom>
              <a:rect b="b" l="l" r="r" t="t"/>
              <a:pathLst>
                <a:path extrusionOk="0" h="470061" w="432896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8" name="Google Shape;628;p42"/>
            <p:cNvSpPr/>
            <p:nvPr/>
          </p:nvSpPr>
          <p:spPr>
            <a:xfrm>
              <a:off x="5199725" y="1785802"/>
              <a:ext cx="824275" cy="2106670"/>
            </a:xfrm>
            <a:custGeom>
              <a:rect b="b" l="l" r="r" t="t"/>
              <a:pathLst>
                <a:path extrusionOk="0" h="2106670" w="824275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9" name="Google Shape;629;p42"/>
            <p:cNvSpPr/>
            <p:nvPr/>
          </p:nvSpPr>
          <p:spPr>
            <a:xfrm>
              <a:off x="6096000" y="2129177"/>
              <a:ext cx="871802" cy="1765601"/>
            </a:xfrm>
            <a:custGeom>
              <a:rect b="b" l="l" r="r" t="t"/>
              <a:pathLst>
                <a:path extrusionOk="0" h="1765601" w="871802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30" name="Google Shape;630;p42"/>
          <p:cNvSpPr/>
          <p:nvPr/>
        </p:nvSpPr>
        <p:spPr>
          <a:xfrm flipH="1">
            <a:off x="2933541" y="1823795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1" name="Google Shape;631;p42"/>
          <p:cNvSpPr/>
          <p:nvPr/>
        </p:nvSpPr>
        <p:spPr>
          <a:xfrm flipH="1">
            <a:off x="2933541" y="1846819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2" name="Google Shape;632;p42"/>
          <p:cNvSpPr/>
          <p:nvPr/>
        </p:nvSpPr>
        <p:spPr>
          <a:xfrm flipH="1">
            <a:off x="2933541" y="1869844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3" name="Google Shape;633;p42"/>
          <p:cNvSpPr/>
          <p:nvPr/>
        </p:nvSpPr>
        <p:spPr>
          <a:xfrm flipH="1" rot="-5400000">
            <a:off x="2877277" y="1836053"/>
            <a:ext cx="37500" cy="34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4" name="Google Shape;634;p42"/>
          <p:cNvSpPr/>
          <p:nvPr/>
        </p:nvSpPr>
        <p:spPr>
          <a:xfrm>
            <a:off x="3073768" y="1707222"/>
            <a:ext cx="3791100" cy="287700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 한국폴리텍대학 광명융합기술원 데이터분석과</a:t>
            </a:r>
            <a:endParaRPr b="1" i="0" sz="7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5" name="Google Shape;635;p42"/>
          <p:cNvSpPr/>
          <p:nvPr/>
        </p:nvSpPr>
        <p:spPr>
          <a:xfrm rot="-5400000">
            <a:off x="4685073" y="1912132"/>
            <a:ext cx="18900" cy="1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36" name="Google Shape;63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6371" y="2929425"/>
            <a:ext cx="977953" cy="287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7" name="Google Shape;637;p42"/>
          <p:cNvGrpSpPr/>
          <p:nvPr/>
        </p:nvGrpSpPr>
        <p:grpSpPr>
          <a:xfrm>
            <a:off x="6556355" y="1775833"/>
            <a:ext cx="147918" cy="146638"/>
            <a:chOff x="5638844" y="549275"/>
            <a:chExt cx="280253" cy="277828"/>
          </a:xfrm>
        </p:grpSpPr>
        <p:sp>
          <p:nvSpPr>
            <p:cNvPr id="638" name="Google Shape;638;p42"/>
            <p:cNvSpPr/>
            <p:nvPr/>
          </p:nvSpPr>
          <p:spPr>
            <a:xfrm>
              <a:off x="5638844" y="549275"/>
              <a:ext cx="209400" cy="209400"/>
            </a:xfrm>
            <a:prstGeom prst="donut">
              <a:avLst>
                <a:gd fmla="val 14764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9" name="Google Shape;639;p42"/>
            <p:cNvSpPr/>
            <p:nvPr/>
          </p:nvSpPr>
          <p:spPr>
            <a:xfrm rot="-2700000">
              <a:off x="5837466" y="691590"/>
              <a:ext cx="36062" cy="143826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/>
          <p:nvPr/>
        </p:nvSpPr>
        <p:spPr>
          <a:xfrm>
            <a:off x="0" y="0"/>
            <a:ext cx="706170" cy="291974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0" y="291974"/>
            <a:ext cx="706170" cy="4851525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5" name="Google Shape;145;p25"/>
          <p:cNvGraphicFramePr/>
          <p:nvPr/>
        </p:nvGraphicFramePr>
        <p:xfrm>
          <a:off x="0" y="3176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{C10F5CE1-6D37-463C-807C-B4A8E92C7462}</a:tableStyleId>
              </a:tblPr>
              <a:tblGrid>
                <a:gridCol w="70615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500"/>
                        <a:buFont typeface="Malgun Gothic"/>
                        <a:buNone/>
                      </a:pPr>
                      <a:r>
                        <a:rPr b="1" i="0" lang="ko" sz="5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INDEX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500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3C Analysis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500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SWOT Analysis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00"/>
                        <a:buFont typeface="Malgun Gothic"/>
                        <a:buNone/>
                      </a:pPr>
                      <a:r>
                        <a:rPr b="1" i="0" lang="ko" sz="5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4P Mix</a:t>
                      </a:r>
                      <a:endParaRPr b="1" i="0" sz="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500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IMC</a:t>
                      </a:r>
                      <a:endParaRPr b="0" i="0" sz="500" u="none" cap="none" strike="noStrike">
                        <a:solidFill>
                          <a:srgbClr val="B2BCC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500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Expected effect</a:t>
                      </a:r>
                      <a:endParaRPr b="0" i="0" sz="500" u="none" cap="none" strike="noStrike">
                        <a:solidFill>
                          <a:srgbClr val="B2BCC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500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Budget</a:t>
                      </a:r>
                      <a:endParaRPr b="0" i="0" sz="500" u="none" cap="none" strike="noStrike">
                        <a:solidFill>
                          <a:srgbClr val="B2BCC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Schedule</a:t>
                      </a:r>
                      <a:endParaRPr sz="500" u="none" cap="none" strike="noStrike">
                        <a:solidFill>
                          <a:srgbClr val="B2BCC6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46" name="Google Shape;146;p25"/>
          <p:cNvGrpSpPr/>
          <p:nvPr/>
        </p:nvGrpSpPr>
        <p:grpSpPr>
          <a:xfrm>
            <a:off x="85801" y="74326"/>
            <a:ext cx="113586" cy="135486"/>
            <a:chOff x="5199725" y="1785802"/>
            <a:chExt cx="1768077" cy="2108976"/>
          </a:xfrm>
        </p:grpSpPr>
        <p:sp>
          <p:nvSpPr>
            <p:cNvPr id="147" name="Google Shape;147;p25"/>
            <p:cNvSpPr/>
            <p:nvPr/>
          </p:nvSpPr>
          <p:spPr>
            <a:xfrm flipH="1" rot="5400000">
              <a:off x="6516322" y="3440993"/>
              <a:ext cx="432896" cy="470061"/>
            </a:xfrm>
            <a:custGeom>
              <a:rect b="b" l="l" r="r" t="t"/>
              <a:pathLst>
                <a:path extrusionOk="0" h="470061" w="432896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8" name="Google Shape;148;p25"/>
            <p:cNvSpPr/>
            <p:nvPr/>
          </p:nvSpPr>
          <p:spPr>
            <a:xfrm>
              <a:off x="5199725" y="1785802"/>
              <a:ext cx="824275" cy="2106670"/>
            </a:xfrm>
            <a:custGeom>
              <a:rect b="b" l="l" r="r" t="t"/>
              <a:pathLst>
                <a:path extrusionOk="0" h="2106670" w="824275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9" name="Google Shape;149;p25"/>
            <p:cNvSpPr/>
            <p:nvPr/>
          </p:nvSpPr>
          <p:spPr>
            <a:xfrm>
              <a:off x="6096000" y="2129177"/>
              <a:ext cx="871802" cy="1765601"/>
            </a:xfrm>
            <a:custGeom>
              <a:rect b="b" l="l" r="r" t="t"/>
              <a:pathLst>
                <a:path extrusionOk="0" h="1765601" w="871802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0" name="Google Shape;150;p25"/>
          <p:cNvSpPr/>
          <p:nvPr/>
        </p:nvSpPr>
        <p:spPr>
          <a:xfrm>
            <a:off x="-1190" y="1235869"/>
            <a:ext cx="18900" cy="1464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25"/>
          <p:cNvSpPr/>
          <p:nvPr/>
        </p:nvSpPr>
        <p:spPr>
          <a:xfrm flipH="1">
            <a:off x="564538" y="116574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25"/>
          <p:cNvSpPr/>
          <p:nvPr/>
        </p:nvSpPr>
        <p:spPr>
          <a:xfrm flipH="1">
            <a:off x="564538" y="139598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25"/>
          <p:cNvSpPr/>
          <p:nvPr/>
        </p:nvSpPr>
        <p:spPr>
          <a:xfrm flipH="1">
            <a:off x="564538" y="162623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25"/>
          <p:cNvSpPr/>
          <p:nvPr/>
        </p:nvSpPr>
        <p:spPr>
          <a:xfrm flipH="1" rot="-5400000">
            <a:off x="508263" y="128843"/>
            <a:ext cx="37611" cy="34289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2793737" y="3971975"/>
            <a:ext cx="4262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모두의 기쁨 그 하나를 위하는 </a:t>
            </a:r>
            <a:r>
              <a:rPr b="1" i="0" lang="ko" sz="1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지유금융그룹</a:t>
            </a:r>
            <a:r>
              <a:rPr b="0" i="0" lang="ko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고객을 위한 최상의 서비스를 제공합니다.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8775" y="1235863"/>
            <a:ext cx="7191874" cy="222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/>
          <p:nvPr/>
        </p:nvSpPr>
        <p:spPr>
          <a:xfrm>
            <a:off x="706175" y="0"/>
            <a:ext cx="8437800" cy="596700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ko" sz="11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 OPEN BANKING PROJECT </a:t>
            </a:r>
            <a:r>
              <a:rPr b="0" i="0" lang="ko" sz="6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Developed by KOPO</a:t>
            </a:r>
            <a:r>
              <a:rPr b="0" i="1" lang="ko" sz="6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1" sz="1100" u="none" cap="none" strike="noStrike">
              <a:solidFill>
                <a:srgbClr val="8E99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8" name="Google Shape;158;p25"/>
          <p:cNvGrpSpPr/>
          <p:nvPr/>
        </p:nvGrpSpPr>
        <p:grpSpPr>
          <a:xfrm>
            <a:off x="970380" y="225129"/>
            <a:ext cx="147693" cy="146388"/>
            <a:chOff x="5638844" y="549275"/>
            <a:chExt cx="280253" cy="277828"/>
          </a:xfrm>
        </p:grpSpPr>
        <p:sp>
          <p:nvSpPr>
            <p:cNvPr id="159" name="Google Shape;159;p25"/>
            <p:cNvSpPr/>
            <p:nvPr/>
          </p:nvSpPr>
          <p:spPr>
            <a:xfrm>
              <a:off x="5638844" y="549275"/>
              <a:ext cx="209400" cy="209400"/>
            </a:xfrm>
            <a:prstGeom prst="donut">
              <a:avLst>
                <a:gd fmla="val 14764" name="adj"/>
              </a:avLst>
            </a:prstGeom>
            <a:solidFill>
              <a:srgbClr val="8E99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0" name="Google Shape;160;p25"/>
            <p:cNvSpPr/>
            <p:nvPr/>
          </p:nvSpPr>
          <p:spPr>
            <a:xfrm rot="-2700000">
              <a:off x="5837466" y="691590"/>
              <a:ext cx="36062" cy="143826"/>
            </a:xfrm>
            <a:prstGeom prst="roundRect">
              <a:avLst>
                <a:gd fmla="val 50000" name="adj"/>
              </a:avLst>
            </a:prstGeom>
            <a:solidFill>
              <a:srgbClr val="8E99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61" name="Google Shape;16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28709" y="123623"/>
            <a:ext cx="1188466" cy="3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/>
          <p:nvPr/>
        </p:nvSpPr>
        <p:spPr>
          <a:xfrm>
            <a:off x="0" y="0"/>
            <a:ext cx="706200" cy="291900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26"/>
          <p:cNvSpPr/>
          <p:nvPr/>
        </p:nvSpPr>
        <p:spPr>
          <a:xfrm>
            <a:off x="0" y="291974"/>
            <a:ext cx="706200" cy="4851600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8" name="Google Shape;168;p26"/>
          <p:cNvGraphicFramePr/>
          <p:nvPr/>
        </p:nvGraphicFramePr>
        <p:xfrm>
          <a:off x="0" y="3176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{C10F5CE1-6D37-463C-807C-B4A8E92C7462}</a:tableStyleId>
              </a:tblPr>
              <a:tblGrid>
                <a:gridCol w="70615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500"/>
                        <a:buFont typeface="Malgun Gothic"/>
                        <a:buNone/>
                      </a:pPr>
                      <a:r>
                        <a:rPr b="1" i="0" lang="ko" sz="5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INDEX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500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3C Analysis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500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SWOT Analysis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00"/>
                        <a:buFont typeface="Malgun Gothic"/>
                        <a:buNone/>
                      </a:pPr>
                      <a:r>
                        <a:rPr b="1" i="0" lang="ko" sz="5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4P Mix</a:t>
                      </a:r>
                      <a:endParaRPr b="1" i="0" sz="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500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IMC</a:t>
                      </a:r>
                      <a:endParaRPr b="0" i="0" sz="500" u="none" cap="none" strike="noStrike">
                        <a:solidFill>
                          <a:srgbClr val="B2BCC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500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Expected effect</a:t>
                      </a:r>
                      <a:endParaRPr b="0" i="0" sz="500" u="none" cap="none" strike="noStrike">
                        <a:solidFill>
                          <a:srgbClr val="B2BCC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500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Budget</a:t>
                      </a:r>
                      <a:endParaRPr b="0" i="0" sz="500" u="none" cap="none" strike="noStrike">
                        <a:solidFill>
                          <a:srgbClr val="B2BCC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Schedule</a:t>
                      </a:r>
                      <a:endParaRPr sz="500" u="none" cap="none" strike="noStrike">
                        <a:solidFill>
                          <a:srgbClr val="B2BCC6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69" name="Google Shape;169;p26"/>
          <p:cNvGrpSpPr/>
          <p:nvPr/>
        </p:nvGrpSpPr>
        <p:grpSpPr>
          <a:xfrm>
            <a:off x="85579" y="74250"/>
            <a:ext cx="113511" cy="135396"/>
            <a:chOff x="5199725" y="1785802"/>
            <a:chExt cx="1768077" cy="2108976"/>
          </a:xfrm>
        </p:grpSpPr>
        <p:sp>
          <p:nvSpPr>
            <p:cNvPr id="170" name="Google Shape;170;p26"/>
            <p:cNvSpPr/>
            <p:nvPr/>
          </p:nvSpPr>
          <p:spPr>
            <a:xfrm flipH="1" rot="5400000">
              <a:off x="6516322" y="3440993"/>
              <a:ext cx="432896" cy="470061"/>
            </a:xfrm>
            <a:custGeom>
              <a:rect b="b" l="l" r="r" t="t"/>
              <a:pathLst>
                <a:path extrusionOk="0" h="470061" w="432896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5199725" y="1785802"/>
              <a:ext cx="824275" cy="2106670"/>
            </a:xfrm>
            <a:custGeom>
              <a:rect b="b" l="l" r="r" t="t"/>
              <a:pathLst>
                <a:path extrusionOk="0" h="2106670" w="824275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6096000" y="2129177"/>
              <a:ext cx="871802" cy="1765601"/>
            </a:xfrm>
            <a:custGeom>
              <a:rect b="b" l="l" r="r" t="t"/>
              <a:pathLst>
                <a:path extrusionOk="0" h="1765601" w="871802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3" name="Google Shape;173;p26"/>
          <p:cNvSpPr/>
          <p:nvPr/>
        </p:nvSpPr>
        <p:spPr>
          <a:xfrm>
            <a:off x="-1190" y="1235869"/>
            <a:ext cx="18900" cy="1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26"/>
          <p:cNvSpPr/>
          <p:nvPr/>
        </p:nvSpPr>
        <p:spPr>
          <a:xfrm flipH="1">
            <a:off x="564538" y="116574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26"/>
          <p:cNvSpPr/>
          <p:nvPr/>
        </p:nvSpPr>
        <p:spPr>
          <a:xfrm flipH="1">
            <a:off x="564538" y="139598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26"/>
          <p:cNvSpPr/>
          <p:nvPr/>
        </p:nvSpPr>
        <p:spPr>
          <a:xfrm flipH="1">
            <a:off x="564538" y="162623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26"/>
          <p:cNvSpPr/>
          <p:nvPr/>
        </p:nvSpPr>
        <p:spPr>
          <a:xfrm flipH="1" rot="-5400000">
            <a:off x="508274" y="128832"/>
            <a:ext cx="37500" cy="34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26"/>
          <p:cNvSpPr/>
          <p:nvPr/>
        </p:nvSpPr>
        <p:spPr>
          <a:xfrm rot="-5400000">
            <a:off x="1673616" y="1887752"/>
            <a:ext cx="1211285" cy="1360141"/>
          </a:xfrm>
          <a:custGeom>
            <a:rect b="b" l="l" r="r" t="t"/>
            <a:pathLst>
              <a:path extrusionOk="0" h="1600166" w="1425041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63768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9" name="Google Shape;179;p26"/>
          <p:cNvGrpSpPr/>
          <p:nvPr/>
        </p:nvGrpSpPr>
        <p:grpSpPr>
          <a:xfrm>
            <a:off x="1716864" y="2096121"/>
            <a:ext cx="1126384" cy="1296924"/>
            <a:chOff x="2168084" y="3125861"/>
            <a:chExt cx="1323600" cy="1524000"/>
          </a:xfrm>
        </p:grpSpPr>
        <p:sp>
          <p:nvSpPr>
            <p:cNvPr id="180" name="Google Shape;180;p26"/>
            <p:cNvSpPr/>
            <p:nvPr/>
          </p:nvSpPr>
          <p:spPr>
            <a:xfrm rot="-5400000">
              <a:off x="2067884" y="3226061"/>
              <a:ext cx="1524000" cy="1323600"/>
            </a:xfrm>
            <a:prstGeom prst="hexagon">
              <a:avLst>
                <a:gd fmla="val 27991" name="adj"/>
                <a:gd fmla="val 115470" name="vf"/>
              </a:avLst>
            </a:prstGeom>
            <a:solidFill>
              <a:schemeClr val="lt1"/>
            </a:solidFill>
            <a:ln cap="flat" cmpd="sng" w="12700">
              <a:solidFill>
                <a:srgbClr val="63768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2231548" y="3703252"/>
              <a:ext cx="11967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ko" sz="900" u="none" cap="none" strike="noStrike">
                  <a:solidFill>
                    <a:srgbClr val="214867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개요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p26"/>
          <p:cNvGrpSpPr/>
          <p:nvPr/>
        </p:nvGrpSpPr>
        <p:grpSpPr>
          <a:xfrm>
            <a:off x="3034725" y="2096122"/>
            <a:ext cx="1126384" cy="1296924"/>
            <a:chOff x="2168084" y="3125861"/>
            <a:chExt cx="1323600" cy="1524000"/>
          </a:xfrm>
        </p:grpSpPr>
        <p:sp>
          <p:nvSpPr>
            <p:cNvPr id="183" name="Google Shape;183;p26"/>
            <p:cNvSpPr/>
            <p:nvPr/>
          </p:nvSpPr>
          <p:spPr>
            <a:xfrm rot="-5400000">
              <a:off x="2067884" y="3226061"/>
              <a:ext cx="1524000" cy="1323600"/>
            </a:xfrm>
            <a:prstGeom prst="hexagon">
              <a:avLst>
                <a:gd fmla="val 27991" name="adj"/>
                <a:gd fmla="val 115470" name="vf"/>
              </a:avLst>
            </a:prstGeom>
            <a:solidFill>
              <a:srgbClr val="445669"/>
            </a:solidFill>
            <a:ln cap="flat" cmpd="sng" w="12700">
              <a:solidFill>
                <a:srgbClr val="63768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2233678" y="3721069"/>
              <a:ext cx="11967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ko" sz="9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개발 환경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p26"/>
          <p:cNvSpPr/>
          <p:nvPr/>
        </p:nvSpPr>
        <p:spPr>
          <a:xfrm rot="5400000">
            <a:off x="2993103" y="2269130"/>
            <a:ext cx="1211285" cy="1360141"/>
          </a:xfrm>
          <a:custGeom>
            <a:rect b="b" l="l" r="r" t="t"/>
            <a:pathLst>
              <a:path extrusionOk="0" h="1600166" w="1425041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63768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26"/>
          <p:cNvSpPr/>
          <p:nvPr/>
        </p:nvSpPr>
        <p:spPr>
          <a:xfrm rot="-5400000">
            <a:off x="4314577" y="1887752"/>
            <a:ext cx="1211285" cy="1360141"/>
          </a:xfrm>
          <a:custGeom>
            <a:rect b="b" l="l" r="r" t="t"/>
            <a:pathLst>
              <a:path extrusionOk="0" h="1600166" w="1425041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63768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26"/>
          <p:cNvSpPr/>
          <p:nvPr/>
        </p:nvSpPr>
        <p:spPr>
          <a:xfrm rot="-5400000">
            <a:off x="4272625" y="2181345"/>
            <a:ext cx="1296900" cy="1126500"/>
          </a:xfrm>
          <a:prstGeom prst="hexagon">
            <a:avLst>
              <a:gd fmla="val 27991" name="adj"/>
              <a:gd fmla="val 115470" name="vf"/>
            </a:avLst>
          </a:prstGeom>
          <a:solidFill>
            <a:schemeClr val="lt1"/>
          </a:solidFill>
          <a:ln cap="flat" cmpd="sng" w="12700">
            <a:solidFill>
              <a:srgbClr val="63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88" name="Google Shape;188;p26"/>
          <p:cNvGrpSpPr/>
          <p:nvPr/>
        </p:nvGrpSpPr>
        <p:grpSpPr>
          <a:xfrm>
            <a:off x="5675687" y="2096122"/>
            <a:ext cx="1126384" cy="1296924"/>
            <a:chOff x="2168084" y="3125861"/>
            <a:chExt cx="1323600" cy="1524000"/>
          </a:xfrm>
        </p:grpSpPr>
        <p:sp>
          <p:nvSpPr>
            <p:cNvPr id="189" name="Google Shape;189;p26"/>
            <p:cNvSpPr/>
            <p:nvPr/>
          </p:nvSpPr>
          <p:spPr>
            <a:xfrm rot="-5400000">
              <a:off x="2067884" y="3226061"/>
              <a:ext cx="1524000" cy="1323600"/>
            </a:xfrm>
            <a:prstGeom prst="hexagon">
              <a:avLst>
                <a:gd fmla="val 27991" name="adj"/>
                <a:gd fmla="val 115470" name="vf"/>
              </a:avLst>
            </a:prstGeom>
            <a:solidFill>
              <a:srgbClr val="445669"/>
            </a:solidFill>
            <a:ln cap="flat" cmpd="sng" w="12700">
              <a:solidFill>
                <a:srgbClr val="63768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2231548" y="3703252"/>
              <a:ext cx="11967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ko" sz="9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기능설명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Google Shape;191;p26"/>
          <p:cNvSpPr/>
          <p:nvPr/>
        </p:nvSpPr>
        <p:spPr>
          <a:xfrm rot="5400000">
            <a:off x="5634065" y="2269130"/>
            <a:ext cx="1211285" cy="1360141"/>
          </a:xfrm>
          <a:custGeom>
            <a:rect b="b" l="l" r="r" t="t"/>
            <a:pathLst>
              <a:path extrusionOk="0" h="1600166" w="1425041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63768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26"/>
          <p:cNvSpPr/>
          <p:nvPr/>
        </p:nvSpPr>
        <p:spPr>
          <a:xfrm rot="-5400000">
            <a:off x="6963645" y="1887752"/>
            <a:ext cx="1211285" cy="1360141"/>
          </a:xfrm>
          <a:custGeom>
            <a:rect b="b" l="l" r="r" t="t"/>
            <a:pathLst>
              <a:path extrusionOk="0" h="1600166" w="1425041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63768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93" name="Google Shape;193;p26"/>
          <p:cNvGrpSpPr/>
          <p:nvPr/>
        </p:nvGrpSpPr>
        <p:grpSpPr>
          <a:xfrm>
            <a:off x="7006892" y="2096121"/>
            <a:ext cx="1126384" cy="1296924"/>
            <a:chOff x="2168084" y="3125861"/>
            <a:chExt cx="1323600" cy="1524000"/>
          </a:xfrm>
        </p:grpSpPr>
        <p:sp>
          <p:nvSpPr>
            <p:cNvPr id="194" name="Google Shape;194;p26"/>
            <p:cNvSpPr/>
            <p:nvPr/>
          </p:nvSpPr>
          <p:spPr>
            <a:xfrm rot="-5400000">
              <a:off x="2067884" y="3226061"/>
              <a:ext cx="1524000" cy="1323600"/>
            </a:xfrm>
            <a:prstGeom prst="hexagon">
              <a:avLst>
                <a:gd fmla="val 27991" name="adj"/>
                <a:gd fmla="val 115470" name="vf"/>
              </a:avLst>
            </a:prstGeom>
            <a:solidFill>
              <a:schemeClr val="lt1"/>
            </a:solidFill>
            <a:ln cap="flat" cmpd="sng" w="12700">
              <a:solidFill>
                <a:srgbClr val="63768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2231548" y="3703252"/>
              <a:ext cx="11967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ko" sz="900" u="none" cap="none" strike="noStrike">
                  <a:solidFill>
                    <a:srgbClr val="214867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개선사항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" name="Google Shape;196;p26"/>
          <p:cNvSpPr/>
          <p:nvPr/>
        </p:nvSpPr>
        <p:spPr>
          <a:xfrm rot="5400000">
            <a:off x="3421502" y="477704"/>
            <a:ext cx="353400" cy="2636400"/>
          </a:xfrm>
          <a:prstGeom prst="leftBracket">
            <a:avLst>
              <a:gd fmla="val 0" name="adj"/>
            </a:avLst>
          </a:prstGeom>
          <a:noFill/>
          <a:ln cap="flat" cmpd="sng" w="9525">
            <a:solidFill>
              <a:srgbClr val="63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26"/>
          <p:cNvSpPr/>
          <p:nvPr/>
        </p:nvSpPr>
        <p:spPr>
          <a:xfrm rot="5400000">
            <a:off x="6057834" y="477704"/>
            <a:ext cx="353400" cy="2636400"/>
          </a:xfrm>
          <a:prstGeom prst="leftBracket">
            <a:avLst>
              <a:gd fmla="val 0" name="adj"/>
            </a:avLst>
          </a:prstGeom>
          <a:noFill/>
          <a:ln cap="flat" cmpd="sng" w="9525">
            <a:solidFill>
              <a:srgbClr val="63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4328795" y="1102684"/>
            <a:ext cx="1229100" cy="210300"/>
          </a:xfrm>
          <a:prstGeom prst="roundRect">
            <a:avLst>
              <a:gd fmla="val 50000" name="adj"/>
            </a:avLst>
          </a:prstGeom>
          <a:solidFill>
            <a:srgbClr val="63768C"/>
          </a:solidFill>
          <a:ln cap="flat" cmpd="sng" w="9525">
            <a:solidFill>
              <a:srgbClr val="63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b="1" i="0" sz="6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9" name="Google Shape;199;p26"/>
          <p:cNvCxnSpPr/>
          <p:nvPr/>
        </p:nvCxnSpPr>
        <p:spPr>
          <a:xfrm>
            <a:off x="4916402" y="1312840"/>
            <a:ext cx="0" cy="306300"/>
          </a:xfrm>
          <a:prstGeom prst="straightConnector1">
            <a:avLst/>
          </a:prstGeom>
          <a:noFill/>
          <a:ln cap="flat" cmpd="sng" w="9525">
            <a:solidFill>
              <a:srgbClr val="6376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0" name="Google Shape;200;p26"/>
          <p:cNvSpPr/>
          <p:nvPr/>
        </p:nvSpPr>
        <p:spPr>
          <a:xfrm>
            <a:off x="4407151" y="2579931"/>
            <a:ext cx="10185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설계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6"/>
          <p:cNvSpPr/>
          <p:nvPr/>
        </p:nvSpPr>
        <p:spPr>
          <a:xfrm>
            <a:off x="706175" y="0"/>
            <a:ext cx="8437800" cy="596700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ko" sz="11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 OPEN BANKING PROJECT </a:t>
            </a:r>
            <a:r>
              <a:rPr b="0" i="0" lang="ko" sz="6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Developed by KOPO</a:t>
            </a:r>
            <a:r>
              <a:rPr b="0" i="1" lang="ko" sz="6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1" sz="1100" u="none" cap="none" strike="noStrike">
              <a:solidFill>
                <a:srgbClr val="8E99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2" name="Google Shape;202;p26"/>
          <p:cNvGrpSpPr/>
          <p:nvPr/>
        </p:nvGrpSpPr>
        <p:grpSpPr>
          <a:xfrm>
            <a:off x="970380" y="225129"/>
            <a:ext cx="147693" cy="146388"/>
            <a:chOff x="5638844" y="549275"/>
            <a:chExt cx="280253" cy="277828"/>
          </a:xfrm>
        </p:grpSpPr>
        <p:sp>
          <p:nvSpPr>
            <p:cNvPr id="203" name="Google Shape;203;p26"/>
            <p:cNvSpPr/>
            <p:nvPr/>
          </p:nvSpPr>
          <p:spPr>
            <a:xfrm>
              <a:off x="5638844" y="549275"/>
              <a:ext cx="209400" cy="209400"/>
            </a:xfrm>
            <a:prstGeom prst="donut">
              <a:avLst>
                <a:gd fmla="val 14764" name="adj"/>
              </a:avLst>
            </a:prstGeom>
            <a:solidFill>
              <a:srgbClr val="8E99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4" name="Google Shape;204;p26"/>
            <p:cNvSpPr/>
            <p:nvPr/>
          </p:nvSpPr>
          <p:spPr>
            <a:xfrm rot="-2700000">
              <a:off x="5837466" y="691590"/>
              <a:ext cx="36062" cy="143826"/>
            </a:xfrm>
            <a:prstGeom prst="roundRect">
              <a:avLst>
                <a:gd fmla="val 50000" name="adj"/>
              </a:avLst>
            </a:prstGeom>
            <a:solidFill>
              <a:srgbClr val="8E99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05" name="Google Shape;20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8709" y="123623"/>
            <a:ext cx="1188466" cy="3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/>
          <p:nvPr/>
        </p:nvSpPr>
        <p:spPr>
          <a:xfrm>
            <a:off x="1499519" y="1852199"/>
            <a:ext cx="1138200" cy="1127100"/>
          </a:xfrm>
          <a:prstGeom prst="roundRect">
            <a:avLst>
              <a:gd fmla="val 8975" name="adj"/>
            </a:avLst>
          </a:prstGeom>
          <a:solidFill>
            <a:srgbClr val="323F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7"/>
          <p:cNvSpPr/>
          <p:nvPr/>
        </p:nvSpPr>
        <p:spPr>
          <a:xfrm>
            <a:off x="3462295" y="1852199"/>
            <a:ext cx="1182900" cy="1171500"/>
          </a:xfrm>
          <a:prstGeom prst="roundRect">
            <a:avLst>
              <a:gd fmla="val 8975" name="adj"/>
            </a:avLst>
          </a:prstGeom>
          <a:solidFill>
            <a:srgbClr val="323F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7"/>
          <p:cNvSpPr/>
          <p:nvPr/>
        </p:nvSpPr>
        <p:spPr>
          <a:xfrm>
            <a:off x="5390292" y="1852199"/>
            <a:ext cx="1138200" cy="1127100"/>
          </a:xfrm>
          <a:prstGeom prst="roundRect">
            <a:avLst>
              <a:gd fmla="val 8975" name="adj"/>
            </a:avLst>
          </a:prstGeom>
          <a:solidFill>
            <a:srgbClr val="323F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7"/>
          <p:cNvSpPr/>
          <p:nvPr/>
        </p:nvSpPr>
        <p:spPr>
          <a:xfrm>
            <a:off x="7205041" y="1852199"/>
            <a:ext cx="1138200" cy="1127100"/>
          </a:xfrm>
          <a:prstGeom prst="roundRect">
            <a:avLst>
              <a:gd fmla="val 8975" name="adj"/>
            </a:avLst>
          </a:prstGeom>
          <a:solidFill>
            <a:srgbClr val="323F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7"/>
          <p:cNvSpPr/>
          <p:nvPr/>
        </p:nvSpPr>
        <p:spPr>
          <a:xfrm>
            <a:off x="0" y="0"/>
            <a:ext cx="706200" cy="291900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27"/>
          <p:cNvSpPr/>
          <p:nvPr/>
        </p:nvSpPr>
        <p:spPr>
          <a:xfrm>
            <a:off x="0" y="291974"/>
            <a:ext cx="706200" cy="4851600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6" name="Google Shape;216;p27"/>
          <p:cNvGraphicFramePr/>
          <p:nvPr/>
        </p:nvGraphicFramePr>
        <p:xfrm>
          <a:off x="0" y="3176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{C10F5CE1-6D37-463C-807C-B4A8E92C7462}</a:tableStyleId>
              </a:tblPr>
              <a:tblGrid>
                <a:gridCol w="70615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500"/>
                        <a:buFont typeface="Malgun Gothic"/>
                        <a:buNone/>
                      </a:pPr>
                      <a:r>
                        <a:rPr b="1" i="0" lang="ko" sz="5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INDEX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500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3C Analysis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500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SWOT Analysis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00"/>
                        <a:buFont typeface="Malgun Gothic"/>
                        <a:buNone/>
                      </a:pPr>
                      <a:r>
                        <a:rPr b="1" i="0" lang="ko" sz="5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4P Mix</a:t>
                      </a:r>
                      <a:endParaRPr b="1" i="0" sz="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500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IMC</a:t>
                      </a:r>
                      <a:endParaRPr b="0" i="0" sz="500" u="none" cap="none" strike="noStrike">
                        <a:solidFill>
                          <a:srgbClr val="B2BCC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500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Expected effect</a:t>
                      </a:r>
                      <a:endParaRPr b="0" i="0" sz="500" u="none" cap="none" strike="noStrike">
                        <a:solidFill>
                          <a:srgbClr val="B2BCC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500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Budget</a:t>
                      </a:r>
                      <a:endParaRPr b="0" i="0" sz="500" u="none" cap="none" strike="noStrike">
                        <a:solidFill>
                          <a:srgbClr val="B2BCC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Schedule</a:t>
                      </a:r>
                      <a:endParaRPr sz="500" u="none" cap="none" strike="noStrike">
                        <a:solidFill>
                          <a:srgbClr val="B2BCC6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17" name="Google Shape;217;p27"/>
          <p:cNvGrpSpPr/>
          <p:nvPr/>
        </p:nvGrpSpPr>
        <p:grpSpPr>
          <a:xfrm>
            <a:off x="85579" y="74250"/>
            <a:ext cx="113511" cy="135396"/>
            <a:chOff x="5199725" y="1785802"/>
            <a:chExt cx="1768077" cy="2108976"/>
          </a:xfrm>
        </p:grpSpPr>
        <p:sp>
          <p:nvSpPr>
            <p:cNvPr id="218" name="Google Shape;218;p27"/>
            <p:cNvSpPr/>
            <p:nvPr/>
          </p:nvSpPr>
          <p:spPr>
            <a:xfrm flipH="1" rot="5400000">
              <a:off x="6516322" y="3440993"/>
              <a:ext cx="432896" cy="470061"/>
            </a:xfrm>
            <a:custGeom>
              <a:rect b="b" l="l" r="r" t="t"/>
              <a:pathLst>
                <a:path extrusionOk="0" h="470061" w="432896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5199725" y="1785802"/>
              <a:ext cx="824275" cy="2106670"/>
            </a:xfrm>
            <a:custGeom>
              <a:rect b="b" l="l" r="r" t="t"/>
              <a:pathLst>
                <a:path extrusionOk="0" h="2106670" w="824275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6096000" y="2129177"/>
              <a:ext cx="871802" cy="1765601"/>
            </a:xfrm>
            <a:custGeom>
              <a:rect b="b" l="l" r="r" t="t"/>
              <a:pathLst>
                <a:path extrusionOk="0" h="1765601" w="871802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21" name="Google Shape;221;p27"/>
          <p:cNvSpPr/>
          <p:nvPr/>
        </p:nvSpPr>
        <p:spPr>
          <a:xfrm>
            <a:off x="-1190" y="1235869"/>
            <a:ext cx="18900" cy="1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p27"/>
          <p:cNvSpPr/>
          <p:nvPr/>
        </p:nvSpPr>
        <p:spPr>
          <a:xfrm flipH="1">
            <a:off x="564538" y="116574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27"/>
          <p:cNvSpPr/>
          <p:nvPr/>
        </p:nvSpPr>
        <p:spPr>
          <a:xfrm flipH="1">
            <a:off x="564538" y="139598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27"/>
          <p:cNvSpPr/>
          <p:nvPr/>
        </p:nvSpPr>
        <p:spPr>
          <a:xfrm flipH="1">
            <a:off x="564538" y="162623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27"/>
          <p:cNvSpPr/>
          <p:nvPr/>
        </p:nvSpPr>
        <p:spPr>
          <a:xfrm flipH="1" rot="-5400000">
            <a:off x="508274" y="128832"/>
            <a:ext cx="37500" cy="34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27"/>
          <p:cNvSpPr txBox="1"/>
          <p:nvPr/>
        </p:nvSpPr>
        <p:spPr>
          <a:xfrm>
            <a:off x="5212987" y="3268947"/>
            <a:ext cx="14928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05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카카오톡 연동 서비스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7"/>
          <p:cNvSpPr txBox="1"/>
          <p:nvPr/>
        </p:nvSpPr>
        <p:spPr>
          <a:xfrm>
            <a:off x="3352318" y="3268947"/>
            <a:ext cx="13581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05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메시지 전송 서비스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7"/>
          <p:cNvSpPr txBox="1"/>
          <p:nvPr/>
        </p:nvSpPr>
        <p:spPr>
          <a:xfrm>
            <a:off x="1456869" y="3268947"/>
            <a:ext cx="1223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05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오픈 뱅킹 서비스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7"/>
          <p:cNvSpPr txBox="1"/>
          <p:nvPr/>
        </p:nvSpPr>
        <p:spPr>
          <a:xfrm>
            <a:off x="7298644" y="3268946"/>
            <a:ext cx="9510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05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 서비스</a:t>
            </a:r>
            <a:endParaRPr b="1" i="0" sz="1050" u="none" cap="none" strike="noStrik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0" name="Google Shape;23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5992" y="2075209"/>
            <a:ext cx="695457" cy="695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0035" y="2090171"/>
            <a:ext cx="680495" cy="680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40762" y="2148374"/>
            <a:ext cx="666662" cy="66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43199" y="2132719"/>
            <a:ext cx="637947" cy="637947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7"/>
          <p:cNvSpPr txBox="1"/>
          <p:nvPr/>
        </p:nvSpPr>
        <p:spPr>
          <a:xfrm>
            <a:off x="5665835" y="2261141"/>
            <a:ext cx="58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" sz="1600" u="none" cap="none" strike="noStrike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Talk</a:t>
            </a:r>
            <a:endParaRPr b="1" i="0" sz="1600" u="none" cap="none" strike="noStrike">
              <a:solidFill>
                <a:srgbClr val="323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1257292" y="3572427"/>
            <a:ext cx="1622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나의 금융 정보를 한눈에! </a:t>
            </a:r>
            <a:endParaRPr b="0" i="0" sz="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내가 보유한 금융 정보를 </a:t>
            </a:r>
            <a:endParaRPr b="0" i="0" sz="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한 눈에 관리하고 </a:t>
            </a:r>
            <a:endParaRPr b="0" i="0" sz="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조회할 수 있는 서비스 입니다.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3231711" y="3572427"/>
            <a:ext cx="1556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위험한 금융사기는 이제 그만!</a:t>
            </a:r>
            <a:endParaRPr b="0" i="0" sz="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모든 입출금 거래를</a:t>
            </a:r>
            <a:endParaRPr b="0" i="0" sz="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메시지 혹은 카카오톡으로</a:t>
            </a:r>
            <a:endParaRPr b="0" i="0" sz="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전송해드립니다.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7"/>
          <p:cNvSpPr txBox="1"/>
          <p:nvPr/>
        </p:nvSpPr>
        <p:spPr>
          <a:xfrm>
            <a:off x="5136529" y="3572427"/>
            <a:ext cx="168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8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간편한 회원가입!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카카오 로그인을 통한 </a:t>
            </a:r>
            <a:endParaRPr b="0" i="0" sz="800" u="none" cap="none" strike="noStrik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간편한 회원가입 서비스 입니다.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7"/>
          <p:cNvSpPr txBox="1"/>
          <p:nvPr/>
        </p:nvSpPr>
        <p:spPr>
          <a:xfrm>
            <a:off x="7130500" y="3572426"/>
            <a:ext cx="1372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무엇이든지 물어보세요!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고객이 궁금하다면</a:t>
            </a:r>
            <a:endParaRPr b="0" i="0" sz="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무엇이든 친절하고</a:t>
            </a:r>
            <a:endParaRPr b="0" i="0" sz="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신속하게 답변해드립니다.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7"/>
          <p:cNvSpPr/>
          <p:nvPr/>
        </p:nvSpPr>
        <p:spPr>
          <a:xfrm>
            <a:off x="706175" y="0"/>
            <a:ext cx="8437800" cy="596700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ko" sz="11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 OPEN BANKING PROJECT </a:t>
            </a:r>
            <a:r>
              <a:rPr b="0" i="0" lang="ko" sz="6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Developed by KOPO</a:t>
            </a:r>
            <a:r>
              <a:rPr b="0" i="1" lang="ko" sz="6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1" sz="1100" u="none" cap="none" strike="noStrike">
              <a:solidFill>
                <a:srgbClr val="8E99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0" name="Google Shape;240;p27"/>
          <p:cNvGrpSpPr/>
          <p:nvPr/>
        </p:nvGrpSpPr>
        <p:grpSpPr>
          <a:xfrm>
            <a:off x="970380" y="225129"/>
            <a:ext cx="147693" cy="146388"/>
            <a:chOff x="5638844" y="549275"/>
            <a:chExt cx="280253" cy="277828"/>
          </a:xfrm>
        </p:grpSpPr>
        <p:sp>
          <p:nvSpPr>
            <p:cNvPr id="241" name="Google Shape;241;p27"/>
            <p:cNvSpPr/>
            <p:nvPr/>
          </p:nvSpPr>
          <p:spPr>
            <a:xfrm>
              <a:off x="5638844" y="549275"/>
              <a:ext cx="209400" cy="209400"/>
            </a:xfrm>
            <a:prstGeom prst="donut">
              <a:avLst>
                <a:gd fmla="val 14764" name="adj"/>
              </a:avLst>
            </a:prstGeom>
            <a:solidFill>
              <a:srgbClr val="8E99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2" name="Google Shape;242;p27"/>
            <p:cNvSpPr/>
            <p:nvPr/>
          </p:nvSpPr>
          <p:spPr>
            <a:xfrm rot="-2700000">
              <a:off x="5837466" y="691590"/>
              <a:ext cx="36062" cy="143826"/>
            </a:xfrm>
            <a:prstGeom prst="roundRect">
              <a:avLst>
                <a:gd fmla="val 50000" name="adj"/>
              </a:avLst>
            </a:prstGeom>
            <a:solidFill>
              <a:srgbClr val="8E99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43" name="Google Shape;243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28709" y="123623"/>
            <a:ext cx="1188466" cy="34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06999" y="1096569"/>
            <a:ext cx="255775" cy="25573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7"/>
          <p:cNvSpPr/>
          <p:nvPr/>
        </p:nvSpPr>
        <p:spPr>
          <a:xfrm>
            <a:off x="2064275" y="998388"/>
            <a:ext cx="57216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20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자유로운 금융생활 지유금융그룹이 함께합니다!</a:t>
            </a:r>
            <a:endParaRPr b="1" i="0" sz="2000" u="none" cap="none" strike="noStrik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6" name="Google Shape;246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10800000">
            <a:off x="8087375" y="1096563"/>
            <a:ext cx="255775" cy="2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/>
          <p:nvPr/>
        </p:nvSpPr>
        <p:spPr>
          <a:xfrm>
            <a:off x="0" y="0"/>
            <a:ext cx="706200" cy="596700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28"/>
          <p:cNvSpPr/>
          <p:nvPr/>
        </p:nvSpPr>
        <p:spPr>
          <a:xfrm>
            <a:off x="0" y="291974"/>
            <a:ext cx="706200" cy="4851600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3" name="Google Shape;253;p28"/>
          <p:cNvGraphicFramePr/>
          <p:nvPr/>
        </p:nvGraphicFramePr>
        <p:xfrm>
          <a:off x="0" y="2919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{C10F5CE1-6D37-463C-807C-B4A8E92C7462}</a:tableStyleId>
              </a:tblPr>
              <a:tblGrid>
                <a:gridCol w="70615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500"/>
                        <a:buFont typeface="Malgun Gothic"/>
                        <a:buNone/>
                      </a:pPr>
                      <a:r>
                        <a:rPr b="1" i="0" lang="ko" sz="5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INDEX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500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3C Analysis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500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SWOT Analysis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00"/>
                        <a:buFont typeface="Malgun Gothic"/>
                        <a:buNone/>
                      </a:pPr>
                      <a:r>
                        <a:rPr b="1" i="0" lang="ko" sz="5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4P Mix</a:t>
                      </a:r>
                      <a:endParaRPr b="1" i="0" sz="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500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IMC</a:t>
                      </a:r>
                      <a:endParaRPr b="0" i="0" sz="500" u="none" cap="none" strike="noStrike">
                        <a:solidFill>
                          <a:srgbClr val="B2BCC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500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Expected effect</a:t>
                      </a:r>
                      <a:endParaRPr b="0" i="0" sz="500" u="none" cap="none" strike="noStrike">
                        <a:solidFill>
                          <a:srgbClr val="B2BCC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500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Budget</a:t>
                      </a:r>
                      <a:endParaRPr b="0" i="0" sz="500" u="none" cap="none" strike="noStrike">
                        <a:solidFill>
                          <a:srgbClr val="B2BCC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Schedule</a:t>
                      </a:r>
                      <a:endParaRPr sz="500" u="none" cap="none" strike="noStrike">
                        <a:solidFill>
                          <a:srgbClr val="B2BCC6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54" name="Google Shape;254;p28"/>
          <p:cNvGrpSpPr/>
          <p:nvPr/>
        </p:nvGrpSpPr>
        <p:grpSpPr>
          <a:xfrm>
            <a:off x="85579" y="74250"/>
            <a:ext cx="113511" cy="135396"/>
            <a:chOff x="5199725" y="1785802"/>
            <a:chExt cx="1768077" cy="2108976"/>
          </a:xfrm>
        </p:grpSpPr>
        <p:sp>
          <p:nvSpPr>
            <p:cNvPr id="255" name="Google Shape;255;p28"/>
            <p:cNvSpPr/>
            <p:nvPr/>
          </p:nvSpPr>
          <p:spPr>
            <a:xfrm flipH="1" rot="5400000">
              <a:off x="6516322" y="3440993"/>
              <a:ext cx="432896" cy="470061"/>
            </a:xfrm>
            <a:custGeom>
              <a:rect b="b" l="l" r="r" t="t"/>
              <a:pathLst>
                <a:path extrusionOk="0" h="470061" w="432896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5199725" y="1785802"/>
              <a:ext cx="824275" cy="2106670"/>
            </a:xfrm>
            <a:custGeom>
              <a:rect b="b" l="l" r="r" t="t"/>
              <a:pathLst>
                <a:path extrusionOk="0" h="2106670" w="824275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6096000" y="2129177"/>
              <a:ext cx="871802" cy="1765601"/>
            </a:xfrm>
            <a:custGeom>
              <a:rect b="b" l="l" r="r" t="t"/>
              <a:pathLst>
                <a:path extrusionOk="0" h="1765601" w="871802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58" name="Google Shape;258;p28"/>
          <p:cNvSpPr/>
          <p:nvPr/>
        </p:nvSpPr>
        <p:spPr>
          <a:xfrm>
            <a:off x="-1190" y="1235869"/>
            <a:ext cx="18900" cy="1464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p28"/>
          <p:cNvSpPr/>
          <p:nvPr/>
        </p:nvSpPr>
        <p:spPr>
          <a:xfrm flipH="1">
            <a:off x="564538" y="116574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p28"/>
          <p:cNvSpPr/>
          <p:nvPr/>
        </p:nvSpPr>
        <p:spPr>
          <a:xfrm flipH="1">
            <a:off x="564538" y="139598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28"/>
          <p:cNvSpPr/>
          <p:nvPr/>
        </p:nvSpPr>
        <p:spPr>
          <a:xfrm flipH="1">
            <a:off x="564538" y="162623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p28"/>
          <p:cNvSpPr/>
          <p:nvPr/>
        </p:nvSpPr>
        <p:spPr>
          <a:xfrm flipH="1" rot="-5400000">
            <a:off x="508263" y="128843"/>
            <a:ext cx="37611" cy="34289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p28"/>
          <p:cNvSpPr/>
          <p:nvPr/>
        </p:nvSpPr>
        <p:spPr>
          <a:xfrm>
            <a:off x="1196000" y="1337900"/>
            <a:ext cx="3924600" cy="482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FRONT-END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8"/>
          <p:cNvSpPr/>
          <p:nvPr/>
        </p:nvSpPr>
        <p:spPr>
          <a:xfrm>
            <a:off x="5314025" y="1351089"/>
            <a:ext cx="3362400" cy="4695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BACK-END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8"/>
          <p:cNvSpPr/>
          <p:nvPr/>
        </p:nvSpPr>
        <p:spPr>
          <a:xfrm>
            <a:off x="1195998" y="1950748"/>
            <a:ext cx="3924600" cy="2706600"/>
          </a:xfrm>
          <a:prstGeom prst="roundRect">
            <a:avLst>
              <a:gd fmla="val 612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8"/>
          <p:cNvSpPr/>
          <p:nvPr/>
        </p:nvSpPr>
        <p:spPr>
          <a:xfrm>
            <a:off x="5314043" y="1928913"/>
            <a:ext cx="3362400" cy="2706600"/>
          </a:xfrm>
          <a:prstGeom prst="roundRect">
            <a:avLst>
              <a:gd fmla="val 709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8"/>
          <p:cNvSpPr/>
          <p:nvPr/>
        </p:nvSpPr>
        <p:spPr>
          <a:xfrm>
            <a:off x="706175" y="0"/>
            <a:ext cx="8437800" cy="596700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ko" sz="11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 SYSTEM ARCHITECTURE</a:t>
            </a:r>
            <a:r>
              <a:rPr b="0" i="0" lang="ko" sz="6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Developed by KOPO</a:t>
            </a:r>
            <a:r>
              <a:rPr b="0" i="1" lang="ko" sz="6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1" sz="1100" u="none" cap="none" strike="noStrike">
              <a:solidFill>
                <a:srgbClr val="8E99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8" name="Google Shape;268;p28"/>
          <p:cNvGrpSpPr/>
          <p:nvPr/>
        </p:nvGrpSpPr>
        <p:grpSpPr>
          <a:xfrm>
            <a:off x="970380" y="225129"/>
            <a:ext cx="147693" cy="146388"/>
            <a:chOff x="5638844" y="549275"/>
            <a:chExt cx="280253" cy="277828"/>
          </a:xfrm>
        </p:grpSpPr>
        <p:sp>
          <p:nvSpPr>
            <p:cNvPr id="269" name="Google Shape;269;p28"/>
            <p:cNvSpPr/>
            <p:nvPr/>
          </p:nvSpPr>
          <p:spPr>
            <a:xfrm>
              <a:off x="5638844" y="549275"/>
              <a:ext cx="209400" cy="209400"/>
            </a:xfrm>
            <a:prstGeom prst="donut">
              <a:avLst>
                <a:gd fmla="val 14764" name="adj"/>
              </a:avLst>
            </a:prstGeom>
            <a:solidFill>
              <a:srgbClr val="8E99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0" name="Google Shape;270;p28"/>
            <p:cNvSpPr/>
            <p:nvPr/>
          </p:nvSpPr>
          <p:spPr>
            <a:xfrm rot="-2700000">
              <a:off x="5837466" y="691590"/>
              <a:ext cx="36062" cy="143826"/>
            </a:xfrm>
            <a:prstGeom prst="roundRect">
              <a:avLst>
                <a:gd fmla="val 50000" name="adj"/>
              </a:avLst>
            </a:prstGeom>
            <a:solidFill>
              <a:srgbClr val="8E99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71" name="Google Shape;27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8709" y="123623"/>
            <a:ext cx="1188466" cy="34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8"/>
          <p:cNvSpPr/>
          <p:nvPr/>
        </p:nvSpPr>
        <p:spPr>
          <a:xfrm>
            <a:off x="1025250" y="849713"/>
            <a:ext cx="16902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아키텍처</a:t>
            </a:r>
            <a:endParaRPr b="1" i="0" sz="1200" u="none" cap="none" strike="noStrik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3" name="Google Shape;27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0762" y="2187025"/>
            <a:ext cx="2439769" cy="96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06076" y="3306400"/>
            <a:ext cx="1104475" cy="110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93148" y="3814175"/>
            <a:ext cx="1238453" cy="59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05237" y="3202750"/>
            <a:ext cx="1351629" cy="73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18515" y="2233605"/>
            <a:ext cx="1553422" cy="869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599298" y="3306400"/>
            <a:ext cx="869603" cy="86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496699" y="3259800"/>
            <a:ext cx="962780" cy="9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8"/>
          <p:cNvSpPr/>
          <p:nvPr/>
        </p:nvSpPr>
        <p:spPr>
          <a:xfrm>
            <a:off x="6391209" y="3399061"/>
            <a:ext cx="1208100" cy="684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D8DC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DB Link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/>
          <p:nvPr/>
        </p:nvSpPr>
        <p:spPr>
          <a:xfrm>
            <a:off x="0" y="0"/>
            <a:ext cx="706200" cy="596700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6" name="Google Shape;286;p29"/>
          <p:cNvSpPr/>
          <p:nvPr/>
        </p:nvSpPr>
        <p:spPr>
          <a:xfrm>
            <a:off x="0" y="291974"/>
            <a:ext cx="706200" cy="4851600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7" name="Google Shape;287;p29"/>
          <p:cNvGraphicFramePr/>
          <p:nvPr/>
        </p:nvGraphicFramePr>
        <p:xfrm>
          <a:off x="0" y="2919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{C10F5CE1-6D37-463C-807C-B4A8E92C7462}</a:tableStyleId>
              </a:tblPr>
              <a:tblGrid>
                <a:gridCol w="70615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500"/>
                        <a:buFont typeface="Malgun Gothic"/>
                        <a:buNone/>
                      </a:pPr>
                      <a:r>
                        <a:rPr b="1" i="0" lang="ko" sz="5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INDEX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500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3C Analysis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500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SWOT Analysis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00"/>
                        <a:buFont typeface="Malgun Gothic"/>
                        <a:buNone/>
                      </a:pPr>
                      <a:r>
                        <a:rPr b="1" i="0" lang="ko" sz="5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4P Mix</a:t>
                      </a:r>
                      <a:endParaRPr b="1" i="0" sz="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500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IMC</a:t>
                      </a:r>
                      <a:endParaRPr b="0" i="0" sz="500" u="none" cap="none" strike="noStrike">
                        <a:solidFill>
                          <a:srgbClr val="B2BCC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500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Expected effect</a:t>
                      </a:r>
                      <a:endParaRPr b="0" i="0" sz="500" u="none" cap="none" strike="noStrike">
                        <a:solidFill>
                          <a:srgbClr val="B2BCC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500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Budget</a:t>
                      </a:r>
                      <a:endParaRPr b="0" i="0" sz="500" u="none" cap="none" strike="noStrike">
                        <a:solidFill>
                          <a:srgbClr val="B2BCC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Schedule</a:t>
                      </a:r>
                      <a:endParaRPr sz="500" u="none" cap="none" strike="noStrike">
                        <a:solidFill>
                          <a:srgbClr val="B2BCC6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88" name="Google Shape;288;p29"/>
          <p:cNvGrpSpPr/>
          <p:nvPr/>
        </p:nvGrpSpPr>
        <p:grpSpPr>
          <a:xfrm>
            <a:off x="85579" y="74250"/>
            <a:ext cx="113511" cy="135396"/>
            <a:chOff x="5199725" y="1785802"/>
            <a:chExt cx="1768077" cy="2108976"/>
          </a:xfrm>
        </p:grpSpPr>
        <p:sp>
          <p:nvSpPr>
            <p:cNvPr id="289" name="Google Shape;289;p29"/>
            <p:cNvSpPr/>
            <p:nvPr/>
          </p:nvSpPr>
          <p:spPr>
            <a:xfrm flipH="1" rot="5400000">
              <a:off x="6516322" y="3440993"/>
              <a:ext cx="432896" cy="470061"/>
            </a:xfrm>
            <a:custGeom>
              <a:rect b="b" l="l" r="r" t="t"/>
              <a:pathLst>
                <a:path extrusionOk="0" h="470061" w="432896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5199725" y="1785802"/>
              <a:ext cx="824275" cy="2106670"/>
            </a:xfrm>
            <a:custGeom>
              <a:rect b="b" l="l" r="r" t="t"/>
              <a:pathLst>
                <a:path extrusionOk="0" h="2106670" w="824275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6096000" y="2129177"/>
              <a:ext cx="871802" cy="1765601"/>
            </a:xfrm>
            <a:custGeom>
              <a:rect b="b" l="l" r="r" t="t"/>
              <a:pathLst>
                <a:path extrusionOk="0" h="1765601" w="871802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92" name="Google Shape;292;p29"/>
          <p:cNvSpPr/>
          <p:nvPr/>
        </p:nvSpPr>
        <p:spPr>
          <a:xfrm>
            <a:off x="-1190" y="1235869"/>
            <a:ext cx="18900" cy="1464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p29"/>
          <p:cNvSpPr/>
          <p:nvPr/>
        </p:nvSpPr>
        <p:spPr>
          <a:xfrm flipH="1">
            <a:off x="564538" y="116574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p29"/>
          <p:cNvSpPr/>
          <p:nvPr/>
        </p:nvSpPr>
        <p:spPr>
          <a:xfrm flipH="1">
            <a:off x="564538" y="139598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p29"/>
          <p:cNvSpPr/>
          <p:nvPr/>
        </p:nvSpPr>
        <p:spPr>
          <a:xfrm flipH="1">
            <a:off x="564538" y="162623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p29"/>
          <p:cNvSpPr/>
          <p:nvPr/>
        </p:nvSpPr>
        <p:spPr>
          <a:xfrm flipH="1" rot="-5400000">
            <a:off x="508263" y="128843"/>
            <a:ext cx="37611" cy="34289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29"/>
          <p:cNvSpPr/>
          <p:nvPr/>
        </p:nvSpPr>
        <p:spPr>
          <a:xfrm>
            <a:off x="1148099" y="1235882"/>
            <a:ext cx="1501200" cy="596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개발 HW 사양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9"/>
          <p:cNvSpPr/>
          <p:nvPr/>
        </p:nvSpPr>
        <p:spPr>
          <a:xfrm>
            <a:off x="1148099" y="1999304"/>
            <a:ext cx="1501200" cy="669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개발언어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9"/>
          <p:cNvSpPr/>
          <p:nvPr/>
        </p:nvSpPr>
        <p:spPr>
          <a:xfrm>
            <a:off x="1148099" y="2835444"/>
            <a:ext cx="1501200" cy="7419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개발 SW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9"/>
          <p:cNvSpPr/>
          <p:nvPr/>
        </p:nvSpPr>
        <p:spPr>
          <a:xfrm>
            <a:off x="1148099" y="3785506"/>
            <a:ext cx="1501200" cy="596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개발 인원 및 기간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9"/>
          <p:cNvSpPr/>
          <p:nvPr/>
        </p:nvSpPr>
        <p:spPr>
          <a:xfrm>
            <a:off x="2874540" y="1235882"/>
            <a:ext cx="5827500" cy="59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프로세서           </a:t>
            </a:r>
            <a:endParaRPr b="1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메모리(RAM)</a:t>
            </a:r>
            <a:r>
              <a:rPr b="0" i="0" lang="ko" sz="11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0" i="0" sz="1100" u="none" cap="none" strike="noStrike">
              <a:solidFill>
                <a:srgbClr val="0066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9"/>
          <p:cNvSpPr/>
          <p:nvPr/>
        </p:nvSpPr>
        <p:spPr>
          <a:xfrm>
            <a:off x="2874540" y="1999305"/>
            <a:ext cx="5827500" cy="66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HTML5, CSS3, JAVASCRIPT, JSP, JSTL, Ajax, jQuery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Java(JDK 1.8.0_241)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9"/>
          <p:cNvSpPr/>
          <p:nvPr/>
        </p:nvSpPr>
        <p:spPr>
          <a:xfrm>
            <a:off x="2874540" y="2835443"/>
            <a:ext cx="5827500" cy="74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9"/>
          <p:cNvSpPr/>
          <p:nvPr/>
        </p:nvSpPr>
        <p:spPr>
          <a:xfrm>
            <a:off x="2874540" y="3785506"/>
            <a:ext cx="5827500" cy="59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5" name="Google Shape;305;p29"/>
          <p:cNvCxnSpPr>
            <a:stCxn id="297" idx="3"/>
            <a:endCxn id="301" idx="1"/>
          </p:cNvCxnSpPr>
          <p:nvPr/>
        </p:nvCxnSpPr>
        <p:spPr>
          <a:xfrm>
            <a:off x="2649299" y="1534232"/>
            <a:ext cx="225300" cy="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6" name="Google Shape;306;p29"/>
          <p:cNvCxnSpPr/>
          <p:nvPr/>
        </p:nvCxnSpPr>
        <p:spPr>
          <a:xfrm>
            <a:off x="2649352" y="2342080"/>
            <a:ext cx="225300" cy="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7" name="Google Shape;307;p29"/>
          <p:cNvCxnSpPr>
            <a:stCxn id="299" idx="3"/>
            <a:endCxn id="303" idx="1"/>
          </p:cNvCxnSpPr>
          <p:nvPr/>
        </p:nvCxnSpPr>
        <p:spPr>
          <a:xfrm>
            <a:off x="2649299" y="3206394"/>
            <a:ext cx="225300" cy="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8" name="Google Shape;308;p29"/>
          <p:cNvCxnSpPr>
            <a:stCxn id="300" idx="3"/>
            <a:endCxn id="304" idx="1"/>
          </p:cNvCxnSpPr>
          <p:nvPr/>
        </p:nvCxnSpPr>
        <p:spPr>
          <a:xfrm>
            <a:off x="2649299" y="4083856"/>
            <a:ext cx="225300" cy="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9" name="Google Shape;309;p29"/>
          <p:cNvSpPr txBox="1"/>
          <p:nvPr/>
        </p:nvSpPr>
        <p:spPr>
          <a:xfrm>
            <a:off x="4030130" y="1306082"/>
            <a:ext cx="45192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Intel(R) Xeon(R) E-2286G CPU @ 4.00 GHz 4.01 GHz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32.0 GB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9"/>
          <p:cNvSpPr txBox="1"/>
          <p:nvPr/>
        </p:nvSpPr>
        <p:spPr>
          <a:xfrm>
            <a:off x="4030130" y="2880893"/>
            <a:ext cx="15954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Eclipse IDE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Oracle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Tomcat(v.9.0.35)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9"/>
          <p:cNvSpPr txBox="1"/>
          <p:nvPr/>
        </p:nvSpPr>
        <p:spPr>
          <a:xfrm>
            <a:off x="2936525" y="2880893"/>
            <a:ext cx="9540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Tool</a:t>
            </a:r>
            <a:endParaRPr b="1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b="1" i="0" sz="1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b="1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9"/>
          <p:cNvSpPr txBox="1"/>
          <p:nvPr/>
        </p:nvSpPr>
        <p:spPr>
          <a:xfrm>
            <a:off x="2928752" y="3855706"/>
            <a:ext cx="851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개발 인원</a:t>
            </a:r>
            <a:endParaRPr b="1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개발 기간</a:t>
            </a:r>
            <a:endParaRPr b="1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9"/>
          <p:cNvSpPr txBox="1"/>
          <p:nvPr/>
        </p:nvSpPr>
        <p:spPr>
          <a:xfrm>
            <a:off x="4030130" y="3855706"/>
            <a:ext cx="5310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4명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16일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9"/>
          <p:cNvSpPr/>
          <p:nvPr/>
        </p:nvSpPr>
        <p:spPr>
          <a:xfrm>
            <a:off x="706175" y="0"/>
            <a:ext cx="8437800" cy="596700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ko" sz="11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 OPEN BANKING PROJECT </a:t>
            </a:r>
            <a:r>
              <a:rPr b="0" i="0" lang="ko" sz="6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Developed by KOPO</a:t>
            </a:r>
            <a:r>
              <a:rPr b="0" i="1" lang="ko" sz="6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1" sz="1100" u="none" cap="none" strike="noStrike">
              <a:solidFill>
                <a:srgbClr val="8E99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15" name="Google Shape;315;p29"/>
          <p:cNvGrpSpPr/>
          <p:nvPr/>
        </p:nvGrpSpPr>
        <p:grpSpPr>
          <a:xfrm>
            <a:off x="970380" y="225129"/>
            <a:ext cx="147693" cy="146388"/>
            <a:chOff x="5638844" y="549275"/>
            <a:chExt cx="280253" cy="277828"/>
          </a:xfrm>
        </p:grpSpPr>
        <p:sp>
          <p:nvSpPr>
            <p:cNvPr id="316" name="Google Shape;316;p29"/>
            <p:cNvSpPr/>
            <p:nvPr/>
          </p:nvSpPr>
          <p:spPr>
            <a:xfrm>
              <a:off x="5638844" y="549275"/>
              <a:ext cx="209400" cy="209400"/>
            </a:xfrm>
            <a:prstGeom prst="donut">
              <a:avLst>
                <a:gd fmla="val 14764" name="adj"/>
              </a:avLst>
            </a:prstGeom>
            <a:solidFill>
              <a:srgbClr val="8E99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7" name="Google Shape;317;p29"/>
            <p:cNvSpPr/>
            <p:nvPr/>
          </p:nvSpPr>
          <p:spPr>
            <a:xfrm rot="-2700000">
              <a:off x="5837466" y="691590"/>
              <a:ext cx="36062" cy="143826"/>
            </a:xfrm>
            <a:prstGeom prst="roundRect">
              <a:avLst>
                <a:gd fmla="val 50000" name="adj"/>
              </a:avLst>
            </a:prstGeom>
            <a:solidFill>
              <a:srgbClr val="8E99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18" name="Google Shape;31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8709" y="123623"/>
            <a:ext cx="1188466" cy="3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/>
          <p:nvPr/>
        </p:nvSpPr>
        <p:spPr>
          <a:xfrm>
            <a:off x="0" y="0"/>
            <a:ext cx="706170" cy="291974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4" name="Google Shape;324;p30"/>
          <p:cNvSpPr/>
          <p:nvPr/>
        </p:nvSpPr>
        <p:spPr>
          <a:xfrm>
            <a:off x="0" y="291974"/>
            <a:ext cx="706170" cy="4851525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25" name="Google Shape;325;p30"/>
          <p:cNvGraphicFramePr/>
          <p:nvPr/>
        </p:nvGraphicFramePr>
        <p:xfrm>
          <a:off x="0" y="3176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{C10F5CE1-6D37-463C-807C-B4A8E92C7462}</a:tableStyleId>
              </a:tblPr>
              <a:tblGrid>
                <a:gridCol w="70615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5"/>
                        <a:buFont typeface="Malgun Gothic"/>
                        <a:buNone/>
                      </a:pPr>
                      <a:r>
                        <a:rPr b="1" i="0" lang="ko" sz="5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INDEX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3C Analysis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SWOT Analysis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5"/>
                        <a:buFont typeface="Malgun Gothic"/>
                        <a:buNone/>
                      </a:pPr>
                      <a:r>
                        <a:rPr b="1" i="0" lang="ko" sz="5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4P Mix</a:t>
                      </a:r>
                      <a:endParaRPr b="1" i="0" sz="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IMC</a:t>
                      </a:r>
                      <a:endParaRPr b="0" i="0" sz="500" u="none" cap="none" strike="noStrike">
                        <a:solidFill>
                          <a:srgbClr val="B2BCC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Expected effect</a:t>
                      </a:r>
                      <a:endParaRPr b="0" i="0" sz="500" u="none" cap="none" strike="noStrike">
                        <a:solidFill>
                          <a:srgbClr val="B2BCC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Budget</a:t>
                      </a:r>
                      <a:endParaRPr b="0" i="0" sz="500" u="none" cap="none" strike="noStrike">
                        <a:solidFill>
                          <a:srgbClr val="B2BCC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Schedule</a:t>
                      </a:r>
                      <a:endParaRPr sz="500" u="none" cap="none" strike="noStrike">
                        <a:solidFill>
                          <a:srgbClr val="B2BCC6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26" name="Google Shape;326;p30"/>
          <p:cNvGrpSpPr/>
          <p:nvPr/>
        </p:nvGrpSpPr>
        <p:grpSpPr>
          <a:xfrm>
            <a:off x="85801" y="74326"/>
            <a:ext cx="113586" cy="135486"/>
            <a:chOff x="5199725" y="1785802"/>
            <a:chExt cx="1768077" cy="2108976"/>
          </a:xfrm>
        </p:grpSpPr>
        <p:sp>
          <p:nvSpPr>
            <p:cNvPr id="327" name="Google Shape;327;p30"/>
            <p:cNvSpPr/>
            <p:nvPr/>
          </p:nvSpPr>
          <p:spPr>
            <a:xfrm flipH="1" rot="5400000">
              <a:off x="6516322" y="3440993"/>
              <a:ext cx="432896" cy="470061"/>
            </a:xfrm>
            <a:custGeom>
              <a:rect b="b" l="l" r="r" t="t"/>
              <a:pathLst>
                <a:path extrusionOk="0" h="470061" w="432896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5199725" y="1785802"/>
              <a:ext cx="824275" cy="2106670"/>
            </a:xfrm>
            <a:custGeom>
              <a:rect b="b" l="l" r="r" t="t"/>
              <a:pathLst>
                <a:path extrusionOk="0" h="2106670" w="824275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96000" y="2129177"/>
              <a:ext cx="871802" cy="1765601"/>
            </a:xfrm>
            <a:custGeom>
              <a:rect b="b" l="l" r="r" t="t"/>
              <a:pathLst>
                <a:path extrusionOk="0" h="1765601" w="871802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30" name="Google Shape;330;p30"/>
          <p:cNvSpPr/>
          <p:nvPr/>
        </p:nvSpPr>
        <p:spPr>
          <a:xfrm>
            <a:off x="-1190" y="1235869"/>
            <a:ext cx="18900" cy="1464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p30"/>
          <p:cNvSpPr/>
          <p:nvPr/>
        </p:nvSpPr>
        <p:spPr>
          <a:xfrm flipH="1">
            <a:off x="564538" y="116574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2" name="Google Shape;332;p30"/>
          <p:cNvSpPr/>
          <p:nvPr/>
        </p:nvSpPr>
        <p:spPr>
          <a:xfrm flipH="1">
            <a:off x="564538" y="139598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30"/>
          <p:cNvSpPr/>
          <p:nvPr/>
        </p:nvSpPr>
        <p:spPr>
          <a:xfrm flipH="1">
            <a:off x="564538" y="162623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p30"/>
          <p:cNvSpPr/>
          <p:nvPr/>
        </p:nvSpPr>
        <p:spPr>
          <a:xfrm flipH="1" rot="-5400000">
            <a:off x="508263" y="128843"/>
            <a:ext cx="37611" cy="34289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p30"/>
          <p:cNvSpPr/>
          <p:nvPr/>
        </p:nvSpPr>
        <p:spPr>
          <a:xfrm>
            <a:off x="1025250" y="849713"/>
            <a:ext cx="16902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기능명세서 - 사용자</a:t>
            </a:r>
            <a:endParaRPr b="1" i="0" sz="1200" u="none" cap="none" strike="noStrik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6" name="Google Shape;336;p30"/>
          <p:cNvGraphicFramePr/>
          <p:nvPr/>
        </p:nvGraphicFramePr>
        <p:xfrm>
          <a:off x="1025250" y="138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{6E9D7DCD-8B2E-40A5-BA1E-0D75C0ACF23D}</a:tableStyleId>
              </a:tblPr>
              <a:tblGrid>
                <a:gridCol w="884625"/>
                <a:gridCol w="884625"/>
                <a:gridCol w="813850"/>
                <a:gridCol w="5236950"/>
              </a:tblGrid>
              <a:tr h="272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100" u="none" cap="none" strike="noStrike">
                          <a:solidFill>
                            <a:schemeClr val="lt1"/>
                          </a:solidFill>
                        </a:rPr>
                        <a:t>업무</a:t>
                      </a:r>
                      <a:endParaRPr b="1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100" u="none" cap="none" strike="noStrike">
                          <a:solidFill>
                            <a:schemeClr val="lt1"/>
                          </a:solidFill>
                        </a:rPr>
                        <a:t>1st</a:t>
                      </a:r>
                      <a:endParaRPr b="1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100" u="none" cap="none" strike="noStrike">
                          <a:solidFill>
                            <a:schemeClr val="lt1"/>
                          </a:solidFill>
                        </a:rPr>
                        <a:t>2nd</a:t>
                      </a:r>
                      <a:endParaRPr b="1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100" u="none" cap="none" strike="noStrike">
                          <a:solidFill>
                            <a:schemeClr val="lt1"/>
                          </a:solidFill>
                        </a:rPr>
                        <a:t>기능설명</a:t>
                      </a:r>
                      <a:endParaRPr b="1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12719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사용자</a:t>
                      </a:r>
                      <a:endParaRPr sz="9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사용자 관리</a:t>
                      </a:r>
                      <a:endParaRPr sz="9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회원가입</a:t>
                      </a:r>
                      <a:endParaRPr sz="9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ko" sz="900" u="none" cap="none" strike="noStrike"/>
                        <a:t>* 입력 정보 : 아이디, 비밀번호, 이름, 성별, 주소, 이메일, 간편비밀번호, 생년월일</a:t>
                      </a:r>
                      <a:endParaRPr b="1"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  - 핸드폰 인증 + 이메일 인증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  - 주소 api 사용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  - 아이디 중복 확인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  - 숫자 + 영문자 + 특수문자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  - 간편비밀번호 6자리</a:t>
                      </a:r>
                      <a:endParaRPr sz="9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567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로그인</a:t>
                      </a:r>
                      <a:endParaRPr sz="9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ko" sz="900" u="none" cap="none" strike="noStrike"/>
                        <a:t>* 카카오 간편 로그인</a:t>
                      </a:r>
                      <a:endParaRPr b="1"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  - 카카오 간편 로그인 등록 시 계좌이체 상황에 대한 메시지를 실시간으로 받을 수 있음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ko" sz="900" u="none" cap="none" strike="noStrike"/>
                        <a:t>* 일반 로그인</a:t>
                      </a:r>
                      <a:endParaRPr b="1"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  - 아이디, 비밀번호 확인</a:t>
                      </a:r>
                      <a:endParaRPr sz="9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7" name="Google Shape;337;p30"/>
          <p:cNvSpPr/>
          <p:nvPr/>
        </p:nvSpPr>
        <p:spPr>
          <a:xfrm>
            <a:off x="706175" y="0"/>
            <a:ext cx="8437800" cy="596700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ko" sz="11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 OPEN BANKING PROJECT </a:t>
            </a:r>
            <a:r>
              <a:rPr b="0" i="0" lang="ko" sz="6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Developed by KOPO</a:t>
            </a:r>
            <a:r>
              <a:rPr b="0" i="1" lang="ko" sz="6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1" sz="1100" u="none" cap="none" strike="noStrike">
              <a:solidFill>
                <a:srgbClr val="8E99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38" name="Google Shape;338;p30"/>
          <p:cNvGrpSpPr/>
          <p:nvPr/>
        </p:nvGrpSpPr>
        <p:grpSpPr>
          <a:xfrm>
            <a:off x="970380" y="225129"/>
            <a:ext cx="147693" cy="146388"/>
            <a:chOff x="5638844" y="549275"/>
            <a:chExt cx="280253" cy="277828"/>
          </a:xfrm>
        </p:grpSpPr>
        <p:sp>
          <p:nvSpPr>
            <p:cNvPr id="339" name="Google Shape;339;p30"/>
            <p:cNvSpPr/>
            <p:nvPr/>
          </p:nvSpPr>
          <p:spPr>
            <a:xfrm>
              <a:off x="5638844" y="549275"/>
              <a:ext cx="209400" cy="209400"/>
            </a:xfrm>
            <a:prstGeom prst="donut">
              <a:avLst>
                <a:gd fmla="val 14764" name="adj"/>
              </a:avLst>
            </a:prstGeom>
            <a:solidFill>
              <a:srgbClr val="8E99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0" name="Google Shape;340;p30"/>
            <p:cNvSpPr/>
            <p:nvPr/>
          </p:nvSpPr>
          <p:spPr>
            <a:xfrm rot="-2700000">
              <a:off x="5837466" y="691590"/>
              <a:ext cx="36062" cy="143826"/>
            </a:xfrm>
            <a:prstGeom prst="roundRect">
              <a:avLst>
                <a:gd fmla="val 50000" name="adj"/>
              </a:avLst>
            </a:prstGeom>
            <a:solidFill>
              <a:srgbClr val="8E99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41" name="Google Shape;34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8709" y="123623"/>
            <a:ext cx="1188466" cy="3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1"/>
          <p:cNvSpPr/>
          <p:nvPr/>
        </p:nvSpPr>
        <p:spPr>
          <a:xfrm>
            <a:off x="0" y="0"/>
            <a:ext cx="706200" cy="291900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7" name="Google Shape;347;p31"/>
          <p:cNvSpPr/>
          <p:nvPr/>
        </p:nvSpPr>
        <p:spPr>
          <a:xfrm>
            <a:off x="0" y="291974"/>
            <a:ext cx="706200" cy="4851600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48" name="Google Shape;348;p31"/>
          <p:cNvGraphicFramePr/>
          <p:nvPr/>
        </p:nvGraphicFramePr>
        <p:xfrm>
          <a:off x="0" y="3176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{C10F5CE1-6D37-463C-807C-B4A8E92C7462}</a:tableStyleId>
              </a:tblPr>
              <a:tblGrid>
                <a:gridCol w="70615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5"/>
                        <a:buFont typeface="Malgun Gothic"/>
                        <a:buNone/>
                      </a:pPr>
                      <a:r>
                        <a:rPr b="1" i="0" lang="ko" sz="5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INDEX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3C Analysis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SWOT Analysis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5"/>
                        <a:buFont typeface="Malgun Gothic"/>
                        <a:buNone/>
                      </a:pPr>
                      <a:r>
                        <a:rPr b="1" i="0" lang="ko" sz="5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4P Mix</a:t>
                      </a:r>
                      <a:endParaRPr b="1" i="0" sz="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IMC</a:t>
                      </a:r>
                      <a:endParaRPr b="0" i="0" sz="500" u="none" cap="none" strike="noStrike">
                        <a:solidFill>
                          <a:srgbClr val="B2BCC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Expected effect</a:t>
                      </a:r>
                      <a:endParaRPr b="0" i="0" sz="500" u="none" cap="none" strike="noStrike">
                        <a:solidFill>
                          <a:srgbClr val="B2BCC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Budget</a:t>
                      </a:r>
                      <a:endParaRPr b="0" i="0" sz="500" u="none" cap="none" strike="noStrike">
                        <a:solidFill>
                          <a:srgbClr val="B2BCC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Schedule</a:t>
                      </a:r>
                      <a:endParaRPr sz="500" u="none" cap="none" strike="noStrike">
                        <a:solidFill>
                          <a:srgbClr val="B2BCC6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49" name="Google Shape;349;p31"/>
          <p:cNvGrpSpPr/>
          <p:nvPr/>
        </p:nvGrpSpPr>
        <p:grpSpPr>
          <a:xfrm>
            <a:off x="85579" y="74250"/>
            <a:ext cx="113511" cy="135396"/>
            <a:chOff x="5199725" y="1785802"/>
            <a:chExt cx="1768077" cy="2108976"/>
          </a:xfrm>
        </p:grpSpPr>
        <p:sp>
          <p:nvSpPr>
            <p:cNvPr id="350" name="Google Shape;350;p31"/>
            <p:cNvSpPr/>
            <p:nvPr/>
          </p:nvSpPr>
          <p:spPr>
            <a:xfrm flipH="1" rot="5400000">
              <a:off x="6516322" y="3440993"/>
              <a:ext cx="432896" cy="470061"/>
            </a:xfrm>
            <a:custGeom>
              <a:rect b="b" l="l" r="r" t="t"/>
              <a:pathLst>
                <a:path extrusionOk="0" h="470061" w="432896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5199725" y="1785802"/>
              <a:ext cx="824275" cy="2106670"/>
            </a:xfrm>
            <a:custGeom>
              <a:rect b="b" l="l" r="r" t="t"/>
              <a:pathLst>
                <a:path extrusionOk="0" h="2106670" w="824275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6096000" y="2129177"/>
              <a:ext cx="871802" cy="1765601"/>
            </a:xfrm>
            <a:custGeom>
              <a:rect b="b" l="l" r="r" t="t"/>
              <a:pathLst>
                <a:path extrusionOk="0" h="1765601" w="871802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53" name="Google Shape;353;p31"/>
          <p:cNvSpPr/>
          <p:nvPr/>
        </p:nvSpPr>
        <p:spPr>
          <a:xfrm>
            <a:off x="-1190" y="1235869"/>
            <a:ext cx="18900" cy="1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p31"/>
          <p:cNvSpPr/>
          <p:nvPr/>
        </p:nvSpPr>
        <p:spPr>
          <a:xfrm flipH="1">
            <a:off x="564538" y="116574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5" name="Google Shape;355;p31"/>
          <p:cNvSpPr/>
          <p:nvPr/>
        </p:nvSpPr>
        <p:spPr>
          <a:xfrm flipH="1">
            <a:off x="564538" y="139598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6" name="Google Shape;356;p31"/>
          <p:cNvSpPr/>
          <p:nvPr/>
        </p:nvSpPr>
        <p:spPr>
          <a:xfrm flipH="1">
            <a:off x="564538" y="162623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7" name="Google Shape;357;p31"/>
          <p:cNvSpPr/>
          <p:nvPr/>
        </p:nvSpPr>
        <p:spPr>
          <a:xfrm flipH="1" rot="-5400000">
            <a:off x="508274" y="128832"/>
            <a:ext cx="37500" cy="34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8" name="Google Shape;358;p31"/>
          <p:cNvSpPr/>
          <p:nvPr/>
        </p:nvSpPr>
        <p:spPr>
          <a:xfrm>
            <a:off x="942125" y="723450"/>
            <a:ext cx="21723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기능명세서 - 개인금융업무</a:t>
            </a:r>
            <a:endParaRPr b="1" i="0" sz="1200" u="none" cap="none" strike="noStrik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9" name="Google Shape;359;p31"/>
          <p:cNvGraphicFramePr/>
          <p:nvPr/>
        </p:nvGraphicFramePr>
        <p:xfrm>
          <a:off x="942125" y="101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{6E9D7DCD-8B2E-40A5-BA1E-0D75C0ACF23D}</a:tableStyleId>
              </a:tblPr>
              <a:tblGrid>
                <a:gridCol w="915500"/>
                <a:gridCol w="915500"/>
                <a:gridCol w="842225"/>
                <a:gridCol w="5419625"/>
              </a:tblGrid>
              <a:tr h="186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100" u="none" cap="none" strike="noStrike">
                          <a:solidFill>
                            <a:schemeClr val="lt1"/>
                          </a:solidFill>
                        </a:rPr>
                        <a:t>업무</a:t>
                      </a:r>
                      <a:endParaRPr b="1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100" u="none" cap="none" strike="noStrike">
                          <a:solidFill>
                            <a:schemeClr val="lt1"/>
                          </a:solidFill>
                        </a:rPr>
                        <a:t>1st</a:t>
                      </a:r>
                      <a:endParaRPr b="1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100" u="none" cap="none" strike="noStrike">
                          <a:solidFill>
                            <a:schemeClr val="lt1"/>
                          </a:solidFill>
                        </a:rPr>
                        <a:t>2nd</a:t>
                      </a:r>
                      <a:endParaRPr b="1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100" u="none" cap="none" strike="noStrike">
                          <a:solidFill>
                            <a:schemeClr val="lt1"/>
                          </a:solidFill>
                        </a:rPr>
                        <a:t>기능설명</a:t>
                      </a:r>
                      <a:endParaRPr b="1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39300">
                <a:tc row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chemeClr val="dk1"/>
                          </a:solidFill>
                        </a:rPr>
                        <a:t>개인금융업무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chemeClr val="dk1"/>
                          </a:solidFill>
                        </a:rPr>
                        <a:t>계좌 관리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chemeClr val="dk1"/>
                          </a:solidFill>
                        </a:rPr>
                        <a:t>계좌 개설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ko" sz="900" u="none" cap="none" strike="noStrike">
                          <a:solidFill>
                            <a:schemeClr val="dk1"/>
                          </a:solidFill>
                        </a:rPr>
                        <a:t>*입력 정보: 전화번호, 주민등록번호, 계좌명칭, 계좌 비밀번호</a:t>
                      </a:r>
                      <a:endParaRPr b="1"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u="none" cap="none" strike="noStrike">
                          <a:solidFill>
                            <a:schemeClr val="dk1"/>
                          </a:solidFill>
                        </a:rPr>
                        <a:t>  -기존에 등록된 정보와 일치 여부 확인 후 계좌 개설 성공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3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chemeClr val="dk1"/>
                          </a:solidFill>
                        </a:rPr>
                        <a:t>계좌 조회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ko" sz="900" u="none" cap="none" strike="noStrike">
                          <a:solidFill>
                            <a:schemeClr val="dk1"/>
                          </a:solidFill>
                        </a:rPr>
                        <a:t>일반 계좌 조회, 개인 정보 수집 동의 유무에 따른 오픈뱅킹 계좌 조회</a:t>
                      </a:r>
                      <a:endParaRPr b="1"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u="none" cap="none" strike="noStrike">
                          <a:solidFill>
                            <a:schemeClr val="dk1"/>
                          </a:solidFill>
                        </a:rPr>
                        <a:t>  -회원의 SSN을 통해 DBLink로 연결된 은행의 모든 계좌 조회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F6"/>
                    </a:solidFill>
                  </a:tcPr>
                </a:tc>
              </a:tr>
              <a:tr h="4137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chemeClr val="dk1"/>
                          </a:solidFill>
                        </a:rPr>
                        <a:t>계좌 상세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ko" sz="900" u="none" cap="none" strike="noStrike">
                          <a:solidFill>
                            <a:schemeClr val="dk1"/>
                          </a:solidFill>
                        </a:rPr>
                        <a:t>본인이 보유한 계좌의 계좌번호, 계좌명, 잔액, 개설일자 확인 가능</a:t>
                      </a:r>
                      <a:endParaRPr b="1"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" sz="800" u="none" cap="none" strike="noStrike">
                          <a:solidFill>
                            <a:schemeClr val="dk1"/>
                          </a:solidFill>
                        </a:rPr>
                        <a:t> -타행 이체, 거래내역을 확인할 수 있는 기능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661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chemeClr val="dk1"/>
                          </a:solidFill>
                        </a:rPr>
                        <a:t>계좌 이체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ko" sz="900" u="none" cap="none" strike="noStrike">
                          <a:solidFill>
                            <a:schemeClr val="dk1"/>
                          </a:solidFill>
                        </a:rPr>
                        <a:t>*입력 정보: 송금할 은행, 상대방 계좌 번호, 이체 금액, 계좌 비밀번호</a:t>
                      </a:r>
                      <a:endParaRPr b="1"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" sz="800" u="none" cap="none" strike="noStrike">
                          <a:solidFill>
                            <a:schemeClr val="dk1"/>
                          </a:solidFill>
                        </a:rPr>
                        <a:t>-페이지 이동 없이 modal을 통한 이체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u="none" cap="none" strike="noStrike">
                          <a:solidFill>
                            <a:schemeClr val="dk1"/>
                          </a:solidFill>
                        </a:rPr>
                        <a:t>  -입력한 은행 계좌 존재여부 확인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u="none" cap="none" strike="noStrike">
                          <a:solidFill>
                            <a:schemeClr val="dk1"/>
                          </a:solidFill>
                        </a:rPr>
                        <a:t>  -출금 계좌 비밀번호 일치여부 확인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u="none" cap="none" strike="noStrike">
                          <a:solidFill>
                            <a:schemeClr val="dk1"/>
                          </a:solidFill>
                        </a:rPr>
                        <a:t>  -이체 금액과 잔액 비교 후 이체 금액이 잔액보다 작은 경우에만 이체 가능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u="none" cap="none" strike="noStrike">
                          <a:solidFill>
                            <a:schemeClr val="dk1"/>
                          </a:solidFill>
                        </a:rPr>
                        <a:t>  -이체 실패 시 이체 실패 사유 출력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u="none" cap="none" strike="noStrike">
                          <a:solidFill>
                            <a:schemeClr val="dk1"/>
                          </a:solidFill>
                        </a:rPr>
                        <a:t>  -개인 정보 수집 동의하지 않은 회원들을 위한 일반 계좌 이체(내부-&gt;내부, 내부-&gt;외부)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u="none" cap="none" strike="noStrike">
                          <a:solidFill>
                            <a:schemeClr val="dk1"/>
                          </a:solidFill>
                        </a:rPr>
                        <a:t>  -개인 정보 수집 동의 회원 본인 명의의 외부 계좌를 사용하여 이체 가능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u="none" cap="none" strike="noStrike">
                          <a:solidFill>
                            <a:schemeClr val="dk1"/>
                          </a:solidFill>
                        </a:rPr>
                        <a:t>  -출금 계좌 은행코드, 입금 계좌 은행 코드에 따른 이체 시 출금 계좌 잔액 수정, 입금 계좌 잔액 수정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u="none" cap="none" strike="noStrike">
                          <a:solidFill>
                            <a:schemeClr val="dk1"/>
                          </a:solidFill>
                        </a:rPr>
                        <a:t>  -출금 계좌 은행코드, 입금 계좌 은행 코드에 따른 거래내역 생성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u="none" cap="none" strike="noStrike">
                          <a:solidFill>
                            <a:schemeClr val="dk1"/>
                          </a:solidFill>
                        </a:rPr>
                        <a:t>  -이체 실패 시 트랜잭션 ROLLBACK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F6"/>
                    </a:solidFill>
                  </a:tcPr>
                </a:tc>
              </a:tr>
              <a:tr h="7973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chemeClr val="dk1"/>
                          </a:solidFill>
                        </a:rPr>
                        <a:t>거래 내역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ko" sz="900" u="none" cap="none" strike="noStrike">
                          <a:solidFill>
                            <a:schemeClr val="dk1"/>
                          </a:solidFill>
                        </a:rPr>
                        <a:t>오픈뱅킹 동의 유무에 따른 일반 계좌 거래내역 조회 / 오픈뱅킹 거래내역 조회 가능</a:t>
                      </a:r>
                      <a:endParaRPr b="1"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u="none" cap="none" strike="noStrike">
                          <a:solidFill>
                            <a:schemeClr val="dk1"/>
                          </a:solidFill>
                        </a:rPr>
                        <a:t>  -거래시간, 상대방 계좌, 상대방 이름, 유형(입금/출금), 은행명, 이체 금액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u="none" cap="none" strike="noStrike">
                          <a:solidFill>
                            <a:schemeClr val="dk1"/>
                          </a:solidFill>
                        </a:rPr>
                        <a:t>  -페이지 이동 없이 modal을 통한 거래내역 확인 기능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u="none" cap="none" strike="noStrike">
                          <a:solidFill>
                            <a:schemeClr val="dk1"/>
                          </a:solidFill>
                        </a:rPr>
                        <a:t>  -이체 완료 후 거래내역에 즉시 반영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u="none" cap="none" strike="noStrike">
                          <a:solidFill>
                            <a:schemeClr val="dk1"/>
                          </a:solidFill>
                        </a:rPr>
                        <a:t>  -상대방 은행 계좌 입출금 시 트랜잭션 반영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0" name="Google Shape;360;p31"/>
          <p:cNvSpPr/>
          <p:nvPr/>
        </p:nvSpPr>
        <p:spPr>
          <a:xfrm>
            <a:off x="706175" y="0"/>
            <a:ext cx="8437800" cy="596700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ko" sz="11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 OPEN BANKING PROJECT </a:t>
            </a:r>
            <a:r>
              <a:rPr b="0" i="0" lang="ko" sz="6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Developed by KOPO</a:t>
            </a:r>
            <a:r>
              <a:rPr b="0" i="1" lang="ko" sz="6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1" sz="1100" u="none" cap="none" strike="noStrike">
              <a:solidFill>
                <a:srgbClr val="8E99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61" name="Google Shape;361;p31"/>
          <p:cNvGrpSpPr/>
          <p:nvPr/>
        </p:nvGrpSpPr>
        <p:grpSpPr>
          <a:xfrm>
            <a:off x="970380" y="225129"/>
            <a:ext cx="147693" cy="146388"/>
            <a:chOff x="5638844" y="549275"/>
            <a:chExt cx="280253" cy="277828"/>
          </a:xfrm>
        </p:grpSpPr>
        <p:sp>
          <p:nvSpPr>
            <p:cNvPr id="362" name="Google Shape;362;p31"/>
            <p:cNvSpPr/>
            <p:nvPr/>
          </p:nvSpPr>
          <p:spPr>
            <a:xfrm>
              <a:off x="5638844" y="549275"/>
              <a:ext cx="209400" cy="209400"/>
            </a:xfrm>
            <a:prstGeom prst="donut">
              <a:avLst>
                <a:gd fmla="val 14764" name="adj"/>
              </a:avLst>
            </a:prstGeom>
            <a:solidFill>
              <a:srgbClr val="8E99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3" name="Google Shape;363;p31"/>
            <p:cNvSpPr/>
            <p:nvPr/>
          </p:nvSpPr>
          <p:spPr>
            <a:xfrm rot="-2700000">
              <a:off x="5837466" y="691590"/>
              <a:ext cx="36062" cy="143826"/>
            </a:xfrm>
            <a:prstGeom prst="roundRect">
              <a:avLst>
                <a:gd fmla="val 50000" name="adj"/>
              </a:avLst>
            </a:prstGeom>
            <a:solidFill>
              <a:srgbClr val="8E99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64" name="Google Shape;36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8709" y="123623"/>
            <a:ext cx="1188466" cy="3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2"/>
          <p:cNvSpPr/>
          <p:nvPr/>
        </p:nvSpPr>
        <p:spPr>
          <a:xfrm>
            <a:off x="0" y="0"/>
            <a:ext cx="706200" cy="291900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0" name="Google Shape;370;p32"/>
          <p:cNvSpPr/>
          <p:nvPr/>
        </p:nvSpPr>
        <p:spPr>
          <a:xfrm>
            <a:off x="0" y="291974"/>
            <a:ext cx="706200" cy="4851600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1" name="Google Shape;371;p32"/>
          <p:cNvGraphicFramePr/>
          <p:nvPr/>
        </p:nvGraphicFramePr>
        <p:xfrm>
          <a:off x="0" y="3176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{C10F5CE1-6D37-463C-807C-B4A8E92C7462}</a:tableStyleId>
              </a:tblPr>
              <a:tblGrid>
                <a:gridCol w="70615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5"/>
                        <a:buFont typeface="Malgun Gothic"/>
                        <a:buNone/>
                      </a:pPr>
                      <a:r>
                        <a:rPr b="1" i="0" lang="ko" sz="5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INDEX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3C Analysis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SWOT Analysis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5"/>
                        <a:buFont typeface="Malgun Gothic"/>
                        <a:buNone/>
                      </a:pPr>
                      <a:r>
                        <a:rPr b="1" i="0" lang="ko" sz="5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4P Mix</a:t>
                      </a:r>
                      <a:endParaRPr b="1" i="0" sz="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IMC</a:t>
                      </a:r>
                      <a:endParaRPr b="0" i="0" sz="500" u="none" cap="none" strike="noStrike">
                        <a:solidFill>
                          <a:srgbClr val="B2BCC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Expected effect</a:t>
                      </a:r>
                      <a:endParaRPr b="0" i="0" sz="500" u="none" cap="none" strike="noStrike">
                        <a:solidFill>
                          <a:srgbClr val="B2BCC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2BCC6"/>
                        </a:buClr>
                        <a:buSzPts val="125"/>
                        <a:buFont typeface="Malgun Gothic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Budget</a:t>
                      </a:r>
                      <a:endParaRPr b="0" i="0" sz="500" u="none" cap="none" strike="noStrike">
                        <a:solidFill>
                          <a:srgbClr val="B2BCC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ko" sz="500" u="none" cap="none" strike="noStrike">
                          <a:solidFill>
                            <a:srgbClr val="B2BCC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▤ Schedule</a:t>
                      </a:r>
                      <a:endParaRPr sz="500" u="none" cap="none" strike="noStrike">
                        <a:solidFill>
                          <a:srgbClr val="B2BCC6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72" name="Google Shape;372;p32"/>
          <p:cNvGrpSpPr/>
          <p:nvPr/>
        </p:nvGrpSpPr>
        <p:grpSpPr>
          <a:xfrm>
            <a:off x="85579" y="74250"/>
            <a:ext cx="113511" cy="135396"/>
            <a:chOff x="5199725" y="1785802"/>
            <a:chExt cx="1768077" cy="2108976"/>
          </a:xfrm>
        </p:grpSpPr>
        <p:sp>
          <p:nvSpPr>
            <p:cNvPr id="373" name="Google Shape;373;p32"/>
            <p:cNvSpPr/>
            <p:nvPr/>
          </p:nvSpPr>
          <p:spPr>
            <a:xfrm flipH="1" rot="5400000">
              <a:off x="6516322" y="3440993"/>
              <a:ext cx="432896" cy="470061"/>
            </a:xfrm>
            <a:custGeom>
              <a:rect b="b" l="l" r="r" t="t"/>
              <a:pathLst>
                <a:path extrusionOk="0" h="470061" w="432896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5199725" y="1785802"/>
              <a:ext cx="824275" cy="2106670"/>
            </a:xfrm>
            <a:custGeom>
              <a:rect b="b" l="l" r="r" t="t"/>
              <a:pathLst>
                <a:path extrusionOk="0" h="2106670" w="824275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6096000" y="2129177"/>
              <a:ext cx="871802" cy="1765601"/>
            </a:xfrm>
            <a:custGeom>
              <a:rect b="b" l="l" r="r" t="t"/>
              <a:pathLst>
                <a:path extrusionOk="0" h="1765601" w="871802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76" name="Google Shape;376;p32"/>
          <p:cNvSpPr/>
          <p:nvPr/>
        </p:nvSpPr>
        <p:spPr>
          <a:xfrm>
            <a:off x="-1190" y="1235869"/>
            <a:ext cx="18900" cy="1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7" name="Google Shape;377;p32"/>
          <p:cNvSpPr/>
          <p:nvPr/>
        </p:nvSpPr>
        <p:spPr>
          <a:xfrm flipH="1">
            <a:off x="564538" y="116574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8" name="Google Shape;378;p32"/>
          <p:cNvSpPr/>
          <p:nvPr/>
        </p:nvSpPr>
        <p:spPr>
          <a:xfrm flipH="1">
            <a:off x="564538" y="139598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9" name="Google Shape;379;p32"/>
          <p:cNvSpPr/>
          <p:nvPr/>
        </p:nvSpPr>
        <p:spPr>
          <a:xfrm flipH="1">
            <a:off x="564538" y="162623"/>
            <a:ext cx="81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0" name="Google Shape;380;p32"/>
          <p:cNvSpPr/>
          <p:nvPr/>
        </p:nvSpPr>
        <p:spPr>
          <a:xfrm flipH="1" rot="-5400000">
            <a:off x="508274" y="128832"/>
            <a:ext cx="37500" cy="34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1" name="Google Shape;381;p32"/>
          <p:cNvSpPr/>
          <p:nvPr/>
        </p:nvSpPr>
        <p:spPr>
          <a:xfrm>
            <a:off x="1044803" y="645600"/>
            <a:ext cx="15267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기능명세서 -게시판</a:t>
            </a:r>
            <a:endParaRPr b="1" i="0" sz="1200" u="none" cap="none" strike="noStrik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82" name="Google Shape;382;p32"/>
          <p:cNvGraphicFramePr/>
          <p:nvPr/>
        </p:nvGraphicFramePr>
        <p:xfrm>
          <a:off x="1135863" y="935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{6E9D7DCD-8B2E-40A5-BA1E-0D75C0ACF23D}</a:tableStyleId>
              </a:tblPr>
              <a:tblGrid>
                <a:gridCol w="952500"/>
                <a:gridCol w="952500"/>
                <a:gridCol w="876300"/>
                <a:gridCol w="4797125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chemeClr val="lt1"/>
                          </a:solidFill>
                        </a:rPr>
                        <a:t>업무</a:t>
                      </a:r>
                      <a:endParaRPr b="1"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chemeClr val="lt1"/>
                          </a:solidFill>
                        </a:rPr>
                        <a:t>1st</a:t>
                      </a:r>
                      <a:endParaRPr b="1"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chemeClr val="lt1"/>
                          </a:solidFill>
                        </a:rPr>
                        <a:t>2nd</a:t>
                      </a:r>
                      <a:endParaRPr b="1"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chemeClr val="lt1"/>
                          </a:solidFill>
                        </a:rPr>
                        <a:t>기능설명</a:t>
                      </a:r>
                      <a:endParaRPr b="1"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 row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chemeClr val="dk1"/>
                          </a:solidFill>
                        </a:rPr>
                        <a:t>문의 게시판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chemeClr val="dk1"/>
                          </a:solidFill>
                        </a:rPr>
                        <a:t>문의 작성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ko" sz="900" u="none" cap="none" strike="noStrike">
                          <a:solidFill>
                            <a:schemeClr val="dk1"/>
                          </a:solidFill>
                        </a:rPr>
                        <a:t>파일 업로드</a:t>
                      </a:r>
                      <a:endParaRPr b="1"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ko" sz="900" u="none" cap="none" strike="noStrike">
                          <a:solidFill>
                            <a:schemeClr val="dk1"/>
                          </a:solidFill>
                        </a:rPr>
                        <a:t>* 최대 3개의 파일을 업로드</a:t>
                      </a:r>
                      <a:endParaRPr b="1"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ko" sz="900" u="none" cap="none" strike="noStrike">
                          <a:solidFill>
                            <a:schemeClr val="dk1"/>
                          </a:solidFill>
                        </a:rPr>
                        <a:t>* 확장자 제한</a:t>
                      </a:r>
                      <a:endParaRPr b="1"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chemeClr val="dk1"/>
                          </a:solidFill>
                        </a:rPr>
                        <a:t>문의 작성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chemeClr val="dk1"/>
                          </a:solidFill>
                        </a:rPr>
                        <a:t>파일 다운로드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chemeClr val="dk1"/>
                          </a:solidFill>
                        </a:rPr>
                        <a:t>* 사용자가 올린 파일 다운로드 가능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F6"/>
                    </a:solidFill>
                  </a:tcPr>
                </a:tc>
              </a:tr>
              <a:tr h="3524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chemeClr val="dk1"/>
                          </a:solidFill>
                        </a:rPr>
                        <a:t>문의 작성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chemeClr val="dk1"/>
                          </a:solidFill>
                        </a:rPr>
                        <a:t>페이징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ko" sz="900" u="none" cap="none" strike="noStrike">
                          <a:solidFill>
                            <a:schemeClr val="dk1"/>
                          </a:solidFill>
                        </a:rPr>
                        <a:t>* 원하는 개수만큼 리스트 출력 가능</a:t>
                      </a:r>
                      <a:endParaRPr b="1"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" sz="800" u="none" cap="none" strike="noStrike">
                          <a:solidFill>
                            <a:schemeClr val="dk1"/>
                          </a:solidFill>
                        </a:rPr>
                        <a:t> - 5, 10, 15, 20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chemeClr val="dk1"/>
                          </a:solidFill>
                        </a:rPr>
                        <a:t>문의 답변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chemeClr val="dk1"/>
                          </a:solidFill>
                        </a:rPr>
                        <a:t>답글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ko" sz="900" u="none" cap="none" strike="noStrike">
                          <a:solidFill>
                            <a:schemeClr val="dk1"/>
                          </a:solidFill>
                        </a:rPr>
                        <a:t>* 사용자가 올린 문의 글에 답글</a:t>
                      </a:r>
                      <a:endParaRPr b="1"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F6"/>
                    </a:solidFill>
                  </a:tcPr>
                </a:tc>
              </a:tr>
            </a:tbl>
          </a:graphicData>
        </a:graphic>
      </p:graphicFrame>
      <p:sp>
        <p:nvSpPr>
          <p:cNvPr id="383" name="Google Shape;383;p32"/>
          <p:cNvSpPr/>
          <p:nvPr/>
        </p:nvSpPr>
        <p:spPr>
          <a:xfrm>
            <a:off x="706175" y="0"/>
            <a:ext cx="8437800" cy="596700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ko" sz="11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 OPEN BANKING PROJECT </a:t>
            </a:r>
            <a:r>
              <a:rPr b="0" i="0" lang="ko" sz="6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Developed by KOPO</a:t>
            </a:r>
            <a:r>
              <a:rPr b="0" i="1" lang="ko" sz="600" u="none" cap="none" strike="noStrike">
                <a:solidFill>
                  <a:srgbClr val="8E99A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1" sz="1100" u="none" cap="none" strike="noStrike">
              <a:solidFill>
                <a:srgbClr val="8E99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84" name="Google Shape;384;p32"/>
          <p:cNvGrpSpPr/>
          <p:nvPr/>
        </p:nvGrpSpPr>
        <p:grpSpPr>
          <a:xfrm>
            <a:off x="970380" y="225129"/>
            <a:ext cx="147693" cy="146388"/>
            <a:chOff x="5638844" y="549275"/>
            <a:chExt cx="280253" cy="277828"/>
          </a:xfrm>
        </p:grpSpPr>
        <p:sp>
          <p:nvSpPr>
            <p:cNvPr id="385" name="Google Shape;385;p32"/>
            <p:cNvSpPr/>
            <p:nvPr/>
          </p:nvSpPr>
          <p:spPr>
            <a:xfrm>
              <a:off x="5638844" y="549275"/>
              <a:ext cx="209400" cy="209400"/>
            </a:xfrm>
            <a:prstGeom prst="donut">
              <a:avLst>
                <a:gd fmla="val 14764" name="adj"/>
              </a:avLst>
            </a:prstGeom>
            <a:solidFill>
              <a:srgbClr val="8E99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6" name="Google Shape;386;p32"/>
            <p:cNvSpPr/>
            <p:nvPr/>
          </p:nvSpPr>
          <p:spPr>
            <a:xfrm rot="-2700000">
              <a:off x="5837466" y="691590"/>
              <a:ext cx="36062" cy="143826"/>
            </a:xfrm>
            <a:prstGeom prst="roundRect">
              <a:avLst>
                <a:gd fmla="val 50000" name="adj"/>
              </a:avLst>
            </a:prstGeom>
            <a:solidFill>
              <a:srgbClr val="8E99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87" name="Google Shape;38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8709" y="123623"/>
            <a:ext cx="1188466" cy="34945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2"/>
          <p:cNvSpPr/>
          <p:nvPr/>
        </p:nvSpPr>
        <p:spPr>
          <a:xfrm>
            <a:off x="1146250" y="2373575"/>
            <a:ext cx="21723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기능명세서 - 관리자</a:t>
            </a:r>
            <a:endParaRPr b="1" i="0" sz="1200" u="none" cap="none" strike="noStrik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89" name="Google Shape;389;p32"/>
          <p:cNvGraphicFramePr/>
          <p:nvPr/>
        </p:nvGraphicFramePr>
        <p:xfrm>
          <a:off x="1146238" y="266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{6E9D7DCD-8B2E-40A5-BA1E-0D75C0ACF23D}</a:tableStyleId>
              </a:tblPr>
              <a:tblGrid>
                <a:gridCol w="952500"/>
                <a:gridCol w="952500"/>
                <a:gridCol w="876300"/>
                <a:gridCol w="4776350"/>
              </a:tblGrid>
              <a:tr h="20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chemeClr val="lt1"/>
                          </a:solidFill>
                        </a:rPr>
                        <a:t>업무</a:t>
                      </a:r>
                      <a:endParaRPr b="1"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chemeClr val="lt1"/>
                          </a:solidFill>
                        </a:rPr>
                        <a:t>1st</a:t>
                      </a:r>
                      <a:endParaRPr b="1"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chemeClr val="lt1"/>
                          </a:solidFill>
                        </a:rPr>
                        <a:t>2nd</a:t>
                      </a:r>
                      <a:endParaRPr b="1"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chemeClr val="lt1"/>
                          </a:solidFill>
                        </a:rPr>
                        <a:t>기능설명</a:t>
                      </a:r>
                      <a:endParaRPr b="1"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06150">
                <a:tc row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관리자 기능</a:t>
                      </a:r>
                      <a:endParaRPr sz="9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관리</a:t>
                      </a:r>
                      <a:endParaRPr sz="9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관리자 등록</a:t>
                      </a:r>
                      <a:endParaRPr sz="9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관리자 Id, Password, 직급 추가날짜 등 DB에 추가</a:t>
                      </a:r>
                      <a:endParaRPr sz="9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1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로그인</a:t>
                      </a:r>
                      <a:endParaRPr sz="9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로그인</a:t>
                      </a:r>
                      <a:endParaRPr sz="9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관리자 ID, PWD 통해서 세션 부여</a:t>
                      </a:r>
                      <a:endParaRPr sz="9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F6"/>
                    </a:solidFill>
                  </a:tcPr>
                </a:tc>
              </a:tr>
              <a:tr h="2061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로그아웃</a:t>
                      </a:r>
                      <a:endParaRPr sz="9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로그아웃</a:t>
                      </a:r>
                      <a:endParaRPr sz="9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관리자 로그아웃 버튼 통해서 세션 해제</a:t>
                      </a:r>
                      <a:endParaRPr sz="9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8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상품</a:t>
                      </a:r>
                      <a:endParaRPr sz="9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상품 추가</a:t>
                      </a:r>
                      <a:endParaRPr sz="9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상품명, 상품내용, 이미지 날짜 등 업로드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업로드 된 HTML 컨텐츠 보여주기 위하여 iframe 사용</a:t>
                      </a:r>
                      <a:endParaRPr sz="9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F6"/>
                    </a:solidFill>
                  </a:tcPr>
                </a:tc>
              </a:tr>
              <a:tr h="2061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상품</a:t>
                      </a:r>
                      <a:endParaRPr sz="9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상품 삭제</a:t>
                      </a:r>
                      <a:endParaRPr sz="9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선택된 상품 삭제 기능</a:t>
                      </a:r>
                      <a:endParaRPr sz="9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8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상품</a:t>
                      </a:r>
                      <a:endParaRPr sz="9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상품 등록</a:t>
                      </a:r>
                      <a:endParaRPr sz="9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선택된 상품을 사용자가 볼 수 있도록 등록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DB 내부의 VIEW_STATUS두고 해당 상태에 따라서 선택</a:t>
                      </a:r>
                      <a:endParaRPr sz="9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F6"/>
                    </a:solidFill>
                  </a:tcPr>
                </a:tc>
              </a:tr>
              <a:tr h="3748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QNA</a:t>
                      </a:r>
                      <a:endParaRPr sz="9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답글 목록</a:t>
                      </a:r>
                      <a:endParaRPr sz="9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QnA게시판 모든 내용 리스트 추출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  </a:t>
                      </a:r>
                      <a:r>
                        <a:rPr lang="ko" sz="800" u="none" cap="none" strike="noStrike"/>
                        <a:t>+ 페이징 기능</a:t>
                      </a:r>
                      <a:endParaRPr sz="8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QNA</a:t>
                      </a:r>
                      <a:endParaRPr sz="9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답글 추가</a:t>
                      </a:r>
                      <a:endParaRPr sz="9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QnA클릭 할 시 INPUT 생성, 답글 입력하고 추가하면 답글 완료</a:t>
                      </a:r>
                      <a:endParaRPr sz="9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0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