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71" r:id="rId6"/>
    <p:sldId id="258" r:id="rId7"/>
    <p:sldId id="273" r:id="rId8"/>
    <p:sldId id="274" r:id="rId9"/>
    <p:sldId id="285" r:id="rId10"/>
    <p:sldId id="286" r:id="rId11"/>
    <p:sldId id="287" r:id="rId12"/>
    <p:sldId id="288" r:id="rId13"/>
    <p:sldId id="276" r:id="rId14"/>
    <p:sldId id="289" r:id="rId15"/>
    <p:sldId id="278" r:id="rId16"/>
    <p:sldId id="277" r:id="rId17"/>
    <p:sldId id="279" r:id="rId18"/>
    <p:sldId id="275" r:id="rId19"/>
    <p:sldId id="280" r:id="rId20"/>
    <p:sldId id="281" r:id="rId21"/>
    <p:sldId id="282" r:id="rId22"/>
    <p:sldId id="283" r:id="rId23"/>
    <p:sldId id="284" r:id="rId24"/>
    <p:sldId id="270" r:id="rId25"/>
    <p:sldId id="264" r:id="rId26"/>
  </p:sldIdLst>
  <p:sldSz cx="12192000" cy="6858000"/>
  <p:notesSz cx="6858000" cy="9144000"/>
  <p:embeddedFontLst>
    <p:embeddedFont>
      <p:font typeface="배달의민족 주아" panose="020B0600000101010101" charset="-127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에스코어 드림 4 Regular" panose="020B0503030302020204" pitchFamily="34" charset="-127"/>
      <p:regular r:id="rId35"/>
    </p:embeddedFont>
    <p:embeddedFont>
      <p:font typeface="에스코어 드림 5 Medium" panose="020B0503030302020204" pitchFamily="34" charset="-127"/>
      <p:regular r:id="rId36"/>
    </p:embeddedFont>
    <p:embeddedFont>
      <p:font typeface="에스코어 드림 7 ExtraBold" panose="020B0803030302020204" pitchFamily="34" charset="-127"/>
      <p:bold r:id="rId37"/>
    </p:embeddedFont>
    <p:embeddedFont>
      <p:font typeface="에스코어 드림 8 Heavy" panose="020B0903030302020204" pitchFamily="34" charset="-127"/>
      <p:bold r:id="rId38"/>
    </p:embeddedFont>
    <p:embeddedFont>
      <p:font typeface="함초롬바탕" panose="02030504000101010101" pitchFamily="18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홍준" initials="정홍" lastIdx="8" clrIdx="0">
    <p:extLst>
      <p:ext uri="{19B8F6BF-5375-455C-9EA6-DF929625EA0E}">
        <p15:presenceInfo xmlns:p15="http://schemas.microsoft.com/office/powerpoint/2012/main" userId="6e44faa6214df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4235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8A11-B25D-4E1B-A0AE-DB15AF0250E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F01DC-DA70-421E-96D1-01800F3FD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5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현재의 대상은 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1</a:t>
            </a: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인 음식점이나 푸드트럭을 운영자로 하고 있지만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,</a:t>
            </a:r>
          </a:p>
          <a:p>
            <a:pPr lvl="0">
              <a:defRPr/>
            </a:pP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Bixby</a:t>
            </a:r>
            <a:r>
              <a:rPr lang="ko-KR" altLang="en-US" sz="1800" kern="100">
                <a:effectLst/>
                <a:latin typeface="맑은 고딕"/>
                <a:ea typeface="맑은 고딕"/>
                <a:cs typeface="Times New Roman"/>
              </a:rPr>
              <a:t>의 인식도나 속도면에서 향상된다면 추후에는 대형 음식점에서도 사용가능할 것으로 봅니다</a:t>
            </a:r>
            <a:r>
              <a:rPr lang="en-US" altLang="ko-KR" sz="1800" kern="100">
                <a:effectLst/>
                <a:latin typeface="맑은 고딕"/>
                <a:ea typeface="맑은 고딕"/>
                <a:cs typeface="Times New Roman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F80DF1-3629-4AD9-BE76-808E669F1E4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흐름도를 보기 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개발 환경을 먼저 말씀드리겠습니다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회의와 기록물 작성은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노션과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슬랙을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이용하였고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 플랫폼으로는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빅스비를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 제공을 위한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server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제작을 위해서 이러한 툴을 사용할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typescript,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엔진으로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node.js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nestjs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데이터베이스는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typeorm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프론트엔드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프레임워크로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react,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qraph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37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추가적으로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test tool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insomnia rest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jest, </a:t>
            </a:r>
            <a:r>
              <a:rPr lang="en-US" altLang="ko-KR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framework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tailwind </a:t>
            </a:r>
            <a:r>
              <a:rPr lang="en-US" altLang="ko-KR" sz="1800" kern="100" baseline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사용할 것입니다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외에 명세서 작성을 위해 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swagger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사용할 것이며</a:t>
            </a:r>
            <a:r>
              <a:rPr lang="en-US" altLang="ko-KR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배포는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aws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ec2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버전 관리는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깃헙을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602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흐름도는 다음과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고객이 키오스크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앱을 통해 주문합니다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시연할 때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이를 대체할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사용자는 기능을 사용하기 위해 재고를 입력할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bixby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에게 요청하면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bixby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원하는 정보를 제공할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64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빅스비의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시스템 흐름도입니다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빅스비가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사용자로부터 자연어 요청을 받아서 키워드를 확인하고 적합한 서비스를 제공할 수 있는 캡슐을 찾습니다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이후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콘셉과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액션을 활용해서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목표를 달성하기 위해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실행될 프로그램이나 계획을 동적 생성합니다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빅스비는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접근할 때 작성된 자바스크립트 코드를 실행하고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웹 서비스에 연결합니다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Server API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통해서 정보를 가져오고 이를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Processing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design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dialog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layout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사용자에게 정보를 제공합니다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14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기능들을 흐름도로 나타내면 다음과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주문내역을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알려달라고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주문내역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태깅해서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먼저 주문한 순으로 알려줍니다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사용자가 시간순이나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수량순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이라고 언급하면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그에 맞춰 정렬해서 알려줍니다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재고를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알려달라고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할 때는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품목명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태깅해서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 품목이 얼마나 남았는지 재고량과 단위를 포함해서 알려줍니다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수용가능한 인원수를 물어볼 때는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재고와 요리당 필요한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재료수를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계산해 알려주게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299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18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98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26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04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6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F01DC-DA70-421E-96D1-01800F3FD9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5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요리사를 위한 음성비서 서비스를 만들게 된 동기와 서비스의 목적에 대해 말씀드리겠습니다</a:t>
            </a:r>
            <a:r>
              <a:rPr lang="en-US" altLang="ko-KR" dirty="0"/>
              <a:t>. </a:t>
            </a:r>
            <a:r>
              <a:rPr lang="ko-KR" altLang="en-US" dirty="0"/>
              <a:t>우선</a:t>
            </a:r>
            <a:r>
              <a:rPr lang="en-US" altLang="ko-KR" dirty="0"/>
              <a:t> </a:t>
            </a:r>
            <a:r>
              <a:rPr lang="ko-KR" altLang="en-US" dirty="0"/>
              <a:t>동기에 대해 말씀드리겠습니다</a:t>
            </a:r>
            <a:r>
              <a:rPr lang="en-US" altLang="ko-KR" dirty="0"/>
              <a:t>.</a:t>
            </a:r>
            <a:r>
              <a:rPr lang="ko-KR" altLang="en-US" dirty="0"/>
              <a:t> 위 기사들처럼 종이 영수증 사용량을 줄이려는 시도가 있습니다</a:t>
            </a:r>
            <a:r>
              <a:rPr lang="en-US" altLang="ko-KR" dirty="0"/>
              <a:t>.</a:t>
            </a:r>
            <a:r>
              <a:rPr lang="ko-KR" altLang="en-US" dirty="0"/>
              <a:t> 하지만</a:t>
            </a:r>
            <a:r>
              <a:rPr lang="en-US" altLang="ko-KR" dirty="0"/>
              <a:t>, </a:t>
            </a:r>
            <a:r>
              <a:rPr lang="ko-KR" altLang="en-US" dirty="0"/>
              <a:t>음식점 내에서 사용하는 주문 확인 메모</a:t>
            </a:r>
            <a:r>
              <a:rPr lang="en-US" altLang="ko-KR" dirty="0"/>
              <a:t>, </a:t>
            </a:r>
            <a:r>
              <a:rPr lang="ko-KR" altLang="en-US" dirty="0"/>
              <a:t>전표를 종이로 사용하는 것에 대해서는 줄이려는 시도가 없다고 보였고</a:t>
            </a:r>
            <a:r>
              <a:rPr lang="en-US" altLang="ko-KR" dirty="0"/>
              <a:t>, </a:t>
            </a:r>
            <a:r>
              <a:rPr lang="ko-KR" altLang="en-US" dirty="0"/>
              <a:t>환경을 위해서 종이 영수증 발급을 줄인다면 음식점에서 사용하는 주문 확인 메모와 같은 종이들도 </a:t>
            </a:r>
            <a:r>
              <a:rPr lang="ko-KR" altLang="en-US" dirty="0" err="1"/>
              <a:t>줄여야하지</a:t>
            </a:r>
            <a:r>
              <a:rPr lang="ko-KR" altLang="en-US" dirty="0"/>
              <a:t> 않아</a:t>
            </a:r>
            <a:r>
              <a:rPr lang="en-US" altLang="ko-KR" dirty="0"/>
              <a:t>?</a:t>
            </a:r>
            <a:r>
              <a:rPr lang="ko-KR" altLang="en-US" dirty="0"/>
              <a:t>라는 생각에 이것을 줄이거나 </a:t>
            </a:r>
            <a:r>
              <a:rPr lang="ko-KR" altLang="en-US" dirty="0" err="1"/>
              <a:t>없애보고자</a:t>
            </a:r>
            <a:r>
              <a:rPr lang="ko-KR" altLang="en-US" dirty="0"/>
              <a:t> 하여 본 서비스 제작을 시작하게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0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서비스의 목적에 대해 말씀드리겠습니다</a:t>
            </a:r>
            <a:r>
              <a:rPr lang="en-US" altLang="ko-KR" dirty="0"/>
              <a:t>. </a:t>
            </a:r>
            <a:r>
              <a:rPr lang="ko-KR" altLang="en-US" dirty="0"/>
              <a:t>동기에서 말씀드렸듯이 저희는 소규모 음식점</a:t>
            </a:r>
            <a:r>
              <a:rPr lang="en-US" altLang="ko-KR" dirty="0"/>
              <a:t>, </a:t>
            </a:r>
            <a:r>
              <a:rPr lang="ko-KR" altLang="en-US" dirty="0" err="1"/>
              <a:t>푸드트럭</a:t>
            </a:r>
            <a:r>
              <a:rPr lang="ko-KR" altLang="en-US" dirty="0"/>
              <a:t> 내에서 사용하는 종이 주문 확인서의 감소를 이끌어내는 서비스를 만들고자 합니다</a:t>
            </a:r>
            <a:r>
              <a:rPr lang="en-US" altLang="ko-KR" dirty="0"/>
              <a:t>. </a:t>
            </a:r>
            <a:r>
              <a:rPr lang="ko-KR" altLang="en-US" dirty="0"/>
              <a:t>음성 언어를 통한 서비스 이용 방법으로</a:t>
            </a:r>
            <a:r>
              <a:rPr lang="en-US" altLang="ko-KR" dirty="0"/>
              <a:t>, </a:t>
            </a:r>
            <a:r>
              <a:rPr lang="ko-KR" altLang="en-US" dirty="0"/>
              <a:t>요리 중인 상황에도 손을 쓰지 않고도 음식점 서비스 제공에 도움을 주고자 합니다</a:t>
            </a:r>
            <a:r>
              <a:rPr lang="en-US" altLang="ko-KR" dirty="0"/>
              <a:t>. </a:t>
            </a:r>
            <a:r>
              <a:rPr lang="ko-KR" altLang="en-US" dirty="0"/>
              <a:t>이 목적을 위해 저희 서비스에 포함될 기능들을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0DF1-3629-4AD9-BE76-808E669F1E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4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친숙함 </a:t>
            </a:r>
            <a:r>
              <a:rPr lang="en-US" altLang="ko-KR" dirty="0"/>
              <a:t>:</a:t>
            </a:r>
            <a:r>
              <a:rPr lang="ko-KR" altLang="en-US" dirty="0"/>
              <a:t> 스마트폰 시장 점유율도 삼성이 애플보다 월등히 높다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Dynamic Program Generator : </a:t>
            </a:r>
            <a:r>
              <a:rPr lang="en-US" altLang="ko-KR" dirty="0" err="1"/>
              <a:t>빅스비는</a:t>
            </a:r>
            <a:r>
              <a:rPr lang="en-US" altLang="ko-KR" dirty="0"/>
              <a:t> </a:t>
            </a:r>
            <a:r>
              <a:rPr lang="en-US" altLang="ko-KR" dirty="0" err="1"/>
              <a:t>개발자가</a:t>
            </a:r>
            <a:r>
              <a:rPr lang="en-US" altLang="ko-KR" dirty="0"/>
              <a:t> </a:t>
            </a:r>
            <a:r>
              <a:rPr lang="en-US" altLang="ko-KR" dirty="0" err="1"/>
              <a:t>만든</a:t>
            </a:r>
            <a:r>
              <a:rPr lang="en-US" altLang="ko-KR" dirty="0"/>
              <a:t> </a:t>
            </a:r>
            <a:r>
              <a:rPr lang="en-US" altLang="ko-KR" dirty="0" err="1"/>
              <a:t>모델이나</a:t>
            </a:r>
            <a:r>
              <a:rPr lang="en-US" altLang="ko-KR" dirty="0"/>
              <a:t> </a:t>
            </a:r>
            <a:r>
              <a:rPr lang="en-US" altLang="ko-KR" dirty="0" err="1"/>
              <a:t>빅스비에서</a:t>
            </a:r>
            <a:r>
              <a:rPr lang="en-US" altLang="ko-KR" dirty="0"/>
              <a:t> </a:t>
            </a:r>
            <a:r>
              <a:rPr lang="en-US" altLang="ko-KR" dirty="0" err="1"/>
              <a:t>제공하는</a:t>
            </a:r>
            <a:r>
              <a:rPr lang="en-US" altLang="ko-KR" dirty="0"/>
              <a:t> </a:t>
            </a:r>
            <a:r>
              <a:rPr lang="en-US" altLang="ko-KR" dirty="0" err="1"/>
              <a:t>모델을</a:t>
            </a:r>
            <a:r>
              <a:rPr lang="en-US" altLang="ko-KR" dirty="0"/>
              <a:t> </a:t>
            </a:r>
            <a:r>
              <a:rPr lang="en-US" altLang="ko-KR" dirty="0" err="1"/>
              <a:t>이용하여</a:t>
            </a:r>
            <a:r>
              <a:rPr lang="en-US" altLang="ko-KR" dirty="0"/>
              <a:t> </a:t>
            </a:r>
            <a:r>
              <a:rPr lang="en-US" altLang="ko-KR" dirty="0" err="1"/>
              <a:t>요청이</a:t>
            </a:r>
            <a:r>
              <a:rPr lang="en-US" altLang="ko-KR" dirty="0"/>
              <a:t> </a:t>
            </a:r>
            <a:r>
              <a:rPr lang="en-US" altLang="ko-KR" dirty="0" err="1"/>
              <a:t>이루어진</a:t>
            </a:r>
            <a:r>
              <a:rPr lang="en-US" altLang="ko-KR" dirty="0"/>
              <a:t> </a:t>
            </a:r>
            <a:r>
              <a:rPr lang="en-US" altLang="ko-KR" dirty="0" err="1"/>
              <a:t>순간</a:t>
            </a:r>
            <a:r>
              <a:rPr lang="en-US" altLang="ko-KR" dirty="0"/>
              <a:t> </a:t>
            </a:r>
            <a:r>
              <a:rPr lang="en-US" altLang="ko-KR" dirty="0" err="1"/>
              <a:t>사용자의</a:t>
            </a:r>
            <a:r>
              <a:rPr lang="en-US" altLang="ko-KR" dirty="0"/>
              <a:t> </a:t>
            </a:r>
            <a:r>
              <a:rPr lang="en-US" altLang="ko-KR" dirty="0" err="1"/>
              <a:t>특정</a:t>
            </a:r>
            <a:r>
              <a:rPr lang="en-US" altLang="ko-KR" dirty="0"/>
              <a:t> </a:t>
            </a:r>
            <a:r>
              <a:rPr lang="en-US" altLang="ko-KR" dirty="0" err="1"/>
              <a:t>요청을</a:t>
            </a:r>
            <a:r>
              <a:rPr lang="en-US" altLang="ko-KR" dirty="0"/>
              <a:t> </a:t>
            </a:r>
            <a:r>
              <a:rPr lang="en-US" altLang="ko-KR" dirty="0" err="1"/>
              <a:t>밀리초</a:t>
            </a:r>
            <a:r>
              <a:rPr lang="en-US" altLang="ko-KR" dirty="0"/>
              <a:t> </a:t>
            </a:r>
            <a:r>
              <a:rPr lang="en-US" altLang="ko-KR" dirty="0" err="1"/>
              <a:t>안에</a:t>
            </a:r>
            <a:r>
              <a:rPr lang="en-US" altLang="ko-KR" dirty="0"/>
              <a:t> </a:t>
            </a:r>
            <a:r>
              <a:rPr lang="en-US" altLang="ko-KR" dirty="0" err="1"/>
              <a:t>만족시키는</a:t>
            </a:r>
            <a:r>
              <a:rPr lang="en-US" altLang="ko-KR" dirty="0"/>
              <a:t> </a:t>
            </a:r>
            <a:r>
              <a:rPr lang="en-US" altLang="ko-KR" dirty="0" err="1"/>
              <a:t>프로그램을</a:t>
            </a:r>
            <a:r>
              <a:rPr lang="en-US" altLang="ko-KR" dirty="0"/>
              <a:t> </a:t>
            </a:r>
            <a:r>
              <a:rPr lang="en-US" altLang="ko-KR" dirty="0" err="1"/>
              <a:t>구축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개발자가 모델만 만들어 놓으면 </a:t>
            </a:r>
            <a:r>
              <a:rPr lang="ko-KR" altLang="en-US" dirty="0" err="1"/>
              <a:t>빅스비가</a:t>
            </a:r>
            <a:r>
              <a:rPr lang="ko-KR" altLang="en-US" dirty="0"/>
              <a:t> 프로그램을 만들어준다.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이것이 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타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프로그램과 다른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빅스비의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특징이다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개발자는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AI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프로그램을 만들지 않는다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그렇기에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대한 깊은 지식이 필요가 없다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빅스비는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개발자가 만든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capsule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training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하고 데이터가 쌓임에 따라 더 능숙한 대화와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UX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제공한다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확장성 </a:t>
            </a:r>
            <a:r>
              <a:rPr lang="en-US" altLang="ko-KR" dirty="0"/>
              <a:t>: </a:t>
            </a:r>
            <a:r>
              <a:rPr lang="en-US" altLang="ko-KR" sz="1000" dirty="0" err="1">
                <a:latin typeface="함초롬바탕"/>
                <a:ea typeface="함초롬바탕"/>
              </a:rPr>
              <a:t>삼성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계정과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기기에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이용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데이터가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쌓일수록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정교하고</a:t>
            </a:r>
            <a:r>
              <a:rPr lang="en-US" altLang="ko-KR" sz="1000" dirty="0">
                <a:latin typeface="함초롬바탕"/>
                <a:ea typeface="함초롬바탕"/>
              </a:rPr>
              <a:t> </a:t>
            </a:r>
            <a:r>
              <a:rPr lang="en-US" altLang="ko-KR" sz="1000" dirty="0" err="1">
                <a:latin typeface="함초롬바탕"/>
                <a:ea typeface="함초롬바탕"/>
              </a:rPr>
              <a:t>정확</a:t>
            </a:r>
            <a:r>
              <a:rPr lang="en-US" altLang="ko-KR" sz="1000" dirty="0">
                <a:latin typeface="함초롬바탕"/>
                <a:ea typeface="함초롬바탕"/>
              </a:rPr>
              <a:t>.</a:t>
            </a:r>
            <a:r>
              <a:rPr lang="ko-KR" altLang="en-US" sz="1000" dirty="0">
                <a:latin typeface="함초롬바탕"/>
                <a:ea typeface="함초롬바탕"/>
              </a:rPr>
              <a:t> 삼성 갤럭시 뿐 아니라 삼성의 대부분 스마트 제품과 가전제품에도 탑재가 가능하다</a:t>
            </a:r>
            <a:r>
              <a:rPr lang="en-US" altLang="ko-KR" sz="1000" dirty="0">
                <a:latin typeface="함초롬바탕"/>
                <a:ea typeface="함초롬바탕"/>
              </a:rPr>
              <a:t>.</a:t>
            </a:r>
            <a:endParaRPr lang="ko-KR" altLang="en-US" sz="1000" dirty="0">
              <a:latin typeface="함초롬바탕"/>
              <a:ea typeface="함초롬바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A.    </a:t>
            </a:r>
            <a:r>
              <a:rPr lang="ko-KR" altLang="en-US" dirty="0"/>
              <a:t>결제가 들어왔을 때</a:t>
            </a:r>
            <a:r>
              <a:rPr lang="en-US" altLang="ko-KR" dirty="0"/>
              <a:t>, request</a:t>
            </a:r>
            <a:r>
              <a:rPr lang="ko-KR" altLang="en-US" dirty="0"/>
              <a:t>를 주문 리스트에 추가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B.   </a:t>
            </a:r>
            <a:r>
              <a:rPr lang="ko-KR" altLang="en-US" dirty="0"/>
              <a:t>사용자가 발화 ”주문 내역 알려줘” 를 할 때</a:t>
            </a:r>
            <a:r>
              <a:rPr lang="en-US" altLang="ko-KR" dirty="0"/>
              <a:t>, </a:t>
            </a:r>
            <a:r>
              <a:rPr lang="ko-KR" altLang="en-US" dirty="0"/>
              <a:t>리스트에 있는 주문 내역을 순서대로 말해준다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742950" lvl="1" indent="-285750" algn="just">
              <a:spcAft>
                <a:spcPts val="800"/>
              </a:spcAft>
              <a:buFont typeface="+mj-lt"/>
              <a:buAutoNum type="alphaU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 요청이 들어올 때마다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음식 재료만큼 재고에서 차감</a:t>
            </a:r>
          </a:p>
          <a:p>
            <a:pPr marL="742950" lvl="1" indent="-285750" algn="just">
              <a:spcAft>
                <a:spcPts val="800"/>
              </a:spcAft>
              <a:buFont typeface="+mj-lt"/>
              <a:buAutoNum type="alphaU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쌀 얼만큼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남았어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?”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~~kg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speech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2322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-400" normalizeH="0" baseline="0" dirty="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작은 </a:t>
            </a:r>
            <a:r>
              <a:rPr lang="en-US" altLang="ko-KR" dirty="0"/>
              <a:t>1</a:t>
            </a:r>
            <a:r>
              <a:rPr lang="ko-KR" altLang="en-US" dirty="0"/>
              <a:t>인 가게의 경우</a:t>
            </a:r>
            <a:r>
              <a:rPr lang="en-US" altLang="ko-KR" dirty="0"/>
              <a:t>, </a:t>
            </a:r>
            <a:r>
              <a:rPr lang="ko-KR" altLang="en-US" dirty="0" err="1"/>
              <a:t>웨이팅이</a:t>
            </a:r>
            <a:r>
              <a:rPr lang="ko-KR" altLang="en-US" dirty="0"/>
              <a:t> 있는 경우가 많고</a:t>
            </a:r>
            <a:r>
              <a:rPr lang="en-US" altLang="ko-KR" dirty="0"/>
              <a:t>, </a:t>
            </a:r>
            <a:r>
              <a:rPr lang="ko-KR" altLang="en-US" dirty="0"/>
              <a:t>그에 따라 남은 재고와 </a:t>
            </a:r>
            <a:r>
              <a:rPr lang="ko-KR" altLang="en-US" dirty="0" err="1"/>
              <a:t>웨이팅</a:t>
            </a:r>
            <a:r>
              <a:rPr lang="ko-KR" altLang="en-US" dirty="0"/>
              <a:t> 인원을 실시간으로 확인하기 어려운 경우가 많다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현재 재고가 얼마나 </a:t>
            </a:r>
            <a:r>
              <a:rPr lang="ko-KR" altLang="en-US" dirty="0" err="1"/>
              <a:t>남았어</a:t>
            </a:r>
            <a:r>
              <a:rPr lang="en-US" altLang="ko-KR" dirty="0"/>
              <a:t>? </a:t>
            </a:r>
            <a:r>
              <a:rPr lang="ko-KR" altLang="en-US" dirty="0"/>
              <a:t>라는 발화에 현재 재고를 계산해서 추가적으로 수용가능한 인원을 알 수 있고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 err="1"/>
              <a:t>웨이팅</a:t>
            </a:r>
            <a:r>
              <a:rPr lang="ko-KR" altLang="en-US" dirty="0"/>
              <a:t> 관리</a:t>
            </a:r>
            <a:r>
              <a:rPr lang="en-US" altLang="ko-KR" dirty="0"/>
              <a:t>(</a:t>
            </a:r>
            <a:r>
              <a:rPr lang="ko-KR" altLang="en-US" dirty="0"/>
              <a:t>손님 관리</a:t>
            </a:r>
            <a:r>
              <a:rPr lang="en-US" altLang="ko-KR" dirty="0"/>
              <a:t>)</a:t>
            </a:r>
            <a:r>
              <a:rPr lang="ko-KR" altLang="en-US" dirty="0"/>
              <a:t>에 효과적일 것으로 예상한다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카페나 음식점에서 일을 해보신 분들은 알 수 있듯이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다수의 직원이 일하거나 너무 바쁜 상황에서는 종이 주문서의 순서가 뒤섞이거나 중복추가</a:t>
            </a:r>
            <a:r>
              <a:rPr lang="en-US" altLang="ko-KR"/>
              <a:t>,</a:t>
            </a:r>
            <a:r>
              <a:rPr lang="ko-KR" altLang="en-US"/>
              <a:t> 누락된 경우가 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Bixby</a:t>
            </a:r>
            <a:r>
              <a:rPr lang="ko-KR" altLang="en-US"/>
              <a:t>를 이용하여 주문 조회를 한다면 키오스크에서 입력된 주문의 순서대로 사용자가 알 수 있으므로 그러한 일이 발생하지 않습니다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F80DF1-3629-4AD9-BE76-808E669F1E4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9788-9735-4B55-B811-307C1FEF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D1357-C53C-4439-84B5-C81AB323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E1D67-A704-4623-B049-388D4F82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DDCF-4E5B-42A3-A99C-4A45750B5DF3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65EE-6377-4A50-A479-8B70E42D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DE24B-A9EC-4C3F-8EA2-2253CEF9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3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FE5C-339D-4886-A66F-70456031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C38C3B-98C4-4B42-9139-17667212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1D45-29CA-4F38-A182-F12522EA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D415-9A14-48B2-A4C2-A26C6899A15B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67AD9-4F5B-4AB2-AE7E-DC4CC286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19F39-52D0-4E5D-8984-51AA1237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86C17B-0813-4CF6-89A2-EFD58D2E4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692CC-0D39-4AEC-A48E-B67AFFB5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F0195-1928-4888-8593-D3E9A2A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753-FF43-43E6-9ACA-A0A9F22550BD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4D837-9B50-4FDA-A6B8-1C11D019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7302-BA2A-4C6A-9CFF-42E13050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6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F02E2-9327-48B4-9966-A6735D8E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BA142-DC65-467D-85CC-846CDC92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7EC2A-1287-4D4D-A1BC-9872034E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570-4CCE-4ABE-AD08-389DB466DF81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DCA3E-1727-469F-B611-1DCFF411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035FA-9122-4BF6-9C6A-0AF82F95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8125B-9162-4E1F-86F3-377C98AF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F2F62-C995-4999-81F4-1BCC314F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8EE3D-0632-42E9-86BF-35A21C3B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E9B-9484-4C88-AB5F-F49C9656902C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74327-79C8-4FCD-92EF-EC2EF3AB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FD003-D14B-416B-BAA0-7B90DF67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0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B743E-B9EC-490B-B1F6-BDBD26DC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9DB48-07A4-434B-ADC5-3E389FB1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A8891-3867-4C43-9034-50DAEF0AF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7E1CE-E733-4883-AAA4-A96101F3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D251-DE37-423E-9284-D2758260BC9F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FA1E4-55B3-484B-A95F-3EBF0BDE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81F45-5D87-4D9E-A443-4D07B286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1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CB937-0876-40C9-B514-88C055C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6F4D7-A2A5-4C54-B99B-B08E85D3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64335-E5D2-4B19-BA9F-3DBB1A5E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795AD-5893-4BE9-A06D-33F839EE6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7581E-1218-4E09-A17D-56B2CC30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EA42F8-2683-4A2F-A70C-0BDB34B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60D-8132-4E95-8E5D-18F3CE32C316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06AA9-DA7D-4BA5-87A4-B4004A91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6CA1D-DF90-4CB5-939E-F77C9417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5BE93-ECC3-4646-95BB-DBF52024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DDF814-CFE7-4730-80AD-38F37A1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6358-EB02-4E78-8507-397C2EAB2DC7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FAE01-B684-4473-8D63-EB570E4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7D0916-C1E7-4DD4-9619-669A79A3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A2B30-E4C6-415E-8D44-CC8986AF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4BF1-3ED6-4155-9B67-8410903A6CDE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DA8294-9958-49F9-9CC9-B4F941DB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55A50A-B1B1-400F-B144-3481441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3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E3B4-AD02-472C-BA71-DDE9B252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3F9AF-5504-4F69-8307-ADBE543F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04C33-695E-4CD0-9F97-D2662A3F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DBE8D-D9AF-4B25-8AAB-2E9A9873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9A47-B6A3-4D78-9240-5368A61D4D5A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F2D20-58AD-44E3-AE90-8EDAB1A3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77406-963A-4575-A134-5976E3C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5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6664-2954-426F-8680-51FB7243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F103C-ED96-483A-A311-1223AEF74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6F5B-879B-42D5-9AA9-B80A9A397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F6F27-A6C1-47F6-A1E2-6A8F2C6D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1A82-DDD3-4E92-966F-23ECED10617A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D0042-6299-48DF-9BA6-CA475220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E3918-F6BA-46AA-AE53-7BC1F3BD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62E43-7976-4B41-9EEF-AAC93269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67D92-5392-4442-9CC6-874CAD15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4531D-43CF-421E-8D03-5610F638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59A8-4E78-4511-8EF6-36EF01D4A8EE}" type="datetime1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F2200-D35E-4EE1-A129-42B7E145F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9FA43-7B27-4F56-B81B-A0552BAFB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9129-0B8F-4E68-B110-93E66DFC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0.png"/><Relationship Id="rId5" Type="http://schemas.openxmlformats.org/officeDocument/2006/relationships/image" Target="../media/image5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microsoft.com/office/2007/relationships/hdphoto" Target="../media/hdphoto3.wdp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microsoft.com/office/2007/relationships/hdphoto" Target="../media/hdphoto9.wdp"/><Relationship Id="rId18" Type="http://schemas.microsoft.com/office/2007/relationships/hdphoto" Target="../media/hdphoto11.wdp"/><Relationship Id="rId3" Type="http://schemas.openxmlformats.org/officeDocument/2006/relationships/image" Target="../media/image3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microsoft.com/office/2007/relationships/hdphoto" Target="../media/hdphoto8.wdp"/><Relationship Id="rId5" Type="http://schemas.openxmlformats.org/officeDocument/2006/relationships/image" Target="../media/image62.png"/><Relationship Id="rId15" Type="http://schemas.microsoft.com/office/2007/relationships/hdphoto" Target="../media/hdphoto10.wdp"/><Relationship Id="rId10" Type="http://schemas.openxmlformats.org/officeDocument/2006/relationships/image" Target="../media/image66.png"/><Relationship Id="rId19" Type="http://schemas.openxmlformats.org/officeDocument/2006/relationships/image" Target="../media/image70.png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3.png"/><Relationship Id="rId12" Type="http://schemas.microsoft.com/office/2007/relationships/hdphoto" Target="../media/hdphoto3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11" Type="http://schemas.openxmlformats.org/officeDocument/2006/relationships/image" Target="../media/image60.png"/><Relationship Id="rId5" Type="http://schemas.openxmlformats.org/officeDocument/2006/relationships/image" Target="../media/image72.png"/><Relationship Id="rId10" Type="http://schemas.microsoft.com/office/2007/relationships/hdphoto" Target="../media/hdphoto14.wdp"/><Relationship Id="rId4" Type="http://schemas.microsoft.com/office/2007/relationships/hdphoto" Target="../media/hdphoto12.wdp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mt.co.kr/mtview.php?no=2019082910215283650" TargetMode="External"/><Relationship Id="rId5" Type="http://schemas.openxmlformats.org/officeDocument/2006/relationships/hyperlink" Target="https://www.mk.co.kr/news/economy/view/2019/06/398124/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9.sv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29.sv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3200" y="3479800"/>
            <a:ext cx="6705600" cy="1016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33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AI </a:t>
            </a:r>
            <a:r>
              <a:rPr lang="en-US" sz="2667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Secretary</a:t>
            </a:r>
            <a:r>
              <a:rPr lang="en-US" sz="2933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 for Diner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3290" y="4495800"/>
            <a:ext cx="3657600" cy="16256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당신의 집사</a:t>
            </a:r>
            <a:endParaRPr lang="en-US" altLang="ko-KR" sz="2133" kern="0" spc="-2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sz="2133" kern="0" spc="-2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</a:t>
            </a:r>
            <a:endParaRPr lang="en-US" altLang="ko-KR" sz="2133" kern="0" spc="-2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133" kern="0" spc="-200" dirty="0" err="1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정홍준</a:t>
            </a:r>
            <a:r>
              <a:rPr lang="ko-KR" alt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안태호  </a:t>
            </a:r>
            <a:r>
              <a:rPr lang="ko-KR" altLang="en-US" sz="2133" kern="0" spc="-200" dirty="0" err="1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문소희</a:t>
            </a:r>
            <a:r>
              <a:rPr lang="ko-KR" alt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최재천  </a:t>
            </a:r>
            <a:r>
              <a:rPr lang="ko-KR" altLang="en-US" sz="2133" kern="0" spc="-200" dirty="0" err="1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하주현</a:t>
            </a:r>
            <a:endParaRPr lang="en-US" sz="2133" kern="0" spc="-2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sz="2133" kern="0" spc="-2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0D69492-646A-4509-84D9-1DFA70B8C7C5}"/>
              </a:ext>
            </a:extLst>
          </p:cNvPr>
          <p:cNvSpPr txBox="1"/>
          <p:nvPr/>
        </p:nvSpPr>
        <p:spPr>
          <a:xfrm>
            <a:off x="2384490" y="1308360"/>
            <a:ext cx="7315200" cy="19682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sz="4000" b="1" dirty="0">
              <a:latin typeface="Consolas" panose="020B0609020204030204" pitchFamily="49" charset="0"/>
              <a:ea typeface="배달의민족 주아" panose="02020603020101020101" pitchFamily="18" charset="-127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Capstone</a:t>
            </a:r>
            <a:r>
              <a:rPr lang="ko-KR" altLang="en-US" sz="4000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 </a:t>
            </a:r>
            <a:r>
              <a:rPr lang="en-US" altLang="ko-KR" sz="4000" b="1" dirty="0">
                <a:latin typeface="Consolas" panose="020B0609020204030204" pitchFamily="49" charset="0"/>
                <a:ea typeface="배달의민족 주아" panose="02020603020101020101" pitchFamily="18" charset="-127"/>
              </a:rPr>
              <a:t>Project</a:t>
            </a:r>
            <a:endParaRPr lang="en-US" sz="4000" b="1" dirty="0">
              <a:latin typeface="Consolas" panose="020B0609020204030204" pitchFamily="49" charset="0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3559D-72A8-42F7-B4B0-636AB3FA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편의성 측면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67" kern="0" spc="-2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067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 sz="1200"/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2"/>
          <p:cNvSpPr txBox="1"/>
          <p:nvPr/>
        </p:nvSpPr>
        <p:spPr>
          <a:xfrm>
            <a:off x="392810" y="2081994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1" name="Object 33"/>
          <p:cNvSpPr txBox="1"/>
          <p:nvPr/>
        </p:nvSpPr>
        <p:spPr>
          <a:xfrm>
            <a:off x="389223" y="263196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92810" y="388012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3" name="Object 35"/>
          <p:cNvSpPr txBox="1"/>
          <p:nvPr/>
        </p:nvSpPr>
        <p:spPr>
          <a:xfrm>
            <a:off x="373763" y="3212293"/>
            <a:ext cx="3265609" cy="5277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 sz="1200">
              <a:latin typeface="에스코어 드림 8 Heavy"/>
              <a:ea typeface="에스코어 드림 8 Heavy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파트 분배 및 일정</a:t>
            </a:r>
            <a:endParaRPr lang="en-US" sz="1200" dirty="0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pic>
        <p:nvPicPr>
          <p:cNvPr id="4099" name="그림 409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14800" y="2209800"/>
            <a:ext cx="2997200" cy="4169659"/>
          </a:xfrm>
          <a:prstGeom prst="rect">
            <a:avLst/>
          </a:prstGeom>
        </p:spPr>
      </p:pic>
      <p:pic>
        <p:nvPicPr>
          <p:cNvPr id="4100" name="그림 409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682089" y="3073400"/>
            <a:ext cx="4154311" cy="2336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B9B40-1373-4B79-8493-A095F780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장점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67" kern="0" spc="-2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067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 sz="1200"/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666972" y="2081994"/>
            <a:ext cx="6749668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867" dirty="0">
                <a:latin typeface="에스코어 드림 5 Medium"/>
                <a:ea typeface="에스코어 드림 5 Medium"/>
              </a:rPr>
              <a:t>1</a:t>
            </a:r>
            <a:r>
              <a:rPr lang="ko-KR" altLang="en-US" sz="1867" dirty="0">
                <a:latin typeface="에스코어 드림 5 Medium"/>
                <a:ea typeface="에스코어 드림 5 Medium"/>
              </a:rPr>
              <a:t>인 음식점이나 </a:t>
            </a:r>
            <a:r>
              <a:rPr lang="ko-KR" altLang="en-US" sz="1867" dirty="0" err="1">
                <a:latin typeface="에스코어 드림 5 Medium"/>
                <a:ea typeface="에스코어 드림 5 Medium"/>
              </a:rPr>
              <a:t>푸드트럭에서는</a:t>
            </a:r>
            <a:r>
              <a:rPr lang="ko-KR" altLang="en-US" sz="1867" dirty="0">
                <a:latin typeface="에스코어 드림 5 Medium"/>
                <a:ea typeface="에스코어 드림 5 Medium"/>
              </a:rPr>
              <a:t> 혼자서 많은 일을 해내야 합니다</a:t>
            </a:r>
            <a:r>
              <a:rPr lang="en-US" altLang="ko-KR" sz="1867" dirty="0">
                <a:latin typeface="에스코어 드림 5 Medium"/>
                <a:ea typeface="에스코어 드림 5 Medium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ko-KR" sz="1867" dirty="0">
              <a:latin typeface="에스코어 드림 5 Medium"/>
              <a:ea typeface="에스코어 드림 5 Medium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867" dirty="0">
                <a:latin typeface="에스코어 드림 5 Medium"/>
                <a:ea typeface="에스코어 드림 5 Medium"/>
              </a:rPr>
              <a:t>하지만 요리를 해야 하므로 두 손이 자유롭지 못한 상황에서 음성 비서를 이용하면 편리하면서도 정확하게 사용자에게 도움을 줄 수 있습니다</a:t>
            </a:r>
            <a:r>
              <a:rPr lang="en-US" altLang="ko-KR" sz="1867" dirty="0">
                <a:latin typeface="에스코어 드림 5 Medium"/>
                <a:ea typeface="에스코어 드림 5 Medium"/>
              </a:rPr>
              <a:t>.</a:t>
            </a:r>
          </a:p>
        </p:txBody>
      </p:sp>
      <p:sp>
        <p:nvSpPr>
          <p:cNvPr id="18" name="Object 32"/>
          <p:cNvSpPr txBox="1"/>
          <p:nvPr/>
        </p:nvSpPr>
        <p:spPr>
          <a:xfrm>
            <a:off x="392810" y="2081994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19" name="Object 33"/>
          <p:cNvSpPr txBox="1"/>
          <p:nvPr/>
        </p:nvSpPr>
        <p:spPr>
          <a:xfrm>
            <a:off x="389223" y="263196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392810" y="388012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1" name="Object 35"/>
          <p:cNvSpPr txBox="1"/>
          <p:nvPr/>
        </p:nvSpPr>
        <p:spPr>
          <a:xfrm>
            <a:off x="373763" y="3212293"/>
            <a:ext cx="3265609" cy="5277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 sz="1200">
              <a:latin typeface="에스코어 드림 8 Heavy"/>
              <a:ea typeface="에스코어 드림 8 Heavy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파트 분배 및 일정</a:t>
            </a:r>
            <a:endParaRPr lang="en-US" sz="1200" dirty="0">
              <a:latin typeface="에스코어 드림 5 Medium"/>
              <a:ea typeface="에스코어 드림 5 Medium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1FED4-6504-4C03-A578-E757F342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확장 가능성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933" kern="0" spc="-200">
                <a:solidFill>
                  <a:srgbClr val="000000"/>
                </a:solidFill>
                <a:latin typeface="에스코어 드림 7 ExtraBold"/>
                <a:ea typeface="에스코어 드림 7 ExtraBold"/>
              </a:rPr>
              <a:t>확장 가능성</a:t>
            </a:r>
            <a:endParaRPr lang="en-US" sz="1200">
              <a:latin typeface="에스코어 드림 7 ExtraBold"/>
              <a:ea typeface="에스코어 드림 7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04</a:t>
            </a:r>
            <a:endParaRPr lang="en-US" sz="120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02 .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 주요 기능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03. 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기대효과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1200">
              <a:latin typeface="에스코어 드림 5 Medium"/>
              <a:ea typeface="에스코어 드림 5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2" name="Object 2"/>
          <p:cNvSpPr txBox="1"/>
          <p:nvPr/>
        </p:nvSpPr>
        <p:spPr>
          <a:xfrm>
            <a:off x="405780" y="3801062"/>
            <a:ext cx="3265609" cy="5277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</a:rPr>
              <a:t>04 </a:t>
            </a:r>
            <a:r>
              <a:rPr lang="ko-KR" alt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</a:rPr>
              <a:t>확장 가능성</a:t>
            </a:r>
            <a:endParaRPr lang="en-US" sz="1200">
              <a:latin typeface="에스코어 드림 8 Heavy"/>
              <a:ea typeface="에스코어 드림 8 Heavy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파트 분배 및 일정</a:t>
            </a:r>
            <a:endParaRPr lang="en-US" sz="1200" dirty="0">
              <a:latin typeface="에스코어 드림 5 Medium"/>
              <a:ea typeface="에스코어 드림 5 Medium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92079" y="3420055"/>
            <a:ext cx="1165892" cy="1165892"/>
          </a:xfrm>
          <a:prstGeom prst="rect">
            <a:avLst/>
          </a:prstGeom>
        </p:spPr>
      </p:pic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88400" y="2006600"/>
            <a:ext cx="2235200" cy="2235200"/>
          </a:xfrm>
          <a:prstGeom prst="rect">
            <a:avLst/>
          </a:prstGeom>
        </p:spPr>
      </p:pic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839202" y="4445001"/>
            <a:ext cx="2285999" cy="2285999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114800" y="4546600"/>
            <a:ext cx="2184197" cy="2184197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114800" y="1752600"/>
            <a:ext cx="2488997" cy="248899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6C497F-BA91-41EE-9F3A-417B4953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ypeScript 가이드북 - TypeScript Guidebook">
            <a:extLst>
              <a:ext uri="{FF2B5EF4-FFF2-40B4-BE49-F238E27FC236}">
                <a16:creationId xmlns:a16="http://schemas.microsoft.com/office/drawing/2014/main" id="{DC09BC4B-1049-402D-8577-727B178E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167" y1="68949" x2="51167" y2="68949"/>
                        <a14:backgroundMark x1="59417" y1="78025" x2="31250" y2="72771"/>
                        <a14:backgroundMark x1="31250" y1="72771" x2="76500" y2="78025"/>
                        <a14:backgroundMark x1="76500" y1="78025" x2="28000" y2="67197"/>
                        <a14:backgroundMark x1="28000" y1="67197" x2="61833" y2="77866"/>
                        <a14:backgroundMark x1="61833" y1="77866" x2="47000" y2="76433"/>
                        <a14:backgroundMark x1="47000" y1="76433" x2="64917" y2="73248"/>
                        <a14:backgroundMark x1="64917" y1="73248" x2="66583" y2="74204"/>
                        <a14:backgroundMark x1="62500" y1="76433" x2="30833" y2="81210"/>
                        <a14:backgroundMark x1="30833" y1="81210" x2="60750" y2="70223"/>
                        <a14:backgroundMark x1="60750" y1="70223" x2="58833" y2="70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29" y="2321051"/>
            <a:ext cx="4333475" cy="22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dejs - 무료 브랜드 및 로고개 아이콘">
            <a:extLst>
              <a:ext uri="{FF2B5EF4-FFF2-40B4-BE49-F238E27FC236}">
                <a16:creationId xmlns:a16="http://schemas.microsoft.com/office/drawing/2014/main" id="{A74C20E4-E72A-49E1-9451-7BC81F16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602" y="2595210"/>
            <a:ext cx="2444320" cy="14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692078" y="765517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개발 환경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02CD610-9754-40DD-B4F1-994E65838D38}"/>
              </a:ext>
            </a:extLst>
          </p:cNvPr>
          <p:cNvSpPr/>
          <p:nvPr/>
        </p:nvSpPr>
        <p:spPr>
          <a:xfrm>
            <a:off x="696000" y="1865476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Communication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bs.twimg.com/profile_images/127143911860662681...">
            <a:extLst>
              <a:ext uri="{FF2B5EF4-FFF2-40B4-BE49-F238E27FC236}">
                <a16:creationId xmlns:a16="http://schemas.microsoft.com/office/drawing/2014/main" id="{88F92249-0A86-4484-B1FA-E8C833C7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9000" y1="59750" x2="59000" y2="5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51" y="2732287"/>
            <a:ext cx="1270967" cy="12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34u8crftukxnk.cloudfront.net/slackpress/prod/s...">
            <a:extLst>
              <a:ext uri="{FF2B5EF4-FFF2-40B4-BE49-F238E27FC236}">
                <a16:creationId xmlns:a16="http://schemas.microsoft.com/office/drawing/2014/main" id="{95BA17F5-D869-49FD-AA4F-66819B89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49" y="4767186"/>
            <a:ext cx="1270968" cy="12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903790-CF16-4EE9-A3A3-46324DB7FFCD}"/>
              </a:ext>
            </a:extLst>
          </p:cNvPr>
          <p:cNvSpPr/>
          <p:nvPr/>
        </p:nvSpPr>
        <p:spPr>
          <a:xfrm>
            <a:off x="3719204" y="1873745"/>
            <a:ext cx="3349595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Language &amp; Platform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 descr="Samsung Galaxy S8 Samsung Galaxy S7 Bixby Samsung Electronics, apps, blue,  text png | PNGEgg">
            <a:extLst>
              <a:ext uri="{FF2B5EF4-FFF2-40B4-BE49-F238E27FC236}">
                <a16:creationId xmlns:a16="http://schemas.microsoft.com/office/drawing/2014/main" id="{5C92299B-DAE7-4925-B050-AC06F7D1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469" b="93164" l="10000" r="90000">
                        <a14:foregroundMark x1="41000" y1="44922" x2="41000" y2="44922"/>
                        <a14:foregroundMark x1="35444" y1="28125" x2="35444" y2="28125"/>
                        <a14:foregroundMark x1="37889" y1="25195" x2="37889" y2="25195"/>
                        <a14:foregroundMark x1="49444" y1="65625" x2="49444" y2="65625"/>
                        <a14:foregroundMark x1="56889" y1="69141" x2="56889" y2="69141"/>
                        <a14:foregroundMark x1="61778" y1="60742" x2="61778" y2="60742"/>
                        <a14:foregroundMark x1="58222" y1="48828" x2="58222" y2="48828"/>
                        <a14:foregroundMark x1="57333" y1="47070" x2="57333" y2="47070"/>
                        <a14:foregroundMark x1="53556" y1="42578" x2="53556" y2="42578"/>
                        <a14:foregroundMark x1="43444" y1="5664" x2="43444" y2="5664"/>
                        <a14:foregroundMark x1="48333" y1="93164" x2="48333" y2="93164"/>
                        <a14:foregroundMark x1="40778" y1="69141" x2="40778" y2="69141"/>
                        <a14:foregroundMark x1="40778" y1="72461" x2="40778" y2="72461"/>
                        <a14:foregroundMark x1="42556" y1="76367" x2="42556" y2="76367"/>
                        <a14:foregroundMark x1="57889" y1="80469" x2="57889" y2="80469"/>
                        <a14:foregroundMark x1="59556" y1="77148" x2="59556" y2="77148"/>
                        <a14:foregroundMark x1="65000" y1="68164" x2="65000" y2="68164"/>
                        <a14:foregroundMark x1="66111" y1="58398" x2="66111" y2="58398"/>
                        <a14:foregroundMark x1="67222" y1="52344" x2="62444" y2="34180"/>
                        <a14:foregroundMark x1="62444" y1="34180" x2="63222" y2="44336"/>
                        <a14:foregroundMark x1="63222" y1="44336" x2="65667" y2="34375"/>
                        <a14:foregroundMark x1="65667" y1="34375" x2="68000" y2="47461"/>
                        <a14:foregroundMark x1="57111" y1="27148" x2="44556" y2="22070"/>
                        <a14:foregroundMark x1="44556" y1="22070" x2="38889" y2="24023"/>
                        <a14:foregroundMark x1="38889" y1="24023" x2="34333" y2="33398"/>
                        <a14:foregroundMark x1="34333" y1="33398" x2="31778" y2="46875"/>
                        <a14:foregroundMark x1="31778" y1="46875" x2="34000" y2="60352"/>
                        <a14:foregroundMark x1="34000" y1="60352" x2="39778" y2="65430"/>
                        <a14:foregroundMark x1="39778" y1="65430" x2="46778" y2="61523"/>
                        <a14:foregroundMark x1="46778" y1="61523" x2="52222" y2="41016"/>
                        <a14:foregroundMark x1="52222" y1="41016" x2="50667" y2="29102"/>
                        <a14:foregroundMark x1="50667" y1="29102" x2="45444" y2="20898"/>
                        <a14:foregroundMark x1="45444" y1="20898" x2="39333" y2="21289"/>
                        <a14:foregroundMark x1="39333" y1="21289" x2="36111" y2="35938"/>
                        <a14:foregroundMark x1="36111" y1="35938" x2="35444" y2="49219"/>
                        <a14:foregroundMark x1="35444" y1="49219" x2="38000" y2="59375"/>
                        <a14:foregroundMark x1="38000" y1="59375" x2="43000" y2="66211"/>
                        <a14:foregroundMark x1="43000" y1="66211" x2="49333" y2="68555"/>
                        <a14:foregroundMark x1="49333" y1="68555" x2="57111" y2="68359"/>
                        <a14:foregroundMark x1="57111" y1="68359" x2="64444" y2="64648"/>
                        <a14:foregroundMark x1="64444" y1="64648" x2="68889" y2="54102"/>
                        <a14:foregroundMark x1="68889" y1="54102" x2="68778" y2="40820"/>
                        <a14:foregroundMark x1="68778" y1="40820" x2="66222" y2="31445"/>
                        <a14:foregroundMark x1="66222" y1="31445" x2="62000" y2="23242"/>
                        <a14:foregroundMark x1="62000" y1="23242" x2="56111" y2="25977"/>
                        <a14:foregroundMark x1="56111" y1="25977" x2="50000" y2="54102"/>
                        <a14:foregroundMark x1="50000" y1="54102" x2="50000" y2="64844"/>
                        <a14:foregroundMark x1="50000" y1="64844" x2="53667" y2="73828"/>
                        <a14:foregroundMark x1="53667" y1="73828" x2="61222" y2="74414"/>
                        <a14:foregroundMark x1="61222" y1="74414" x2="66889" y2="70703"/>
                        <a14:foregroundMark x1="66889" y1="70703" x2="69889" y2="57813"/>
                        <a14:foregroundMark x1="69889" y1="57813" x2="67889" y2="45508"/>
                        <a14:foregroundMark x1="67889" y1="45508" x2="57778" y2="23828"/>
                        <a14:foregroundMark x1="57778" y1="23828" x2="52667" y2="18164"/>
                        <a14:foregroundMark x1="52667" y1="18164" x2="46778" y2="16211"/>
                        <a14:foregroundMark x1="46778" y1="16211" x2="43000" y2="26758"/>
                        <a14:foregroundMark x1="43000" y1="26758" x2="40444" y2="44336"/>
                        <a14:foregroundMark x1="40444" y1="44336" x2="40889" y2="58008"/>
                        <a14:foregroundMark x1="40889" y1="58008" x2="43222" y2="67383"/>
                        <a14:foregroundMark x1="43222" y1="67383" x2="47556" y2="7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56" y="2732287"/>
            <a:ext cx="1711769" cy="9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6F35670-E25D-41DF-B718-394DF2018CE5}"/>
              </a:ext>
            </a:extLst>
          </p:cNvPr>
          <p:cNvSpPr/>
          <p:nvPr/>
        </p:nvSpPr>
        <p:spPr>
          <a:xfrm>
            <a:off x="3177599" y="4193018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Picture 6" descr="그래프QL - 위키백과, 우리 모두의 백과사전">
            <a:extLst>
              <a:ext uri="{FF2B5EF4-FFF2-40B4-BE49-F238E27FC236}">
                <a16:creationId xmlns:a16="http://schemas.microsoft.com/office/drawing/2014/main" id="{33EEA867-23EF-48D5-80F5-6E493A6C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204" y="4974198"/>
            <a:ext cx="1270967" cy="12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typeORM] Migration 이슈">
            <a:extLst>
              <a:ext uri="{FF2B5EF4-FFF2-40B4-BE49-F238E27FC236}">
                <a16:creationId xmlns:a16="http://schemas.microsoft.com/office/drawing/2014/main" id="{986E8776-636F-44E6-8FF0-72155210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98" y="5123754"/>
            <a:ext cx="194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1">
            <a:extLst>
              <a:ext uri="{FF2B5EF4-FFF2-40B4-BE49-F238E27FC236}">
                <a16:creationId xmlns:a16="http://schemas.microsoft.com/office/drawing/2014/main" id="{7EFB05F0-20C7-4402-BD13-E116AA4D354B}"/>
              </a:ext>
            </a:extLst>
          </p:cNvPr>
          <p:cNvSpPr/>
          <p:nvPr/>
        </p:nvSpPr>
        <p:spPr>
          <a:xfrm>
            <a:off x="8146404" y="1893018"/>
            <a:ext cx="3349596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Backend Engine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DC9B1D-53A0-4B07-B2AD-977BBDA358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08825" y="2596161"/>
            <a:ext cx="1428750" cy="1428750"/>
          </a:xfrm>
          <a:prstGeom prst="rect">
            <a:avLst/>
          </a:prstGeom>
        </p:spPr>
      </p:pic>
      <p:pic>
        <p:nvPicPr>
          <p:cNvPr id="30" name="Picture 4" descr="Design development facebook framework mobile react icon - Designers Toolbox  Ver 20">
            <a:extLst>
              <a:ext uri="{FF2B5EF4-FFF2-40B4-BE49-F238E27FC236}">
                <a16:creationId xmlns:a16="http://schemas.microsoft.com/office/drawing/2014/main" id="{F7A632CD-3F09-4BAD-8D4F-8CFAF284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23" y="4851067"/>
            <a:ext cx="1578358" cy="15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1EB0028D-784D-4E62-89A2-E8399283C435}"/>
              </a:ext>
            </a:extLst>
          </p:cNvPr>
          <p:cNvSpPr/>
          <p:nvPr/>
        </p:nvSpPr>
        <p:spPr>
          <a:xfrm>
            <a:off x="5662002" y="4193018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Web Frontend</a:t>
            </a:r>
          </a:p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Framework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812E3-3DC5-404E-98AF-AA0345C2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DEA2A7-ED42-4172-A11A-6D9784BA7282}"/>
              </a:ext>
            </a:extLst>
          </p:cNvPr>
          <p:cNvSpPr/>
          <p:nvPr/>
        </p:nvSpPr>
        <p:spPr>
          <a:xfrm>
            <a:off x="8836025" y="4237668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2078" y="765517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개발 환경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2</a:t>
            </a:r>
            <a:endParaRPr lang="ko-KR" altLang="en-US" sz="3934" kern="0" spc="-533" dirty="0">
              <a:solidFill>
                <a:srgbClr val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에스코어 드림 5 Medium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425" y="4980406"/>
            <a:ext cx="1428750" cy="1428750"/>
          </a:xfrm>
          <a:prstGeom prst="rect">
            <a:avLst/>
          </a:prstGeom>
        </p:spPr>
      </p:pic>
      <p:sp>
        <p:nvSpPr>
          <p:cNvPr id="32" name="사각형: 둥근 모서리 1">
            <a:extLst>
              <a:ext uri="{FF2B5EF4-FFF2-40B4-BE49-F238E27FC236}">
                <a16:creationId xmlns:a16="http://schemas.microsoft.com/office/drawing/2014/main" id="{A02CD610-9754-40DD-B4F1-994E65838D38}"/>
              </a:ext>
            </a:extLst>
          </p:cNvPr>
          <p:cNvSpPr/>
          <p:nvPr/>
        </p:nvSpPr>
        <p:spPr>
          <a:xfrm>
            <a:off x="692078" y="2129250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Test tool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사각형: 둥근 모서리 1">
            <a:extLst>
              <a:ext uri="{FF2B5EF4-FFF2-40B4-BE49-F238E27FC236}">
                <a16:creationId xmlns:a16="http://schemas.microsoft.com/office/drawing/2014/main" id="{A02CD610-9754-40DD-B4F1-994E65838D38}"/>
              </a:ext>
            </a:extLst>
          </p:cNvPr>
          <p:cNvSpPr/>
          <p:nvPr/>
        </p:nvSpPr>
        <p:spPr>
          <a:xfrm>
            <a:off x="6665000" y="4450888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API Documentation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2" descr="Icon request: Insomnia · Issue #455 · mank319/elementaryPlus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19" y="2852598"/>
            <a:ext cx="152611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문제 해결 · Jest">
            <a:extLst>
              <a:ext uri="{FF2B5EF4-FFF2-40B4-BE49-F238E27FC236}">
                <a16:creationId xmlns:a16="http://schemas.microsoft.com/office/drawing/2014/main" id="{343B7907-7B6F-4F3F-9F86-10123394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80" y1="30412" x2="36680" y2="30412"/>
                        <a14:foregroundMark x1="31274" y1="50515" x2="31274" y2="50515"/>
                        <a14:foregroundMark x1="19305" y1="49485" x2="19305" y2="49485"/>
                        <a14:foregroundMark x1="44788" y1="48454" x2="44788" y2="48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9" y="4358537"/>
            <a:ext cx="2608951" cy="17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Git] git 로컬에 만들기, github 연동하기, add -- commit -- push (0717 1차 수정)">
            <a:extLst>
              <a:ext uri="{FF2B5EF4-FFF2-40B4-BE49-F238E27FC236}">
                <a16:creationId xmlns:a16="http://schemas.microsoft.com/office/drawing/2014/main" id="{E59DFEBF-98AA-4DDA-8B49-CFAE5736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00" y="3006380"/>
            <a:ext cx="1574800" cy="12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7AC3CDF-BBD8-4CCE-870A-C4ACC17A4CFB}"/>
              </a:ext>
            </a:extLst>
          </p:cNvPr>
          <p:cNvSpPr/>
          <p:nvPr/>
        </p:nvSpPr>
        <p:spPr>
          <a:xfrm>
            <a:off x="9550400" y="2129250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Version Control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B7476D-D213-4246-A907-807A52C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3D78AFA-4E88-4839-BD8A-322FA22A3B4F}"/>
              </a:ext>
            </a:extLst>
          </p:cNvPr>
          <p:cNvSpPr/>
          <p:nvPr/>
        </p:nvSpPr>
        <p:spPr>
          <a:xfrm>
            <a:off x="3577478" y="2141359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CSS Framework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Tailwind CSS 대안 및 유사 소프트웨어 - ProgSoft.net">
            <a:extLst>
              <a:ext uri="{FF2B5EF4-FFF2-40B4-BE49-F238E27FC236}">
                <a16:creationId xmlns:a16="http://schemas.microsoft.com/office/drawing/2014/main" id="{1DFF0E3D-6700-44BC-9AB0-121D2A5C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93" y="2852598"/>
            <a:ext cx="14795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16D5AA-7B46-4F72-B296-885B04573B7D}"/>
              </a:ext>
            </a:extLst>
          </p:cNvPr>
          <p:cNvSpPr/>
          <p:nvPr/>
        </p:nvSpPr>
        <p:spPr>
          <a:xfrm>
            <a:off x="6648278" y="2132265"/>
            <a:ext cx="1945600" cy="529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7" dirty="0">
                <a:solidFill>
                  <a:schemeClr val="tx1"/>
                </a:solidFill>
                <a:latin typeface="Consolas" panose="020B0609020204030204" pitchFamily="49" charset="0"/>
              </a:rPr>
              <a:t>Deployment</a:t>
            </a:r>
            <a:endParaRPr lang="ko-KR" altLang="en-US" sz="1667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Picture 14" descr="upload.wikimedia.org/wikipedia/commons/thumb/b/...">
            <a:extLst>
              <a:ext uri="{FF2B5EF4-FFF2-40B4-BE49-F238E27FC236}">
                <a16:creationId xmlns:a16="http://schemas.microsoft.com/office/drawing/2014/main" id="{476E7994-1EC8-4A75-B8E2-59C9D2B7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02" y="2910619"/>
            <a:ext cx="1355397" cy="1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6000" y="720548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05 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시스템 흐름도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B78C92E-0906-4652-8E8F-E2690BF63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26" b="93583" l="9647" r="89647">
                        <a14:foregroundMark x1="42118" y1="21925" x2="42118" y2="21925"/>
                        <a14:foregroundMark x1="64706" y1="39572" x2="64706" y2="39572"/>
                        <a14:foregroundMark x1="52706" y1="91979" x2="52706" y2="91979"/>
                        <a14:foregroundMark x1="21176" y1="93583" x2="21176" y2="93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73" y="1915566"/>
            <a:ext cx="1327659" cy="11683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F53487E-2505-4D05-95B9-50D74E07FC02}"/>
              </a:ext>
            </a:extLst>
          </p:cNvPr>
          <p:cNvSpPr txBox="1"/>
          <p:nvPr/>
        </p:nvSpPr>
        <p:spPr>
          <a:xfrm>
            <a:off x="438746" y="3083906"/>
            <a:ext cx="620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Kiosk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1034" name="Picture 10" descr="Database Icon | Small &amp; Flat Iconset | paomedia">
            <a:extLst>
              <a:ext uri="{FF2B5EF4-FFF2-40B4-BE49-F238E27FC236}">
                <a16:creationId xmlns:a16="http://schemas.microsoft.com/office/drawing/2014/main" id="{C17E31BD-134D-4C4A-B7E4-4351313F5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53" y="3489535"/>
            <a:ext cx="1174101" cy="11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7AD176F-04C8-4627-92DD-86386E191487}"/>
              </a:ext>
            </a:extLst>
          </p:cNvPr>
          <p:cNvSpPr txBox="1"/>
          <p:nvPr/>
        </p:nvSpPr>
        <p:spPr>
          <a:xfrm>
            <a:off x="4427544" y="4735839"/>
            <a:ext cx="88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Database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F482CC8-EF23-4024-8B3E-57379D6A7A9D}"/>
              </a:ext>
            </a:extLst>
          </p:cNvPr>
          <p:cNvSpPr/>
          <p:nvPr/>
        </p:nvSpPr>
        <p:spPr>
          <a:xfrm rot="1573729">
            <a:off x="2939671" y="3503615"/>
            <a:ext cx="1108847" cy="49175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874C6C2-8009-4C78-A264-6CD08EA16D4A}"/>
              </a:ext>
            </a:extLst>
          </p:cNvPr>
          <p:cNvSpPr/>
          <p:nvPr/>
        </p:nvSpPr>
        <p:spPr>
          <a:xfrm rot="10800000">
            <a:off x="8753828" y="3943556"/>
            <a:ext cx="1097963" cy="49175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0" descr="Texting Person Message People Vector SVG Icon - PNG Repo Free PNG Icons">
            <a:extLst>
              <a:ext uri="{FF2B5EF4-FFF2-40B4-BE49-F238E27FC236}">
                <a16:creationId xmlns:a16="http://schemas.microsoft.com/office/drawing/2014/main" id="{6D3B6ABC-E8E9-4F48-8C34-E77BCD39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341" y="3429471"/>
            <a:ext cx="1327659" cy="116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537C518-D809-4394-BB61-4E960620EDF3}"/>
              </a:ext>
            </a:extLst>
          </p:cNvPr>
          <p:cNvSpPr txBox="1"/>
          <p:nvPr/>
        </p:nvSpPr>
        <p:spPr>
          <a:xfrm>
            <a:off x="10347824" y="4597340"/>
            <a:ext cx="88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User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64B710-FFD3-4D98-BF52-0123C391EA3B}"/>
              </a:ext>
            </a:extLst>
          </p:cNvPr>
          <p:cNvSpPr txBox="1"/>
          <p:nvPr/>
        </p:nvSpPr>
        <p:spPr>
          <a:xfrm>
            <a:off x="8964696" y="4458840"/>
            <a:ext cx="88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Request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7DEE8518-7E3B-409E-9117-0FF0A776802C}"/>
              </a:ext>
            </a:extLst>
          </p:cNvPr>
          <p:cNvSpPr/>
          <p:nvPr/>
        </p:nvSpPr>
        <p:spPr>
          <a:xfrm>
            <a:off x="8853672" y="3522315"/>
            <a:ext cx="1103767" cy="49175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06A623-7516-47DC-869C-90DB675A7678}"/>
              </a:ext>
            </a:extLst>
          </p:cNvPr>
          <p:cNvSpPr txBox="1"/>
          <p:nvPr/>
        </p:nvSpPr>
        <p:spPr>
          <a:xfrm>
            <a:off x="9094057" y="3260683"/>
            <a:ext cx="635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Show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1036" name="Picture 12" descr="Arduino Icon of Flat style - Available in SVG, PNG, EPS, AI &amp; Icon fonts">
            <a:extLst>
              <a:ext uri="{FF2B5EF4-FFF2-40B4-BE49-F238E27FC236}">
                <a16:creationId xmlns:a16="http://schemas.microsoft.com/office/drawing/2014/main" id="{16A6D0F0-AFEF-4EE7-97E2-86EC1C98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32" y="1915566"/>
            <a:ext cx="1327659" cy="1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4368722-F732-4F93-B133-3BB26C08A1A2}"/>
              </a:ext>
            </a:extLst>
          </p:cNvPr>
          <p:cNvSpPr txBox="1"/>
          <p:nvPr/>
        </p:nvSpPr>
        <p:spPr>
          <a:xfrm>
            <a:off x="1662869" y="3070615"/>
            <a:ext cx="81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Arduino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2E7558-63A3-48D1-9ED0-15628E9BC2CB}"/>
              </a:ext>
            </a:extLst>
          </p:cNvPr>
          <p:cNvSpPr txBox="1"/>
          <p:nvPr/>
        </p:nvSpPr>
        <p:spPr>
          <a:xfrm>
            <a:off x="3130674" y="4050933"/>
            <a:ext cx="73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Order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1038" name="Picture 14" descr="Samsung Galaxy S8 Samsung Galaxy S7 Bixby Samsung Electronics, apps, blue,  text png | PNGEgg">
            <a:extLst>
              <a:ext uri="{FF2B5EF4-FFF2-40B4-BE49-F238E27FC236}">
                <a16:creationId xmlns:a16="http://schemas.microsoft.com/office/drawing/2014/main" id="{A3676B0D-C166-4C65-AA26-B44E39A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16" b="94922" l="10000" r="90000">
                        <a14:foregroundMark x1="31778" y1="12305" x2="36889" y2="8398"/>
                        <a14:foregroundMark x1="36889" y1="8398" x2="54000" y2="3516"/>
                        <a14:foregroundMark x1="54000" y1="3516" x2="64889" y2="9961"/>
                        <a14:foregroundMark x1="64889" y1="9961" x2="65111" y2="10156"/>
                        <a14:foregroundMark x1="35778" y1="25000" x2="41000" y2="42578"/>
                        <a14:foregroundMark x1="41000" y1="42578" x2="42222" y2="56836"/>
                        <a14:foregroundMark x1="36667" y1="63086" x2="36667" y2="63086"/>
                        <a14:foregroundMark x1="36222" y1="59766" x2="35222" y2="29492"/>
                        <a14:foregroundMark x1="35222" y1="29492" x2="36889" y2="19336"/>
                        <a14:foregroundMark x1="36889" y1="19336" x2="42778" y2="19141"/>
                        <a14:foregroundMark x1="42778" y1="19141" x2="47667" y2="23828"/>
                        <a14:foregroundMark x1="47667" y1="23828" x2="47333" y2="33789"/>
                        <a14:foregroundMark x1="47333" y1="33789" x2="53778" y2="30078"/>
                        <a14:foregroundMark x1="53778" y1="30078" x2="52222" y2="19727"/>
                        <a14:foregroundMark x1="52222" y1="19727" x2="44444" y2="20703"/>
                        <a14:foregroundMark x1="44444" y1="20703" x2="37000" y2="31445"/>
                        <a14:foregroundMark x1="37000" y1="31445" x2="31667" y2="45508"/>
                        <a14:foregroundMark x1="31667" y1="45508" x2="32556" y2="58789"/>
                        <a14:foregroundMark x1="32556" y1="58789" x2="39222" y2="63086"/>
                        <a14:foregroundMark x1="39222" y1="63086" x2="50556" y2="62695"/>
                        <a14:foregroundMark x1="50556" y1="62695" x2="57778" y2="56055"/>
                        <a14:foregroundMark x1="57778" y1="56055" x2="57111" y2="44727"/>
                        <a14:foregroundMark x1="57111" y1="44727" x2="51333" y2="34375"/>
                        <a14:foregroundMark x1="51333" y1="34375" x2="45222" y2="32422"/>
                        <a14:foregroundMark x1="45222" y1="32422" x2="39000" y2="48438"/>
                        <a14:foregroundMark x1="39000" y1="48438" x2="37333" y2="61523"/>
                        <a14:foregroundMark x1="37333" y1="61523" x2="43444" y2="76172"/>
                        <a14:foregroundMark x1="43444" y1="76172" x2="55333" y2="79102"/>
                        <a14:foregroundMark x1="55333" y1="79102" x2="62111" y2="76563"/>
                        <a14:foregroundMark x1="62111" y1="76563" x2="66667" y2="62891"/>
                        <a14:foregroundMark x1="66667" y1="62891" x2="62889" y2="52930"/>
                        <a14:foregroundMark x1="62889" y1="52930" x2="56556" y2="48438"/>
                        <a14:foregroundMark x1="56556" y1="48438" x2="51000" y2="50586"/>
                        <a14:foregroundMark x1="51000" y1="50586" x2="45556" y2="59375"/>
                        <a14:foregroundMark x1="45556" y1="59375" x2="42111" y2="69727"/>
                        <a14:foregroundMark x1="42111" y1="69727" x2="43667" y2="79688"/>
                        <a14:foregroundMark x1="43667" y1="79688" x2="50111" y2="75977"/>
                        <a14:foregroundMark x1="50111" y1="75977" x2="42111" y2="91016"/>
                        <a14:foregroundMark x1="42111" y1="91016" x2="55778" y2="95508"/>
                        <a14:foregroundMark x1="55778" y1="95508" x2="61444" y2="94922"/>
                        <a14:foregroundMark x1="61444" y1="94922" x2="64000" y2="92188"/>
                        <a14:foregroundMark x1="67000" y1="57422" x2="66222" y2="47070"/>
                        <a14:foregroundMark x1="66222" y1="47070" x2="66000" y2="57617"/>
                        <a14:foregroundMark x1="66000" y1="57617" x2="66333" y2="46680"/>
                        <a14:foregroundMark x1="66333" y1="46680" x2="64444" y2="37305"/>
                        <a14:foregroundMark x1="64444" y1="37305" x2="62444" y2="46484"/>
                        <a14:foregroundMark x1="62444" y1="46484" x2="57222" y2="26172"/>
                        <a14:foregroundMark x1="57222" y1="26172" x2="55333" y2="49805"/>
                        <a14:foregroundMark x1="55333" y1="49805" x2="58111" y2="58594"/>
                        <a14:foregroundMark x1="58111" y1="58594" x2="60222" y2="48047"/>
                        <a14:foregroundMark x1="60222" y1="48047" x2="59778" y2="34570"/>
                        <a14:foregroundMark x1="59778" y1="34570" x2="59556" y2="54492"/>
                        <a14:foregroundMark x1="59556" y1="54492" x2="62889" y2="62695"/>
                        <a14:foregroundMark x1="62889" y1="62695" x2="64333" y2="51563"/>
                        <a14:foregroundMark x1="64333" y1="51563" x2="64000" y2="37695"/>
                        <a14:foregroundMark x1="64000" y1="37695" x2="65889" y2="52148"/>
                        <a14:foregroundMark x1="65889" y1="52148" x2="67667" y2="39844"/>
                        <a14:foregroundMark x1="67667" y1="39844" x2="67889" y2="49219"/>
                        <a14:foregroundMark x1="53444" y1="51367" x2="49000" y2="58984"/>
                        <a14:foregroundMark x1="49000" y1="58984" x2="55000" y2="62305"/>
                        <a14:foregroundMark x1="55000" y1="62305" x2="58778" y2="54102"/>
                        <a14:foregroundMark x1="58778" y1="54102" x2="58667" y2="43945"/>
                        <a14:foregroundMark x1="58667" y1="43945" x2="55111" y2="33984"/>
                        <a14:foregroundMark x1="55111" y1="33984" x2="50222" y2="28906"/>
                        <a14:foregroundMark x1="50222" y1="28906" x2="43778" y2="25977"/>
                        <a14:foregroundMark x1="43778" y1="25977" x2="37333" y2="30469"/>
                        <a14:foregroundMark x1="37333" y1="30469" x2="34222" y2="40234"/>
                        <a14:foregroundMark x1="34222" y1="40234" x2="34222" y2="51172"/>
                        <a14:foregroundMark x1="34222" y1="51172" x2="39222" y2="60352"/>
                        <a14:foregroundMark x1="39222" y1="60352" x2="53000" y2="63867"/>
                        <a14:foregroundMark x1="53000" y1="63867" x2="60000" y2="61133"/>
                        <a14:foregroundMark x1="60000" y1="61133" x2="64667" y2="52930"/>
                        <a14:foregroundMark x1="64667" y1="52930" x2="63111" y2="38867"/>
                        <a14:foregroundMark x1="63111" y1="38867" x2="58111" y2="29492"/>
                        <a14:foregroundMark x1="58111" y1="29492" x2="50889" y2="23633"/>
                        <a14:foregroundMark x1="50889" y1="23633" x2="44444" y2="23828"/>
                        <a14:foregroundMark x1="44444" y1="23828" x2="39778" y2="33594"/>
                        <a14:foregroundMark x1="39778" y1="33594" x2="38000" y2="48438"/>
                        <a14:foregroundMark x1="38000" y1="48438" x2="40667" y2="59180"/>
                        <a14:foregroundMark x1="40667" y1="59180" x2="47667" y2="64844"/>
                        <a14:foregroundMark x1="47667" y1="64844" x2="57778" y2="65820"/>
                        <a14:foregroundMark x1="57778" y1="65820" x2="64778" y2="61523"/>
                        <a14:foregroundMark x1="64778" y1="61523" x2="66667" y2="45898"/>
                        <a14:foregroundMark x1="66667" y1="45898" x2="62444" y2="30469"/>
                        <a14:foregroundMark x1="62444" y1="30469" x2="55000" y2="21289"/>
                        <a14:foregroundMark x1="55000" y1="21289" x2="47889" y2="20117"/>
                        <a14:foregroundMark x1="47889" y1="20117" x2="41667" y2="25586"/>
                        <a14:foregroundMark x1="41667" y1="25586" x2="39333" y2="36719"/>
                        <a14:foregroundMark x1="39333" y1="36719" x2="39556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30" y="3429185"/>
            <a:ext cx="1884182" cy="11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7167CF0-C5E9-44E4-BA6C-78E09E1EF4BC}"/>
              </a:ext>
            </a:extLst>
          </p:cNvPr>
          <p:cNvSpPr txBox="1"/>
          <p:nvPr/>
        </p:nvSpPr>
        <p:spPr>
          <a:xfrm>
            <a:off x="7223962" y="4597339"/>
            <a:ext cx="88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Bixby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0EDD5101-BFC2-4A3E-98D6-E74B64ED83A3}"/>
              </a:ext>
            </a:extLst>
          </p:cNvPr>
          <p:cNvSpPr/>
          <p:nvPr/>
        </p:nvSpPr>
        <p:spPr>
          <a:xfrm>
            <a:off x="5638429" y="3868386"/>
            <a:ext cx="1098119" cy="41639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hef cook icon - man with moustaches beard Vector Image">
            <a:extLst>
              <a:ext uri="{FF2B5EF4-FFF2-40B4-BE49-F238E27FC236}">
                <a16:creationId xmlns:a16="http://schemas.microsoft.com/office/drawing/2014/main" id="{D671F907-D94E-4D76-B5CE-81EDEB01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792" b="91398" l="9945" r="89503">
                        <a14:foregroundMark x1="44199" y1="83871" x2="44199" y2="83871"/>
                        <a14:foregroundMark x1="53039" y1="76703" x2="54144" y2="83513"/>
                        <a14:foregroundMark x1="48066" y1="89964" x2="48066" y2="89964"/>
                        <a14:foregroundMark x1="52486" y1="91398" x2="52486" y2="91398"/>
                        <a14:foregroundMark x1="16575" y1="85663" x2="16575" y2="85663"/>
                        <a14:foregroundMark x1="45304" y1="54480" x2="45304" y2="54480"/>
                        <a14:foregroundMark x1="46409" y1="44086" x2="46409" y2="44086"/>
                        <a14:foregroundMark x1="39779" y1="41219" x2="39779" y2="41219"/>
                        <a14:foregroundMark x1="39779" y1="12903" x2="39779" y2="12903"/>
                        <a14:foregroundMark x1="48066" y1="3584" x2="48066" y2="3584"/>
                        <a14:foregroundMark x1="48066" y1="27240" x2="48066" y2="27240"/>
                        <a14:foregroundMark x1="44199" y1="30824" x2="43646" y2="47312"/>
                        <a14:foregroundMark x1="43646" y1="47312" x2="55801" y2="44444"/>
                        <a14:foregroundMark x1="55801" y1="44444" x2="51934" y2="36918"/>
                        <a14:foregroundMark x1="51934" y1="36918" x2="42541" y2="42652"/>
                        <a14:foregroundMark x1="42541" y1="42652" x2="43094" y2="46237"/>
                        <a14:foregroundMark x1="44199" y1="37993" x2="37569" y2="53763"/>
                        <a14:foregroundMark x1="37569" y1="53763" x2="49171" y2="56272"/>
                        <a14:foregroundMark x1="49171" y1="56272" x2="65746" y2="45520"/>
                        <a14:foregroundMark x1="62431" y1="44086" x2="67403" y2="51613"/>
                        <a14:foregroundMark x1="67403" y1="51613" x2="59116" y2="57348"/>
                        <a14:foregroundMark x1="59116" y1="57348" x2="46409" y2="59140"/>
                        <a14:foregroundMark x1="46409" y1="59140" x2="37569" y2="53047"/>
                        <a14:foregroundMark x1="37569" y1="53047" x2="33702" y2="48387"/>
                        <a14:foregroundMark x1="48619" y1="68817" x2="48619" y2="68817"/>
                        <a14:foregroundMark x1="29834" y1="90323" x2="29834" y2="90323"/>
                        <a14:foregroundMark x1="22099" y1="79928" x2="22099" y2="79928"/>
                        <a14:foregroundMark x1="68508" y1="1792" x2="68508" y2="1792"/>
                        <a14:foregroundMark x1="66298" y1="7168" x2="66298" y2="7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5012838"/>
            <a:ext cx="1408765" cy="12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C8D6A54-FE2D-4158-80A8-B612FEAA91D6}"/>
              </a:ext>
            </a:extLst>
          </p:cNvPr>
          <p:cNvSpPr txBox="1"/>
          <p:nvPr/>
        </p:nvSpPr>
        <p:spPr>
          <a:xfrm>
            <a:off x="1081709" y="6233662"/>
            <a:ext cx="620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User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3351D09-3EB2-467A-AF94-936F1A971C07}"/>
              </a:ext>
            </a:extLst>
          </p:cNvPr>
          <p:cNvSpPr/>
          <p:nvPr/>
        </p:nvSpPr>
        <p:spPr>
          <a:xfrm rot="19977984">
            <a:off x="2937682" y="4765613"/>
            <a:ext cx="1108847" cy="49175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12093-AE24-4A6D-A11E-E77639D81CD1}"/>
              </a:ext>
            </a:extLst>
          </p:cNvPr>
          <p:cNvSpPr txBox="1"/>
          <p:nvPr/>
        </p:nvSpPr>
        <p:spPr>
          <a:xfrm>
            <a:off x="3122914" y="5286565"/>
            <a:ext cx="73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Stock</a:t>
            </a:r>
          </a:p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Insert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C9AF3-4229-40D6-9006-103A2D3C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D1F8B09-4C0D-449A-AF68-F76CB4A5A74B}"/>
              </a:ext>
            </a:extLst>
          </p:cNvPr>
          <p:cNvSpPr/>
          <p:nvPr/>
        </p:nvSpPr>
        <p:spPr>
          <a:xfrm>
            <a:off x="1195149" y="3836446"/>
            <a:ext cx="8133233" cy="1076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Object 3"/>
          <p:cNvSpPr txBox="1"/>
          <p:nvPr/>
        </p:nvSpPr>
        <p:spPr>
          <a:xfrm>
            <a:off x="696000" y="720548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05 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시스템 흐름도 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2</a:t>
            </a:r>
            <a:endParaRPr lang="ko-KR" altLang="en-US" sz="3934" kern="0" spc="-533" dirty="0">
              <a:solidFill>
                <a:srgbClr val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에스코어 드림 5 Medium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050" name="Picture 2" descr="Use Cases Refined - MOSTLY AI">
            <a:extLst>
              <a:ext uri="{FF2B5EF4-FFF2-40B4-BE49-F238E27FC236}">
                <a16:creationId xmlns:a16="http://schemas.microsoft.com/office/drawing/2014/main" id="{6BB2D2D0-E7D6-41FD-B653-4A05211A1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74" y="2122263"/>
            <a:ext cx="906174" cy="9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BBE03-3200-4B30-9066-406211380E1B}"/>
              </a:ext>
            </a:extLst>
          </p:cNvPr>
          <p:cNvSpPr txBox="1"/>
          <p:nvPr/>
        </p:nvSpPr>
        <p:spPr>
          <a:xfrm>
            <a:off x="195600" y="2766556"/>
            <a:ext cx="10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Developer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3E895-C032-4AA9-85F2-FE30675E9B60}"/>
              </a:ext>
            </a:extLst>
          </p:cNvPr>
          <p:cNvSpPr txBox="1"/>
          <p:nvPr/>
        </p:nvSpPr>
        <p:spPr>
          <a:xfrm>
            <a:off x="194349" y="4283278"/>
            <a:ext cx="10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Bixby Platform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E47A8-87DA-4332-B461-D7EE6E2FFB30}"/>
              </a:ext>
            </a:extLst>
          </p:cNvPr>
          <p:cNvSpPr txBox="1"/>
          <p:nvPr/>
        </p:nvSpPr>
        <p:spPr>
          <a:xfrm>
            <a:off x="195600" y="6415556"/>
            <a:ext cx="10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User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2BB6C1-F6C3-4648-8325-3A94088F6296}"/>
              </a:ext>
            </a:extLst>
          </p:cNvPr>
          <p:cNvSpPr/>
          <p:nvPr/>
        </p:nvSpPr>
        <p:spPr>
          <a:xfrm>
            <a:off x="1543774" y="3172544"/>
            <a:ext cx="304800" cy="33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82EA27-7AD2-454D-9A7D-A87D858D344B}"/>
              </a:ext>
            </a:extLst>
          </p:cNvPr>
          <p:cNvSpPr txBox="1"/>
          <p:nvPr/>
        </p:nvSpPr>
        <p:spPr>
          <a:xfrm>
            <a:off x="694749" y="1635600"/>
            <a:ext cx="240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Natural Language Training and Vocabulary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2A6BCF-E789-420E-A019-F887439EB18C}"/>
              </a:ext>
            </a:extLst>
          </p:cNvPr>
          <p:cNvSpPr txBox="1"/>
          <p:nvPr/>
        </p:nvSpPr>
        <p:spPr>
          <a:xfrm>
            <a:off x="711682" y="3576380"/>
            <a:ext cx="240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Natural Language Models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54" name="Picture 6" descr="Bixby Voice App | Samsung Bixby Voice">
            <a:extLst>
              <a:ext uri="{FF2B5EF4-FFF2-40B4-BE49-F238E27FC236}">
                <a16:creationId xmlns:a16="http://schemas.microsoft.com/office/drawing/2014/main" id="{6E8999F2-AA68-4790-B46F-68B81132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74" y="397980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A0ABB4-E470-498A-981E-755C0827AE47}"/>
              </a:ext>
            </a:extLst>
          </p:cNvPr>
          <p:cNvSpPr txBox="1"/>
          <p:nvPr/>
        </p:nvSpPr>
        <p:spPr>
          <a:xfrm>
            <a:off x="2292695" y="3979805"/>
            <a:ext cx="146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Classify Capsule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4BCE35-4DCB-45DE-AC80-81D26408DC66}"/>
              </a:ext>
            </a:extLst>
          </p:cNvPr>
          <p:cNvSpPr txBox="1"/>
          <p:nvPr/>
        </p:nvSpPr>
        <p:spPr>
          <a:xfrm>
            <a:off x="2292695" y="4508348"/>
            <a:ext cx="146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Derive Intent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019A9472-7ABC-41F1-8042-7A766F2A96B5}"/>
              </a:ext>
            </a:extLst>
          </p:cNvPr>
          <p:cNvSpPr/>
          <p:nvPr/>
        </p:nvSpPr>
        <p:spPr>
          <a:xfrm flipH="1">
            <a:off x="1560324" y="5210914"/>
            <a:ext cx="304799" cy="34066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61B96-49A8-4076-A114-F77424FE95D5}"/>
              </a:ext>
            </a:extLst>
          </p:cNvPr>
          <p:cNvSpPr txBox="1"/>
          <p:nvPr/>
        </p:nvSpPr>
        <p:spPr>
          <a:xfrm>
            <a:off x="3814354" y="1795282"/>
            <a:ext cx="240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Concept and Action Models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309C1E7-C299-463A-98D8-BB6D265E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13" y="2105470"/>
            <a:ext cx="907307" cy="9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7CF412A0-45C5-49CC-9043-27852C612798}"/>
              </a:ext>
            </a:extLst>
          </p:cNvPr>
          <p:cNvSpPr/>
          <p:nvPr/>
        </p:nvSpPr>
        <p:spPr>
          <a:xfrm>
            <a:off x="4910666" y="3172544"/>
            <a:ext cx="304800" cy="33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E49C46-4C79-4559-A3B8-B354D7FC56A8}"/>
              </a:ext>
            </a:extLst>
          </p:cNvPr>
          <p:cNvSpPr txBox="1"/>
          <p:nvPr/>
        </p:nvSpPr>
        <p:spPr>
          <a:xfrm>
            <a:off x="4235539" y="3576380"/>
            <a:ext cx="172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Contributed Models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60" name="Picture 12" descr="Networking - Deep Neural Network Icon - Free Transparent PNG Clipart Images  Download">
            <a:extLst>
              <a:ext uri="{FF2B5EF4-FFF2-40B4-BE49-F238E27FC236}">
                <a16:creationId xmlns:a16="http://schemas.microsoft.com/office/drawing/2014/main" id="{679D3B93-B9F9-44DC-9480-0D1F804B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64" b="92273" l="2620" r="97380">
                        <a14:foregroundMark x1="48908" y1="13182" x2="48908" y2="13182"/>
                        <a14:foregroundMark x1="49782" y1="6364" x2="49782" y2="6364"/>
                        <a14:foregroundMark x1="14847" y1="33182" x2="14847" y2="33182"/>
                        <a14:foregroundMark x1="5677" y1="31364" x2="5677" y2="31364"/>
                        <a14:foregroundMark x1="3493" y1="70909" x2="3493" y2="70909"/>
                        <a14:foregroundMark x1="48908" y1="92273" x2="48908" y2="92273"/>
                        <a14:foregroundMark x1="3057" y1="30000" x2="3057" y2="30000"/>
                        <a14:foregroundMark x1="89520" y1="52727" x2="93886" y2="53636"/>
                        <a14:foregroundMark x1="97380" y1="50000" x2="97380" y2="50000"/>
                        <a14:foregroundMark x1="3057" y1="30909" x2="3057" y2="30909"/>
                        <a14:foregroundMark x1="2620" y1="30909" x2="2620" y2="3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17" y="3888340"/>
            <a:ext cx="1049098" cy="93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E3C51E1-F373-4F3F-96B6-A592FB168432}"/>
              </a:ext>
            </a:extLst>
          </p:cNvPr>
          <p:cNvSpPr txBox="1"/>
          <p:nvPr/>
        </p:nvSpPr>
        <p:spPr>
          <a:xfrm>
            <a:off x="5636063" y="4066846"/>
            <a:ext cx="146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Dynamically generate program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(Plan)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76E8BF-19B8-40EA-A899-014EEC7334A5}"/>
              </a:ext>
            </a:extLst>
          </p:cNvPr>
          <p:cNvSpPr txBox="1"/>
          <p:nvPr/>
        </p:nvSpPr>
        <p:spPr>
          <a:xfrm>
            <a:off x="7686068" y="1640067"/>
            <a:ext cx="125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API Functions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E4CD0B-7193-4711-B62D-A559D4CE51C7}"/>
              </a:ext>
            </a:extLst>
          </p:cNvPr>
          <p:cNvSpPr txBox="1"/>
          <p:nvPr/>
        </p:nvSpPr>
        <p:spPr>
          <a:xfrm>
            <a:off x="9005814" y="1702948"/>
            <a:ext cx="90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Dialog &amp; Layout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62" name="Picture 14" descr="Javascript Logo Circle Png , Png Download - Js Logo Circle Png, Transparent  Png - kindpng">
            <a:extLst>
              <a:ext uri="{FF2B5EF4-FFF2-40B4-BE49-F238E27FC236}">
                <a16:creationId xmlns:a16="http://schemas.microsoft.com/office/drawing/2014/main" id="{32C5B412-424B-4130-ACC1-B2DD24A4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178" b="94080" l="10000" r="90000">
                        <a14:foregroundMark x1="9070" y1="50837" x2="21860" y2="54183"/>
                        <a14:foregroundMark x1="21860" y1="54183" x2="34419" y2="61776"/>
                        <a14:foregroundMark x1="34419" y1="61776" x2="34651" y2="69241"/>
                        <a14:foregroundMark x1="34651" y1="69241" x2="29070" y2="71300"/>
                        <a14:foregroundMark x1="29070" y1="71300" x2="26512" y2="64994"/>
                        <a14:foregroundMark x1="26512" y1="64994" x2="34070" y2="47876"/>
                        <a14:foregroundMark x1="34070" y1="47876" x2="45465" y2="30245"/>
                        <a14:foregroundMark x1="45465" y1="30245" x2="48140" y2="22523"/>
                        <a14:foregroundMark x1="48140" y1="22523" x2="48140" y2="15444"/>
                        <a14:foregroundMark x1="48140" y1="15444" x2="45698" y2="8880"/>
                        <a14:foregroundMark x1="45698" y1="8880" x2="51512" y2="7593"/>
                        <a14:foregroundMark x1="51512" y1="7593" x2="57907" y2="8494"/>
                        <a14:foregroundMark x1="57907" y1="8494" x2="76860" y2="36293"/>
                        <a14:foregroundMark x1="76860" y1="36293" x2="87907" y2="44659"/>
                        <a14:foregroundMark x1="87907" y1="44659" x2="90000" y2="51866"/>
                        <a14:foregroundMark x1="90000" y1="51866" x2="88023" y2="58301"/>
                        <a14:foregroundMark x1="88023" y1="58301" x2="60581" y2="79794"/>
                        <a14:foregroundMark x1="60581" y1="79794" x2="57674" y2="86100"/>
                        <a14:foregroundMark x1="57674" y1="86100" x2="53488" y2="91120"/>
                        <a14:foregroundMark x1="53488" y1="91120" x2="47326" y2="94080"/>
                        <a14:foregroundMark x1="47326" y1="94080" x2="45349" y2="93436"/>
                        <a14:foregroundMark x1="67093" y1="74131" x2="24535" y2="66667"/>
                        <a14:foregroundMark x1="24535" y1="66667" x2="19767" y2="71943"/>
                        <a14:foregroundMark x1="19767" y1="71943" x2="25000" y2="75290"/>
                        <a14:foregroundMark x1="25000" y1="75290" x2="32791" y2="70399"/>
                        <a14:foregroundMark x1="32791" y1="70399" x2="37558" y2="64607"/>
                        <a14:foregroundMark x1="37558" y1="64607" x2="40465" y2="51223"/>
                        <a14:foregroundMark x1="40465" y1="51223" x2="40581" y2="43758"/>
                        <a14:foregroundMark x1="40581" y1="43758" x2="40930" y2="51351"/>
                        <a14:foregroundMark x1="40930" y1="51351" x2="45930" y2="55856"/>
                        <a14:foregroundMark x1="45930" y1="55856" x2="52674" y2="48263"/>
                        <a14:foregroundMark x1="52674" y1="48263" x2="55814" y2="40927"/>
                        <a14:foregroundMark x1="55814" y1="40927" x2="56512" y2="33076"/>
                        <a14:foregroundMark x1="56512" y1="33076" x2="53837" y2="27413"/>
                        <a14:foregroundMark x1="53837" y1="27413" x2="47326" y2="27413"/>
                        <a14:foregroundMark x1="47326" y1="27413" x2="41977" y2="36293"/>
                        <a14:foregroundMark x1="41977" y1="36293" x2="39070" y2="46847"/>
                        <a14:foregroundMark x1="39070" y1="46847" x2="39186" y2="55470"/>
                        <a14:foregroundMark x1="39186" y1="55470" x2="43953" y2="60360"/>
                        <a14:foregroundMark x1="43953" y1="60360" x2="52326" y2="62162"/>
                        <a14:foregroundMark x1="52326" y1="62162" x2="61047" y2="59588"/>
                        <a14:foregroundMark x1="61047" y1="59588" x2="68140" y2="53024"/>
                        <a14:foregroundMark x1="68140" y1="53024" x2="72558" y2="37452"/>
                        <a14:foregroundMark x1="72558" y1="37452" x2="64186" y2="44144"/>
                        <a14:foregroundMark x1="64186" y1="44144" x2="57791" y2="66667"/>
                        <a14:foregroundMark x1="57791" y1="66667" x2="64070" y2="66924"/>
                        <a14:foregroundMark x1="64070" y1="66924" x2="72558" y2="51223"/>
                        <a14:foregroundMark x1="72558" y1="51223" x2="73140" y2="44788"/>
                        <a14:foregroundMark x1="73140" y1="44788" x2="58953" y2="74003"/>
                        <a14:foregroundMark x1="58953" y1="74003" x2="58953" y2="73874"/>
                        <a14:foregroundMark x1="77326" y1="53925" x2="77791" y2="61776"/>
                        <a14:foregroundMark x1="77791" y1="61776" x2="79419" y2="54569"/>
                        <a14:foregroundMark x1="79419" y1="54569" x2="78023" y2="48391"/>
                        <a14:foregroundMark x1="78023" y1="48391" x2="74419" y2="54054"/>
                        <a14:foregroundMark x1="74419" y1="54054" x2="74070" y2="61004"/>
                        <a14:foregroundMark x1="74070" y1="61004" x2="76977" y2="54311"/>
                        <a14:foregroundMark x1="76977" y1="54311" x2="77093" y2="45431"/>
                        <a14:foregroundMark x1="77093" y1="45431" x2="75233" y2="38095"/>
                        <a14:foregroundMark x1="75233" y1="38095" x2="71628" y2="32175"/>
                        <a14:foregroundMark x1="71628" y1="32175" x2="65581" y2="29215"/>
                        <a14:foregroundMark x1="65581" y1="29215" x2="60000" y2="33848"/>
                        <a14:foregroundMark x1="60000" y1="33848" x2="58256" y2="41441"/>
                        <a14:foregroundMark x1="58256" y1="41441" x2="59535" y2="32947"/>
                        <a14:foregroundMark x1="59535" y1="32947" x2="55000" y2="26641"/>
                        <a14:foregroundMark x1="55000" y1="26641" x2="47558" y2="29987"/>
                        <a14:foregroundMark x1="47558" y1="29987" x2="43023" y2="38610"/>
                        <a14:foregroundMark x1="43023" y1="38610" x2="41977" y2="46589"/>
                        <a14:foregroundMark x1="41977" y1="46589" x2="48023" y2="45689"/>
                        <a14:foregroundMark x1="48023" y1="45689" x2="52209" y2="40927"/>
                        <a14:foregroundMark x1="52209" y1="40927" x2="54419" y2="34363"/>
                        <a14:foregroundMark x1="54419" y1="34363" x2="48837" y2="30245"/>
                        <a14:foregroundMark x1="48837" y1="30245" x2="40465" y2="43501"/>
                        <a14:foregroundMark x1="40465" y1="43501" x2="44535" y2="38224"/>
                        <a14:foregroundMark x1="44535" y1="38224" x2="44884" y2="30373"/>
                        <a14:foregroundMark x1="44884" y1="30373" x2="36977" y2="32046"/>
                        <a14:foregroundMark x1="36977" y1="32046" x2="32209" y2="40927"/>
                        <a14:foregroundMark x1="32209" y1="40927" x2="37791" y2="36165"/>
                        <a14:foregroundMark x1="37791" y1="36165" x2="31279" y2="40669"/>
                        <a14:foregroundMark x1="31279" y1="40669" x2="25000" y2="55985"/>
                        <a14:foregroundMark x1="25000" y1="55985" x2="29767" y2="51609"/>
                        <a14:foregroundMark x1="29767" y1="51609" x2="24186" y2="55598"/>
                        <a14:foregroundMark x1="24186" y1="55598" x2="20116" y2="65766"/>
                        <a14:foregroundMark x1="20116" y1="65766" x2="26047" y2="67181"/>
                        <a14:foregroundMark x1="26047" y1="67181" x2="29535" y2="70399"/>
                        <a14:foregroundMark x1="49419" y1="6178" x2="49419" y2="6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96" y="2066488"/>
            <a:ext cx="994967" cy="9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ayout Free Icon of Eva Fill Icons">
            <a:extLst>
              <a:ext uri="{FF2B5EF4-FFF2-40B4-BE49-F238E27FC236}">
                <a16:creationId xmlns:a16="http://schemas.microsoft.com/office/drawing/2014/main" id="{FC680BAA-9CBB-411B-AE55-D9ACE43C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3333" y1="55556" x2="33333" y2="55556"/>
                        <a14:foregroundMark x1="64889" y1="64889" x2="64889" y2="6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70" y="2021019"/>
            <a:ext cx="1038453" cy="10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1E99B288-D9C7-43E8-BF19-4A83F70E52ED}"/>
              </a:ext>
            </a:extLst>
          </p:cNvPr>
          <p:cNvSpPr/>
          <p:nvPr/>
        </p:nvSpPr>
        <p:spPr>
          <a:xfrm>
            <a:off x="8635365" y="3172544"/>
            <a:ext cx="304800" cy="33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FDE2A9-EA5F-4A0C-8CC8-07FED4DBE14B}"/>
              </a:ext>
            </a:extLst>
          </p:cNvPr>
          <p:cNvSpPr txBox="1"/>
          <p:nvPr/>
        </p:nvSpPr>
        <p:spPr>
          <a:xfrm>
            <a:off x="7344098" y="4133693"/>
            <a:ext cx="142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Plan Processing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66" name="Picture 18" descr="순서도 컴퓨터 아이콘 아이콘 디자인, 순서도, 다른 사람, 체스, 공유 아이콘 png | PNGWing">
            <a:extLst>
              <a:ext uri="{FF2B5EF4-FFF2-40B4-BE49-F238E27FC236}">
                <a16:creationId xmlns:a16="http://schemas.microsoft.com/office/drawing/2014/main" id="{F862F08E-D612-4E84-8732-3059F3E8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930" b="95508" l="10000" r="90000">
                        <a14:foregroundMark x1="50543" y1="15430" x2="48261" y2="57617"/>
                        <a14:foregroundMark x1="27391" y1="88281" x2="27391" y2="88281"/>
                        <a14:foregroundMark x1="49674" y1="87695" x2="49674" y2="87695"/>
                        <a14:foregroundMark x1="72283" y1="90820" x2="72283" y2="90820"/>
                        <a14:foregroundMark x1="46196" y1="23633" x2="46196" y2="23633"/>
                        <a14:foregroundMark x1="54022" y1="13867" x2="54022" y2="13867"/>
                        <a14:foregroundMark x1="41848" y1="9570" x2="41848" y2="9570"/>
                        <a14:foregroundMark x1="43913" y1="14844" x2="47826" y2="22266"/>
                        <a14:foregroundMark x1="47826" y1="22266" x2="53043" y2="16797"/>
                        <a14:foregroundMark x1="53043" y1="16797" x2="53152" y2="16406"/>
                        <a14:foregroundMark x1="49457" y1="2930" x2="49457" y2="2930"/>
                        <a14:foregroundMark x1="50870" y1="60156" x2="50870" y2="60156"/>
                        <a14:foregroundMark x1="42174" y1="51758" x2="42174" y2="51758"/>
                        <a14:foregroundMark x1="58696" y1="50195" x2="58696" y2="50195"/>
                        <a14:foregroundMark x1="63587" y1="50781" x2="69022" y2="50977"/>
                        <a14:foregroundMark x1="69022" y1="50977" x2="71413" y2="61133"/>
                        <a14:foregroundMark x1="71413" y1="61133" x2="72065" y2="89258"/>
                        <a14:foregroundMark x1="49457" y1="92969" x2="52283" y2="92969"/>
                        <a14:foregroundMark x1="70870" y1="95117" x2="66087" y2="89453"/>
                        <a14:foregroundMark x1="66087" y1="89453" x2="71957" y2="86914"/>
                        <a14:foregroundMark x1="71957" y1="86914" x2="74348" y2="95508"/>
                        <a14:backgroundMark x1="40435" y1="70117" x2="40435" y2="70117"/>
                        <a14:backgroundMark x1="60761" y1="71680" x2="60761" y2="71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12" y="3928779"/>
            <a:ext cx="1466505" cy="93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D290EDF1-3933-4A6D-9D57-472D204E194C}"/>
              </a:ext>
            </a:extLst>
          </p:cNvPr>
          <p:cNvSpPr/>
          <p:nvPr/>
        </p:nvSpPr>
        <p:spPr>
          <a:xfrm rot="10800000" flipH="1">
            <a:off x="8635366" y="5142990"/>
            <a:ext cx="304799" cy="34066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068" name="Picture 20" descr="Texting Person Message People Vector SVG Icon - PNG Repo Free PNG Icons">
            <a:extLst>
              <a:ext uri="{FF2B5EF4-FFF2-40B4-BE49-F238E27FC236}">
                <a16:creationId xmlns:a16="http://schemas.microsoft.com/office/drawing/2014/main" id="{F6F06A5D-5979-4CD2-8CD1-EDCED971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10" y="5754352"/>
            <a:ext cx="907425" cy="9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F67D40-D62D-425A-9870-A8363D7289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3600" l="5735" r="94624">
                        <a14:foregroundMark x1="13620" y1="77600" x2="13978" y2="82800"/>
                        <a14:foregroundMark x1="13978" y1="82800" x2="15412" y2="86400"/>
                        <a14:foregroundMark x1="5735" y1="90000" x2="5735" y2="90000"/>
                        <a14:foregroundMark x1="45878" y1="90000" x2="45878" y2="90000"/>
                        <a14:foregroundMark x1="59498" y1="93600" x2="59498" y2="93600"/>
                        <a14:foregroundMark x1="59140" y1="74800" x2="59140" y2="74800"/>
                        <a14:foregroundMark x1="65591" y1="53600" x2="65591" y2="53600"/>
                        <a14:foregroundMark x1="73835" y1="49200" x2="73835" y2="49200"/>
                        <a14:foregroundMark x1="78136" y1="41600" x2="78136" y2="41600"/>
                        <a14:foregroundMark x1="94624" y1="46400" x2="94624" y2="46400"/>
                        <a14:foregroundMark x1="42652" y1="30000" x2="42652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0956" y="5754352"/>
            <a:ext cx="907426" cy="90742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3B995E-DE33-42AC-AE07-B99EB4D94248}"/>
              </a:ext>
            </a:extLst>
          </p:cNvPr>
          <p:cNvSpPr/>
          <p:nvPr/>
        </p:nvSpPr>
        <p:spPr>
          <a:xfrm>
            <a:off x="10329182" y="3836446"/>
            <a:ext cx="1862818" cy="1076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F4B63-A785-44A1-99F7-AA51BD6CA2D6}"/>
              </a:ext>
            </a:extLst>
          </p:cNvPr>
          <p:cNvSpPr txBox="1"/>
          <p:nvPr/>
        </p:nvSpPr>
        <p:spPr>
          <a:xfrm>
            <a:off x="11127031" y="3856694"/>
            <a:ext cx="62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APIs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2070" name="Picture 22" descr="Api development Icon of Flat style - Available in SVG, PNG, EPS, AI &amp; Icon  fonts">
            <a:extLst>
              <a:ext uri="{FF2B5EF4-FFF2-40B4-BE49-F238E27FC236}">
                <a16:creationId xmlns:a16="http://schemas.microsoft.com/office/drawing/2014/main" id="{92CAE9EB-E2CB-43FC-BFCA-1F7839697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54" y="409232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E669C397-D3D7-4FF5-B190-4CAA625AE2F3}"/>
              </a:ext>
            </a:extLst>
          </p:cNvPr>
          <p:cNvSpPr/>
          <p:nvPr/>
        </p:nvSpPr>
        <p:spPr>
          <a:xfrm>
            <a:off x="9939254" y="4299161"/>
            <a:ext cx="907308" cy="399121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19B2C4-5D20-411E-ACC7-60081AE12005}"/>
              </a:ext>
            </a:extLst>
          </p:cNvPr>
          <p:cNvSpPr txBox="1"/>
          <p:nvPr/>
        </p:nvSpPr>
        <p:spPr>
          <a:xfrm>
            <a:off x="10982156" y="4970106"/>
            <a:ext cx="102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Content Provider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92BE9E-33C8-4E19-9727-4CBFA2B3625C}"/>
              </a:ext>
            </a:extLst>
          </p:cNvPr>
          <p:cNvSpPr txBox="1"/>
          <p:nvPr/>
        </p:nvSpPr>
        <p:spPr>
          <a:xfrm>
            <a:off x="2292695" y="5922009"/>
            <a:ext cx="146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Hi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Bixby,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What is 3 + 5 ?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5187AF-F492-4CD7-A57F-6C413EE1D2F6}"/>
              </a:ext>
            </a:extLst>
          </p:cNvPr>
          <p:cNvSpPr txBox="1"/>
          <p:nvPr/>
        </p:nvSpPr>
        <p:spPr>
          <a:xfrm>
            <a:off x="5587615" y="2270791"/>
            <a:ext cx="172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Concept : 3, +, 5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119922-E3A6-4042-92C3-F8A43888448B}"/>
              </a:ext>
            </a:extLst>
          </p:cNvPr>
          <p:cNvSpPr txBox="1"/>
          <p:nvPr/>
        </p:nvSpPr>
        <p:spPr>
          <a:xfrm>
            <a:off x="5587615" y="2593884"/>
            <a:ext cx="172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Action : connect Input concept and Output concept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55FB6-1C07-4071-9592-8EDE88FA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88D1AC-CA9C-4E90-9497-0B4DE132CF6D}"/>
              </a:ext>
            </a:extLst>
          </p:cNvPr>
          <p:cNvSpPr txBox="1"/>
          <p:nvPr/>
        </p:nvSpPr>
        <p:spPr>
          <a:xfrm>
            <a:off x="9459468" y="5929137"/>
            <a:ext cx="115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That’s 8.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말풍선 텍스트, 온라인 사고, 애정, 지형도, 화이트 png | PNGWing">
            <a:extLst>
              <a:ext uri="{FF2B5EF4-FFF2-40B4-BE49-F238E27FC236}">
                <a16:creationId xmlns:a16="http://schemas.microsoft.com/office/drawing/2014/main" id="{1BC96C3F-E1A3-4E40-87F5-AC4A2C1E9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61" b="89963" l="10000" r="90000">
                        <a14:foregroundMark x1="55870" y1="44796" x2="55870" y2="44796"/>
                        <a14:foregroundMark x1="44674" y1="37361" x2="48043" y2="45725"/>
                        <a14:foregroundMark x1="48043" y1="45725" x2="53587" y2="50000"/>
                        <a14:foregroundMark x1="53587" y1="50000" x2="54891" y2="48141"/>
                        <a14:foregroundMark x1="53587" y1="22305" x2="48696" y2="26952"/>
                        <a14:foregroundMark x1="48696" y1="26952" x2="45000" y2="34572"/>
                        <a14:foregroundMark x1="45000" y1="34572" x2="47717" y2="43494"/>
                        <a14:foregroundMark x1="47717" y1="43494" x2="54130" y2="43866"/>
                        <a14:foregroundMark x1="54130" y1="43866" x2="59348" y2="39219"/>
                        <a14:foregroundMark x1="59348" y1="39219" x2="58478" y2="29554"/>
                        <a14:foregroundMark x1="58478" y1="29554" x2="53370" y2="23420"/>
                        <a14:foregroundMark x1="53370" y1="23420" x2="47609" y2="20446"/>
                        <a14:foregroundMark x1="47609" y1="20446" x2="41413" y2="21561"/>
                        <a14:foregroundMark x1="41413" y1="21561" x2="38261" y2="30669"/>
                        <a14:foregroundMark x1="38261" y1="30669" x2="41957" y2="39963"/>
                        <a14:foregroundMark x1="41957" y1="39963" x2="52500" y2="43123"/>
                        <a14:foregroundMark x1="56087" y1="16914" x2="49783" y2="17286"/>
                        <a14:foregroundMark x1="49783" y1="17286" x2="44674" y2="21747"/>
                        <a14:foregroundMark x1="44674" y1="21747" x2="42065" y2="30297"/>
                        <a14:foregroundMark x1="42065" y1="30297" x2="44130" y2="39963"/>
                        <a14:foregroundMark x1="44130" y1="39963" x2="49783" y2="43866"/>
                        <a14:foregroundMark x1="49783" y1="43866" x2="55870" y2="44796"/>
                        <a14:foregroundMark x1="55870" y1="44796" x2="61848" y2="44424"/>
                        <a14:foregroundMark x1="61848" y1="44424" x2="62065" y2="34387"/>
                        <a14:foregroundMark x1="62065" y1="34387" x2="49457" y2="23420"/>
                        <a14:foregroundMark x1="49457" y1="23420" x2="41957" y2="22491"/>
                        <a14:foregroundMark x1="41957" y1="22491" x2="37065" y2="26952"/>
                        <a14:foregroundMark x1="37065" y1="26952" x2="36848" y2="28439"/>
                        <a14:foregroundMark x1="45652" y1="4461" x2="45652" y2="4461"/>
                        <a14:foregroundMark x1="42065" y1="55204" x2="42065" y2="55204"/>
                        <a14:foregroundMark x1="35217" y1="40520" x2="37174" y2="49442"/>
                        <a14:foregroundMark x1="37174" y1="49442" x2="38478" y2="51859"/>
                        <a14:foregroundMark x1="35435" y1="36245" x2="39348" y2="42751"/>
                        <a14:foregroundMark x1="39348" y1="42751" x2="50000" y2="35688"/>
                        <a14:foregroundMark x1="50000" y1="35688" x2="52500" y2="44796"/>
                        <a14:foregroundMark x1="52500" y1="44796" x2="56957" y2="51301"/>
                        <a14:foregroundMark x1="56957" y1="51301" x2="46413" y2="60409"/>
                        <a14:foregroundMark x1="46413" y1="60409" x2="39130" y2="54647"/>
                        <a14:foregroundMark x1="43370" y1="53532" x2="48804" y2="50743"/>
                        <a14:foregroundMark x1="48804" y1="50743" x2="48913" y2="39777"/>
                        <a14:foregroundMark x1="48913" y1="39777" x2="43587" y2="34015"/>
                        <a14:foregroundMark x1="43587" y1="34015" x2="40000" y2="42379"/>
                        <a14:foregroundMark x1="40000" y1="42379" x2="43152" y2="51859"/>
                        <a14:foregroundMark x1="43152" y1="51859" x2="50761" y2="52602"/>
                        <a14:foregroundMark x1="50761" y1="52602" x2="53913" y2="43680"/>
                        <a14:foregroundMark x1="53913" y1="43680" x2="49783" y2="35874"/>
                        <a14:foregroundMark x1="49783" y1="35874" x2="42935" y2="34758"/>
                        <a14:foregroundMark x1="42935" y1="34758" x2="40435" y2="44981"/>
                        <a14:foregroundMark x1="40435" y1="44981" x2="46739" y2="48513"/>
                        <a14:foregroundMark x1="46739" y1="48513" x2="53587" y2="43494"/>
                        <a14:foregroundMark x1="53587" y1="43494" x2="48043" y2="43123"/>
                        <a14:foregroundMark x1="48043" y1="43123" x2="54457" y2="46468"/>
                        <a14:foregroundMark x1="54457" y1="46468" x2="58043" y2="41264"/>
                        <a14:foregroundMark x1="50543" y1="39219" x2="55543" y2="40892"/>
                        <a14:foregroundMark x1="53043" y1="39405" x2="53804" y2="42379"/>
                        <a14:foregroundMark x1="34674" y1="32342" x2="38152" y2="39963"/>
                        <a14:foregroundMark x1="38152" y1="39963" x2="39565" y2="40892"/>
                        <a14:foregroundMark x1="37935" y1="34201" x2="39891" y2="39405"/>
                        <a14:foregroundMark x1="33261" y1="36059" x2="35000" y2="45725"/>
                        <a14:foregroundMark x1="35000" y1="45725" x2="35326" y2="46654"/>
                        <a14:foregroundMark x1="31196" y1="40706" x2="31196" y2="40706"/>
                        <a14:foregroundMark x1="30109" y1="40892" x2="30109" y2="40892"/>
                        <a14:foregroundMark x1="29783" y1="40892" x2="30870" y2="41450"/>
                        <a14:foregroundMark x1="29565" y1="41264" x2="29565" y2="41264"/>
                        <a14:foregroundMark x1="29022" y1="41078" x2="29348" y2="41264"/>
                        <a14:foregroundMark x1="29348" y1="41264" x2="29783" y2="41264"/>
                        <a14:foregroundMark x1="33804" y1="49628" x2="34457" y2="51859"/>
                        <a14:foregroundMark x1="32717" y1="48513" x2="33478" y2="52974"/>
                        <a14:foregroundMark x1="32065" y1="47955" x2="32826" y2="49257"/>
                        <a14:foregroundMark x1="32065" y1="47026" x2="31848" y2="49071"/>
                        <a14:foregroundMark x1="31739" y1="46654" x2="31739" y2="46654"/>
                        <a14:foregroundMark x1="31413" y1="46654" x2="31413" y2="47584"/>
                        <a14:foregroundMark x1="35652" y1="50372" x2="36413" y2="53903"/>
                        <a14:foregroundMark x1="37717" y1="50558" x2="42065" y2="52974"/>
                        <a14:foregroundMark x1="38043" y1="50558" x2="42065" y2="55204"/>
                        <a14:foregroundMark x1="45000" y1="58178" x2="48152" y2="62268"/>
                        <a14:foregroundMark x1="48152" y1="62639" x2="48478" y2="63383"/>
                        <a14:foregroundMark x1="47283" y1="62454" x2="49565" y2="63755"/>
                        <a14:foregroundMark x1="49674" y1="63941" x2="51087" y2="63197"/>
                        <a14:foregroundMark x1="56739" y1="56320" x2="59457" y2="55204"/>
                        <a14:foregroundMark x1="61087" y1="50186" x2="58696" y2="55204"/>
                        <a14:foregroundMark x1="60326" y1="46468" x2="58370" y2="52416"/>
                        <a14:foregroundMark x1="61522" y1="51487" x2="62391" y2="55762"/>
                        <a14:foregroundMark x1="62609" y1="55762" x2="62935" y2="56877"/>
                        <a14:foregroundMark x1="62935" y1="56506" x2="62935" y2="57807"/>
                        <a14:foregroundMark x1="63261" y1="56877" x2="63043" y2="58178"/>
                        <a14:foregroundMark x1="63043" y1="58178" x2="63043" y2="58178"/>
                        <a14:foregroundMark x1="63478" y1="57993" x2="63478" y2="57993"/>
                        <a14:foregroundMark x1="63152" y1="57993" x2="63152" y2="57993"/>
                        <a14:foregroundMark x1="63043" y1="58364" x2="63043" y2="58364"/>
                        <a14:foregroundMark x1="63478" y1="58364" x2="63478" y2="58364"/>
                        <a14:foregroundMark x1="63370" y1="58364" x2="63043" y2="58364"/>
                        <a14:foregroundMark x1="54348" y1="58922" x2="56630" y2="59480"/>
                        <a14:foregroundMark x1="53587" y1="57621" x2="57174" y2="59480"/>
                        <a14:foregroundMark x1="55870" y1="59665" x2="58587" y2="61152"/>
                        <a14:foregroundMark x1="31522" y1="47398" x2="31196" y2="46468"/>
                        <a14:foregroundMark x1="31304" y1="47398" x2="31304" y2="46097"/>
                        <a14:foregroundMark x1="32826" y1="48141" x2="32174" y2="45539"/>
                        <a14:foregroundMark x1="31848" y1="47026" x2="31522" y2="48141"/>
                        <a14:foregroundMark x1="33804" y1="65242" x2="34457" y2="66729"/>
                        <a14:foregroundMark x1="34022" y1="69888" x2="33370" y2="69331"/>
                        <a14:foregroundMark x1="32826" y1="68773" x2="32174" y2="67472"/>
                        <a14:foregroundMark x1="29565" y1="75465" x2="29565" y2="75465"/>
                        <a14:foregroundMark x1="24565" y1="81970" x2="24565" y2="81970"/>
                        <a14:backgroundMark x1="50597" y1="64763" x2="53696" y2="67658"/>
                        <a14:backgroundMark x1="28339" y1="43973" x2="30174" y2="45687"/>
                        <a14:backgroundMark x1="27826" y1="43494" x2="28294" y2="43931"/>
                        <a14:backgroundMark x1="53696" y1="67658" x2="59457" y2="68959"/>
                        <a14:backgroundMark x1="59457" y1="68959" x2="57598" y2="63283"/>
                        <a14:backgroundMark x1="33043" y1="53160" x2="28913" y2="61710"/>
                        <a14:backgroundMark x1="28913" y1="61710" x2="29891" y2="71190"/>
                        <a14:backgroundMark x1="29891" y1="71190" x2="36087" y2="75836"/>
                        <a14:backgroundMark x1="36087" y1="75836" x2="43587" y2="76394"/>
                        <a14:backgroundMark x1="43587" y1="76394" x2="59674" y2="68587"/>
                        <a14:backgroundMark x1="59674" y1="68587" x2="63913" y2="60595"/>
                        <a14:backgroundMark x1="29062" y1="42032" x2="28696" y2="42379"/>
                        <a14:backgroundMark x1="28463" y1="43931" x2="26739" y2="55390"/>
                        <a14:backgroundMark x1="28696" y1="42379" x2="28535" y2="43446"/>
                        <a14:backgroundMark x1="26739" y1="55390" x2="30435" y2="68030"/>
                        <a14:backgroundMark x1="34378" y1="71128" x2="38478" y2="74349"/>
                        <a14:backgroundMark x1="33163" y1="70174" x2="33742" y2="70629"/>
                        <a14:backgroundMark x1="30435" y1="68030" x2="32745" y2="69845"/>
                        <a14:backgroundMark x1="38478" y1="74349" x2="52283" y2="76022"/>
                        <a14:backgroundMark x1="52283" y1="76022" x2="66957" y2="73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025" y="1774358"/>
            <a:ext cx="3030179" cy="17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카카오톡 로고 소스 : 네이버 블로그">
            <a:extLst>
              <a:ext uri="{FF2B5EF4-FFF2-40B4-BE49-F238E27FC236}">
                <a16:creationId xmlns:a16="http://schemas.microsoft.com/office/drawing/2014/main" id="{BB364AA3-3F32-4F98-936B-E715467EA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4426" y="4781026"/>
            <a:ext cx="3701470" cy="1626063"/>
          </a:xfrm>
          <a:prstGeom prst="rec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카카오톡 로고 소스 : 네이버 블로그">
            <a:extLst>
              <a:ext uri="{FF2B5EF4-FFF2-40B4-BE49-F238E27FC236}">
                <a16:creationId xmlns:a16="http://schemas.microsoft.com/office/drawing/2014/main" id="{CB903C42-3334-4B12-9DFE-B8271B34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89133" y="3116947"/>
            <a:ext cx="3701470" cy="1626063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카카오톡 로고 소스 : 네이버 블로그">
            <a:extLst>
              <a:ext uri="{FF2B5EF4-FFF2-40B4-BE49-F238E27FC236}">
                <a16:creationId xmlns:a16="http://schemas.microsoft.com/office/drawing/2014/main" id="{62418C5E-1B1C-44CC-8AF4-B1F44B1B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248" y="1953024"/>
            <a:ext cx="3701470" cy="1626063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696000" y="720548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05 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기능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 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흐름도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7020E73-4586-4E4F-B11E-E51CA447DA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31" b="99322" l="5215" r="89571">
                        <a14:foregroundMark x1="10429" y1="43390" x2="10429" y2="43390"/>
                        <a14:foregroundMark x1="5215" y1="34915" x2="5215" y2="34915"/>
                        <a14:foregroundMark x1="50307" y1="24068" x2="50307" y2="24068"/>
                        <a14:foregroundMark x1="52454" y1="50508" x2="52454" y2="50508"/>
                        <a14:foregroundMark x1="52147" y1="94237" x2="52147" y2="94237"/>
                        <a14:foregroundMark x1="31902" y1="97966" x2="31902" y2="97966"/>
                        <a14:foregroundMark x1="52147" y1="99322" x2="52147" y2="99322"/>
                        <a14:foregroundMark x1="25767" y1="61695" x2="25767" y2="616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381" y="3461426"/>
            <a:ext cx="1561280" cy="14128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E6A63E-DFAD-4D4B-BB60-8B5EED585A24}"/>
              </a:ext>
            </a:extLst>
          </p:cNvPr>
          <p:cNvSpPr txBox="1"/>
          <p:nvPr/>
        </p:nvSpPr>
        <p:spPr>
          <a:xfrm>
            <a:off x="850043" y="4874241"/>
            <a:ext cx="70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사용자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583713-D4D2-4BCB-B784-C9A5842B3765}"/>
              </a:ext>
            </a:extLst>
          </p:cNvPr>
          <p:cNvSpPr txBox="1"/>
          <p:nvPr/>
        </p:nvSpPr>
        <p:spPr>
          <a:xfrm>
            <a:off x="1333302" y="2466357"/>
            <a:ext cx="13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</a:t>
            </a:r>
            <a:r>
              <a:rPr lang="en-US" altLang="ko-KR" sz="1200" dirty="0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sz="1200" dirty="0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200" dirty="0" err="1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빅스비</a:t>
            </a:r>
            <a:endParaRPr lang="en-US" altLang="ko-KR" sz="1200" dirty="0">
              <a:solidFill>
                <a:srgbClr val="FFFF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주문내역 알려줘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0B5059-470D-46B3-B222-1A69D22DAFF8}"/>
              </a:ext>
            </a:extLst>
          </p:cNvPr>
          <p:cNvSpPr txBox="1"/>
          <p:nvPr/>
        </p:nvSpPr>
        <p:spPr>
          <a:xfrm>
            <a:off x="1661611" y="3580333"/>
            <a:ext cx="278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</a:t>
            </a:r>
            <a:r>
              <a:rPr lang="en-US" altLang="ko-KR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빅스비</a:t>
            </a:r>
            <a:endParaRPr lang="en-US" altLang="ko-KR" sz="1200" dirty="0">
              <a:solidFill>
                <a:schemeClr val="accent6">
                  <a:lumMod val="20000"/>
                  <a:lumOff val="8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밀가루 얼마나 남았는지</a:t>
            </a:r>
            <a:endParaRPr lang="en-US" altLang="ko-KR" sz="1200" dirty="0">
              <a:solidFill>
                <a:schemeClr val="accent6">
                  <a:lumMod val="20000"/>
                  <a:lumOff val="8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알려줘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26818C-B4A2-484F-9FA3-EB785E22A77F}"/>
              </a:ext>
            </a:extLst>
          </p:cNvPr>
          <p:cNvSpPr txBox="1"/>
          <p:nvPr/>
        </p:nvSpPr>
        <p:spPr>
          <a:xfrm>
            <a:off x="1601105" y="5366840"/>
            <a:ext cx="207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</a:t>
            </a:r>
            <a:r>
              <a:rPr lang="en-US" altLang="ko-KR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빅스비</a:t>
            </a:r>
            <a:endParaRPr lang="en-US" altLang="ko-KR" sz="1200" dirty="0">
              <a:solidFill>
                <a:schemeClr val="accent5">
                  <a:lumMod val="20000"/>
                  <a:lumOff val="8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몇 명 더 받을 수 있는지 </a:t>
            </a:r>
            <a:endParaRPr lang="en-US" altLang="ko-KR" sz="1200" dirty="0">
              <a:solidFill>
                <a:schemeClr val="accent5">
                  <a:lumMod val="20000"/>
                  <a:lumOff val="8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알려줘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C772B3-4F7F-4B96-BAEF-50C9F8CE55B9}"/>
              </a:ext>
            </a:extLst>
          </p:cNvPr>
          <p:cNvSpPr/>
          <p:nvPr/>
        </p:nvSpPr>
        <p:spPr>
          <a:xfrm>
            <a:off x="4721288" y="2358334"/>
            <a:ext cx="2743200" cy="3204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1D14C68-1E99-4F31-B6A0-62415ED3E841}"/>
              </a:ext>
            </a:extLst>
          </p:cNvPr>
          <p:cNvSpPr/>
          <p:nvPr/>
        </p:nvSpPr>
        <p:spPr>
          <a:xfrm>
            <a:off x="4721290" y="3842057"/>
            <a:ext cx="2743200" cy="32047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D213981-5EB9-4625-98EC-6043BA8A33B3}"/>
              </a:ext>
            </a:extLst>
          </p:cNvPr>
          <p:cNvSpPr/>
          <p:nvPr/>
        </p:nvSpPr>
        <p:spPr>
          <a:xfrm>
            <a:off x="4721290" y="5366840"/>
            <a:ext cx="2743200" cy="3204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5C9449-E63A-4109-ACF6-BF8E4A721807}"/>
              </a:ext>
            </a:extLst>
          </p:cNvPr>
          <p:cNvSpPr txBox="1"/>
          <p:nvPr/>
        </p:nvSpPr>
        <p:spPr>
          <a:xfrm>
            <a:off x="5414538" y="2143135"/>
            <a:ext cx="137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주문내역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FA0E70-F346-4A9D-A739-8A51ED5EE5CD}"/>
              </a:ext>
            </a:extLst>
          </p:cNvPr>
          <p:cNvSpPr txBox="1"/>
          <p:nvPr/>
        </p:nvSpPr>
        <p:spPr>
          <a:xfrm>
            <a:off x="5145084" y="3565058"/>
            <a:ext cx="19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밀가루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’, 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얼마나 남았는지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AB384-2DBF-4D18-AFCE-ED182DD3077A}"/>
              </a:ext>
            </a:extLst>
          </p:cNvPr>
          <p:cNvSpPr txBox="1"/>
          <p:nvPr/>
        </p:nvSpPr>
        <p:spPr>
          <a:xfrm>
            <a:off x="5138351" y="5089841"/>
            <a:ext cx="1927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몇 명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’, ‘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더 받을 수 있는지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4" name="Picture 14" descr="Samsung Galaxy S8 Samsung Galaxy S7 Bixby Samsung Electronics, apps, blue,  text png | PNGEgg">
            <a:extLst>
              <a:ext uri="{FF2B5EF4-FFF2-40B4-BE49-F238E27FC236}">
                <a16:creationId xmlns:a16="http://schemas.microsoft.com/office/drawing/2014/main" id="{E0A5F852-5C8C-4681-A302-C2F2BE95C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16" b="94922" l="10000" r="90000">
                        <a14:foregroundMark x1="31778" y1="12305" x2="36889" y2="8398"/>
                        <a14:foregroundMark x1="36889" y1="8398" x2="54000" y2="3516"/>
                        <a14:foregroundMark x1="54000" y1="3516" x2="64889" y2="9961"/>
                        <a14:foregroundMark x1="64889" y1="9961" x2="65111" y2="10156"/>
                        <a14:foregroundMark x1="35778" y1="25000" x2="41000" y2="42578"/>
                        <a14:foregroundMark x1="41000" y1="42578" x2="42222" y2="56836"/>
                        <a14:foregroundMark x1="36667" y1="63086" x2="36667" y2="63086"/>
                        <a14:foregroundMark x1="36222" y1="59766" x2="35222" y2="29492"/>
                        <a14:foregroundMark x1="35222" y1="29492" x2="36889" y2="19336"/>
                        <a14:foregroundMark x1="36889" y1="19336" x2="42778" y2="19141"/>
                        <a14:foregroundMark x1="42778" y1="19141" x2="47667" y2="23828"/>
                        <a14:foregroundMark x1="47667" y1="23828" x2="47333" y2="33789"/>
                        <a14:foregroundMark x1="47333" y1="33789" x2="53778" y2="30078"/>
                        <a14:foregroundMark x1="53778" y1="30078" x2="52222" y2="19727"/>
                        <a14:foregroundMark x1="52222" y1="19727" x2="44444" y2="20703"/>
                        <a14:foregroundMark x1="44444" y1="20703" x2="37000" y2="31445"/>
                        <a14:foregroundMark x1="37000" y1="31445" x2="31667" y2="45508"/>
                        <a14:foregroundMark x1="31667" y1="45508" x2="32556" y2="58789"/>
                        <a14:foregroundMark x1="32556" y1="58789" x2="39222" y2="63086"/>
                        <a14:foregroundMark x1="39222" y1="63086" x2="50556" y2="62695"/>
                        <a14:foregroundMark x1="50556" y1="62695" x2="57778" y2="56055"/>
                        <a14:foregroundMark x1="57778" y1="56055" x2="57111" y2="44727"/>
                        <a14:foregroundMark x1="57111" y1="44727" x2="51333" y2="34375"/>
                        <a14:foregroundMark x1="51333" y1="34375" x2="45222" y2="32422"/>
                        <a14:foregroundMark x1="45222" y1="32422" x2="39000" y2="48438"/>
                        <a14:foregroundMark x1="39000" y1="48438" x2="37333" y2="61523"/>
                        <a14:foregroundMark x1="37333" y1="61523" x2="43444" y2="76172"/>
                        <a14:foregroundMark x1="43444" y1="76172" x2="55333" y2="79102"/>
                        <a14:foregroundMark x1="55333" y1="79102" x2="62111" y2="76563"/>
                        <a14:foregroundMark x1="62111" y1="76563" x2="66667" y2="62891"/>
                        <a14:foregroundMark x1="66667" y1="62891" x2="62889" y2="52930"/>
                        <a14:foregroundMark x1="62889" y1="52930" x2="56556" y2="48438"/>
                        <a14:foregroundMark x1="56556" y1="48438" x2="51000" y2="50586"/>
                        <a14:foregroundMark x1="51000" y1="50586" x2="45556" y2="59375"/>
                        <a14:foregroundMark x1="45556" y1="59375" x2="42111" y2="69727"/>
                        <a14:foregroundMark x1="42111" y1="69727" x2="43667" y2="79688"/>
                        <a14:foregroundMark x1="43667" y1="79688" x2="50111" y2="75977"/>
                        <a14:foregroundMark x1="50111" y1="75977" x2="42111" y2="91016"/>
                        <a14:foregroundMark x1="42111" y1="91016" x2="55778" y2="95508"/>
                        <a14:foregroundMark x1="55778" y1="95508" x2="61444" y2="94922"/>
                        <a14:foregroundMark x1="61444" y1="94922" x2="64000" y2="92188"/>
                        <a14:foregroundMark x1="67000" y1="57422" x2="66222" y2="47070"/>
                        <a14:foregroundMark x1="66222" y1="47070" x2="66000" y2="57617"/>
                        <a14:foregroundMark x1="66000" y1="57617" x2="66333" y2="46680"/>
                        <a14:foregroundMark x1="66333" y1="46680" x2="64444" y2="37305"/>
                        <a14:foregroundMark x1="64444" y1="37305" x2="62444" y2="46484"/>
                        <a14:foregroundMark x1="62444" y1="46484" x2="57222" y2="26172"/>
                        <a14:foregroundMark x1="57222" y1="26172" x2="55333" y2="49805"/>
                        <a14:foregroundMark x1="55333" y1="49805" x2="58111" y2="58594"/>
                        <a14:foregroundMark x1="58111" y1="58594" x2="60222" y2="48047"/>
                        <a14:foregroundMark x1="60222" y1="48047" x2="59778" y2="34570"/>
                        <a14:foregroundMark x1="59778" y1="34570" x2="59556" y2="54492"/>
                        <a14:foregroundMark x1="59556" y1="54492" x2="62889" y2="62695"/>
                        <a14:foregroundMark x1="62889" y1="62695" x2="64333" y2="51563"/>
                        <a14:foregroundMark x1="64333" y1="51563" x2="64000" y2="37695"/>
                        <a14:foregroundMark x1="64000" y1="37695" x2="65889" y2="52148"/>
                        <a14:foregroundMark x1="65889" y1="52148" x2="67667" y2="39844"/>
                        <a14:foregroundMark x1="67667" y1="39844" x2="67889" y2="49219"/>
                        <a14:foregroundMark x1="53444" y1="51367" x2="49000" y2="58984"/>
                        <a14:foregroundMark x1="49000" y1="58984" x2="55000" y2="62305"/>
                        <a14:foregroundMark x1="55000" y1="62305" x2="58778" y2="54102"/>
                        <a14:foregroundMark x1="58778" y1="54102" x2="58667" y2="43945"/>
                        <a14:foregroundMark x1="58667" y1="43945" x2="55111" y2="33984"/>
                        <a14:foregroundMark x1="55111" y1="33984" x2="50222" y2="28906"/>
                        <a14:foregroundMark x1="50222" y1="28906" x2="43778" y2="25977"/>
                        <a14:foregroundMark x1="43778" y1="25977" x2="37333" y2="30469"/>
                        <a14:foregroundMark x1="37333" y1="30469" x2="34222" y2="40234"/>
                        <a14:foregroundMark x1="34222" y1="40234" x2="34222" y2="51172"/>
                        <a14:foregroundMark x1="34222" y1="51172" x2="39222" y2="60352"/>
                        <a14:foregroundMark x1="39222" y1="60352" x2="53000" y2="63867"/>
                        <a14:foregroundMark x1="53000" y1="63867" x2="60000" y2="61133"/>
                        <a14:foregroundMark x1="60000" y1="61133" x2="64667" y2="52930"/>
                        <a14:foregroundMark x1="64667" y1="52930" x2="63111" y2="38867"/>
                        <a14:foregroundMark x1="63111" y1="38867" x2="58111" y2="29492"/>
                        <a14:foregroundMark x1="58111" y1="29492" x2="50889" y2="23633"/>
                        <a14:foregroundMark x1="50889" y1="23633" x2="44444" y2="23828"/>
                        <a14:foregroundMark x1="44444" y1="23828" x2="39778" y2="33594"/>
                        <a14:foregroundMark x1="39778" y1="33594" x2="38000" y2="48438"/>
                        <a14:foregroundMark x1="38000" y1="48438" x2="40667" y2="59180"/>
                        <a14:foregroundMark x1="40667" y1="59180" x2="47667" y2="64844"/>
                        <a14:foregroundMark x1="47667" y1="64844" x2="57778" y2="65820"/>
                        <a14:foregroundMark x1="57778" y1="65820" x2="64778" y2="61523"/>
                        <a14:foregroundMark x1="64778" y1="61523" x2="66667" y2="45898"/>
                        <a14:foregroundMark x1="66667" y1="45898" x2="62444" y2="30469"/>
                        <a14:foregroundMark x1="62444" y1="30469" x2="55000" y2="21289"/>
                        <a14:foregroundMark x1="55000" y1="21289" x2="47889" y2="20117"/>
                        <a14:foregroundMark x1="47889" y1="20117" x2="41667" y2="25586"/>
                        <a14:foregroundMark x1="41667" y1="25586" x2="39333" y2="36719"/>
                        <a14:foregroundMark x1="39333" y1="36719" x2="39556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672" y="3579088"/>
            <a:ext cx="2302443" cy="14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A0AA3E0-88FD-432E-AED8-4DACAC6B1436}"/>
              </a:ext>
            </a:extLst>
          </p:cNvPr>
          <p:cNvSpPr/>
          <p:nvPr/>
        </p:nvSpPr>
        <p:spPr>
          <a:xfrm flipH="1">
            <a:off x="4721288" y="2649037"/>
            <a:ext cx="2743200" cy="3204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D7EF91E-C6E3-4C22-9F47-8FF4FB093EE0}"/>
              </a:ext>
            </a:extLst>
          </p:cNvPr>
          <p:cNvSpPr/>
          <p:nvPr/>
        </p:nvSpPr>
        <p:spPr>
          <a:xfrm flipH="1">
            <a:off x="4721288" y="4217126"/>
            <a:ext cx="2743200" cy="32047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2EE2F3D-91E3-4C6A-9C31-99C04E935BF9}"/>
              </a:ext>
            </a:extLst>
          </p:cNvPr>
          <p:cNvSpPr/>
          <p:nvPr/>
        </p:nvSpPr>
        <p:spPr>
          <a:xfrm flipH="1">
            <a:off x="4721288" y="5733115"/>
            <a:ext cx="2743200" cy="3204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4193AB-CA1C-4B60-BD05-652D86345CB0}"/>
              </a:ext>
            </a:extLst>
          </p:cNvPr>
          <p:cNvSpPr txBox="1"/>
          <p:nvPr/>
        </p:nvSpPr>
        <p:spPr>
          <a:xfrm>
            <a:off x="9806651" y="4725123"/>
            <a:ext cx="111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API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에서 조회</a:t>
            </a:r>
          </a:p>
        </p:txBody>
      </p:sp>
      <p:pic>
        <p:nvPicPr>
          <p:cNvPr id="52" name="Picture 22" descr="Api development Icon of Flat style - Available in SVG, PNG, EPS, AI &amp; Icon  fonts">
            <a:extLst>
              <a:ext uri="{FF2B5EF4-FFF2-40B4-BE49-F238E27FC236}">
                <a16:creationId xmlns:a16="http://schemas.microsoft.com/office/drawing/2014/main" id="{3A7F0272-15B0-4F4D-A1F0-7E763FD9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981" y="3771942"/>
            <a:ext cx="1042106" cy="104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B8984BE-2675-4849-91D8-11624A678A45}"/>
              </a:ext>
            </a:extLst>
          </p:cNvPr>
          <p:cNvSpPr/>
          <p:nvPr/>
        </p:nvSpPr>
        <p:spPr>
          <a:xfrm>
            <a:off x="9997118" y="4002293"/>
            <a:ext cx="729582" cy="3204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EC82515-2626-498D-BEF8-B062A310C977}"/>
              </a:ext>
            </a:extLst>
          </p:cNvPr>
          <p:cNvSpPr/>
          <p:nvPr/>
        </p:nvSpPr>
        <p:spPr>
          <a:xfrm flipH="1">
            <a:off x="9997116" y="4377362"/>
            <a:ext cx="729582" cy="3204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B658E1-8E44-4E6F-9878-D93ABB4D8CC3}"/>
              </a:ext>
            </a:extLst>
          </p:cNvPr>
          <p:cNvSpPr txBox="1"/>
          <p:nvPr/>
        </p:nvSpPr>
        <p:spPr>
          <a:xfrm>
            <a:off x="5154296" y="4586250"/>
            <a:ext cx="197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품목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], 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재고 및 단위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C46F91-D700-4D21-B8FF-357181266358}"/>
              </a:ext>
            </a:extLst>
          </p:cNvPr>
          <p:cNvSpPr txBox="1"/>
          <p:nvPr/>
        </p:nvSpPr>
        <p:spPr>
          <a:xfrm>
            <a:off x="9806651" y="3720513"/>
            <a:ext cx="111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API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에 요청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7E17A6-6B61-40A4-AC57-F39EB0E5BC6E}"/>
              </a:ext>
            </a:extLst>
          </p:cNvPr>
          <p:cNvSpPr txBox="1"/>
          <p:nvPr/>
        </p:nvSpPr>
        <p:spPr>
          <a:xfrm>
            <a:off x="8495637" y="5012740"/>
            <a:ext cx="111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빅스비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81A335-5361-4378-81E8-72B2D2A7D58A}"/>
              </a:ext>
            </a:extLst>
          </p:cNvPr>
          <p:cNvSpPr txBox="1"/>
          <p:nvPr/>
        </p:nvSpPr>
        <p:spPr>
          <a:xfrm>
            <a:off x="9541804" y="2229911"/>
            <a:ext cx="137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발화정보 분석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86DCCD-A046-47A7-A96A-17BEA825C38D}"/>
              </a:ext>
            </a:extLst>
          </p:cNvPr>
          <p:cNvSpPr txBox="1"/>
          <p:nvPr/>
        </p:nvSpPr>
        <p:spPr>
          <a:xfrm>
            <a:off x="4966154" y="2953155"/>
            <a:ext cx="2348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주문내역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 {</a:t>
            </a:r>
            <a:r>
              <a:rPr lang="ko-KR" altLang="en-US" sz="1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시간순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</a:t>
            </a:r>
            <a:r>
              <a:rPr lang="ko-KR" altLang="en-US" sz="1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수량순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}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069689-1EE4-463C-9E88-BCFA86AC0DA2}"/>
              </a:ext>
            </a:extLst>
          </p:cNvPr>
          <p:cNvSpPr txBox="1"/>
          <p:nvPr/>
        </p:nvSpPr>
        <p:spPr>
          <a:xfrm>
            <a:off x="5106899" y="6099390"/>
            <a:ext cx="197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요리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], [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개수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8A499-44A9-4DB2-81FF-68E7E988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 역할 분담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AE13F00-684A-4BEF-A52C-C0CE6393764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20" y="2083953"/>
            <a:ext cx="7200000" cy="360000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93D14F-A8F2-4DBF-B51B-07F3B60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8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정홍준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44ED07D-3857-42BC-AB17-6A59007D373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19" y="2083953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60ED51-A49A-4982-B2E8-97CE587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3892" y="2317473"/>
            <a:ext cx="3801097" cy="13655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200" dirty="0">
                <a:solidFill>
                  <a:srgbClr val="000000"/>
                </a:solidFill>
                <a:latin typeface="Consolas" panose="020B0609020204030204" pitchFamily="49" charset="0"/>
                <a:cs typeface="Bebas Neue" pitchFamily="34" charset="0"/>
              </a:rPr>
              <a:t>CONTENTS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83459" y="3285471"/>
            <a:ext cx="2990511" cy="229914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6149" y="3481696"/>
            <a:ext cx="6181227" cy="28765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F64D47F-8152-4D1B-BB38-014BA235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41905"/>
              </p:ext>
            </p:extLst>
          </p:nvPr>
        </p:nvGraphicFramePr>
        <p:xfrm>
          <a:off x="4901146" y="894105"/>
          <a:ext cx="6780797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223">
                  <a:extLst>
                    <a:ext uri="{9D8B030D-6E8A-4147-A177-3AD203B41FA5}">
                      <a16:colId xmlns:a16="http://schemas.microsoft.com/office/drawing/2014/main" val="1901254778"/>
                    </a:ext>
                  </a:extLst>
                </a:gridCol>
                <a:gridCol w="5390574">
                  <a:extLst>
                    <a:ext uri="{9D8B030D-6E8A-4147-A177-3AD203B41FA5}">
                      <a16:colId xmlns:a16="http://schemas.microsoft.com/office/drawing/2014/main" val="1845398759"/>
                    </a:ext>
                  </a:extLst>
                </a:gridCol>
              </a:tblGrid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01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동기 및 목적</a:t>
                      </a:r>
                      <a:endParaRPr lang="en-US" altLang="ko-KR" sz="2400" b="1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592057044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02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주요 기능</a:t>
                      </a:r>
                      <a:endParaRPr lang="en-US" altLang="ko-KR" sz="2400" b="1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669475082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03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기대 효과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020626742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04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확장 가능성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3671257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05</a:t>
                      </a:r>
                    </a:p>
                    <a:p>
                      <a:pPr algn="ctr" latinLnBrk="1"/>
                      <a:endParaRPr lang="ko-KR" altLang="en-US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시스템 흐름도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894322941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06</a:t>
                      </a:r>
                    </a:p>
                    <a:p>
                      <a:pPr algn="ctr" latinLnBrk="1"/>
                      <a:endParaRPr lang="en-US" altLang="ko-KR" sz="27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파트 분배 및 일정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3297716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4E8D35-E0DB-4D61-9145-16F87981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문소희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ACB1FC-16BB-4E1A-AAFE-36E7E94212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20" y="2083953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31B0A7-4EAA-4941-85FE-BAF7F64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4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안태호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07AAB16-FECC-41BD-AE54-4240E4BBE84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968" y="2110907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9834CE-AEF1-4868-B69B-756CF457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42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최재천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2E0547-6849-4220-8097-16EE21D1414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20" y="2110907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E23A2A-A680-4F02-A2C6-F9323BFF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하주현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0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파트 분배 및 일정</a:t>
            </a:r>
            <a:endParaRPr lang="en-US" sz="193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7227" y="2633102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27" y="321434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720" y="2083953"/>
            <a:ext cx="4740787" cy="416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9" name="Object 29"/>
          <p:cNvSpPr txBox="1"/>
          <p:nvPr/>
        </p:nvSpPr>
        <p:spPr>
          <a:xfrm>
            <a:off x="9219648" y="5501282"/>
            <a:ext cx="1927950" cy="11200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4443644-2E1B-4844-AFAA-A569E7EA08EB}"/>
              </a:ext>
            </a:extLst>
          </p:cNvPr>
          <p:cNvSpPr txBox="1"/>
          <p:nvPr/>
        </p:nvSpPr>
        <p:spPr>
          <a:xfrm>
            <a:off x="405780" y="2110907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01.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동기 및 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BFCFB1F-BDB5-46BF-A65B-6CC3A03ECD4E}"/>
              </a:ext>
            </a:extLst>
          </p:cNvPr>
          <p:cNvSpPr txBox="1"/>
          <p:nvPr/>
        </p:nvSpPr>
        <p:spPr>
          <a:xfrm>
            <a:off x="373763" y="4992765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06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파트 분배 및 일정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9E20085-A9C6-4CD2-988B-FD4885C1FA99}"/>
              </a:ext>
            </a:extLst>
          </p:cNvPr>
          <p:cNvSpPr txBox="1"/>
          <p:nvPr/>
        </p:nvSpPr>
        <p:spPr>
          <a:xfrm>
            <a:off x="405780" y="3792114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B2B4FB86-D659-4FCF-9015-27590C80A421}"/>
              </a:ext>
            </a:extLst>
          </p:cNvPr>
          <p:cNvSpPr txBox="1"/>
          <p:nvPr/>
        </p:nvSpPr>
        <p:spPr>
          <a:xfrm>
            <a:off x="405780" y="439244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4ECE922-0CD7-4592-91B4-277404E53D8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20" y="2083953"/>
            <a:ext cx="7200000" cy="360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9D3C53-CDC2-4A9E-938E-71215B56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7E90336D-1905-4106-BBCD-32366582B2B2}"/>
              </a:ext>
            </a:extLst>
          </p:cNvPr>
          <p:cNvSpPr txBox="1"/>
          <p:nvPr/>
        </p:nvSpPr>
        <p:spPr>
          <a:xfrm>
            <a:off x="692078" y="765517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/>
              </a:rPr>
              <a:t>참조 자료</a:t>
            </a:r>
          </a:p>
        </p:txBody>
      </p:sp>
      <p:grpSp>
        <p:nvGrpSpPr>
          <p:cNvPr id="5" name="그룹 1007">
            <a:extLst>
              <a:ext uri="{FF2B5EF4-FFF2-40B4-BE49-F238E27FC236}">
                <a16:creationId xmlns:a16="http://schemas.microsoft.com/office/drawing/2014/main" id="{DD619C86-5F68-42DC-B9CD-C03B322F7348}"/>
              </a:ext>
            </a:extLst>
          </p:cNvPr>
          <p:cNvGrpSpPr/>
          <p:nvPr/>
        </p:nvGrpSpPr>
        <p:grpSpPr>
          <a:xfrm>
            <a:off x="696000" y="1571435"/>
            <a:ext cx="10800000" cy="28765"/>
            <a:chOff x="5378219" y="2356674"/>
            <a:chExt cx="12450332" cy="43148"/>
          </a:xfrm>
        </p:grpSpPr>
        <p:pic>
          <p:nvPicPr>
            <p:cNvPr id="6" name="Object 37">
              <a:extLst>
                <a:ext uri="{FF2B5EF4-FFF2-40B4-BE49-F238E27FC236}">
                  <a16:creationId xmlns:a16="http://schemas.microsoft.com/office/drawing/2014/main" id="{3DBA638C-61E9-4DA1-AB44-16929B258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1C02632-90DB-4946-B472-1A09B6205E15}"/>
              </a:ext>
            </a:extLst>
          </p:cNvPr>
          <p:cNvGrpSpPr/>
          <p:nvPr/>
        </p:nvGrpSpPr>
        <p:grpSpPr>
          <a:xfrm>
            <a:off x="696000" y="450911"/>
            <a:ext cx="10800000" cy="208972"/>
            <a:chOff x="5358343" y="639654"/>
            <a:chExt cx="12520386" cy="313458"/>
          </a:xfrm>
        </p:grpSpPr>
        <p:pic>
          <p:nvPicPr>
            <p:cNvPr id="8" name="Object 40">
              <a:extLst>
                <a:ext uri="{FF2B5EF4-FFF2-40B4-BE49-F238E27FC236}">
                  <a16:creationId xmlns:a16="http://schemas.microsoft.com/office/drawing/2014/main" id="{F6F82292-407B-4288-9E42-707E5FBD3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F972ED6-A226-4CA2-ADB0-7BF54433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https://www.mk.co.kr/news/economy/view/2019/06/398124/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6"/>
              </a:rPr>
              <a:t>https://news.mt.co.kr/mtview.php?no=2019082910215283650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EBDD7-2814-4BE5-A476-642258C4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7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7309" y="4612357"/>
            <a:ext cx="7915859" cy="208972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9751" y="2285939"/>
            <a:ext cx="10110973" cy="3291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401" kern="0" spc="-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감사합니다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7246" y="6070600"/>
            <a:ext cx="3775983" cy="3352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67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1467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 당신의 집사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137309" y="2174460"/>
            <a:ext cx="7915859" cy="208972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A5735-5601-4974-A535-2414D243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810" y="2036370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01 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동기 및 목적</a:t>
            </a:r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 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동기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동기 및 목적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2810" y="271318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" y="3277166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 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7BC2030E-BD4B-4FBB-B2C8-B64454581302}"/>
              </a:ext>
            </a:extLst>
          </p:cNvPr>
          <p:cNvSpPr txBox="1"/>
          <p:nvPr/>
        </p:nvSpPr>
        <p:spPr>
          <a:xfrm>
            <a:off x="392810" y="3841153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</a:t>
            </a:r>
            <a:r>
              <a:rPr lang="en-US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EAA1F78-043A-42BE-8E05-EE0CA5B56AC4}"/>
              </a:ext>
            </a:extLst>
          </p:cNvPr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파트 분배 및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E4312A96-C69F-4C7F-B5DD-E3659FFB6D6B}"/>
              </a:ext>
            </a:extLst>
          </p:cNvPr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B9A1729-26D5-4E51-819A-EC2ED4F2C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972" y="1699903"/>
            <a:ext cx="7771268" cy="2340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CCC874-3C1F-4453-8C6F-D913D07E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972" y="3585462"/>
            <a:ext cx="6296904" cy="619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7385C8-291C-428B-B5C5-BAB880AE45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6972" y="4088743"/>
            <a:ext cx="6649378" cy="2162477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6555CCD-101C-4308-86B0-F6566B3C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810" y="2036370"/>
            <a:ext cx="3265609" cy="527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01  </a:t>
            </a:r>
            <a:r>
              <a:rPr lang="ko-KR" alt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동기 및 목적</a:t>
            </a:r>
            <a:r>
              <a:rPr lang="en-US" sz="2333" kern="0" spc="-267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8 Heavy" pitchFamily="34" charset="0"/>
              </a:rPr>
              <a:t> </a:t>
            </a:r>
            <a:endParaRPr lang="en-US" sz="12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목적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276" y="1015109"/>
            <a:ext cx="2073043" cy="439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33" kern="0" spc="-2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동기 및 목적</a:t>
            </a:r>
            <a:endParaRPr 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600" kern="0" spc="-667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392810" y="271318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02 .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주요 기능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" y="3277166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03. 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기대 효과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603437" y="2493688"/>
            <a:ext cx="2852267" cy="730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7" kern="0" spc="-133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sz="1200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7BC2030E-BD4B-4FBB-B2C8-B64454581302}"/>
              </a:ext>
            </a:extLst>
          </p:cNvPr>
          <p:cNvSpPr txBox="1"/>
          <p:nvPr/>
        </p:nvSpPr>
        <p:spPr>
          <a:xfrm>
            <a:off x="392810" y="3841153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04</a:t>
            </a:r>
            <a:r>
              <a:rPr lang="en-US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확장 가능성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EAA1F78-043A-42BE-8E05-EE0CA5B56AC4}"/>
              </a:ext>
            </a:extLst>
          </p:cNvPr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파트 분배 및 일정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E4312A96-C69F-4C7F-B5DD-E3659FFB6D6B}"/>
              </a:ext>
            </a:extLst>
          </p:cNvPr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05.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시스템 흐름도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60094-254B-4BE2-B009-9914E716C08A}"/>
              </a:ext>
            </a:extLst>
          </p:cNvPr>
          <p:cNvSpPr txBox="1"/>
          <p:nvPr/>
        </p:nvSpPr>
        <p:spPr>
          <a:xfrm>
            <a:off x="3666972" y="2039820"/>
            <a:ext cx="772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4BEAC-DC7F-46E2-8D7D-2CBFEE0154CB}"/>
              </a:ext>
            </a:extLst>
          </p:cNvPr>
          <p:cNvSpPr txBox="1"/>
          <p:nvPr/>
        </p:nvSpPr>
        <p:spPr>
          <a:xfrm>
            <a:off x="3666972" y="2039820"/>
            <a:ext cx="69837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소규모 음식점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푸드트럭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내 종이 주문 확인서 감소를 이끌어내는 서비스를 만들고자 한다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대화를 통한 서비스 이용으로 요리 중인 상황에도 손을 쓰지 않고 음식점 서비스 제공에 도움이 될 것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주문내역 조회 기능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재고관리 기능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웨이팅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부가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기능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예상 혼잡도 안내 기능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FCCA64-B2ED-41CF-BED2-4591BF82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1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왜 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Bixby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인가</a:t>
            </a:r>
            <a:r>
              <a:rPr lang="en-US" altLang="ko-KR" sz="3934" kern="0" spc="-533" dirty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?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108474" y="4069219"/>
            <a:ext cx="1438010" cy="7771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</a:p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 sz="1200"/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 dirty="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02</a:t>
            </a:r>
            <a:endParaRPr lang="en-US" altLang="ko-KR" sz="5600" kern="0" spc="-667" dirty="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112000" y="2616200"/>
            <a:ext cx="4216400" cy="13716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2667" kern="0" spc="-267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52800" y="1651000"/>
            <a:ext cx="4978400" cy="2069105"/>
          </a:xfrm>
          <a:prstGeom prst="rect">
            <a:avLst/>
          </a:prstGeom>
        </p:spPr>
      </p:pic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87490" y="3720105"/>
            <a:ext cx="2400000" cy="2400000"/>
          </a:xfrm>
          <a:prstGeom prst="rect">
            <a:avLst/>
          </a:prstGeom>
        </p:spPr>
      </p:pic>
      <p:pic>
        <p:nvPicPr>
          <p:cNvPr id="1016" name="그림 1015"/>
          <p:cNvPicPr>
            <a:picLocks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04510" y="3720105"/>
            <a:ext cx="2400000" cy="24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AF629D3-0ED6-4520-9AF6-3C7219730A90}"/>
              </a:ext>
            </a:extLst>
          </p:cNvPr>
          <p:cNvPicPr>
            <a:picLocks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96000" y="3720105"/>
            <a:ext cx="2400000" cy="2400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47329-820C-4E4F-A6A9-1C0F78B3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/>
              </a:rPr>
              <a:t>주문목록 조회 기능</a:t>
            </a:r>
            <a:endParaRPr lang="ko-KR" altLang="en-US" sz="3934" kern="0" spc="-533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08474" y="4069219"/>
            <a:ext cx="1438010" cy="7771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</a:p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 sz="1200"/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 dirty="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02</a:t>
            </a:r>
            <a:endParaRPr lang="en-US" altLang="ko-KR" sz="5600" kern="0" spc="-667" dirty="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02813" y="2095413"/>
            <a:ext cx="1639447" cy="1639447"/>
          </a:xfrm>
          <a:prstGeom prst="rect">
            <a:avLst/>
          </a:prstGeom>
        </p:spPr>
      </p:pic>
      <p:sp>
        <p:nvSpPr>
          <p:cNvPr id="16" name="Object 30">
            <a:extLst>
              <a:ext uri="{FF2B5EF4-FFF2-40B4-BE49-F238E27FC236}">
                <a16:creationId xmlns:a16="http://schemas.microsoft.com/office/drawing/2014/main" id="{C2541742-F725-4F33-8476-5F50D7856A2E}"/>
              </a:ext>
            </a:extLst>
          </p:cNvPr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 기능 </a:t>
            </a:r>
            <a:r>
              <a:rPr lang="en-US" altLang="ko-KR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</a:t>
            </a:r>
            <a:endParaRPr lang="en-US" sz="2133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A77CB2-99C7-4DA6-9C2D-D186DEC78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8671" y="3689966"/>
            <a:ext cx="1158513" cy="1158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4B02BA-9C14-4A97-9525-041518C2BF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4" y="2632809"/>
            <a:ext cx="3298709" cy="3298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40E62C-D26D-41FF-9628-0D585040CD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2039" y="2470822"/>
            <a:ext cx="3460696" cy="34606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62C5113-DF46-4180-8DFB-C9EEB8163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1452" y="3291840"/>
            <a:ext cx="2026173" cy="2026173"/>
          </a:xfrm>
          <a:prstGeom prst="rect">
            <a:avLst/>
          </a:prstGeom>
        </p:spPr>
      </p:pic>
      <p:pic>
        <p:nvPicPr>
          <p:cNvPr id="19" name="그래픽 18" descr="시계 방향으로 굽은 줄 화살표 단색으로 채워진">
            <a:extLst>
              <a:ext uri="{FF2B5EF4-FFF2-40B4-BE49-F238E27FC236}">
                <a16:creationId xmlns:a16="http://schemas.microsoft.com/office/drawing/2014/main" id="{2B8A87B5-26C2-4A3D-B13D-E72DC1468C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093410">
            <a:off x="6165601" y="2661840"/>
            <a:ext cx="609600" cy="609600"/>
          </a:xfrm>
          <a:prstGeom prst="rect">
            <a:avLst/>
          </a:prstGeom>
        </p:spPr>
      </p:pic>
      <p:pic>
        <p:nvPicPr>
          <p:cNvPr id="20" name="그래픽 19" descr="시계 방향으로 굽은 줄 화살표 단색으로 채워진">
            <a:extLst>
              <a:ext uri="{FF2B5EF4-FFF2-40B4-BE49-F238E27FC236}">
                <a16:creationId xmlns:a16="http://schemas.microsoft.com/office/drawing/2014/main" id="{C451A154-C3E0-441C-B331-D8702898D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49642">
            <a:off x="6160266" y="5113967"/>
            <a:ext cx="609600" cy="6096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293D9A-42F4-4C70-AC5E-E5CA7AD7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08400" y="779506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/>
              </a:rPr>
              <a:t>재고 관리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108474" y="4069219"/>
            <a:ext cx="1438010" cy="7771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</a:p>
          <a:p>
            <a:pPr algn="ctr">
              <a:defRPr/>
            </a:pPr>
            <a:r>
              <a:rPr lang="en-US" sz="1533" kern="0" spc="-67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 sz="1200"/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 dirty="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02</a:t>
            </a:r>
            <a:endParaRPr lang="en-US" altLang="ko-KR" sz="5600" kern="0" spc="-667" dirty="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15" name="Object 30">
            <a:extLst>
              <a:ext uri="{FF2B5EF4-FFF2-40B4-BE49-F238E27FC236}">
                <a16:creationId xmlns:a16="http://schemas.microsoft.com/office/drawing/2014/main" id="{265E3C29-C0E1-4A79-9766-F32AE22D72B0}"/>
              </a:ext>
            </a:extLst>
          </p:cNvPr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 기능 </a:t>
            </a:r>
            <a:r>
              <a:rPr lang="en-US" altLang="ko-KR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  <a:endParaRPr lang="en-US" sz="2133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5A4E2E-1971-427E-B06A-F2F92E892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89" y="1888274"/>
            <a:ext cx="3250793" cy="3250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C2543A-4226-431C-A7B8-CA2335E5C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44" y="3949495"/>
            <a:ext cx="2674779" cy="2674779"/>
          </a:xfrm>
          <a:prstGeom prst="rect">
            <a:avLst/>
          </a:prstGeom>
        </p:spPr>
      </p:pic>
      <p:pic>
        <p:nvPicPr>
          <p:cNvPr id="13" name="그림 12" descr="옅은이(가) 표시된 사진&#10;&#10;자동 생성된 설명">
            <a:extLst>
              <a:ext uri="{FF2B5EF4-FFF2-40B4-BE49-F238E27FC236}">
                <a16:creationId xmlns:a16="http://schemas.microsoft.com/office/drawing/2014/main" id="{D7F21D6F-5ED4-486D-9DF8-4E9263C0CA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029">
            <a:off x="7217226" y="4267650"/>
            <a:ext cx="833554" cy="8335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DEF93D-EF87-4EA0-B79A-0A752806EC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05711">
            <a:off x="6955136" y="2172712"/>
            <a:ext cx="725755" cy="725755"/>
          </a:xfrm>
          <a:prstGeom prst="rect">
            <a:avLst/>
          </a:prstGeom>
        </p:spPr>
      </p:pic>
      <p:pic>
        <p:nvPicPr>
          <p:cNvPr id="20" name="그래픽 19" descr="시계 방향으로 굽은 줄 화살표 단색으로 채워진">
            <a:extLst>
              <a:ext uri="{FF2B5EF4-FFF2-40B4-BE49-F238E27FC236}">
                <a16:creationId xmlns:a16="http://schemas.microsoft.com/office/drawing/2014/main" id="{67FA1B7C-F081-4A06-A64E-9754533EB7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044019">
            <a:off x="3708400" y="2884271"/>
            <a:ext cx="609600" cy="609600"/>
          </a:xfrm>
          <a:prstGeom prst="rect">
            <a:avLst/>
          </a:prstGeom>
        </p:spPr>
      </p:pic>
      <p:pic>
        <p:nvPicPr>
          <p:cNvPr id="32" name="그래픽 31" descr="시계 방향으로 굽은 줄 화살표 단색으로 채워진">
            <a:extLst>
              <a:ext uri="{FF2B5EF4-FFF2-40B4-BE49-F238E27FC236}">
                <a16:creationId xmlns:a16="http://schemas.microsoft.com/office/drawing/2014/main" id="{2A8276B5-AD6D-4858-9440-43378AFF37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093410">
            <a:off x="8598749" y="4155075"/>
            <a:ext cx="609600" cy="609600"/>
          </a:xfrm>
          <a:prstGeom prst="rect">
            <a:avLst/>
          </a:prstGeom>
        </p:spPr>
      </p:pic>
      <p:pic>
        <p:nvPicPr>
          <p:cNvPr id="33" name="그래픽 32" descr="시계 방향으로 굽은 줄 화살표 단색으로 채워진">
            <a:extLst>
              <a:ext uri="{FF2B5EF4-FFF2-40B4-BE49-F238E27FC236}">
                <a16:creationId xmlns:a16="http://schemas.microsoft.com/office/drawing/2014/main" id="{D9DE15BA-4739-406A-8A97-11C954DDB7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49642">
            <a:off x="8382512" y="5343861"/>
            <a:ext cx="609600" cy="609600"/>
          </a:xfrm>
          <a:prstGeom prst="rect">
            <a:avLst/>
          </a:prstGeom>
        </p:spPr>
      </p:pic>
      <p:pic>
        <p:nvPicPr>
          <p:cNvPr id="22" name="그림 2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68B56D8-427B-4555-BEB1-47D69C165C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7" y="3002991"/>
            <a:ext cx="2909573" cy="29095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CF43A-F170-4295-A5DC-68EFE403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59200" y="798264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/>
              </a:rPr>
              <a:t>웨이팅</a:t>
            </a:r>
            <a:r>
              <a:rPr lang="ko-KR" altLang="en-US" sz="3934" kern="0" spc="-533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/>
              </a:rPr>
              <a:t> 관리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 dirty="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02</a:t>
            </a:r>
            <a:endParaRPr lang="en-US" altLang="ko-KR" sz="5600" kern="0" spc="-667" dirty="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15399" y="2323273"/>
            <a:ext cx="2309399" cy="2309399"/>
          </a:xfrm>
          <a:prstGeom prst="rect">
            <a:avLst/>
          </a:prstGeom>
        </p:spPr>
      </p:pic>
      <p:sp>
        <p:nvSpPr>
          <p:cNvPr id="13" name="Object 30">
            <a:extLst>
              <a:ext uri="{FF2B5EF4-FFF2-40B4-BE49-F238E27FC236}">
                <a16:creationId xmlns:a16="http://schemas.microsoft.com/office/drawing/2014/main" id="{217E9AC2-75B6-413D-BBC5-125C0FFDE978}"/>
              </a:ext>
            </a:extLst>
          </p:cNvPr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 기능 </a:t>
            </a:r>
            <a:r>
              <a:rPr lang="en-US" altLang="ko-KR" sz="2133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  <a:endParaRPr lang="en-US" sz="2133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29BC51-91E6-4136-A7DE-A35223201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35590"/>
            <a:ext cx="4054222" cy="4054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BD4BD5-1861-4A22-99AB-AB3203A68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635632"/>
            <a:ext cx="1752335" cy="1752335"/>
          </a:xfrm>
          <a:prstGeom prst="rect">
            <a:avLst/>
          </a:prstGeom>
        </p:spPr>
      </p:pic>
      <p:pic>
        <p:nvPicPr>
          <p:cNvPr id="10" name="그래픽 9" descr="갈매기형 화살표 단색으로 채워진">
            <a:extLst>
              <a:ext uri="{FF2B5EF4-FFF2-40B4-BE49-F238E27FC236}">
                <a16:creationId xmlns:a16="http://schemas.microsoft.com/office/drawing/2014/main" id="{C911F068-E601-4D74-BDF8-A7342470ED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642557" y="3620962"/>
            <a:ext cx="711201" cy="7112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931A5FB-AF5D-4372-B3AC-BB71FA645D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23" y="2870200"/>
            <a:ext cx="1919131" cy="1919131"/>
          </a:xfrm>
          <a:prstGeom prst="rect">
            <a:avLst/>
          </a:prstGeom>
        </p:spPr>
      </p:pic>
      <p:pic>
        <p:nvPicPr>
          <p:cNvPr id="12" name="그래픽 11" descr="추가 단색으로 채워진">
            <a:extLst>
              <a:ext uri="{FF2B5EF4-FFF2-40B4-BE49-F238E27FC236}">
                <a16:creationId xmlns:a16="http://schemas.microsoft.com/office/drawing/2014/main" id="{9C675BBA-D392-48F3-A997-138A74D6F3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6853" y="3642904"/>
            <a:ext cx="609600" cy="6096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EDE7A-D508-472C-B23B-EB2515CC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6972" y="715740"/>
            <a:ext cx="5596189" cy="89970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934" kern="0" spc="-533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환경적 측면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89276" y="1015110"/>
            <a:ext cx="2282953" cy="46601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1867" kern="0" spc="-2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5 Medium"/>
              </a:rPr>
              <a:t>기대효과</a:t>
            </a:r>
            <a:endParaRPr lang="en-US" sz="1067">
              <a:latin typeface="에스코어 드림 7 ExtraBold"/>
              <a:ea typeface="에스코어 드림 7 Extra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763" y="519648"/>
            <a:ext cx="1333517" cy="12822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5600" kern="0" spc="-667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03</a:t>
            </a:r>
            <a:endParaRPr lang="en-US" sz="1200"/>
          </a:p>
        </p:txBody>
      </p:sp>
      <p:sp>
        <p:nvSpPr>
          <p:cNvPr id="32" name="Object 32"/>
          <p:cNvSpPr txBox="1"/>
          <p:nvPr/>
        </p:nvSpPr>
        <p:spPr>
          <a:xfrm>
            <a:off x="392810" y="2081994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01.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동기 및 목적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9223" y="263196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02.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주요 기능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585480" y="1571116"/>
            <a:ext cx="8300221" cy="28765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2229" y="426436"/>
            <a:ext cx="8346924" cy="208972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2236" y="1481123"/>
            <a:ext cx="2938339" cy="208972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8691" y="3481696"/>
            <a:ext cx="6181227" cy="28765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0" name="Object 7"/>
          <p:cNvSpPr txBox="1"/>
          <p:nvPr/>
        </p:nvSpPr>
        <p:spPr>
          <a:xfrm>
            <a:off x="392810" y="3880122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04.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확장 가능성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30971" y="3115684"/>
            <a:ext cx="4054629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67">
                <a:latin typeface="에스코어 드림 5 Medium"/>
                <a:ea typeface="에스코어 드림 5 Medium"/>
              </a:rPr>
              <a:t>하나의 주문마다 주문 시간</a:t>
            </a:r>
            <a:r>
              <a:rPr lang="en-US" altLang="ko-KR" sz="1867">
                <a:latin typeface="에스코어 드림 5 Medium"/>
                <a:ea typeface="에스코어 드림 5 Medium"/>
              </a:rPr>
              <a:t>,</a:t>
            </a:r>
            <a:r>
              <a:rPr lang="ko-KR" altLang="en-US" sz="1867">
                <a:latin typeface="에스코어 드림 5 Medium"/>
                <a:ea typeface="에스코어 드림 5 Medium"/>
              </a:rPr>
              <a:t> 메뉴 등을 알려주는 종이 주문서가 출력됩니다</a:t>
            </a:r>
            <a:r>
              <a:rPr lang="en-US" altLang="ko-KR" sz="1867">
                <a:latin typeface="에스코어 드림 5 Medium"/>
                <a:ea typeface="에스코어 드림 5 Medium"/>
              </a:rPr>
              <a:t>.</a:t>
            </a:r>
          </a:p>
          <a:p>
            <a:pPr>
              <a:defRPr/>
            </a:pPr>
            <a:endParaRPr lang="ko-KR" altLang="en-US" sz="1867">
              <a:latin typeface="에스코어 드림 5 Medium"/>
              <a:ea typeface="에스코어 드림 5 Medium"/>
            </a:endParaRPr>
          </a:p>
          <a:p>
            <a:pPr>
              <a:defRPr/>
            </a:pPr>
            <a:r>
              <a:rPr lang="ko-KR" altLang="en-US" sz="1867">
                <a:latin typeface="에스코어 드림 5 Medium"/>
                <a:ea typeface="에스코어 드림 5 Medium"/>
              </a:rPr>
              <a:t>요즘 환경에 대한 관심이 높아진 만큼</a:t>
            </a:r>
            <a:r>
              <a:rPr lang="en-US" altLang="ko-KR" sz="1867">
                <a:latin typeface="에스코어 드림 5 Medium"/>
                <a:ea typeface="에스코어 드림 5 Medium"/>
              </a:rPr>
              <a:t>,</a:t>
            </a:r>
            <a:endParaRPr lang="ko-KR" altLang="en-US" sz="1867">
              <a:latin typeface="에스코어 드림 5 Medium"/>
              <a:ea typeface="에스코어 드림 5 Medium"/>
            </a:endParaRPr>
          </a:p>
          <a:p>
            <a:pPr>
              <a:defRPr/>
            </a:pPr>
            <a:r>
              <a:rPr lang="en-US" altLang="ko-KR" sz="1867">
                <a:latin typeface="에스코어 드림 5 Medium"/>
                <a:ea typeface="에스코어 드림 5 Medium"/>
              </a:rPr>
              <a:t>Bixby</a:t>
            </a:r>
            <a:r>
              <a:rPr lang="ko-KR" altLang="en-US" sz="1867">
                <a:latin typeface="에스코어 드림 5 Medium"/>
                <a:ea typeface="에스코어 드림 5 Medium"/>
              </a:rPr>
              <a:t>를 사용하여 이러한 종이의 사용을 감소시킬 수 있을 것입니다</a:t>
            </a:r>
            <a:r>
              <a:rPr lang="en-US" altLang="ko-KR" sz="1867">
                <a:latin typeface="에스코어 드림 5 Medium"/>
                <a:ea typeface="에스코어 드림 5 Medium"/>
              </a:rPr>
              <a:t>.</a:t>
            </a:r>
          </a:p>
        </p:txBody>
      </p:sp>
      <p:sp>
        <p:nvSpPr>
          <p:cNvPr id="19" name="Object 35"/>
          <p:cNvSpPr txBox="1"/>
          <p:nvPr/>
        </p:nvSpPr>
        <p:spPr>
          <a:xfrm>
            <a:off x="373763" y="3212293"/>
            <a:ext cx="3265609" cy="52777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03 </a:t>
            </a:r>
            <a:r>
              <a:rPr lang="ko-KR" altLang="en-US" sz="2333" kern="0" spc="-267">
                <a:solidFill>
                  <a:srgbClr val="3F5FFF"/>
                </a:solidFill>
                <a:latin typeface="에스코어 드림 8 Heavy"/>
                <a:ea typeface="에스코어 드림 8 Heavy"/>
                <a:cs typeface="에스코어 드림 8 Heavy"/>
              </a:rPr>
              <a:t>기대효과</a:t>
            </a:r>
            <a:endParaRPr lang="en-US" sz="1200">
              <a:latin typeface="에스코어 드림 8 Heavy"/>
              <a:ea typeface="에스코어 드림 8 Heavy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405780" y="4998900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06. </a:t>
            </a:r>
            <a:r>
              <a:rPr lang="ko-KR" altLang="en-US" kern="0" spc="-200" dirty="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파트 분배 및 일정</a:t>
            </a:r>
            <a:endParaRPr lang="en-US" sz="1200" dirty="0">
              <a:latin typeface="에스코어 드림 5 Medium"/>
              <a:ea typeface="에스코어 드림 5 Medium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405780" y="4421643"/>
            <a:ext cx="3523975" cy="41141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05. </a:t>
            </a:r>
            <a:r>
              <a:rPr lang="ko-KR" altLang="en-US" kern="0" spc="-2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5 Medium"/>
              </a:rPr>
              <a:t>시스템 흐름도</a:t>
            </a:r>
            <a:endParaRPr lang="en-US" sz="1200">
              <a:latin typeface="에스코어 드림 5 Medium"/>
              <a:ea typeface="에스코어 드림 5 Medium"/>
            </a:endParaRPr>
          </a:p>
        </p:txBody>
      </p:sp>
      <p:pic>
        <p:nvPicPr>
          <p:cNvPr id="5123" name="그림 51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10000" y="2413000"/>
            <a:ext cx="3657600" cy="344781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54A188-4313-4330-AAEA-478730FE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129-0B8F-4E68-B110-93E66DFCC2B1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1655</Words>
  <Application>Microsoft Office PowerPoint</Application>
  <PresentationFormat>와이드스크린</PresentationFormat>
  <Paragraphs>336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배달의민족 주아</vt:lpstr>
      <vt:lpstr>에스코어 드림 7 ExtraBold</vt:lpstr>
      <vt:lpstr>Consolas</vt:lpstr>
      <vt:lpstr>Arial</vt:lpstr>
      <vt:lpstr>에스코어 드림 5 Medium</vt:lpstr>
      <vt:lpstr>에스코어 드림 8 Heavy</vt:lpstr>
      <vt:lpstr>함초롬바탕</vt:lpstr>
      <vt:lpstr>맑은 고딕</vt:lpstr>
      <vt:lpstr>에스코어 드림 4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동기 및 목적</dc:title>
  <dc:creator>choijc123@sju.ac.kr</dc:creator>
  <cp:lastModifiedBy>안 안</cp:lastModifiedBy>
  <cp:revision>35</cp:revision>
  <dcterms:created xsi:type="dcterms:W3CDTF">2021-03-20T10:47:05Z</dcterms:created>
  <dcterms:modified xsi:type="dcterms:W3CDTF">2021-03-21T12:20:20Z</dcterms:modified>
</cp:coreProperties>
</file>