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2" y="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994A6-CA40-4760-8E21-B5954A16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FC8DF2-A1D4-49B2-92DF-3F1F9BFCE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868DA-8775-4D60-A9C1-532A6C0A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40484-FA8D-4334-87A7-F0E6A486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1C1F4-F69B-4049-AAC6-398FDB95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3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D9C12-6562-4288-8654-B5A9908E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FA3D-C106-4801-8B4B-E2F8FF48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52392-3B17-4509-B20B-818B379D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CCE7-FDB0-4368-9CFE-068D1F40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71A1A-60C8-4EDA-BA6A-EAEA7DDC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0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980B41-D217-48BE-9657-93955AB55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F25DC-E415-4C44-B5C0-1BEA3FD8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28708-A5B4-4729-B106-1F903256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6CEFA-A73B-466C-B78E-4615FB0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FCAF0-12B1-4D64-B24E-F95C32AE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2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EF17D-76D5-4FCD-B2DE-C6016248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24724-AADF-4A32-B4E2-B2D76AB1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C93F-9A57-4B16-BA5B-043919D7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8CFCA-2587-41F6-8B58-64CF371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1710A-5141-471D-8FB1-82C75A4B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FBB40-2F12-46A0-AB7B-75E108F6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7E96-DD9E-4CB7-A163-9DE5A4E3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919C5-1756-4D33-965C-E098AD09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91079-05B0-41D1-A254-DCC86BD9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C5C8B-E2B4-481C-961D-920AF6BC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FF-D6EA-49D9-BEB0-8190AFB9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45718-23D7-433E-8777-6C9D7874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7A584-76E9-486E-96AC-73FC444E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5A0F2-0A1B-45BC-97AF-D998F43B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E04AE-4007-41B8-A52E-40779C65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465F6-CA1E-4EC5-8472-A4DC2F7D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2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EC6BB-2EEC-46E9-99D5-8B08EABC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138E0-7F42-486A-9A26-B5C66F08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3ED0B-F53C-4E63-B6B4-16499AA3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3BC1D-5D16-4AF1-B667-0C60DE219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7665E8-3104-46B6-A7B7-710584D3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EA5CA-80B1-4ED8-B730-86B3A420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ACAF5-8347-4372-A6B1-E3AF6EBB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2082A-8BD9-4634-9318-49E1A52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3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F59-87A0-4ACD-AF07-2D14D6A2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28B91-95AF-4135-8203-9FD0BEAF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F9486-4138-4B7F-8E6B-1F01F750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439C8-D3D0-4964-BCF6-9416C89A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D09F2-1783-4488-8D26-6E0B3C49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6F248-3BD8-4923-A399-298B4F80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C4071-039F-46E1-9407-7B15BCF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3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74E1-30D2-483A-AF32-758CFD5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0D2E7-9759-4C9E-B111-9D69686F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9CDF4-27F7-400B-ADC6-3705DE50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5BCB5-5377-41D1-992E-02A0B9C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93F47-B2E9-4C18-9AB8-02515068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973AA-2314-4C79-903B-92EBF2FA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6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7DD4-9DB0-46D8-A9A5-03831D89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1A110-1893-4475-A49A-A6B9CF3CF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BB392-63EC-4A18-99EC-78CC64BC1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398B5-9F6D-478C-BDED-C780F8C4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B8719-F3BB-4769-892B-A380882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087C5-02F1-4021-A809-B67CC8B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2607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A9BB9-F70E-4AD6-9C6B-9A047E65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C687F-4E0C-4CCA-BE6B-A5C937E6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36FDA-9C94-4ED7-91B9-7BC41598B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AD61-1BD5-4D1F-B11D-73CCA70D2AE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8919D-31B9-487E-BF39-5581D8EE9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4DA87-D6AC-4E00-8854-4F81FE050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A603-A51A-4813-9130-3BC51E94D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34080" y="2091745"/>
          <a:ext cx="9123839" cy="4089631"/>
        </p:xfrm>
        <a:graphic>
          <a:graphicData uri="http://schemas.openxmlformats.org/drawingml/2006/table">
            <a:tbl>
              <a:tblGrid>
                <a:gridCol w="2616459"/>
                <a:gridCol w="2379448"/>
                <a:gridCol w="2586392"/>
                <a:gridCol w="1541540"/>
              </a:tblGrid>
              <a:tr h="69075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구분</a:t>
                      </a:r>
                      <a:endParaRPr lang="ko-KR" altLang="en-US" sz="1400" b="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역할 분담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비고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63802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팀장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정홍준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282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팀원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1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문소희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모델링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&amp;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비즈니스로직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047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팀원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2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안태호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Vocab &amp;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발화 패턴 생성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00473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3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최재천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View &amp;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시험및유지보수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7078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팀원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4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하주현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모델링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비즈니스로직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0112" y="638138"/>
            <a:ext cx="4287914" cy="69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팀 역할분담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5689" y="1393374"/>
          <a:ext cx="9190527" cy="4993367"/>
        </p:xfrm>
        <a:graphic>
          <a:graphicData uri="http://schemas.openxmlformats.org/drawingml/2006/table">
            <a:tbl>
              <a:tblGrid>
                <a:gridCol w="3149342"/>
                <a:gridCol w="524577"/>
                <a:gridCol w="552029"/>
                <a:gridCol w="513483"/>
                <a:gridCol w="513483"/>
                <a:gridCol w="475049"/>
                <a:gridCol w="500635"/>
                <a:gridCol w="500635"/>
                <a:gridCol w="500635"/>
                <a:gridCol w="490163"/>
                <a:gridCol w="490163"/>
                <a:gridCol w="490163"/>
                <a:gridCol w="490163"/>
              </a:tblGrid>
              <a:tr h="444983">
                <a:tc rowSpan="2"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                                       주차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endParaRPr lang="en-US" altLang="ko-KR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endParaRPr lang="en-US" altLang="ko-KR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수행내용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 vert="horz" lIns="69721" tIns="34860" rIns="69721" bIns="3486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9721" marR="69721" marT="34860" marB="348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38143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451242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1242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</a:tr>
              <a:tr h="451242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1242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아이디어 확장성 구상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3017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기술 스택 결정 및 작업 환경설정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1242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요구사항 분석서 작성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905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API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개발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4905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View &amp; Layout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9055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시험 및 유지보수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  <a:ea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0617" y="302833"/>
            <a:ext cx="5433134" cy="695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정홍준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0315" y="372862"/>
            <a:ext cx="2361460" cy="69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문소희</a:t>
            </a:r>
            <a:endParaRPr lang="ko-KR" altLang="en-US" sz="4000"/>
          </a:p>
        </p:txBody>
      </p:sp>
      <p:cxnSp>
        <p:nvCxnSpPr>
          <p:cNvPr id="11" name="직선 연결선 10"/>
          <p:cNvCxnSpPr/>
          <p:nvPr/>
        </p:nvCxnSpPr>
        <p:spPr>
          <a:xfrm>
            <a:off x="1514567" y="1229558"/>
            <a:ext cx="3252742" cy="1162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85589" y="1393795"/>
          <a:ext cx="9019917" cy="4604832"/>
        </p:xfrm>
        <a:graphic>
          <a:graphicData uri="http://schemas.openxmlformats.org/drawingml/2006/table">
            <a:tbl>
              <a:tblGrid>
                <a:gridCol w="3092192"/>
                <a:gridCol w="514725"/>
                <a:gridCol w="541662"/>
                <a:gridCol w="503840"/>
                <a:gridCol w="503840"/>
                <a:gridCol w="466127"/>
                <a:gridCol w="491233"/>
                <a:gridCol w="491233"/>
                <a:gridCol w="491233"/>
                <a:gridCol w="480958"/>
                <a:gridCol w="480958"/>
                <a:gridCol w="480958"/>
                <a:gridCol w="480958"/>
              </a:tblGrid>
              <a:tr h="569369">
                <a:tc rowSpan="2">
                  <a:txBody>
                    <a:bodyPr vert="horz" lIns="69721" tIns="34860" rIns="69721" bIns="34860" anchor="t" anchorCtr="0"/>
                    <a:p>
                      <a:pPr algn="l"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                                      주차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endParaRPr lang="en-US" altLang="ko-KR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 수행내용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>
                        <a:defRPr/>
                      </a:pP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p>
                      <a:pPr algn="ctr">
                        <a:defRPr/>
                      </a:pPr>
                      <a:endParaRPr lang="ko-KR" altLang="en-US" sz="1400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4082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8496b1"/>
                    </a:solidFill>
                  </a:tcPr>
                </a:tc>
              </a:tr>
              <a:tr h="403064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8732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</a:tr>
              <a:tr h="44251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42516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37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4037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37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모델링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40371">
                <a:tc>
                  <a:txBody>
                    <a:bodyPr vert="horz" lIns="69721" tIns="34860" rIns="69721" bIns="34860" anchor="t" anchorCtr="0"/>
                    <a:p>
                      <a:pPr algn="ctr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비즈니스 로직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9721" tIns="34860" rIns="69721" bIns="34860" anchor="t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1BCD195-D328-4B0E-AFEB-1530A9120295}"/>
              </a:ext>
            </a:extLst>
          </p:cNvPr>
          <p:cNvSpPr txBox="1"/>
          <p:nvPr/>
        </p:nvSpPr>
        <p:spPr>
          <a:xfrm>
            <a:off x="772357" y="337350"/>
            <a:ext cx="2361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안태호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4BEE24-9953-46C7-B973-D726557B9178}"/>
              </a:ext>
            </a:extLst>
          </p:cNvPr>
          <p:cNvCxnSpPr>
            <a:cxnSpLocks/>
          </p:cNvCxnSpPr>
          <p:nvPr/>
        </p:nvCxnSpPr>
        <p:spPr>
          <a:xfrm>
            <a:off x="1585588" y="2006353"/>
            <a:ext cx="3252742" cy="1162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A51364-EB19-4A22-9077-CF9C8AD19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8673"/>
              </p:ext>
            </p:extLst>
          </p:nvPr>
        </p:nvGraphicFramePr>
        <p:xfrm>
          <a:off x="1585589" y="1216241"/>
          <a:ext cx="9020823" cy="5394229"/>
        </p:xfrm>
        <a:graphic>
          <a:graphicData uri="http://schemas.openxmlformats.org/drawingml/2006/table">
            <a:tbl>
              <a:tblPr/>
              <a:tblGrid>
                <a:gridCol w="3267298">
                  <a:extLst>
                    <a:ext uri="{9D8B030D-6E8A-4147-A177-3AD203B41FA5}">
                      <a16:colId xmlns:a16="http://schemas.microsoft.com/office/drawing/2014/main" val="2771628913"/>
                    </a:ext>
                  </a:extLst>
                </a:gridCol>
                <a:gridCol w="543714">
                  <a:extLst>
                    <a:ext uri="{9D8B030D-6E8A-4147-A177-3AD203B41FA5}">
                      <a16:colId xmlns:a16="http://schemas.microsoft.com/office/drawing/2014/main" val="2414951297"/>
                    </a:ext>
                  </a:extLst>
                </a:gridCol>
                <a:gridCol w="572168">
                  <a:extLst>
                    <a:ext uri="{9D8B030D-6E8A-4147-A177-3AD203B41FA5}">
                      <a16:colId xmlns:a16="http://schemas.microsoft.com/office/drawing/2014/main" val="54048720"/>
                    </a:ext>
                  </a:extLst>
                </a:gridCol>
                <a:gridCol w="532216">
                  <a:extLst>
                    <a:ext uri="{9D8B030D-6E8A-4147-A177-3AD203B41FA5}">
                      <a16:colId xmlns:a16="http://schemas.microsoft.com/office/drawing/2014/main" val="1671946766"/>
                    </a:ext>
                  </a:extLst>
                </a:gridCol>
                <a:gridCol w="532216">
                  <a:extLst>
                    <a:ext uri="{9D8B030D-6E8A-4147-A177-3AD203B41FA5}">
                      <a16:colId xmlns:a16="http://schemas.microsoft.com/office/drawing/2014/main" val="2696954824"/>
                    </a:ext>
                  </a:extLst>
                </a:gridCol>
                <a:gridCol w="492379">
                  <a:extLst>
                    <a:ext uri="{9D8B030D-6E8A-4147-A177-3AD203B41FA5}">
                      <a16:colId xmlns:a16="http://schemas.microsoft.com/office/drawing/2014/main" val="2474009631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3039375245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1140415827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3119100095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4188502517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663569005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3731523985"/>
                    </a:ext>
                  </a:extLst>
                </a:gridCol>
              </a:tblGrid>
              <a:tr h="475344"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</a:rPr>
                        <a:t>                                            주차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</a:rPr>
                        <a:t>수행내용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53388"/>
                  </a:ext>
                </a:extLst>
              </a:tr>
              <a:tr h="437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7359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64640"/>
                  </a:ext>
                </a:extLst>
              </a:tr>
              <a:tr h="4561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64493"/>
                  </a:ext>
                </a:extLst>
              </a:tr>
              <a:tr h="4820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4995"/>
                  </a:ext>
                </a:extLst>
              </a:tr>
              <a:tr h="4820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89828"/>
                  </a:ext>
                </a:extLst>
              </a:tr>
              <a:tr h="4796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11832"/>
                  </a:ext>
                </a:extLst>
              </a:tr>
              <a:tr h="4796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9324"/>
                  </a:ext>
                </a:extLst>
              </a:tr>
              <a:tr h="4796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Vocab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21749"/>
                  </a:ext>
                </a:extLst>
              </a:tr>
              <a:tr h="4796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발화 패턴 생성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29645"/>
                  </a:ext>
                </a:extLst>
              </a:tr>
              <a:tr h="4796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시험 및 유지보수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9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05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1BCD195-D328-4B0E-AFEB-1530A9120295}"/>
              </a:ext>
            </a:extLst>
          </p:cNvPr>
          <p:cNvSpPr txBox="1"/>
          <p:nvPr/>
        </p:nvSpPr>
        <p:spPr>
          <a:xfrm>
            <a:off x="843379" y="399494"/>
            <a:ext cx="2361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최재천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4BEE24-9953-46C7-B973-D726557B9178}"/>
              </a:ext>
            </a:extLst>
          </p:cNvPr>
          <p:cNvCxnSpPr>
            <a:cxnSpLocks/>
          </p:cNvCxnSpPr>
          <p:nvPr/>
        </p:nvCxnSpPr>
        <p:spPr>
          <a:xfrm>
            <a:off x="1496812" y="1487009"/>
            <a:ext cx="3252742" cy="1162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EF54E5-5DD1-4223-8106-14BE19AA5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29089"/>
              </p:ext>
            </p:extLst>
          </p:nvPr>
        </p:nvGraphicFramePr>
        <p:xfrm>
          <a:off x="1523444" y="1597981"/>
          <a:ext cx="9020823" cy="5022009"/>
        </p:xfrm>
        <a:graphic>
          <a:graphicData uri="http://schemas.openxmlformats.org/drawingml/2006/table">
            <a:tbl>
              <a:tblPr/>
              <a:tblGrid>
                <a:gridCol w="3267298">
                  <a:extLst>
                    <a:ext uri="{9D8B030D-6E8A-4147-A177-3AD203B41FA5}">
                      <a16:colId xmlns:a16="http://schemas.microsoft.com/office/drawing/2014/main" val="2771628913"/>
                    </a:ext>
                  </a:extLst>
                </a:gridCol>
                <a:gridCol w="543714">
                  <a:extLst>
                    <a:ext uri="{9D8B030D-6E8A-4147-A177-3AD203B41FA5}">
                      <a16:colId xmlns:a16="http://schemas.microsoft.com/office/drawing/2014/main" val="2414951297"/>
                    </a:ext>
                  </a:extLst>
                </a:gridCol>
                <a:gridCol w="572168">
                  <a:extLst>
                    <a:ext uri="{9D8B030D-6E8A-4147-A177-3AD203B41FA5}">
                      <a16:colId xmlns:a16="http://schemas.microsoft.com/office/drawing/2014/main" val="54048720"/>
                    </a:ext>
                  </a:extLst>
                </a:gridCol>
                <a:gridCol w="532216">
                  <a:extLst>
                    <a:ext uri="{9D8B030D-6E8A-4147-A177-3AD203B41FA5}">
                      <a16:colId xmlns:a16="http://schemas.microsoft.com/office/drawing/2014/main" val="1671946766"/>
                    </a:ext>
                  </a:extLst>
                </a:gridCol>
                <a:gridCol w="532216">
                  <a:extLst>
                    <a:ext uri="{9D8B030D-6E8A-4147-A177-3AD203B41FA5}">
                      <a16:colId xmlns:a16="http://schemas.microsoft.com/office/drawing/2014/main" val="2696954824"/>
                    </a:ext>
                  </a:extLst>
                </a:gridCol>
                <a:gridCol w="492379">
                  <a:extLst>
                    <a:ext uri="{9D8B030D-6E8A-4147-A177-3AD203B41FA5}">
                      <a16:colId xmlns:a16="http://schemas.microsoft.com/office/drawing/2014/main" val="2474009631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3039375245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1140415827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3119100095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4188502517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663569005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3731523985"/>
                    </a:ext>
                  </a:extLst>
                </a:gridCol>
              </a:tblGrid>
              <a:tr h="483831"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</a:rPr>
                        <a:t>                                            주차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</a:rPr>
                        <a:t>수행내용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53388"/>
                  </a:ext>
                </a:extLst>
              </a:tr>
              <a:tr h="613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73599"/>
                  </a:ext>
                </a:extLst>
              </a:tr>
              <a:tr h="4468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64640"/>
                  </a:ext>
                </a:extLst>
              </a:tr>
              <a:tr h="5042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64493"/>
                  </a:ext>
                </a:extLst>
              </a:tr>
              <a:tr h="4906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4995"/>
                  </a:ext>
                </a:extLst>
              </a:tr>
              <a:tr h="49063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89828"/>
                  </a:ext>
                </a:extLst>
              </a:tr>
              <a:tr h="4882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11832"/>
                  </a:ext>
                </a:extLst>
              </a:tr>
              <a:tr h="4882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9324"/>
                  </a:ext>
                </a:extLst>
              </a:tr>
              <a:tr h="4882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View &amp; Layout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21749"/>
                  </a:ext>
                </a:extLst>
              </a:tr>
              <a:tr h="4882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시험 및 유지보수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9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9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1BCD195-D328-4B0E-AFEB-1530A9120295}"/>
              </a:ext>
            </a:extLst>
          </p:cNvPr>
          <p:cNvSpPr txBox="1"/>
          <p:nvPr/>
        </p:nvSpPr>
        <p:spPr>
          <a:xfrm>
            <a:off x="850499" y="416086"/>
            <a:ext cx="2361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하주현</a:t>
            </a:r>
            <a:endParaRPr lang="ko-KR" altLang="en-US" sz="4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4BEE24-9953-46C7-B973-D726557B9178}"/>
              </a:ext>
            </a:extLst>
          </p:cNvPr>
          <p:cNvCxnSpPr>
            <a:cxnSpLocks/>
          </p:cNvCxnSpPr>
          <p:nvPr/>
        </p:nvCxnSpPr>
        <p:spPr>
          <a:xfrm>
            <a:off x="1585588" y="2006353"/>
            <a:ext cx="3252742" cy="1162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F2F8F8-ED69-4B09-960F-CDBB35E66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82719"/>
              </p:ext>
            </p:extLst>
          </p:nvPr>
        </p:nvGraphicFramePr>
        <p:xfrm>
          <a:off x="1537684" y="1418099"/>
          <a:ext cx="9020823" cy="5248662"/>
        </p:xfrm>
        <a:graphic>
          <a:graphicData uri="http://schemas.openxmlformats.org/drawingml/2006/table">
            <a:tbl>
              <a:tblPr/>
              <a:tblGrid>
                <a:gridCol w="3267298">
                  <a:extLst>
                    <a:ext uri="{9D8B030D-6E8A-4147-A177-3AD203B41FA5}">
                      <a16:colId xmlns:a16="http://schemas.microsoft.com/office/drawing/2014/main" val="2771628913"/>
                    </a:ext>
                  </a:extLst>
                </a:gridCol>
                <a:gridCol w="543714">
                  <a:extLst>
                    <a:ext uri="{9D8B030D-6E8A-4147-A177-3AD203B41FA5}">
                      <a16:colId xmlns:a16="http://schemas.microsoft.com/office/drawing/2014/main" val="2414951297"/>
                    </a:ext>
                  </a:extLst>
                </a:gridCol>
                <a:gridCol w="572168">
                  <a:extLst>
                    <a:ext uri="{9D8B030D-6E8A-4147-A177-3AD203B41FA5}">
                      <a16:colId xmlns:a16="http://schemas.microsoft.com/office/drawing/2014/main" val="54048720"/>
                    </a:ext>
                  </a:extLst>
                </a:gridCol>
                <a:gridCol w="532216">
                  <a:extLst>
                    <a:ext uri="{9D8B030D-6E8A-4147-A177-3AD203B41FA5}">
                      <a16:colId xmlns:a16="http://schemas.microsoft.com/office/drawing/2014/main" val="1671946766"/>
                    </a:ext>
                  </a:extLst>
                </a:gridCol>
                <a:gridCol w="532216">
                  <a:extLst>
                    <a:ext uri="{9D8B030D-6E8A-4147-A177-3AD203B41FA5}">
                      <a16:colId xmlns:a16="http://schemas.microsoft.com/office/drawing/2014/main" val="2696954824"/>
                    </a:ext>
                  </a:extLst>
                </a:gridCol>
                <a:gridCol w="492379">
                  <a:extLst>
                    <a:ext uri="{9D8B030D-6E8A-4147-A177-3AD203B41FA5}">
                      <a16:colId xmlns:a16="http://schemas.microsoft.com/office/drawing/2014/main" val="2474009631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3039375245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1140415827"/>
                    </a:ext>
                  </a:extLst>
                </a:gridCol>
                <a:gridCol w="518899">
                  <a:extLst>
                    <a:ext uri="{9D8B030D-6E8A-4147-A177-3AD203B41FA5}">
                      <a16:colId xmlns:a16="http://schemas.microsoft.com/office/drawing/2014/main" val="3119100095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4188502517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663569005"/>
                    </a:ext>
                  </a:extLst>
                </a:gridCol>
                <a:gridCol w="508045">
                  <a:extLst>
                    <a:ext uri="{9D8B030D-6E8A-4147-A177-3AD203B41FA5}">
                      <a16:colId xmlns:a16="http://schemas.microsoft.com/office/drawing/2014/main" val="3731523985"/>
                    </a:ext>
                  </a:extLst>
                </a:gridCol>
              </a:tblGrid>
              <a:tr h="517384"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</a:rPr>
                        <a:t>                                            주차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</a:rPr>
                        <a:t>수행내용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53388"/>
                  </a:ext>
                </a:extLst>
              </a:tr>
              <a:tr h="475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73599"/>
                  </a:ext>
                </a:extLst>
              </a:tr>
              <a:tr h="4778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팀 빌딩 및 주제 선정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64640"/>
                  </a:ext>
                </a:extLst>
              </a:tr>
              <a:tr h="4964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목표 설정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64493"/>
                  </a:ext>
                </a:extLst>
              </a:tr>
              <a:tr h="5246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문제점 파악 및 해결 방안 구상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4995"/>
                  </a:ext>
                </a:extLst>
              </a:tr>
              <a:tr h="5246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프로젝트 제안서 작성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89828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  <a:ea typeface="배달의민족 도현"/>
                        </a:rPr>
                        <a:t>대화 시나리오 구상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배달의민족 도현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11832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JS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BIXBY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학습 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9324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모델링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21749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배달의민족 도현"/>
                        </a:rPr>
                        <a:t>비즈니스 로직</a:t>
                      </a: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9721" marR="69721" marT="34860" marB="3486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9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4576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와이드스크린</ep:PresentationFormat>
  <ep:Paragraphs>161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PowerPoint 프레젠테이션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2021-03-19T02:16:17.000</dcterms:created>
  <dc:creator>sohee</dc:creator>
  <cp:lastModifiedBy>sohee</cp:lastModifiedBy>
  <dcterms:modified xsi:type="dcterms:W3CDTF">2021-03-20T14:23:24.267</dcterms:modified>
  <cp:revision>10</cp:revision>
  <dc:title>PowerPoint 프레젠테이션</dc:title>
  <cp:version>1000.0000.01</cp:version>
</cp:coreProperties>
</file>