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정 홍준" initials="정홍" lastIdx="8" clrIdx="0"/>
  <p:cmAuthor id="2" name="choijc123@sju.ac.kr" initials="c" lastIdx="1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528" autoAdjust="0"/>
    <p:restoredTop sz="84798" autoAdjust="0"/>
  </p:normalViewPr>
  <p:slideViewPr>
    <p:cSldViewPr>
      <p:cViewPr varScale="1">
        <p:scale>
          <a:sx n="100" d="100"/>
          <a:sy n="100" d="100"/>
        </p:scale>
        <p:origin x="1147" y="48"/>
      </p:cViewPr>
      <p:guideLst>
        <p:guide orient="horz" pos="323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commentAuthors" Target="commentAuthors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1-03-16T16:42:44.494" idx="8">
    <p:pos x="9" y="9"/>
    <p:text>노인 그림에서 확장하여 소외계층으로 가는 그림이 있으면 좋을 것 같아요</p:text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779450C-BDA8-4CF3-BC1D-992BE26D3A49}" type="datetime1">
              <a:rPr lang="ko-KR" altLang="en-US"/>
              <a:pPr lvl="0">
                <a:defRPr/>
              </a:pPr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4F80DF1-3629-4AD9-BE76-808E669F1E4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카페나 음식점에서 일을 해보신 분들은 알 수 있듯이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다수의 직원이 일하거나 너무 바쁜 상황에서는 종이 주문서의 순서가 뒤섞이거나 중복추가</a:t>
            </a:r>
            <a:r>
              <a:rPr lang="en-US" altLang="ko-KR"/>
              <a:t>,</a:t>
            </a:r>
            <a:r>
              <a:rPr lang="ko-KR" altLang="en-US"/>
              <a:t> 누락된 경우가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Bixby</a:t>
            </a:r>
            <a:r>
              <a:rPr lang="ko-KR" altLang="en-US"/>
              <a:t>를 이용하여 주문 조회를 한다면 키오스크에서 입력된 주문의 순서대로 사용자가 알 수 있으므로 그러한 일이 발생하지 않습니다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4F80DF1-3629-4AD9-BE76-808E669F1E4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kern="100">
                <a:effectLst/>
                <a:latin typeface="맑은 고딕"/>
                <a:ea typeface="맑은 고딕"/>
                <a:cs typeface="Times New Roman"/>
              </a:rPr>
              <a:t>현재의 대상은 </a:t>
            </a:r>
            <a:r>
              <a:rPr lang="en-US" altLang="ko-KR" sz="1800" kern="100">
                <a:effectLst/>
                <a:latin typeface="맑은 고딕"/>
                <a:ea typeface="맑은 고딕"/>
                <a:cs typeface="Times New Roman"/>
              </a:rPr>
              <a:t>1</a:t>
            </a:r>
            <a:r>
              <a:rPr lang="ko-KR" altLang="en-US" sz="1800" kern="100">
                <a:effectLst/>
                <a:latin typeface="맑은 고딕"/>
                <a:ea typeface="맑은 고딕"/>
                <a:cs typeface="Times New Roman"/>
              </a:rPr>
              <a:t>인 음식점이나 푸드트럭을 운영자로 하고 있지만</a:t>
            </a:r>
            <a:r>
              <a:rPr lang="en-US" altLang="ko-KR" sz="1800" kern="100">
                <a:effectLst/>
                <a:latin typeface="맑은 고딕"/>
                <a:ea typeface="맑은 고딕"/>
                <a:cs typeface="Times New Roman"/>
              </a:rPr>
              <a:t>,</a:t>
            </a:r>
            <a:endParaRPr lang="en-US" altLang="ko-KR" sz="1800" kern="100">
              <a:effectLst/>
              <a:latin typeface="맑은 고딕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kern="100">
                <a:effectLst/>
                <a:latin typeface="맑은 고딕"/>
                <a:ea typeface="맑은 고딕"/>
                <a:cs typeface="Times New Roman"/>
              </a:rPr>
              <a:t>Bixby</a:t>
            </a:r>
            <a:r>
              <a:rPr lang="ko-KR" altLang="en-US" sz="1800" kern="100">
                <a:effectLst/>
                <a:latin typeface="맑은 고딕"/>
                <a:ea typeface="맑은 고딕"/>
                <a:cs typeface="Times New Roman"/>
              </a:rPr>
              <a:t>의 인식도나 속도면에서 향상된다면 추후에는 대형 음식점에서도 사용가능할 것으로 봅니다</a:t>
            </a:r>
            <a:r>
              <a:rPr lang="en-US" altLang="ko-KR" sz="1800" kern="100">
                <a:effectLst/>
                <a:latin typeface="맑은 고딕"/>
                <a:ea typeface="맑은 고딕"/>
                <a:cs typeface="Times New Roman"/>
              </a:rPr>
              <a:t>.</a:t>
            </a:r>
            <a:endParaRPr lang="en-US" altLang="ko-KR" sz="1800" kern="10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4F80DF1-3629-4AD9-BE76-808E669F1E4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4F80DF1-3629-4AD9-BE76-808E669F1E4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6.jpeg"  /><Relationship Id="rId8" Type="http://schemas.openxmlformats.org/officeDocument/2006/relationships/image" Target="../media/image7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2" Type="http://schemas.openxmlformats.org/officeDocument/2006/relationships/slideLayout" Target="../slideLayouts/slideLayout1.xml"  /><Relationship Id="rId3" Type="http://schemas.openxmlformats.org/officeDocument/2006/relationships/comments" Target="../comments/comment1.xml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3495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5900" b="0" kern="0" spc="-80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환경적 측면</a:t>
            </a:r>
            <a:endParaRPr lang="ko-KR" altLang="en-US" sz="5900" b="0" kern="0" spc="-800">
              <a:solidFill>
                <a:srgbClr val="000000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424430" cy="69902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800" b="0" kern="0" spc="-3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5 Medium"/>
              </a:rPr>
              <a:t>기대효과</a:t>
            </a:r>
            <a:endParaRPr lang="en-US" sz="1600">
              <a:latin typeface="에스코어 드림 7 ExtraBold"/>
              <a:ea typeface="에스코어 드림 7 Extra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192341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03</a:t>
            </a:r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01.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동기 및 목적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3835" y="3947942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02.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주요 기능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grpSp>
        <p:nvGrpSpPr>
          <p:cNvPr id="1007" name="그룹 1007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0" name="Object 7"/>
          <p:cNvSpPr txBox="1"/>
          <p:nvPr/>
        </p:nvSpPr>
        <p:spPr>
          <a:xfrm>
            <a:off x="589215" y="5820183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04.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확장 가능성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596456" y="4673526"/>
            <a:ext cx="6081944" cy="2649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2800">
                <a:latin typeface="에스코어 드림 5 Medium"/>
                <a:ea typeface="에스코어 드림 5 Medium"/>
              </a:rPr>
              <a:t>하나의 주문마다 주문 시간</a:t>
            </a:r>
            <a:r>
              <a:rPr lang="en-US" altLang="ko-KR" sz="2800">
                <a:latin typeface="에스코어 드림 5 Medium"/>
                <a:ea typeface="에스코어 드림 5 Medium"/>
              </a:rPr>
              <a:t>,</a:t>
            </a:r>
            <a:r>
              <a:rPr lang="ko-KR" altLang="en-US" sz="2800">
                <a:latin typeface="에스코어 드림 5 Medium"/>
                <a:ea typeface="에스코어 드림 5 Medium"/>
              </a:rPr>
              <a:t> 메뉴 등을 알려주는 종이 주문서가 출력됩니다</a:t>
            </a:r>
            <a:r>
              <a:rPr lang="en-US" altLang="ko-KR" sz="2800">
                <a:latin typeface="에스코어 드림 5 Medium"/>
                <a:ea typeface="에스코어 드림 5 Medium"/>
              </a:rPr>
              <a:t>.</a:t>
            </a:r>
            <a:endParaRPr lang="en-US" altLang="ko-KR" sz="2800">
              <a:latin typeface="에스코어 드림 5 Medium"/>
              <a:ea typeface="에스코어 드림 5 Medium"/>
            </a:endParaRPr>
          </a:p>
          <a:p>
            <a:pPr marL="0" indent="0">
              <a:buNone/>
              <a:defRPr/>
            </a:pPr>
            <a:endParaRPr lang="ko-KR" altLang="en-US" sz="2800">
              <a:latin typeface="에스코어 드림 5 Medium"/>
              <a:ea typeface="에스코어 드림 5 Medium"/>
            </a:endParaRPr>
          </a:p>
          <a:p>
            <a:pPr marL="0" indent="0">
              <a:buNone/>
              <a:defRPr/>
            </a:pPr>
            <a:r>
              <a:rPr lang="ko-KR" altLang="en-US" sz="2800">
                <a:latin typeface="에스코어 드림 5 Medium"/>
                <a:ea typeface="에스코어 드림 5 Medium"/>
              </a:rPr>
              <a:t>요즘 환경에 대한 관심이 높아진 만큼</a:t>
            </a:r>
            <a:r>
              <a:rPr lang="en-US" altLang="ko-KR" sz="2800">
                <a:latin typeface="에스코어 드림 5 Medium"/>
                <a:ea typeface="에스코어 드림 5 Medium"/>
              </a:rPr>
              <a:t>,</a:t>
            </a:r>
            <a:endParaRPr lang="ko-KR" altLang="en-US" sz="2800">
              <a:latin typeface="에스코어 드림 5 Medium"/>
              <a:ea typeface="에스코어 드림 5 Medium"/>
            </a:endParaRPr>
          </a:p>
          <a:p>
            <a:pPr marL="0" indent="0">
              <a:buNone/>
              <a:defRPr/>
            </a:pPr>
            <a:r>
              <a:rPr lang="en-US" altLang="ko-KR" sz="2800">
                <a:latin typeface="에스코어 드림 5 Medium"/>
                <a:ea typeface="에스코어 드림 5 Medium"/>
              </a:rPr>
              <a:t>Bixby</a:t>
            </a:r>
            <a:r>
              <a:rPr lang="ko-KR" altLang="en-US" sz="2800">
                <a:latin typeface="에스코어 드림 5 Medium"/>
                <a:ea typeface="에스코어 드림 5 Medium"/>
              </a:rPr>
              <a:t>를 사용하여 이러한 종이의 사용을 감소시킬 수 있을 것입니다</a:t>
            </a:r>
            <a:r>
              <a:rPr lang="en-US" altLang="ko-KR" sz="2800">
                <a:latin typeface="에스코어 드림 5 Medium"/>
                <a:ea typeface="에스코어 드림 5 Medium"/>
              </a:rPr>
              <a:t>.</a:t>
            </a:r>
            <a:endParaRPr lang="en-US" altLang="ko-KR" sz="2800">
              <a:latin typeface="에스코어 드림 5 Medium"/>
              <a:ea typeface="에스코어 드림 5 Medium"/>
            </a:endParaRPr>
          </a:p>
        </p:txBody>
      </p:sp>
      <p:sp>
        <p:nvSpPr>
          <p:cNvPr id="19" name="Object 35"/>
          <p:cNvSpPr txBox="1"/>
          <p:nvPr/>
        </p:nvSpPr>
        <p:spPr>
          <a:xfrm>
            <a:off x="560644" y="4818439"/>
            <a:ext cx="4898413" cy="7916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0" kern="0" spc="-400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03 </a:t>
            </a:r>
            <a:r>
              <a:rPr lang="ko-KR" altLang="en-US" sz="3500" b="0" kern="0" spc="-400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기대효과</a:t>
            </a:r>
            <a:endParaRPr lang="en-US">
              <a:latin typeface="에스코어 드림 8 Heavy"/>
              <a:ea typeface="에스코어 드림 8 Heavy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08670" y="7498350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06.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팀 일정 및 파트 분배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608670" y="6632464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05.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시스템 흐름도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pic>
        <p:nvPicPr>
          <p:cNvPr id="51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15000" y="3619500"/>
            <a:ext cx="5486400" cy="5171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275748" y="624129"/>
            <a:ext cx="3542190" cy="69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/>
              <a:t>하주현</a:t>
            </a:r>
            <a:endParaRPr lang="ko-KR" altLang="en-US" sz="4000"/>
          </a:p>
        </p:txBody>
      </p:sp>
      <p:cxnSp>
        <p:nvCxnSpPr>
          <p:cNvPr id="11" name="직선 연결선 10"/>
          <p:cNvCxnSpPr/>
          <p:nvPr/>
        </p:nvCxnSpPr>
        <p:spPr>
          <a:xfrm>
            <a:off x="2378382" y="3009529"/>
            <a:ext cx="4879113" cy="17444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5"/>
          <p:cNvGraphicFramePr>
            <a:graphicFrameLocks noGrp="1"/>
          </p:cNvGraphicFramePr>
          <p:nvPr/>
        </p:nvGraphicFramePr>
        <p:xfrm>
          <a:off x="3081721" y="1714500"/>
          <a:ext cx="13529873" cy="7422473"/>
        </p:xfrm>
        <a:graphic>
          <a:graphicData uri="http://schemas.openxmlformats.org/drawingml/2006/table">
            <a:tbl>
              <a:tblPr firstRow="1" bandRow="1"/>
              <a:tblGrid>
                <a:gridCol w="4638288"/>
                <a:gridCol w="772087"/>
                <a:gridCol w="812493"/>
                <a:gridCol w="755760"/>
                <a:gridCol w="755760"/>
                <a:gridCol w="699190"/>
                <a:gridCol w="736849"/>
                <a:gridCol w="736849"/>
                <a:gridCol w="736849"/>
                <a:gridCol w="721437"/>
                <a:gridCol w="721437"/>
                <a:gridCol w="721437"/>
                <a:gridCol w="721437"/>
              </a:tblGrid>
              <a:tr h="854053">
                <a:tc rowSpan="2">
                  <a:txBody>
                    <a:bodyPr vert="horz" lIns="69721" tIns="34860" rIns="69721" bIns="34860" anchor="t" anchorCtr="0"/>
                    <a:p>
                      <a:pPr algn="r"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주차   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endParaRPr lang="en-US" altLang="ko-KR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 수행내용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>
                        <a:defRPr/>
                      </a:pP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algn="ctr">
                        <a:defRPr/>
                      </a:pP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61236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60459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 빌딩 및 주제 선정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28097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목표 설정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3774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문제점 파악 및 해결 방안 구상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63774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프로젝트 제안서 작성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055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대화 시나리오 구상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6055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JS 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및 </a:t>
                      </a: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BIXBY 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학습 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055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모델링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74988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비즈니스 로직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055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시험 및 유지보수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  <a:ea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3495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5900" b="0" kern="0" spc="-80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편의성 측면</a:t>
            </a:r>
            <a:endParaRPr lang="ko-KR" altLang="en-US" sz="5900" b="0" kern="0" spc="-800">
              <a:solidFill>
                <a:srgbClr val="000000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424430" cy="69902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800" b="0" kern="0" spc="-3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5 Medium"/>
              </a:rPr>
              <a:t>기대효과</a:t>
            </a:r>
            <a:endParaRPr lang="en-US" sz="1600">
              <a:latin typeface="에스코어 드림 7 ExtraBold"/>
              <a:ea typeface="에스코어 드림 7 Extra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192341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03</a:t>
            </a:r>
            <a:endParaRPr lang="en-US"/>
          </a:p>
        </p:txBody>
      </p:sp>
      <p:grpSp>
        <p:nvGrpSpPr>
          <p:cNvPr id="1007" name="그룹 1007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2"/>
          <p:cNvSpPr txBox="1"/>
          <p:nvPr/>
        </p:nvSpPr>
        <p:spPr>
          <a:xfrm>
            <a:off x="589215" y="3122991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01.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동기 및 목적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21" name="Object 33"/>
          <p:cNvSpPr txBox="1"/>
          <p:nvPr/>
        </p:nvSpPr>
        <p:spPr>
          <a:xfrm>
            <a:off x="583835" y="3947942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02.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주요 기능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589215" y="5820183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04.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확장 가능성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23" name="Object 35"/>
          <p:cNvSpPr txBox="1"/>
          <p:nvPr/>
        </p:nvSpPr>
        <p:spPr>
          <a:xfrm>
            <a:off x="560644" y="4818439"/>
            <a:ext cx="4898413" cy="7916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0" kern="0" spc="-400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03 </a:t>
            </a:r>
            <a:r>
              <a:rPr lang="ko-KR" altLang="en-US" sz="3500" b="0" kern="0" spc="-400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기대효과</a:t>
            </a:r>
            <a:endParaRPr lang="en-US">
              <a:latin typeface="에스코어 드림 8 Heavy"/>
              <a:ea typeface="에스코어 드림 8 Heavy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608670" y="7498350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06.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팀 일정 및 파트 분배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608670" y="6632464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05.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시스템 흐름도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pic>
        <p:nvPicPr>
          <p:cNvPr id="409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172200" y="3314700"/>
            <a:ext cx="4495800" cy="6254488"/>
          </a:xfrm>
          <a:prstGeom prst="rect">
            <a:avLst/>
          </a:prstGeom>
        </p:spPr>
      </p:pic>
      <p:pic>
        <p:nvPicPr>
          <p:cNvPr id="410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523134" y="4610100"/>
            <a:ext cx="6231466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3495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5900" b="0" kern="0" spc="-80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장점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424430" cy="69902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800" b="0" kern="0" spc="-3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5 Medium"/>
              </a:rPr>
              <a:t>기대효과</a:t>
            </a:r>
            <a:endParaRPr lang="en-US" sz="1600">
              <a:latin typeface="에스코어 드림 7 ExtraBold"/>
              <a:ea typeface="에스코어 드림 7 Extra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192341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03</a:t>
            </a:r>
            <a:endParaRPr lang="en-US"/>
          </a:p>
        </p:txBody>
      </p:sp>
      <p:grpSp>
        <p:nvGrpSpPr>
          <p:cNvPr id="1007" name="그룹 1007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5791200" y="3820407"/>
            <a:ext cx="10124502" cy="264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에스코어 드림 5 Medium"/>
                <a:ea typeface="에스코어 드림 5 Medium"/>
              </a:rPr>
              <a:t>1</a:t>
            </a:r>
            <a:r>
              <a:rPr lang="ko-KR" altLang="en-US" sz="2800">
                <a:latin typeface="에스코어 드림 5 Medium"/>
                <a:ea typeface="에스코어 드림 5 Medium"/>
              </a:rPr>
              <a:t>인 음식점이나 푸드트럭에서는 혼자서 많은 일을</a:t>
            </a:r>
            <a:endParaRPr lang="ko-KR" altLang="en-US" sz="2800">
              <a:latin typeface="에스코어 드림 5 Medium"/>
              <a:ea typeface="에스코어 드림 5 Medium"/>
            </a:endParaRPr>
          </a:p>
          <a:p>
            <a:pPr lvl="0">
              <a:defRPr/>
            </a:pPr>
            <a:r>
              <a:rPr lang="ko-KR" altLang="en-US" sz="2800">
                <a:latin typeface="에스코어 드림 5 Medium"/>
                <a:ea typeface="에스코어 드림 5 Medium"/>
              </a:rPr>
              <a:t>해내야 합니다</a:t>
            </a:r>
            <a:r>
              <a:rPr lang="en-US" altLang="ko-KR" sz="2800">
                <a:latin typeface="에스코어 드림 5 Medium"/>
                <a:ea typeface="에스코어 드림 5 Medium"/>
              </a:rPr>
              <a:t>.</a:t>
            </a:r>
            <a:endParaRPr lang="en-US" altLang="ko-KR" sz="2800">
              <a:latin typeface="에스코어 드림 5 Medium"/>
              <a:ea typeface="에스코어 드림 5 Medium"/>
            </a:endParaRPr>
          </a:p>
          <a:p>
            <a:pPr lvl="0">
              <a:defRPr/>
            </a:pPr>
            <a:endParaRPr lang="en-US" altLang="ko-KR" sz="2800">
              <a:latin typeface="에스코어 드림 5 Medium"/>
              <a:ea typeface="에스코어 드림 5 Medium"/>
            </a:endParaRPr>
          </a:p>
          <a:p>
            <a:pPr lvl="0">
              <a:defRPr/>
            </a:pPr>
            <a:r>
              <a:rPr lang="ko-KR" altLang="en-US" sz="2800">
                <a:latin typeface="에스코어 드림 5 Medium"/>
                <a:ea typeface="에스코어 드림 5 Medium"/>
              </a:rPr>
              <a:t>하지만 요리를 해야 하므로 두 손이 자유롭지 못한 상황에서</a:t>
            </a:r>
            <a:endParaRPr lang="ko-KR" altLang="en-US" sz="2800">
              <a:latin typeface="에스코어 드림 5 Medium"/>
              <a:ea typeface="에스코어 드림 5 Medium"/>
            </a:endParaRPr>
          </a:p>
          <a:p>
            <a:pPr lvl="0">
              <a:defRPr/>
            </a:pPr>
            <a:r>
              <a:rPr lang="ko-KR" altLang="en-US" sz="2800">
                <a:latin typeface="에스코어 드림 5 Medium"/>
                <a:ea typeface="에스코어 드림 5 Medium"/>
              </a:rPr>
              <a:t>음성 비서를 이용하면 편리하면서도 정확하게 사용자에게</a:t>
            </a:r>
            <a:endParaRPr lang="ko-KR" altLang="en-US" sz="2800">
              <a:latin typeface="에스코어 드림 5 Medium"/>
              <a:ea typeface="에스코어 드림 5 Medium"/>
            </a:endParaRPr>
          </a:p>
          <a:p>
            <a:pPr lvl="0">
              <a:defRPr/>
            </a:pPr>
            <a:r>
              <a:rPr lang="ko-KR" altLang="en-US" sz="2800">
                <a:latin typeface="에스코어 드림 5 Medium"/>
                <a:ea typeface="에스코어 드림 5 Medium"/>
              </a:rPr>
              <a:t>도움을 줄 수 있습니다</a:t>
            </a:r>
            <a:r>
              <a:rPr lang="en-US" altLang="ko-KR" sz="2800">
                <a:latin typeface="에스코어 드림 5 Medium"/>
                <a:ea typeface="에스코어 드림 5 Medium"/>
              </a:rPr>
              <a:t>.</a:t>
            </a:r>
            <a:endParaRPr lang="en-US" altLang="ko-KR" sz="2800">
              <a:latin typeface="에스코어 드림 5 Medium"/>
              <a:ea typeface="에스코어 드림 5 Medium"/>
            </a:endParaRPr>
          </a:p>
        </p:txBody>
      </p:sp>
      <p:sp>
        <p:nvSpPr>
          <p:cNvPr id="18" name="Object 32"/>
          <p:cNvSpPr txBox="1"/>
          <p:nvPr/>
        </p:nvSpPr>
        <p:spPr>
          <a:xfrm>
            <a:off x="589215" y="3122991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01.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동기 및 목적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19" name="Object 33"/>
          <p:cNvSpPr txBox="1"/>
          <p:nvPr/>
        </p:nvSpPr>
        <p:spPr>
          <a:xfrm>
            <a:off x="583835" y="3947942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02.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주요 기능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589215" y="5820183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04.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확장 가능성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21" name="Object 35"/>
          <p:cNvSpPr txBox="1"/>
          <p:nvPr/>
        </p:nvSpPr>
        <p:spPr>
          <a:xfrm>
            <a:off x="560644" y="4818439"/>
            <a:ext cx="4898413" cy="7916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0" kern="0" spc="-400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03 </a:t>
            </a:r>
            <a:r>
              <a:rPr lang="ko-KR" altLang="en-US" sz="3500" b="0" kern="0" spc="-400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기대효과</a:t>
            </a:r>
            <a:endParaRPr lang="en-US">
              <a:latin typeface="에스코어 드림 8 Heavy"/>
              <a:ea typeface="에스코어 드림 8 Heavy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608670" y="7498350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06.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팀 일정 및 파트 분배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608670" y="6632464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05.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시스템 흐름도</a:t>
            </a:r>
            <a:endParaRPr lang="en-US"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3495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5900" b="0" kern="0" spc="-80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확장 가능성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65936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900" b="0" kern="0" spc="-300">
                <a:solidFill>
                  <a:srgbClr val="000000"/>
                </a:solidFill>
                <a:latin typeface="에스코어 드림 7 ExtraBold"/>
                <a:ea typeface="에스코어 드림 7 ExtraBold"/>
              </a:rPr>
              <a:t>확장 가능성</a:t>
            </a:r>
            <a:endParaRPr lang="en-US">
              <a:latin typeface="에스코어 드림 7 ExtraBold"/>
              <a:ea typeface="에스코어 드림 7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92341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04</a:t>
            </a:r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595841" y="3949652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02 .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 주요 기능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841" y="4821520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03. 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기대효과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579" y="3125929"/>
            <a:ext cx="7111181" cy="62512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>
              <a:latin typeface="에스코어 드림 5 Medium"/>
              <a:ea typeface="에스코어 드림 5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2" name="Object 2"/>
          <p:cNvSpPr txBox="1"/>
          <p:nvPr/>
        </p:nvSpPr>
        <p:spPr>
          <a:xfrm>
            <a:off x="608670" y="5701593"/>
            <a:ext cx="4898413" cy="7916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0" kern="0" spc="-400">
                <a:solidFill>
                  <a:srgbClr val="3f5fff"/>
                </a:solidFill>
                <a:latin typeface="에스코어 드림 8 Heavy"/>
                <a:ea typeface="에스코어 드림 8 Heavy"/>
              </a:rPr>
              <a:t>04 </a:t>
            </a:r>
            <a:r>
              <a:rPr lang="ko-KR" altLang="en-US" sz="3500" b="0" kern="0" spc="-400">
                <a:solidFill>
                  <a:srgbClr val="3f5fff"/>
                </a:solidFill>
                <a:latin typeface="에스코어 드림 8 Heavy"/>
                <a:ea typeface="에스코어 드림 8 Heavy"/>
              </a:rPr>
              <a:t>확장 가능성</a:t>
            </a:r>
            <a:endParaRPr lang="en-US">
              <a:latin typeface="에스코어 드림 8 Heavy"/>
              <a:ea typeface="에스코어 드림 8 Heavy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608670" y="3166360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01.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동기 및 목적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608670" y="7498350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06.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팀 일정 및 파트 분배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608670" y="6632464"/>
            <a:ext cx="5285962" cy="61712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05. </a:t>
            </a:r>
            <a:r>
              <a:rPr lang="ko-KR" altLang="en-US" sz="2700" b="0" kern="0" spc="-3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시스템 흐름도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488119" y="5130083"/>
            <a:ext cx="1748838" cy="1748838"/>
          </a:xfrm>
          <a:prstGeom prst="rect">
            <a:avLst/>
          </a:prstGeom>
        </p:spPr>
      </p:pic>
      <p:pic>
        <p:nvPicPr>
          <p:cNvPr id="1006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3182600" y="3009900"/>
            <a:ext cx="3352800" cy="3352800"/>
          </a:xfrm>
          <a:prstGeom prst="rect">
            <a:avLst/>
          </a:prstGeom>
        </p:spPr>
      </p:pic>
      <p:pic>
        <p:nvPicPr>
          <p:cNvPr id="1008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258802" y="6667500"/>
            <a:ext cx="3428999" cy="3428999"/>
          </a:xfrm>
          <a:prstGeom prst="rect">
            <a:avLst/>
          </a:prstGeom>
        </p:spPr>
      </p:pic>
      <p:pic>
        <p:nvPicPr>
          <p:cNvPr id="1009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172200" y="6819900"/>
            <a:ext cx="3276295" cy="3276295"/>
          </a:xfrm>
          <a:prstGeom prst="rect">
            <a:avLst/>
          </a:prstGeom>
        </p:spPr>
      </p:pic>
      <p:pic>
        <p:nvPicPr>
          <p:cNvPr id="1010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172200" y="2628900"/>
            <a:ext cx="3733495" cy="3733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301120" y="3137617"/>
          <a:ext cx="13685758" cy="6134447"/>
        </p:xfrm>
        <a:graphic>
          <a:graphicData uri="http://schemas.openxmlformats.org/drawingml/2006/table">
            <a:tbl>
              <a:tblGrid>
                <a:gridCol w="3924688"/>
                <a:gridCol w="3569171"/>
                <a:gridCol w="3879587"/>
                <a:gridCol w="2312310"/>
              </a:tblGrid>
              <a:tr h="103613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구분</a:t>
                      </a:r>
                      <a:endParaRPr lang="ko-KR" altLang="en-US" sz="2500" b="1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역할 분담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비고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957038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팀장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정홍준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API 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94235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팀원</a:t>
                      </a: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1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문소희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모델링</a:t>
                      </a: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&amp; 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비즈니스로직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50709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팀원</a:t>
                      </a: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2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안태호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Vocab &amp; 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발화 패턴 생성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050709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팀원</a:t>
                      </a: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3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최재천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View &amp; 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시험및유지보수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45617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팀원</a:t>
                      </a: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4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하주현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모델링 </a:t>
                      </a: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 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비즈니스로직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5168" y="957207"/>
            <a:ext cx="6431871" cy="69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/>
              <a:t>팀 역할분담</a:t>
            </a:r>
            <a:endParaRPr lang="ko-KR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590862" y="686536"/>
          <a:ext cx="13782738" cy="8913927"/>
        </p:xfrm>
        <a:graphic>
          <a:graphicData uri="http://schemas.openxmlformats.org/drawingml/2006/table">
            <a:tbl>
              <a:tblPr firstRow="1" bandRow="1"/>
              <a:tblGrid>
                <a:gridCol w="4720967"/>
                <a:gridCol w="786865"/>
                <a:gridCol w="828044"/>
                <a:gridCol w="770225"/>
                <a:gridCol w="770225"/>
                <a:gridCol w="712573"/>
                <a:gridCol w="750953"/>
                <a:gridCol w="750953"/>
                <a:gridCol w="750953"/>
                <a:gridCol w="735245"/>
                <a:gridCol w="735245"/>
                <a:gridCol w="735245"/>
                <a:gridCol w="735245"/>
              </a:tblGrid>
              <a:tr h="667475">
                <a:tc rowSpan="2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                                 주차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수행내용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 vert="horz" lIns="69721" tIns="34860" rIns="69721" bIns="3486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9721" marR="69721" marT="34860" marB="348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74792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altLang="ko-KR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676864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 빌딩 및 주제 선정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76864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목표 설정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6864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문제점 파악 및 해결 방안 구상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76864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아이디어 확장성 구상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25140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기술 스택 결정 및 작업 환경설정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76864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요구사항 분석서 작성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473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DB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 개발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  <a:ea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73583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API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 개발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3583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웹 프론트 개발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  <a:ea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73583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앱 개발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3583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시험 및 유지보수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85925" y="454249"/>
            <a:ext cx="8149701" cy="69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/>
              <a:t>정홍준</a:t>
            </a:r>
            <a:endParaRPr lang="ko-KR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45472" y="559293"/>
            <a:ext cx="3542190" cy="69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/>
              <a:t>문소희</a:t>
            </a:r>
            <a:endParaRPr lang="ko-KR" altLang="en-US" sz="4000"/>
          </a:p>
        </p:txBody>
      </p:sp>
      <p:cxnSp>
        <p:nvCxnSpPr>
          <p:cNvPr id="11" name="직선 연결선 10"/>
          <p:cNvCxnSpPr/>
          <p:nvPr/>
        </p:nvCxnSpPr>
        <p:spPr>
          <a:xfrm>
            <a:off x="2271850" y="1844337"/>
            <a:ext cx="4879113" cy="17444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929322" y="952500"/>
          <a:ext cx="13529873" cy="8092100"/>
        </p:xfrm>
        <a:graphic>
          <a:graphicData uri="http://schemas.openxmlformats.org/drawingml/2006/table">
            <a:tbl>
              <a:tblPr firstRow="1" bandRow="1"/>
              <a:tblGrid>
                <a:gridCol w="4638288"/>
                <a:gridCol w="772087"/>
                <a:gridCol w="812493"/>
                <a:gridCol w="755760"/>
                <a:gridCol w="755760"/>
                <a:gridCol w="699190"/>
                <a:gridCol w="736849"/>
                <a:gridCol w="736849"/>
                <a:gridCol w="736849"/>
                <a:gridCol w="721437"/>
                <a:gridCol w="721437"/>
                <a:gridCol w="721437"/>
                <a:gridCol w="721437"/>
              </a:tblGrid>
              <a:tr h="854053">
                <a:tc rowSpan="2">
                  <a:txBody>
                    <a:bodyPr vert="horz" lIns="69721" tIns="34860" rIns="69721" bIns="34860" anchor="t" anchorCtr="0"/>
                    <a:p>
                      <a:pPr algn="r"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주차   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endParaRPr lang="en-US" altLang="ko-KR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 수행내용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>
                        <a:defRPr/>
                      </a:pP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algn="ctr">
                        <a:defRPr/>
                      </a:pP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61236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60459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 빌딩 및 주제 선정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28097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목표 설정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3774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문제점 파악 및 해결 방안 구상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63774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프로젝트 제안서 작성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055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대화 시나리오 구상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6055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JS 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및 </a:t>
                      </a: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BIXBY 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학습 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9627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모델링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74988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비즈니스 로직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055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View &amp; Layout</a:t>
                      </a:r>
                      <a:endParaRPr lang="en-US" altLang="ko-KR" sz="2500">
                        <a:solidFill>
                          <a:srgbClr val="000000"/>
                        </a:solidFill>
                        <a:effectLst/>
                        <a:latin typeface="배달의민족 도현"/>
                        <a:ea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6055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시험 및 유지보수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</a:tr>
            </a:tbl>
          </a:graphicData>
        </a:graphic>
      </p:graphicFrame>
      <p:sp>
        <p:nvSpPr>
          <p:cNvPr id="17" name=""/>
          <p:cNvSpPr txBox="1"/>
          <p:nvPr/>
        </p:nvSpPr>
        <p:spPr>
          <a:xfrm>
            <a:off x="3680113" y="623453"/>
            <a:ext cx="914401" cy="4700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>
                <a:solidFill>
                  <a:srgbClr val="ffffff"/>
                </a:solidFill>
                <a:effectLst/>
                <a:latin typeface="맑은 고딕"/>
              </a:rPr>
              <a:t>                                 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58535" y="506025"/>
            <a:ext cx="3542190" cy="692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/>
              <a:t>안태호</a:t>
            </a:r>
            <a:endParaRPr lang="ko-KR" altLang="en-US" sz="4000"/>
          </a:p>
        </p:txBody>
      </p:sp>
      <p:cxnSp>
        <p:nvCxnSpPr>
          <p:cNvPr id="11" name="직선 연결선 10"/>
          <p:cNvCxnSpPr/>
          <p:nvPr/>
        </p:nvCxnSpPr>
        <p:spPr>
          <a:xfrm>
            <a:off x="2378382" y="3009529"/>
            <a:ext cx="4879113" cy="17444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819400" y="952500"/>
          <a:ext cx="14294301" cy="7980283"/>
        </p:xfrm>
        <a:graphic>
          <a:graphicData uri="http://schemas.openxmlformats.org/drawingml/2006/table">
            <a:tbl>
              <a:tblGrid>
                <a:gridCol w="4901942"/>
                <a:gridCol w="815571"/>
                <a:gridCol w="858252"/>
                <a:gridCol w="798324"/>
                <a:gridCol w="798324"/>
                <a:gridCol w="738568"/>
                <a:gridCol w="778348"/>
                <a:gridCol w="778348"/>
                <a:gridCol w="778348"/>
                <a:gridCol w="762067"/>
                <a:gridCol w="762067"/>
                <a:gridCol w="762067"/>
                <a:gridCol w="762067"/>
              </a:tblGrid>
              <a:tr h="713016">
                <a:tc rowSpan="2">
                  <a:txBody>
                    <a:bodyPr vert="horz" lIns="69721" tIns="34860" rIns="69721" bIns="34860" anchor="t" anchorCtr="0"/>
                    <a:p>
                      <a:pPr algn="l"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                                   주차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l">
                        <a:defRPr/>
                      </a:pPr>
                      <a:endParaRPr lang="en-US" altLang="ko-KR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l">
                        <a:defRPr/>
                      </a:pPr>
                      <a:endParaRPr lang="en-US" altLang="ko-KR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수행내용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 vert="horz" lIns="69721" tIns="34860" rIns="69721" bIns="3486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9721" marR="69721" marT="34860" marB="348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77732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altLang="ko-KR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658585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 빌딩 및 주제 선정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84183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목표 설정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23045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문제점 파악 및 해결 방안 구상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23045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프로젝트 제안서 작성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19541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대화 시나리오 구상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19541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JS 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및 </a:t>
                      </a: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BIXBY 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학습 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19541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Vocab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19541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발화 패턴 생성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19541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시험 및 유지보수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265068" y="599241"/>
            <a:ext cx="3542190" cy="694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/>
              <a:t>최재천</a:t>
            </a:r>
            <a:endParaRPr lang="ko-KR" altLang="en-US" sz="4000"/>
          </a:p>
        </p:txBody>
      </p:sp>
      <p:cxnSp>
        <p:nvCxnSpPr>
          <p:cNvPr id="11" name="직선 연결선 10"/>
          <p:cNvCxnSpPr/>
          <p:nvPr/>
        </p:nvCxnSpPr>
        <p:spPr>
          <a:xfrm>
            <a:off x="2245218" y="2230513"/>
            <a:ext cx="4879113" cy="17444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995291" y="876300"/>
          <a:ext cx="14303818" cy="8153400"/>
        </p:xfrm>
        <a:graphic>
          <a:graphicData uri="http://schemas.openxmlformats.org/drawingml/2006/table">
            <a:tbl>
              <a:tblPr firstRow="1" bandRow="1"/>
              <a:tblGrid>
                <a:gridCol w="4911467"/>
                <a:gridCol w="815571"/>
                <a:gridCol w="858252"/>
                <a:gridCol w="798324"/>
                <a:gridCol w="798324"/>
                <a:gridCol w="738568"/>
                <a:gridCol w="778348"/>
                <a:gridCol w="778348"/>
                <a:gridCol w="778348"/>
                <a:gridCol w="762067"/>
                <a:gridCol w="762067"/>
                <a:gridCol w="762067"/>
                <a:gridCol w="762067"/>
              </a:tblGrid>
              <a:tr h="725746">
                <a:tc rowSpan="2">
                  <a:txBody>
                    <a:bodyPr vert="horz" lIns="69721" tIns="34860" rIns="69721" bIns="34860" anchor="t" anchorCtr="0"/>
                    <a:p>
                      <a:pPr algn="l"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                                    주차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l">
                        <a:defRPr/>
                      </a:pPr>
                      <a:endParaRPr lang="en-US" altLang="ko-KR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l">
                        <a:defRPr/>
                      </a:pPr>
                      <a:endParaRPr lang="en-US" altLang="ko-KR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수행내용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25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25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 vert="horz" lIns="69721" tIns="34860" rIns="69721" bIns="3486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9721" marR="69721" marT="34860" marB="348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64585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altLang="ko-KR" sz="2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670344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 빌딩 및 주제 선정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56433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목표 설정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5954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문제점 파악 및 해결 방안 구상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35954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프로젝트 제안서 작성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387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대화 시나리오 구상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32387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JS 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및 </a:t>
                      </a: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BIXBY </a:t>
                      </a: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학습 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387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모델링</a:t>
                      </a:r>
                      <a:endParaRPr lang="ko-KR" altLang="en-US" sz="25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32387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View &amp; Layout</a:t>
                      </a:r>
                      <a:endParaRPr lang="en-US" altLang="ko-KR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1447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5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시험 및 유지보수</a:t>
                      </a: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배달의민족 도현"/>
                        <a:ea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ko-KR" altLang="en-US" sz="2500">
                        <a:solidFill>
                          <a:srgbClr val="ffc267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d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1642</ep:Words>
  <ep:PresentationFormat>사용자 지정</ep:PresentationFormat>
  <ep:Paragraphs>235</ep:Paragraphs>
  <ep:Slides>10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2021-03-15T15:32:09.000</dcterms:created>
  <dc:creator>officegen</dc:creator>
  <cp:lastModifiedBy>sohee</cp:lastModifiedBy>
  <dcterms:modified xsi:type="dcterms:W3CDTF">2021-03-21T13:06:07.117</dcterms:modified>
  <cp:revision>89</cp:revision>
  <dc:title>PowerPoint 프레젠테이션</dc:title>
  <cp:version>1000.0000.01</cp:version>
</cp:coreProperties>
</file>