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84673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친숙함 </a:t>
            </a:r>
            <a:r>
              <a:rPr lang="en-US" altLang="ko-KR"/>
              <a:t>:</a:t>
            </a:r>
            <a:r>
              <a:rPr lang="ko-KR" altLang="en-US"/>
              <a:t> IT 기기에 익숙치 않은 노인분들에게는 갤럭시가 진입장벽이 낮다. 게다가 스마트폰 시장 점유율도 삼성이 애플보다 월등히 높다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Dynamic Program :빅스비는 개발자가 만든 모델이나 빅스비에서 제공하는 모델을 이용하여 요청이 이루어진 순간 사용자의 특정 요청을 밀리초 안에 만족시키는 프로그램을 구축</a:t>
            </a:r>
            <a:r>
              <a:rPr lang="ko-KR" altLang="en-US"/>
              <a:t>한다</a:t>
            </a:r>
            <a:r>
              <a:rPr lang="en-US" altLang="ko-KR"/>
              <a:t>.</a:t>
            </a:r>
            <a:r>
              <a:rPr lang="ko-KR" altLang="en-US"/>
              <a:t> 개발자가 모델만 만들어 놓으면 빅스비가 만들어준다.</a:t>
            </a:r>
            <a:endParaRPr lang="ko-KR" altLang="en-US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확장성 </a:t>
            </a:r>
            <a:r>
              <a:rPr lang="en-US" altLang="ko-KR"/>
              <a:t>: </a:t>
            </a:r>
            <a:r>
              <a:rPr lang="en-US" altLang="ko-KR" sz="1000">
                <a:latin typeface="함초롬바탕"/>
                <a:ea typeface="함초롬바탕"/>
              </a:rPr>
              <a:t>삼성 계정과 기기에 이용 데이터가 쌓일수록 정교하고 정확.</a:t>
            </a:r>
            <a:r>
              <a:rPr lang="ko-KR" altLang="en-US" sz="1000">
                <a:latin typeface="함초롬바탕"/>
                <a:ea typeface="함초롬바탕"/>
              </a:rPr>
              <a:t> 삼성 갤럭시 뿐 아니라 삼성의 대부분 스마트 제품과 가전제품에도 탑재</a:t>
            </a:r>
            <a:endParaRPr lang="ko-KR" altLang="en-US" sz="1000">
              <a:latin typeface="함초롬바탕"/>
              <a:ea typeface="함초롬바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기존의 음성 비서가 했던 단방향 소통이 아닌, 양방향 소통이 가능</a:t>
            </a:r>
            <a:endParaRPr lang="en-US" altLang="ko-KR"/>
          </a:p>
          <a:p>
            <a:pPr>
              <a:defRPr/>
            </a:pPr>
            <a:r>
              <a:rPr lang="en-US" altLang="ko-KR"/>
              <a:t>이로써 다양한 안전, 편의 기능을 제공할 수 있다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사용자와의 대화에서 핵심 정보를 태깅 -&gt; 검색 후 정보 제공</a:t>
            </a:r>
            <a:endParaRPr lang="ko-KR" altLang="en-US"/>
          </a:p>
          <a:p>
            <a:pPr>
              <a:defRPr/>
            </a:pPr>
            <a:r>
              <a:rPr lang="ko-KR" altLang="en-US"/>
              <a:t>사람이 드라마에 관해 먼저 질문을 꺼냈을 때는 정보 제공의 기능을, ai와 대화할 때는 흥미로운 주제를 제시하는 기능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 algn="just" defTabSz="23225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2200" b="0" i="0" u="none" strike="noStrike" kern="0" cap="none" spc="-400" normalizeH="0" baseline="0" mc:Ignorable="hp" hp:hslEmbossed="0">
                <a:solidFill>
                  <a:srgbClr val="000000"/>
                </a:solidFill>
                <a:latin typeface="에스코어 드림 5 Medium"/>
                <a:cs typeface="에스코어 드림 5 Medium"/>
              </a:rPr>
              <a:t>사용자와 대화 중, 병원, 질병, 처방과 관련된 정보가 입력됨 -&gt; 처방이나 내원해야 할 일정을 AI가 질문 -&gt; 리마인드(하루 식후 3번 복용, 한달 뒤 내원 etc)</a:t>
            </a:r>
            <a:endParaRPr xmlns:mc="http://schemas.openxmlformats.org/markup-compatibility/2006" xmlns:hp="http://schemas.haansoft.com/office/presentation/8.0" kumimoji="0" lang="en-US" sz="2200" b="0" i="0" u="none" strike="noStrike" kern="0" cap="none" spc="-400" normalizeH="0" baseline="0" mc:Ignorable="hp" hp:hslEmbossed="0">
              <a:solidFill>
                <a:srgbClr val="000000"/>
              </a:solidFill>
              <a:latin typeface="에스코어 드림 5 Medium"/>
              <a:cs typeface="에스코어 드림 5 Medium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서울복지센터와 같은 지자체의 공지 내용이나 혜택, 코로나 19 접종 등의 정보를 AI가 발화.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 algn="just" defTabSz="23225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2300" b="0" i="0" u="none" strike="noStrike" kern="0" cap="none" spc="-400" normalizeH="0" baseline="0" mc:Ignorable="hp" hp:hslEmbossed="0">
                <a:solidFill>
                  <a:srgbClr val="000000"/>
                </a:solidFill>
                <a:latin typeface="에스코어 드림 5 Medium"/>
                <a:cs typeface="에스코어 드림 5 Medium"/>
              </a:rPr>
              <a:t>사용자와의 대화 통계를 딥러닝 -&gt; 횟수, 간격 등을 저장해서 평소와 차이가 날 경우 비상연락망 or 지자체에 알림(mms 등)</a:t>
            </a:r>
            <a:endParaRPr xmlns:mc="http://schemas.openxmlformats.org/markup-compatibility/2006" xmlns:hp="http://schemas.haansoft.com/office/presentation/8.0" kumimoji="0" lang="en-US" sz="2300" b="0" i="0" u="none" strike="noStrike" kern="0" cap="none" spc="-400" normalizeH="0" baseline="0" mc:Ignorable="hp" hp:hslEmbossed="0">
              <a:solidFill>
                <a:srgbClr val="000000"/>
              </a:solidFill>
              <a:latin typeface="에스코어 드림 5 Medium"/>
              <a:cs typeface="에스코어 드림 5 Medium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jpeg"  /><Relationship Id="rId7" Type="http://schemas.openxmlformats.org/officeDocument/2006/relationships/image" Target="../media/image5.jpeg"  /><Relationship Id="rId8" Type="http://schemas.openxmlformats.org/officeDocument/2006/relationships/image" Target="../media/image6.jpeg"  /><Relationship Id="rId9" Type="http://schemas.openxmlformats.org/officeDocument/2006/relationships/image" Target="../media/image7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8.png"  /><Relationship Id="rId7" Type="http://schemas.openxmlformats.org/officeDocument/2006/relationships/image" Target="../media/image9.jpeg"  /><Relationship Id="rId8" Type="http://schemas.openxmlformats.org/officeDocument/2006/relationships/image" Target="../media/image1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15.png"  /><Relationship Id="rId7" Type="http://schemas.openxmlformats.org/officeDocument/2006/relationships/image" Target="../media/image16.png"  /><Relationship Id="rId8" Type="http://schemas.openxmlformats.org/officeDocument/2006/relationships/image" Target="../media/image1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18.png"  /><Relationship Id="rId7" Type="http://schemas.openxmlformats.org/officeDocument/2006/relationships/image" Target="../media/image1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10" Type="http://schemas.openxmlformats.org/officeDocument/2006/relationships/image" Target="../media/image23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20.png"  /><Relationship Id="rId7" Type="http://schemas.openxmlformats.org/officeDocument/2006/relationships/image" Target="../media/image21.png"  /><Relationship Id="rId8" Type="http://schemas.openxmlformats.org/officeDocument/2006/relationships/image" Target="../media/image22.png"  /><Relationship Id="rId9" Type="http://schemas.openxmlformats.org/officeDocument/2006/relationships/image" Target="../media/image2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34955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5900" b="0" kern="0" spc="-800">
                <a:solidFill>
                  <a:srgbClr val="000000"/>
                </a:solidFill>
                <a:latin typeface="에스코어 드림 5 Medium"/>
                <a:cs typeface="에스코어 드림 5 Medium"/>
              </a:rPr>
              <a:t>왜 </a:t>
            </a:r>
            <a:r>
              <a:rPr lang="en-US" altLang="ko-KR" sz="5900" b="0" kern="0" spc="-800">
                <a:solidFill>
                  <a:srgbClr val="000000"/>
                </a:solidFill>
                <a:latin typeface="에스코어 드림 5 Medium"/>
                <a:cs typeface="에스코어 드림 5 Medium"/>
              </a:rPr>
              <a:t>Bixby</a:t>
            </a:r>
            <a:r>
              <a:rPr lang="ko-KR" altLang="en-US" sz="5900" b="0" kern="0" spc="-800">
                <a:solidFill>
                  <a:srgbClr val="000000"/>
                </a:solidFill>
                <a:latin typeface="에스코어 드림 5 Medium"/>
                <a:cs typeface="에스코어 드림 5 Medium"/>
              </a:rPr>
              <a:t>인가</a:t>
            </a:r>
            <a:r>
              <a:rPr lang="en-US" altLang="ko-KR" sz="5900" b="0" kern="0" spc="-800">
                <a:solidFill>
                  <a:srgbClr val="000000"/>
                </a:solidFill>
                <a:latin typeface="에스코어 드림 5 Medium"/>
                <a:cs typeface="에스코어 드림 5 Medium"/>
              </a:rPr>
              <a:t>?</a:t>
            </a:r>
            <a:endParaRPr lang="en-US" altLang="ko-KR" sz="5900" b="0" kern="0" spc="-800">
              <a:solidFill>
                <a:srgbClr val="000000"/>
              </a:solidFill>
              <a:latin typeface="에스코어 드림 5 Medium"/>
              <a:cs typeface="에스코어 드림 5 Mediu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162710" y="6103828"/>
            <a:ext cx="2157015" cy="116567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300" b="0" kern="0" spc="-100">
                <a:solidFill>
                  <a:srgbClr val="ffffff"/>
                </a:solidFill>
                <a:latin typeface="에스코어 드림 4 Regular"/>
                <a:cs typeface="에스코어 드림 4 Regular"/>
              </a:rPr>
              <a:t>남성의</a:t>
            </a:r>
            <a:endParaRPr lang="en-US" sz="2300" b="0" kern="0" spc="-100">
              <a:solidFill>
                <a:srgbClr val="ffffff"/>
              </a:solidFill>
              <a:latin typeface="에스코어 드림 4 Regular"/>
              <a:cs typeface="에스코어 드림 4 Regular"/>
            </a:endParaRPr>
          </a:p>
          <a:p>
            <a:pPr algn="ctr">
              <a:defRPr/>
            </a:pPr>
            <a:r>
              <a:rPr lang="en-US" sz="2300" b="0" kern="0" spc="-100">
                <a:solidFill>
                  <a:srgbClr val="ffffff"/>
                </a:solidFill>
                <a:latin typeface="에스코어 드림 4 Regular"/>
                <a:cs typeface="에스코어 드림 4 Regular"/>
              </a:rPr>
              <a:t>뚜렷한 증가</a:t>
            </a:r>
            <a:endParaRPr lang="en-US"/>
          </a:p>
        </p:txBody>
      </p:sp>
      <p:sp>
        <p:nvSpPr>
          <p:cNvPr id="30" name="Object 30"/>
          <p:cNvSpPr txBox="1"/>
          <p:nvPr/>
        </p:nvSpPr>
        <p:spPr>
          <a:xfrm>
            <a:off x="1933913" y="1257300"/>
            <a:ext cx="3109565" cy="92472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ko-KR" altLang="en-US" sz="4000" b="0" kern="0" spc="-300">
              <a:solidFill>
                <a:srgbClr val="000000"/>
              </a:solidFill>
              <a:latin typeface="에스코어 드림 5 Medium"/>
              <a:cs typeface="에스코어 드림 5 Mediu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2000276" cy="192341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8400" b="0" kern="0" spc="-1000">
                <a:solidFill>
                  <a:srgbClr val="000000"/>
                </a:solidFill>
                <a:latin typeface="에스코어 드림 8 Heavy"/>
                <a:cs typeface="에스코어 드림 8 Heavy"/>
              </a:rPr>
              <a:t>0</a:t>
            </a:r>
            <a:r>
              <a:rPr lang="en-US" altLang="ko-KR" sz="8400" b="0" kern="0" spc="-1000">
                <a:solidFill>
                  <a:srgbClr val="000000"/>
                </a:solidFill>
                <a:latin typeface="에스코어 드림 8 Heavy"/>
                <a:cs typeface="에스코어 드림 8 Heavy"/>
              </a:rPr>
              <a:t>3</a:t>
            </a:r>
            <a:endParaRPr lang="en-US" altLang="ko-KR" sz="8400" b="0" kern="0" spc="-1000">
              <a:solidFill>
                <a:srgbClr val="000000"/>
              </a:solidFill>
              <a:latin typeface="에스코어 드림 8 Heavy"/>
              <a:cs typeface="에스코어 드림 8 Heavy"/>
            </a:endParaRPr>
          </a:p>
        </p:txBody>
      </p:sp>
      <p:grpSp>
        <p:nvGrpSpPr>
          <p:cNvPr id="1007" name="그룹 1007"/>
          <p:cNvGrpSpPr/>
          <p:nvPr/>
        </p:nvGrpSpPr>
        <p:grpSpPr>
          <a:xfrm rot="0"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 rot="0"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10668000" y="3924300"/>
            <a:ext cx="6324600" cy="205740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en-US" sz="4000" b="0" kern="0" spc="-400">
              <a:solidFill>
                <a:srgbClr val="000000"/>
              </a:solidFill>
              <a:latin typeface="에스코어 드림 5 Medium"/>
              <a:cs typeface="에스코어 드림 5 Medium"/>
            </a:endParaRPr>
          </a:p>
        </p:txBody>
      </p:sp>
      <p:pic>
        <p:nvPicPr>
          <p:cNvPr id="101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029200" y="2476500"/>
            <a:ext cx="7467600" cy="3103658"/>
          </a:xfrm>
          <a:prstGeom prst="rect">
            <a:avLst/>
          </a:prstGeom>
        </p:spPr>
      </p:pic>
      <p:pic>
        <p:nvPicPr>
          <p:cNvPr id="101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514600" y="5676900"/>
            <a:ext cx="3505200" cy="3505200"/>
          </a:xfrm>
          <a:prstGeom prst="rect">
            <a:avLst/>
          </a:prstGeom>
        </p:spPr>
      </p:pic>
      <p:pic>
        <p:nvPicPr>
          <p:cNvPr id="1015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565740" y="5600699"/>
            <a:ext cx="3635659" cy="3598435"/>
          </a:xfrm>
          <a:prstGeom prst="rect">
            <a:avLst/>
          </a:prstGeom>
        </p:spPr>
      </p:pic>
      <p:pic>
        <p:nvPicPr>
          <p:cNvPr id="1016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2541468" y="5676900"/>
            <a:ext cx="3618449" cy="3581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34955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5900" b="0" kern="0" spc="-800">
                <a:solidFill>
                  <a:srgbClr val="000000"/>
                </a:solidFill>
                <a:latin typeface="에스코어 드림 5 Medium"/>
                <a:cs typeface="에스코어 드림 5 Medium"/>
              </a:rPr>
              <a:t>Chat Bot</a:t>
            </a:r>
            <a:endParaRPr lang="en-US" altLang="ko-KR" sz="5900" b="0" kern="0" spc="-800">
              <a:solidFill>
                <a:srgbClr val="000000"/>
              </a:solidFill>
              <a:latin typeface="에스코어 드림 5 Medium"/>
              <a:cs typeface="에스코어 드림 5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5835" y="1207536"/>
            <a:ext cx="3109565" cy="65936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4000" b="0" kern="0" spc="-300">
                <a:solidFill>
                  <a:srgbClr val="000000"/>
                </a:solidFill>
                <a:latin typeface="에스코어 드림 5 Medium"/>
                <a:cs typeface="에스코어 드림 5 Medium"/>
              </a:rPr>
              <a:t>시스템 개요</a:t>
            </a:r>
            <a:endParaRPr lang="ko-KR" altLang="en-US" sz="4000" b="0" kern="0" spc="-300">
              <a:solidFill>
                <a:srgbClr val="000000"/>
              </a:solidFill>
              <a:latin typeface="에스코어 드림 5 Medium"/>
              <a:cs typeface="에스코어 드림 5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92341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8400" b="0" kern="0" spc="-1000">
                <a:solidFill>
                  <a:srgbClr val="000000"/>
                </a:solidFill>
                <a:latin typeface="에스코어 드림 8 Heavy"/>
                <a:cs typeface="에스코어 드림 8 Heavy"/>
              </a:rPr>
              <a:t>0</a:t>
            </a:r>
            <a:r>
              <a:rPr lang="en-US" altLang="ko-KR" sz="8400" b="0" kern="0" spc="-1000">
                <a:solidFill>
                  <a:srgbClr val="000000"/>
                </a:solidFill>
                <a:latin typeface="에스코어 드림 8 Heavy"/>
                <a:cs typeface="에스코어 드림 8 Heavy"/>
              </a:rPr>
              <a:t>3</a:t>
            </a:r>
            <a:endParaRPr lang="en-US" altLang="ko-KR" sz="8400" b="0" kern="0" spc="-1000">
              <a:solidFill>
                <a:srgbClr val="000000"/>
              </a:solidFill>
              <a:latin typeface="에스코어 드림 8 Heavy"/>
              <a:cs typeface="에스코어 드림 8 Heavy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2870420" y="6887415"/>
            <a:ext cx="4032368" cy="109564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1600" b="0" kern="0" spc="-200">
                <a:solidFill>
                  <a:srgbClr val="ffffff"/>
                </a:solidFill>
                <a:latin typeface="에스코어 드림 4 Regular"/>
                <a:cs typeface="에스코어 드림 4 Regular"/>
              </a:rPr>
              <a:t>이곳에 텍스트를 입력해주세요. 내용을 이곳에 입력하여 주세요. </a:t>
            </a:r>
            <a:endParaRPr lang="en-US"/>
          </a:p>
        </p:txBody>
      </p:sp>
      <p:sp>
        <p:nvSpPr>
          <p:cNvPr id="33" name="Object 33"/>
          <p:cNvSpPr txBox="1"/>
          <p:nvPr/>
        </p:nvSpPr>
        <p:spPr>
          <a:xfrm>
            <a:off x="1322150" y="8039100"/>
            <a:ext cx="5078649" cy="121919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en-US" sz="2700" b="0" kern="0" spc="-300">
              <a:solidFill>
                <a:srgbClr val="000000"/>
              </a:solidFill>
              <a:latin typeface="에스코어 드림 5 Medium"/>
              <a:cs typeface="에스코어 드림 5 Medium"/>
            </a:endParaRPr>
          </a:p>
        </p:txBody>
      </p:sp>
      <p:pic>
        <p:nvPicPr>
          <p:cNvPr id="101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43000" y="4457700"/>
            <a:ext cx="6409764" cy="3352799"/>
          </a:xfrm>
          <a:prstGeom prst="rect">
            <a:avLst/>
          </a:prstGeom>
        </p:spPr>
      </p:pic>
      <p:pic>
        <p:nvPicPr>
          <p:cNvPr id="1011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811000" y="3238500"/>
            <a:ext cx="4876800" cy="5071872"/>
          </a:xfrm>
          <a:prstGeom prst="rect">
            <a:avLst/>
          </a:prstGeom>
        </p:spPr>
      </p:pic>
      <p:pic>
        <p:nvPicPr>
          <p:cNvPr id="1015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19644">
            <a:off x="8089058" y="4164758"/>
            <a:ext cx="4162433" cy="41624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34955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5900" b="0" kern="0" spc="-800">
                <a:solidFill>
                  <a:srgbClr val="000000"/>
                </a:solidFill>
                <a:latin typeface="에스코어 드림 5 Medium"/>
                <a:cs typeface="에스코어 드림 5 Medium"/>
              </a:rPr>
              <a:t>TV</a:t>
            </a:r>
            <a:r>
              <a:rPr lang="ko-KR" altLang="en-US" sz="5900" b="0" kern="0" spc="-800">
                <a:solidFill>
                  <a:srgbClr val="000000"/>
                </a:solidFill>
                <a:latin typeface="에스코어 드림 5 Medium"/>
                <a:cs typeface="에스코어 드림 5 Medium"/>
              </a:rPr>
              <a:t>  프로그램 알림 기능</a:t>
            </a:r>
            <a:endParaRPr lang="ko-KR" altLang="en-US" sz="5900" b="0" kern="0" spc="-800">
              <a:solidFill>
                <a:srgbClr val="000000"/>
              </a:solidFill>
              <a:latin typeface="에스코어 드림 5 Medium"/>
              <a:cs typeface="에스코어 드림 5 Mediu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162710" y="6103828"/>
            <a:ext cx="2157015" cy="116567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300" b="0" kern="0" spc="-100">
                <a:solidFill>
                  <a:srgbClr val="ffffff"/>
                </a:solidFill>
                <a:latin typeface="에스코어 드림 4 Regular"/>
                <a:cs typeface="에스코어 드림 4 Regular"/>
              </a:rPr>
              <a:t>남성의</a:t>
            </a:r>
            <a:endParaRPr lang="en-US" sz="2300" b="0" kern="0" spc="-100">
              <a:solidFill>
                <a:srgbClr val="ffffff"/>
              </a:solidFill>
              <a:latin typeface="에스코어 드림 4 Regular"/>
              <a:cs typeface="에스코어 드림 4 Regular"/>
            </a:endParaRPr>
          </a:p>
          <a:p>
            <a:pPr algn="ctr">
              <a:defRPr/>
            </a:pPr>
            <a:r>
              <a:rPr lang="en-US" sz="2300" b="0" kern="0" spc="-100">
                <a:solidFill>
                  <a:srgbClr val="ffffff"/>
                </a:solidFill>
                <a:latin typeface="에스코어 드림 4 Regular"/>
                <a:cs typeface="에스코어 드림 4 Regular"/>
              </a:rPr>
              <a:t>뚜렷한 증가</a:t>
            </a:r>
            <a:endParaRPr lang="en-US"/>
          </a:p>
        </p:txBody>
      </p:sp>
      <p:sp>
        <p:nvSpPr>
          <p:cNvPr id="30" name="Object 30"/>
          <p:cNvSpPr txBox="1"/>
          <p:nvPr/>
        </p:nvSpPr>
        <p:spPr>
          <a:xfrm>
            <a:off x="1933913" y="1257300"/>
            <a:ext cx="3109565" cy="92472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4000" b="0" kern="0" spc="-300">
                <a:solidFill>
                  <a:srgbClr val="000000"/>
                </a:solidFill>
                <a:latin typeface="에스코어 드림 5 Medium"/>
                <a:cs typeface="에스코어 드림 5 Medium"/>
              </a:rPr>
              <a:t>주요 기능 </a:t>
            </a:r>
            <a:r>
              <a:rPr lang="en-US" altLang="ko-KR" sz="4000" b="0" kern="0" spc="-300">
                <a:solidFill>
                  <a:srgbClr val="000000"/>
                </a:solidFill>
                <a:latin typeface="에스코어 드림 5 Medium"/>
                <a:cs typeface="에스코어 드림 5 Medium"/>
              </a:rPr>
              <a:t>1</a:t>
            </a:r>
            <a:endParaRPr lang="en-US" altLang="ko-KR" sz="4000" b="0" kern="0" spc="-300">
              <a:solidFill>
                <a:srgbClr val="000000"/>
              </a:solidFill>
              <a:latin typeface="에스코어 드림 5 Medium"/>
              <a:cs typeface="에스코어 드림 5 Mediu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2000276" cy="192341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8400" b="0" kern="0" spc="-1000">
                <a:solidFill>
                  <a:srgbClr val="000000"/>
                </a:solidFill>
                <a:latin typeface="에스코어 드림 8 Heavy"/>
                <a:cs typeface="에스코어 드림 8 Heavy"/>
              </a:rPr>
              <a:t>0</a:t>
            </a:r>
            <a:r>
              <a:rPr lang="en-US" altLang="ko-KR" sz="8400" b="0" kern="0" spc="-1000">
                <a:solidFill>
                  <a:srgbClr val="000000"/>
                </a:solidFill>
                <a:latin typeface="에스코어 드림 8 Heavy"/>
                <a:cs typeface="에스코어 드림 8 Heavy"/>
              </a:rPr>
              <a:t>3</a:t>
            </a:r>
            <a:endParaRPr lang="en-US" altLang="ko-KR" sz="8400" b="0" kern="0" spc="-1000">
              <a:solidFill>
                <a:srgbClr val="000000"/>
              </a:solidFill>
              <a:latin typeface="에스코어 드림 8 Heavy"/>
              <a:cs typeface="에스코어 드림 8 Heavy"/>
            </a:endParaRPr>
          </a:p>
        </p:txBody>
      </p:sp>
      <p:grpSp>
        <p:nvGrpSpPr>
          <p:cNvPr id="1007" name="그룹 1007"/>
          <p:cNvGrpSpPr/>
          <p:nvPr/>
        </p:nvGrpSpPr>
        <p:grpSpPr>
          <a:xfrm rot="0"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 rot="0"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01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753600" y="2705100"/>
            <a:ext cx="2743200" cy="2743200"/>
          </a:xfrm>
          <a:prstGeom prst="rect">
            <a:avLst/>
          </a:prstGeom>
        </p:spPr>
      </p:pic>
      <p:pic>
        <p:nvPicPr>
          <p:cNvPr id="101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76400" y="5143500"/>
            <a:ext cx="3276600" cy="3276600"/>
          </a:xfrm>
          <a:prstGeom prst="rect">
            <a:avLst/>
          </a:prstGeom>
        </p:spPr>
      </p:pic>
      <p:pic>
        <p:nvPicPr>
          <p:cNvPr id="1015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313230" y="3141529"/>
            <a:ext cx="2459170" cy="2459170"/>
          </a:xfrm>
          <a:prstGeom prst="rect">
            <a:avLst/>
          </a:prstGeom>
        </p:spPr>
      </p:pic>
      <p:pic>
        <p:nvPicPr>
          <p:cNvPr id="1018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2497410" y="4534509"/>
            <a:ext cx="4876190" cy="4876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34955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5900" b="0" kern="0" spc="-800">
                <a:solidFill>
                  <a:srgbClr val="000000"/>
                </a:solidFill>
                <a:latin typeface="에스코어 드림 5 Medium"/>
                <a:cs typeface="에스코어 드림 5 Medium"/>
              </a:rPr>
              <a:t>Health Care </a:t>
            </a:r>
            <a:endParaRPr lang="ko-KR" altLang="en-US" sz="5900" b="0" kern="0" spc="-800">
              <a:solidFill>
                <a:srgbClr val="000000"/>
              </a:solidFill>
              <a:latin typeface="에스코어 드림 5 Medium"/>
              <a:cs typeface="에스코어 드림 5 Mediu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162710" y="6103828"/>
            <a:ext cx="2157015" cy="116567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300" b="0" kern="0" spc="-100">
                <a:solidFill>
                  <a:srgbClr val="ffffff"/>
                </a:solidFill>
                <a:latin typeface="에스코어 드림 4 Regular"/>
                <a:cs typeface="에스코어 드림 4 Regular"/>
              </a:rPr>
              <a:t>남성의</a:t>
            </a:r>
            <a:endParaRPr lang="en-US" sz="2300" b="0" kern="0" spc="-100">
              <a:solidFill>
                <a:srgbClr val="ffffff"/>
              </a:solidFill>
              <a:latin typeface="에스코어 드림 4 Regular"/>
              <a:cs typeface="에스코어 드림 4 Regular"/>
            </a:endParaRPr>
          </a:p>
          <a:p>
            <a:pPr algn="ctr">
              <a:defRPr/>
            </a:pPr>
            <a:r>
              <a:rPr lang="en-US" sz="2300" b="0" kern="0" spc="-100">
                <a:solidFill>
                  <a:srgbClr val="ffffff"/>
                </a:solidFill>
                <a:latin typeface="에스코어 드림 4 Regular"/>
                <a:cs typeface="에스코어 드림 4 Regular"/>
              </a:rPr>
              <a:t>뚜렷한 증가</a:t>
            </a:r>
            <a:endParaRPr lang="en-US"/>
          </a:p>
        </p:txBody>
      </p:sp>
      <p:sp>
        <p:nvSpPr>
          <p:cNvPr id="30" name="Object 30"/>
          <p:cNvSpPr txBox="1"/>
          <p:nvPr/>
        </p:nvSpPr>
        <p:spPr>
          <a:xfrm>
            <a:off x="1933913" y="1257300"/>
            <a:ext cx="3109565" cy="92472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4000" b="0" kern="0" spc="-300">
                <a:solidFill>
                  <a:srgbClr val="000000"/>
                </a:solidFill>
                <a:latin typeface="에스코어 드림 5 Medium"/>
                <a:cs typeface="에스코어 드림 5 Medium"/>
              </a:rPr>
              <a:t>주요 기능 </a:t>
            </a:r>
            <a:r>
              <a:rPr lang="en-US" altLang="ko-KR" sz="4000" b="0" kern="0" spc="-300">
                <a:solidFill>
                  <a:srgbClr val="000000"/>
                </a:solidFill>
                <a:latin typeface="에스코어 드림 5 Medium"/>
                <a:cs typeface="에스코어 드림 5 Medium"/>
              </a:rPr>
              <a:t>2</a:t>
            </a:r>
            <a:endParaRPr lang="en-US" altLang="ko-KR" sz="4000" b="0" kern="0" spc="-300">
              <a:solidFill>
                <a:srgbClr val="000000"/>
              </a:solidFill>
              <a:latin typeface="에스코어 드림 5 Medium"/>
              <a:cs typeface="에스코어 드림 5 Mediu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2000276" cy="192341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8400" b="0" kern="0" spc="-1000">
                <a:solidFill>
                  <a:srgbClr val="000000"/>
                </a:solidFill>
                <a:latin typeface="에스코어 드림 8 Heavy"/>
                <a:cs typeface="에스코어 드림 8 Heavy"/>
              </a:rPr>
              <a:t>0</a:t>
            </a:r>
            <a:r>
              <a:rPr lang="en-US" altLang="ko-KR" sz="8400" b="0" kern="0" spc="-1000">
                <a:solidFill>
                  <a:srgbClr val="000000"/>
                </a:solidFill>
                <a:latin typeface="에스코어 드림 8 Heavy"/>
                <a:cs typeface="에스코어 드림 8 Heavy"/>
              </a:rPr>
              <a:t>3</a:t>
            </a:r>
            <a:endParaRPr lang="en-US" altLang="ko-KR" sz="8400" b="0" kern="0" spc="-1000">
              <a:solidFill>
                <a:srgbClr val="000000"/>
              </a:solidFill>
              <a:latin typeface="에스코어 드림 8 Heavy"/>
              <a:cs typeface="에스코어 드림 8 Heavy"/>
            </a:endParaRPr>
          </a:p>
        </p:txBody>
      </p:sp>
      <p:grpSp>
        <p:nvGrpSpPr>
          <p:cNvPr id="1007" name="그룹 1007"/>
          <p:cNvGrpSpPr/>
          <p:nvPr/>
        </p:nvGrpSpPr>
        <p:grpSpPr>
          <a:xfrm rot="0"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 rot="0"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01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048500" y="4000500"/>
            <a:ext cx="4191000" cy="4191000"/>
          </a:xfrm>
          <a:prstGeom prst="rect">
            <a:avLst/>
          </a:prstGeom>
        </p:spPr>
      </p:pic>
      <p:pic>
        <p:nvPicPr>
          <p:cNvPr id="101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877800" y="4305300"/>
            <a:ext cx="3577640" cy="3577640"/>
          </a:xfrm>
          <a:prstGeom prst="rect">
            <a:avLst/>
          </a:prstGeom>
        </p:spPr>
      </p:pic>
      <p:pic>
        <p:nvPicPr>
          <p:cNvPr id="1016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676400" y="4000500"/>
            <a:ext cx="4038600" cy="403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34955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5900" b="0" kern="0" spc="-800">
                <a:solidFill>
                  <a:srgbClr val="000000"/>
                </a:solidFill>
                <a:latin typeface="에스코어 드림 5 Medium"/>
                <a:cs typeface="에스코어 드림 5 Medium"/>
              </a:rPr>
              <a:t>복지 정보 제공</a:t>
            </a:r>
            <a:endParaRPr lang="ko-KR" altLang="en-US" sz="5900" b="0" kern="0" spc="-800">
              <a:solidFill>
                <a:srgbClr val="000000"/>
              </a:solidFill>
              <a:latin typeface="에스코어 드림 5 Medium"/>
              <a:cs typeface="에스코어 드림 5 Medi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33913" y="1257300"/>
            <a:ext cx="3109565" cy="92472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4000" b="0" kern="0" spc="-300">
                <a:solidFill>
                  <a:srgbClr val="000000"/>
                </a:solidFill>
                <a:latin typeface="에스코어 드림 5 Medium"/>
                <a:cs typeface="에스코어 드림 5 Medium"/>
              </a:rPr>
              <a:t>주요 기능 </a:t>
            </a:r>
            <a:r>
              <a:rPr lang="en-US" altLang="ko-KR" sz="4000" b="0" kern="0" spc="-300">
                <a:solidFill>
                  <a:srgbClr val="000000"/>
                </a:solidFill>
                <a:latin typeface="에스코어 드림 5 Medium"/>
                <a:cs typeface="에스코어 드림 5 Medium"/>
              </a:rPr>
              <a:t>3</a:t>
            </a:r>
            <a:endParaRPr lang="en-US" altLang="ko-KR" sz="4000" b="0" kern="0" spc="-300">
              <a:solidFill>
                <a:srgbClr val="000000"/>
              </a:solidFill>
              <a:latin typeface="에스코어 드림 5 Medium"/>
              <a:cs typeface="에스코어 드림 5 Mediu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2000276" cy="192341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8400" b="0" kern="0" spc="-1000">
                <a:solidFill>
                  <a:srgbClr val="000000"/>
                </a:solidFill>
                <a:latin typeface="에스코어 드림 8 Heavy"/>
                <a:cs typeface="에스코어 드림 8 Heavy"/>
              </a:rPr>
              <a:t>0</a:t>
            </a:r>
            <a:r>
              <a:rPr lang="en-US" altLang="ko-KR" sz="8400" b="0" kern="0" spc="-1000">
                <a:solidFill>
                  <a:srgbClr val="000000"/>
                </a:solidFill>
                <a:latin typeface="에스코어 드림 8 Heavy"/>
                <a:cs typeface="에스코어 드림 8 Heavy"/>
              </a:rPr>
              <a:t>3</a:t>
            </a:r>
            <a:endParaRPr lang="en-US" altLang="ko-KR" sz="8400" b="0" kern="0" spc="-1000">
              <a:solidFill>
                <a:srgbClr val="000000"/>
              </a:solidFill>
              <a:latin typeface="에스코어 드림 8 Heavy"/>
              <a:cs typeface="에스코어 드림 8 Heavy"/>
            </a:endParaRPr>
          </a:p>
        </p:txBody>
      </p:sp>
      <p:grpSp>
        <p:nvGrpSpPr>
          <p:cNvPr id="1007" name="그룹 1007"/>
          <p:cNvGrpSpPr/>
          <p:nvPr/>
        </p:nvGrpSpPr>
        <p:grpSpPr>
          <a:xfrm rot="0"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 rot="0"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01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124809" y="3924300"/>
            <a:ext cx="4876190" cy="4876190"/>
          </a:xfrm>
          <a:prstGeom prst="rect">
            <a:avLst/>
          </a:prstGeom>
        </p:spPr>
      </p:pic>
      <p:pic>
        <p:nvPicPr>
          <p:cNvPr id="101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591800" y="4000500"/>
            <a:ext cx="4876190" cy="4876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34955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5900" b="0" kern="0" spc="-800">
                <a:solidFill>
                  <a:srgbClr val="000000"/>
                </a:solidFill>
                <a:latin typeface="에스코어 드림 5 Medium"/>
                <a:cs typeface="에스코어 드림 5 Medium"/>
              </a:rPr>
              <a:t>안부 확인 기능</a:t>
            </a:r>
            <a:endParaRPr lang="ko-KR" altLang="en-US" sz="5900" b="0" kern="0" spc="-800">
              <a:solidFill>
                <a:srgbClr val="000000"/>
              </a:solidFill>
              <a:latin typeface="에스코어 드림 5 Medium"/>
              <a:cs typeface="에스코어 드림 5 Mediu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162710" y="6103828"/>
            <a:ext cx="2157015" cy="116567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300" b="0" kern="0" spc="-100">
                <a:solidFill>
                  <a:srgbClr val="ffffff"/>
                </a:solidFill>
                <a:latin typeface="에스코어 드림 4 Regular"/>
                <a:cs typeface="에스코어 드림 4 Regular"/>
              </a:rPr>
              <a:t>남성의</a:t>
            </a:r>
            <a:endParaRPr lang="en-US" sz="2300" b="0" kern="0" spc="-100">
              <a:solidFill>
                <a:srgbClr val="ffffff"/>
              </a:solidFill>
              <a:latin typeface="에스코어 드림 4 Regular"/>
              <a:cs typeface="에스코어 드림 4 Regular"/>
            </a:endParaRPr>
          </a:p>
          <a:p>
            <a:pPr algn="ctr">
              <a:defRPr/>
            </a:pPr>
            <a:r>
              <a:rPr lang="en-US" sz="2300" b="0" kern="0" spc="-100">
                <a:solidFill>
                  <a:srgbClr val="ffffff"/>
                </a:solidFill>
                <a:latin typeface="에스코어 드림 4 Regular"/>
                <a:cs typeface="에스코어 드림 4 Regular"/>
              </a:rPr>
              <a:t>뚜렷한 증가</a:t>
            </a:r>
            <a:endParaRPr lang="en-US"/>
          </a:p>
        </p:txBody>
      </p:sp>
      <p:sp>
        <p:nvSpPr>
          <p:cNvPr id="30" name="Object 30"/>
          <p:cNvSpPr txBox="1"/>
          <p:nvPr/>
        </p:nvSpPr>
        <p:spPr>
          <a:xfrm>
            <a:off x="1933913" y="1257300"/>
            <a:ext cx="3109565" cy="92472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4000" b="0" kern="0" spc="-300">
                <a:solidFill>
                  <a:srgbClr val="000000"/>
                </a:solidFill>
                <a:latin typeface="에스코어 드림 5 Medium"/>
                <a:cs typeface="에스코어 드림 5 Medium"/>
              </a:rPr>
              <a:t>주요 기능 </a:t>
            </a:r>
            <a:r>
              <a:rPr lang="en-US" altLang="ko-KR" sz="4000" b="0" kern="0" spc="-300">
                <a:solidFill>
                  <a:srgbClr val="000000"/>
                </a:solidFill>
                <a:latin typeface="에스코어 드림 5 Medium"/>
                <a:cs typeface="에스코어 드림 5 Medium"/>
              </a:rPr>
              <a:t>5</a:t>
            </a:r>
            <a:endParaRPr lang="en-US" altLang="ko-KR" sz="4000" b="0" kern="0" spc="-300">
              <a:solidFill>
                <a:srgbClr val="000000"/>
              </a:solidFill>
              <a:latin typeface="에스코어 드림 5 Medium"/>
              <a:cs typeface="에스코어 드림 5 Mediu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2000276" cy="192341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8400" b="0" kern="0" spc="-1000">
                <a:solidFill>
                  <a:srgbClr val="000000"/>
                </a:solidFill>
                <a:latin typeface="에스코어 드림 8 Heavy"/>
                <a:cs typeface="에스코어 드림 8 Heavy"/>
              </a:rPr>
              <a:t>0</a:t>
            </a:r>
            <a:r>
              <a:rPr lang="en-US" altLang="ko-KR" sz="8400" b="0" kern="0" spc="-1000">
                <a:solidFill>
                  <a:srgbClr val="000000"/>
                </a:solidFill>
                <a:latin typeface="에스코어 드림 8 Heavy"/>
                <a:cs typeface="에스코어 드림 8 Heavy"/>
              </a:rPr>
              <a:t>3</a:t>
            </a:r>
            <a:endParaRPr lang="en-US" altLang="ko-KR" sz="8400" b="0" kern="0" spc="-1000">
              <a:solidFill>
                <a:srgbClr val="000000"/>
              </a:solidFill>
              <a:latin typeface="에스코어 드림 8 Heavy"/>
              <a:cs typeface="에스코어 드림 8 Heavy"/>
            </a:endParaRPr>
          </a:p>
        </p:txBody>
      </p:sp>
      <p:grpSp>
        <p:nvGrpSpPr>
          <p:cNvPr id="1007" name="그룹 1007"/>
          <p:cNvGrpSpPr/>
          <p:nvPr/>
        </p:nvGrpSpPr>
        <p:grpSpPr>
          <a:xfrm rot="0"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 rot="0"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01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05600" y="4305300"/>
            <a:ext cx="3886200" cy="3886200"/>
          </a:xfrm>
          <a:prstGeom prst="rect">
            <a:avLst/>
          </a:prstGeom>
        </p:spPr>
      </p:pic>
      <p:pic>
        <p:nvPicPr>
          <p:cNvPr id="101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496800" y="3370130"/>
            <a:ext cx="5202370" cy="5202370"/>
          </a:xfrm>
          <a:prstGeom prst="rect">
            <a:avLst/>
          </a:prstGeom>
        </p:spPr>
      </p:pic>
      <p:pic>
        <p:nvPicPr>
          <p:cNvPr id="1019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6146000">
            <a:off x="5115334" y="5687390"/>
            <a:ext cx="1274975" cy="1274975"/>
          </a:xfrm>
          <a:prstGeom prst="rect">
            <a:avLst/>
          </a:prstGeom>
        </p:spPr>
      </p:pic>
      <p:pic>
        <p:nvPicPr>
          <p:cNvPr id="1020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16168242">
            <a:off x="10814795" y="5595095"/>
            <a:ext cx="1219200" cy="1219200"/>
          </a:xfrm>
          <a:prstGeom prst="rect">
            <a:avLst/>
          </a:prstGeom>
        </p:spPr>
      </p:pic>
      <p:pic>
        <p:nvPicPr>
          <p:cNvPr id="1022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33400" y="4076700"/>
            <a:ext cx="4572000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101</ep:Words>
  <ep:PresentationFormat>On-screen Show (4:3)</ep:PresentationFormat>
  <ep:Paragraphs>39</ep:Paragraphs>
  <ep:Slides>6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2021-03-15T15:32:09.000</dcterms:created>
  <dc:creator>officegen</dc:creator>
  <cp:lastModifiedBy>sohee</cp:lastModifiedBy>
  <dcterms:modified xsi:type="dcterms:W3CDTF">2021-03-16T02:31:38.477</dcterms:modified>
  <cp:revision>53</cp:revision>
  <cp:version>1000.0000.01</cp:version>
</cp:coreProperties>
</file>