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11/8/2024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11/8/2024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182470&amp;picture=water-scarcity"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684499-6F30-4C6A-8094-E2E3E91B3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0" name="Rectangle 19">
            <a:extLst>
              <a:ext uri="{FF2B5EF4-FFF2-40B4-BE49-F238E27FC236}">
                <a16:creationId xmlns:a16="http://schemas.microsoft.com/office/drawing/2014/main" id="{D5AECED4-26C2-4E8F-A340-2402369DC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 name="Title 1">
            <a:extLst>
              <a:ext uri="{FF2B5EF4-FFF2-40B4-BE49-F238E27FC236}">
                <a16:creationId xmlns:a16="http://schemas.microsoft.com/office/drawing/2014/main" id="{B1D15F9B-DDAD-9DB0-C30D-51509FD70260}"/>
              </a:ext>
            </a:extLst>
          </p:cNvPr>
          <p:cNvSpPr>
            <a:spLocks noGrp="1"/>
          </p:cNvSpPr>
          <p:nvPr>
            <p:ph type="ctrTitle"/>
          </p:nvPr>
        </p:nvSpPr>
        <p:spPr>
          <a:xfrm>
            <a:off x="895467" y="863364"/>
            <a:ext cx="6657476" cy="5126124"/>
          </a:xfrm>
        </p:spPr>
        <p:txBody>
          <a:bodyPr anchor="ctr">
            <a:normAutofit/>
          </a:bodyPr>
          <a:lstStyle/>
          <a:p>
            <a:pPr algn="r"/>
            <a:r>
              <a:rPr lang="en-ZA" sz="6600" dirty="0">
                <a:solidFill>
                  <a:schemeClr val="tx1"/>
                </a:solidFill>
              </a:rPr>
              <a:t>Mini-Project</a:t>
            </a:r>
            <a:br>
              <a:rPr lang="en-ZA" sz="6600" dirty="0">
                <a:solidFill>
                  <a:schemeClr val="tx1"/>
                </a:solidFill>
              </a:rPr>
            </a:br>
            <a:r>
              <a:rPr lang="en-ZA" sz="6600" dirty="0">
                <a:solidFill>
                  <a:schemeClr val="tx1"/>
                </a:solidFill>
              </a:rPr>
              <a:t>csc03a3</a:t>
            </a:r>
            <a:br>
              <a:rPr lang="en-ZA" sz="6600" dirty="0">
                <a:solidFill>
                  <a:schemeClr val="tx1"/>
                </a:solidFill>
              </a:rPr>
            </a:br>
            <a:r>
              <a:rPr lang="en-ZA" sz="6600" dirty="0">
                <a:solidFill>
                  <a:schemeClr val="tx1"/>
                </a:solidFill>
              </a:rPr>
              <a:t> 2023 </a:t>
            </a:r>
          </a:p>
        </p:txBody>
      </p:sp>
      <p:sp>
        <p:nvSpPr>
          <p:cNvPr id="3" name="Subtitle 2">
            <a:extLst>
              <a:ext uri="{FF2B5EF4-FFF2-40B4-BE49-F238E27FC236}">
                <a16:creationId xmlns:a16="http://schemas.microsoft.com/office/drawing/2014/main" id="{3BE5EDAE-D21C-987C-5391-5ABE1220D8C6}"/>
              </a:ext>
            </a:extLst>
          </p:cNvPr>
          <p:cNvSpPr>
            <a:spLocks noGrp="1"/>
          </p:cNvSpPr>
          <p:nvPr>
            <p:ph type="subTitle" idx="1"/>
          </p:nvPr>
        </p:nvSpPr>
        <p:spPr>
          <a:xfrm>
            <a:off x="8352941" y="863364"/>
            <a:ext cx="3082986" cy="5120435"/>
          </a:xfrm>
        </p:spPr>
        <p:txBody>
          <a:bodyPr anchor="ctr">
            <a:normAutofit/>
          </a:bodyPr>
          <a:lstStyle/>
          <a:p>
            <a:pPr algn="l"/>
            <a:r>
              <a:rPr lang="en-US" sz="2000">
                <a:solidFill>
                  <a:schemeClr val="tx1"/>
                </a:solidFill>
              </a:rPr>
              <a:t>Initials: TW</a:t>
            </a:r>
          </a:p>
          <a:p>
            <a:pPr algn="l"/>
            <a:r>
              <a:rPr lang="en-US" sz="2000">
                <a:solidFill>
                  <a:schemeClr val="tx1"/>
                </a:solidFill>
              </a:rPr>
              <a:t> Surname: Ngobeni </a:t>
            </a:r>
          </a:p>
          <a:p>
            <a:pPr algn="l"/>
            <a:r>
              <a:rPr lang="en-US" sz="2000">
                <a:solidFill>
                  <a:schemeClr val="tx1"/>
                </a:solidFill>
              </a:rPr>
              <a:t>Student No: 218013943</a:t>
            </a:r>
            <a:endParaRPr lang="en-ZA" sz="2000">
              <a:solidFill>
                <a:schemeClr val="tx1"/>
              </a:solidFill>
            </a:endParaRPr>
          </a:p>
        </p:txBody>
      </p:sp>
      <p:cxnSp>
        <p:nvCxnSpPr>
          <p:cNvPr id="22" name="Straight Connector 21">
            <a:extLst>
              <a:ext uri="{FF2B5EF4-FFF2-40B4-BE49-F238E27FC236}">
                <a16:creationId xmlns:a16="http://schemas.microsoft.com/office/drawing/2014/main" id="{C9213D27-7A25-46D8-B1BD-E470E49C6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4158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41"/>
    </mc:Choice>
    <mc:Fallback xmlns="">
      <p:transition spd="slow" advTm="44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0" name="Rectangle 9">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cxnSp>
        <p:nvCxnSpPr>
          <p:cNvPr id="12" name="Straight Connector 11">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0513689-D00A-4D15-B8A3-AA50EC4B2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 name="Title 1">
            <a:extLst>
              <a:ext uri="{FF2B5EF4-FFF2-40B4-BE49-F238E27FC236}">
                <a16:creationId xmlns:a16="http://schemas.microsoft.com/office/drawing/2014/main" id="{827BFBC5-7C46-84E4-9A70-34DEEBBB8D7F}"/>
              </a:ext>
            </a:extLst>
          </p:cNvPr>
          <p:cNvSpPr>
            <a:spLocks noGrp="1"/>
          </p:cNvSpPr>
          <p:nvPr>
            <p:ph type="title"/>
          </p:nvPr>
        </p:nvSpPr>
        <p:spPr>
          <a:xfrm>
            <a:off x="231140" y="243840"/>
            <a:ext cx="11724640" cy="6370319"/>
          </a:xfrm>
        </p:spPr>
        <p:txBody>
          <a:bodyPr vert="horz" lIns="91440" tIns="45720" rIns="91440" bIns="45720" rtlCol="0" anchor="b">
            <a:normAutofit/>
          </a:bodyPr>
          <a:lstStyle/>
          <a:p>
            <a:pPr algn="ctr">
              <a:lnSpc>
                <a:spcPct val="85000"/>
              </a:lnSpc>
            </a:pPr>
            <a:endParaRPr lang="en-US" sz="4000" b="1" cap="all" dirty="0">
              <a:solidFill>
                <a:schemeClr val="accent2"/>
              </a:solidFill>
            </a:endParaRPr>
          </a:p>
        </p:txBody>
      </p:sp>
      <p:pic>
        <p:nvPicPr>
          <p:cNvPr id="5" name="Picture 4">
            <a:extLst>
              <a:ext uri="{FF2B5EF4-FFF2-40B4-BE49-F238E27FC236}">
                <a16:creationId xmlns:a16="http://schemas.microsoft.com/office/drawing/2014/main" id="{A9627947-4497-CFC6-10EE-1103D045F0B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31141" y="236220"/>
            <a:ext cx="5560060" cy="6370320"/>
          </a:xfrm>
          <a:prstGeom prst="rect">
            <a:avLst/>
          </a:prstGeom>
        </p:spPr>
      </p:pic>
      <p:sp>
        <p:nvSpPr>
          <p:cNvPr id="6" name="Plus Sign 5">
            <a:extLst>
              <a:ext uri="{FF2B5EF4-FFF2-40B4-BE49-F238E27FC236}">
                <a16:creationId xmlns:a16="http://schemas.microsoft.com/office/drawing/2014/main" id="{EEDAD836-41A0-F1D4-9B9A-FD3B7BD278CE}"/>
              </a:ext>
            </a:extLst>
          </p:cNvPr>
          <p:cNvSpPr/>
          <p:nvPr/>
        </p:nvSpPr>
        <p:spPr>
          <a:xfrm flipV="1">
            <a:off x="1695450" y="3741422"/>
            <a:ext cx="237491" cy="15430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3" name="Picture 12" descr="A screenshot of a computer&#10;&#10;Description automatically generated">
            <a:extLst>
              <a:ext uri="{FF2B5EF4-FFF2-40B4-BE49-F238E27FC236}">
                <a16:creationId xmlns:a16="http://schemas.microsoft.com/office/drawing/2014/main" id="{BAA6D3F3-CFB8-4C48-1E57-3B9211B53576}"/>
              </a:ext>
            </a:extLst>
          </p:cNvPr>
          <p:cNvPicPr>
            <a:picLocks noChangeAspect="1"/>
          </p:cNvPicPr>
          <p:nvPr/>
        </p:nvPicPr>
        <p:blipFill>
          <a:blip r:embed="rId3"/>
          <a:stretch>
            <a:fillRect/>
          </a:stretch>
        </p:blipFill>
        <p:spPr>
          <a:xfrm>
            <a:off x="6400801" y="243840"/>
            <a:ext cx="4219574" cy="6362700"/>
          </a:xfrm>
          <a:prstGeom prst="rect">
            <a:avLst/>
          </a:prstGeom>
        </p:spPr>
      </p:pic>
    </p:spTree>
    <p:extLst>
      <p:ext uri="{BB962C8B-B14F-4D97-AF65-F5344CB8AC3E}">
        <p14:creationId xmlns:p14="http://schemas.microsoft.com/office/powerpoint/2010/main" val="103511700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FFEE-9CEA-FD66-853D-225DE7AD427E}"/>
              </a:ext>
            </a:extLst>
          </p:cNvPr>
          <p:cNvSpPr>
            <a:spLocks noGrp="1"/>
          </p:cNvSpPr>
          <p:nvPr>
            <p:ph type="title"/>
          </p:nvPr>
        </p:nvSpPr>
        <p:spPr>
          <a:xfrm flipV="1">
            <a:off x="1143000" y="-238126"/>
            <a:ext cx="9875520" cy="333375"/>
          </a:xfrm>
        </p:spPr>
        <p:txBody>
          <a:bodyPr>
            <a:normAutofit fontScale="90000"/>
          </a:bodyPr>
          <a:lstStyle/>
          <a:p>
            <a:endParaRPr lang="en-ZA"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8FC2C454-DDE9-8744-E7AD-3E56614F8483}"/>
              </a:ext>
            </a:extLst>
          </p:cNvPr>
          <p:cNvPicPr>
            <a:picLocks noGrp="1" noChangeAspect="1"/>
          </p:cNvPicPr>
          <p:nvPr>
            <p:ph idx="1"/>
          </p:nvPr>
        </p:nvPicPr>
        <p:blipFill>
          <a:blip r:embed="rId2"/>
          <a:stretch>
            <a:fillRect/>
          </a:stretch>
        </p:blipFill>
        <p:spPr>
          <a:xfrm>
            <a:off x="325120" y="294640"/>
            <a:ext cx="5252720" cy="6289040"/>
          </a:xfrm>
        </p:spPr>
      </p:pic>
      <p:pic>
        <p:nvPicPr>
          <p:cNvPr id="7" name="Picture 6" descr="A screenshot of a computer&#10;&#10;Description automatically generated with medium confidence">
            <a:extLst>
              <a:ext uri="{FF2B5EF4-FFF2-40B4-BE49-F238E27FC236}">
                <a16:creationId xmlns:a16="http://schemas.microsoft.com/office/drawing/2014/main" id="{5A7CD319-925B-DC40-A825-F13231AB8278}"/>
              </a:ext>
            </a:extLst>
          </p:cNvPr>
          <p:cNvPicPr>
            <a:picLocks noChangeAspect="1"/>
          </p:cNvPicPr>
          <p:nvPr/>
        </p:nvPicPr>
        <p:blipFill>
          <a:blip r:embed="rId3"/>
          <a:stretch>
            <a:fillRect/>
          </a:stretch>
        </p:blipFill>
        <p:spPr>
          <a:xfrm>
            <a:off x="6280694" y="284480"/>
            <a:ext cx="5332185" cy="6289040"/>
          </a:xfrm>
          <a:prstGeom prst="rect">
            <a:avLst/>
          </a:prstGeom>
        </p:spPr>
      </p:pic>
    </p:spTree>
    <p:extLst>
      <p:ext uri="{BB962C8B-B14F-4D97-AF65-F5344CB8AC3E}">
        <p14:creationId xmlns:p14="http://schemas.microsoft.com/office/powerpoint/2010/main" val="363311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9AC4-DF5B-BF1F-4E15-D2ED965EED1C}"/>
              </a:ext>
            </a:extLst>
          </p:cNvPr>
          <p:cNvSpPr>
            <a:spLocks noGrp="1"/>
          </p:cNvSpPr>
          <p:nvPr>
            <p:ph type="title"/>
          </p:nvPr>
        </p:nvSpPr>
        <p:spPr>
          <a:xfrm>
            <a:off x="1143000" y="-304800"/>
            <a:ext cx="9875520" cy="193040"/>
          </a:xfrm>
        </p:spPr>
        <p:txBody>
          <a:bodyPr>
            <a:normAutofit fontScale="90000"/>
          </a:bodyPr>
          <a:lstStyle/>
          <a:p>
            <a:endParaRPr lang="en-ZA" dirty="0"/>
          </a:p>
        </p:txBody>
      </p:sp>
      <p:pic>
        <p:nvPicPr>
          <p:cNvPr id="9" name="Content Placeholder 8" descr="A screenshot of a computer&#10;&#10;Description automatically generated">
            <a:extLst>
              <a:ext uri="{FF2B5EF4-FFF2-40B4-BE49-F238E27FC236}">
                <a16:creationId xmlns:a16="http://schemas.microsoft.com/office/drawing/2014/main" id="{D6B87B2E-2A02-AEA5-04A6-5C5C9688AF9D}"/>
              </a:ext>
            </a:extLst>
          </p:cNvPr>
          <p:cNvPicPr>
            <a:picLocks noGrp="1" noChangeAspect="1"/>
          </p:cNvPicPr>
          <p:nvPr>
            <p:ph idx="1"/>
          </p:nvPr>
        </p:nvPicPr>
        <p:blipFill>
          <a:blip r:embed="rId2"/>
          <a:stretch>
            <a:fillRect/>
          </a:stretch>
        </p:blipFill>
        <p:spPr>
          <a:xfrm>
            <a:off x="335281" y="264160"/>
            <a:ext cx="5120640" cy="6350000"/>
          </a:xfrm>
        </p:spPr>
      </p:pic>
      <p:pic>
        <p:nvPicPr>
          <p:cNvPr id="17" name="Picture 16" descr="A screenshot of a computer&#10;&#10;Description automatically generated with medium confidence">
            <a:extLst>
              <a:ext uri="{FF2B5EF4-FFF2-40B4-BE49-F238E27FC236}">
                <a16:creationId xmlns:a16="http://schemas.microsoft.com/office/drawing/2014/main" id="{E6F709BD-B776-1B27-91AF-EFB5A74B9447}"/>
              </a:ext>
            </a:extLst>
          </p:cNvPr>
          <p:cNvPicPr>
            <a:picLocks noChangeAspect="1"/>
          </p:cNvPicPr>
          <p:nvPr/>
        </p:nvPicPr>
        <p:blipFill>
          <a:blip r:embed="rId3"/>
          <a:stretch>
            <a:fillRect/>
          </a:stretch>
        </p:blipFill>
        <p:spPr>
          <a:xfrm>
            <a:off x="6096000" y="264160"/>
            <a:ext cx="5577840" cy="6350000"/>
          </a:xfrm>
          <a:prstGeom prst="rect">
            <a:avLst/>
          </a:prstGeom>
        </p:spPr>
      </p:pic>
    </p:spTree>
    <p:extLst>
      <p:ext uri="{BB962C8B-B14F-4D97-AF65-F5344CB8AC3E}">
        <p14:creationId xmlns:p14="http://schemas.microsoft.com/office/powerpoint/2010/main" val="224495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C0DD7BF-8F3D-4D34-A37A-85563D3D6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51" name="Rectangle 50">
            <a:extLst>
              <a:ext uri="{FF2B5EF4-FFF2-40B4-BE49-F238E27FC236}">
                <a16:creationId xmlns:a16="http://schemas.microsoft.com/office/drawing/2014/main" id="{A82C64D9-D855-4343-BB40-3E465EFFA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cxnSp>
        <p:nvCxnSpPr>
          <p:cNvPr id="53" name="Straight Connector 52">
            <a:extLst>
              <a:ext uri="{FF2B5EF4-FFF2-40B4-BE49-F238E27FC236}">
                <a16:creationId xmlns:a16="http://schemas.microsoft.com/office/drawing/2014/main" id="{106D061A-80BB-4A08-8350-176FFFDCC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19DD3186-CCB0-4B44-AFE4-7FA0281B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useBgFill="1">
        <p:nvSpPr>
          <p:cNvPr id="57" name="Rectangle 56">
            <a:extLst>
              <a:ext uri="{FF2B5EF4-FFF2-40B4-BE49-F238E27FC236}">
                <a16:creationId xmlns:a16="http://schemas.microsoft.com/office/drawing/2014/main" id="{3DA867B8-FFC7-485D-B1DD-FF336BC3E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46887"/>
            <a:ext cx="7314691"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cxnSp>
        <p:nvCxnSpPr>
          <p:cNvPr id="59" name="Straight Connector 58">
            <a:extLst>
              <a:ext uri="{FF2B5EF4-FFF2-40B4-BE49-F238E27FC236}">
                <a16:creationId xmlns:a16="http://schemas.microsoft.com/office/drawing/2014/main" id="{D764F5CD-20C3-4F68-9D59-2C1D793AA7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843" y="4005950"/>
            <a:ext cx="531902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E2FD615-ABCF-47A5-8B27-F478EB977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 name="Title 1">
            <a:extLst>
              <a:ext uri="{FF2B5EF4-FFF2-40B4-BE49-F238E27FC236}">
                <a16:creationId xmlns:a16="http://schemas.microsoft.com/office/drawing/2014/main" id="{F91BB4D2-9C55-1CDB-ADCF-9132BE730910}"/>
              </a:ext>
            </a:extLst>
          </p:cNvPr>
          <p:cNvSpPr>
            <a:spLocks noGrp="1"/>
          </p:cNvSpPr>
          <p:nvPr>
            <p:ph type="title"/>
          </p:nvPr>
        </p:nvSpPr>
        <p:spPr>
          <a:xfrm>
            <a:off x="5283553" y="893398"/>
            <a:ext cx="6019601" cy="3187208"/>
          </a:xfrm>
        </p:spPr>
        <p:txBody>
          <a:bodyPr vert="horz" lIns="91440" tIns="45720" rIns="91440" bIns="45720" rtlCol="0" anchor="b">
            <a:normAutofit fontScale="90000"/>
          </a:bodyPr>
          <a:lstStyle/>
          <a:p>
            <a:pPr algn="ctr">
              <a:lnSpc>
                <a:spcPct val="85000"/>
              </a:lnSpc>
            </a:pPr>
            <a:r>
              <a:rPr lang="en-US" sz="5000" b="1" cap="all" dirty="0">
                <a:solidFill>
                  <a:srgbClr val="FFFFFF"/>
                </a:solidFill>
              </a:rPr>
              <a:t>A South African socio-economical problem chosen is?</a:t>
            </a:r>
          </a:p>
        </p:txBody>
      </p:sp>
      <p:sp>
        <p:nvSpPr>
          <p:cNvPr id="14" name="Content Placeholder 13">
            <a:extLst>
              <a:ext uri="{FF2B5EF4-FFF2-40B4-BE49-F238E27FC236}">
                <a16:creationId xmlns:a16="http://schemas.microsoft.com/office/drawing/2014/main" id="{41ACC3FB-E225-05FD-4CF7-3ED44F757D16}"/>
              </a:ext>
            </a:extLst>
          </p:cNvPr>
          <p:cNvSpPr>
            <a:spLocks noGrp="1"/>
          </p:cNvSpPr>
          <p:nvPr>
            <p:ph idx="1"/>
          </p:nvPr>
        </p:nvSpPr>
        <p:spPr>
          <a:xfrm>
            <a:off x="5313933" y="4141784"/>
            <a:ext cx="5958841" cy="1388165"/>
          </a:xfrm>
        </p:spPr>
        <p:txBody>
          <a:bodyPr vert="horz" lIns="91440" tIns="45720" rIns="91440" bIns="45720" rtlCol="0">
            <a:normAutofit/>
          </a:bodyPr>
          <a:lstStyle/>
          <a:p>
            <a:pPr marL="0" indent="0" algn="ctr">
              <a:buNone/>
            </a:pPr>
            <a:r>
              <a:rPr lang="en-US" dirty="0">
                <a:solidFill>
                  <a:srgbClr val="FFFFFF"/>
                </a:solidFill>
              </a:rPr>
              <a:t>Water shortage</a:t>
            </a:r>
          </a:p>
        </p:txBody>
      </p:sp>
      <p:pic>
        <p:nvPicPr>
          <p:cNvPr id="6" name="Content Placeholder 5" descr="A hand reaching out to a faucet&#10;&#10;Description automatically generated with medium confidence">
            <a:extLst>
              <a:ext uri="{FF2B5EF4-FFF2-40B4-BE49-F238E27FC236}">
                <a16:creationId xmlns:a16="http://schemas.microsoft.com/office/drawing/2014/main" id="{406DE856-BEF1-0519-AF65-EB77BD650EA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 b="7774"/>
          <a:stretch/>
        </p:blipFill>
        <p:spPr>
          <a:xfrm>
            <a:off x="394224" y="383581"/>
            <a:ext cx="4045949" cy="6090838"/>
          </a:xfrm>
          <a:prstGeom prst="rect">
            <a:avLst/>
          </a:prstGeom>
        </p:spPr>
      </p:pic>
    </p:spTree>
    <p:extLst>
      <p:ext uri="{BB962C8B-B14F-4D97-AF65-F5344CB8AC3E}">
        <p14:creationId xmlns:p14="http://schemas.microsoft.com/office/powerpoint/2010/main" val="1330618527"/>
      </p:ext>
    </p:extLst>
  </p:cSld>
  <p:clrMapOvr>
    <a:masterClrMapping/>
  </p:clrMapOvr>
  <mc:AlternateContent xmlns:mc="http://schemas.openxmlformats.org/markup-compatibility/2006" xmlns:p14="http://schemas.microsoft.com/office/powerpoint/2010/main">
    <mc:Choice Requires="p14">
      <p:transition spd="slow" p14:dur="2000" advTm="10053"/>
    </mc:Choice>
    <mc:Fallback xmlns="">
      <p:transition spd="slow" advTm="100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A1B2-10C7-BDD3-7183-FC380E7ED392}"/>
              </a:ext>
            </a:extLst>
          </p:cNvPr>
          <p:cNvSpPr>
            <a:spLocks noGrp="1"/>
          </p:cNvSpPr>
          <p:nvPr>
            <p:ph type="title"/>
          </p:nvPr>
        </p:nvSpPr>
        <p:spPr/>
        <p:txBody>
          <a:bodyPr/>
          <a:lstStyle/>
          <a:p>
            <a:r>
              <a:rPr lang="en-US" dirty="0"/>
              <a:t>PROBLEM DESCRIPTION:</a:t>
            </a:r>
            <a:endParaRPr lang="en-ZA" dirty="0"/>
          </a:p>
        </p:txBody>
      </p:sp>
      <p:sp>
        <p:nvSpPr>
          <p:cNvPr id="3" name="Content Placeholder 2">
            <a:extLst>
              <a:ext uri="{FF2B5EF4-FFF2-40B4-BE49-F238E27FC236}">
                <a16:creationId xmlns:a16="http://schemas.microsoft.com/office/drawing/2014/main" id="{06C167CC-CE14-942C-66D5-2E4A982D2759}"/>
              </a:ext>
            </a:extLst>
          </p:cNvPr>
          <p:cNvSpPr>
            <a:spLocks noGrp="1"/>
          </p:cNvSpPr>
          <p:nvPr>
            <p:ph idx="1"/>
          </p:nvPr>
        </p:nvSpPr>
        <p:spPr/>
        <p:txBody>
          <a:bodyPr/>
          <a:lstStyle/>
          <a:p>
            <a:pPr marL="45720" indent="0">
              <a:buNone/>
            </a:pPr>
            <a:r>
              <a:rPr lang="en-US" dirty="0"/>
              <a:t>Water shortage refers to the insufficient availability of fresh-water resources to meet the standard water demand.  It can be caused by factors like drought, climate and change, excessive water consumption, population growth, outdated water infrastructure and poor management of water resources.</a:t>
            </a:r>
          </a:p>
          <a:p>
            <a:pPr marL="45720" indent="0">
              <a:buNone/>
            </a:pPr>
            <a:endParaRPr lang="en-ZA" dirty="0"/>
          </a:p>
        </p:txBody>
      </p:sp>
    </p:spTree>
    <p:extLst>
      <p:ext uri="{BB962C8B-B14F-4D97-AF65-F5344CB8AC3E}">
        <p14:creationId xmlns:p14="http://schemas.microsoft.com/office/powerpoint/2010/main" val="3413193580"/>
      </p:ext>
    </p:extLst>
  </p:cSld>
  <p:clrMapOvr>
    <a:masterClrMapping/>
  </p:clrMapOvr>
  <mc:AlternateContent xmlns:mc="http://schemas.openxmlformats.org/markup-compatibility/2006" xmlns:p14="http://schemas.microsoft.com/office/powerpoint/2010/main">
    <mc:Choice Requires="p14">
      <p:transition spd="slow" p14:dur="2000" advTm="23347"/>
    </mc:Choice>
    <mc:Fallback xmlns="">
      <p:transition spd="slow" advTm="2334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A93081D-985B-459F-932C-0B0C8B95D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 name="Title 1">
            <a:extLst>
              <a:ext uri="{FF2B5EF4-FFF2-40B4-BE49-F238E27FC236}">
                <a16:creationId xmlns:a16="http://schemas.microsoft.com/office/drawing/2014/main" id="{6BB75211-D4FC-BF04-633C-A6A9AC797C72}"/>
              </a:ext>
            </a:extLst>
          </p:cNvPr>
          <p:cNvSpPr>
            <a:spLocks noGrp="1"/>
          </p:cNvSpPr>
          <p:nvPr>
            <p:ph type="title"/>
          </p:nvPr>
        </p:nvSpPr>
        <p:spPr>
          <a:xfrm>
            <a:off x="6106704" y="609600"/>
            <a:ext cx="5364444" cy="1356360"/>
          </a:xfrm>
        </p:spPr>
        <p:txBody>
          <a:bodyPr>
            <a:normAutofit/>
          </a:bodyPr>
          <a:lstStyle/>
          <a:p>
            <a:r>
              <a:rPr lang="en-US" dirty="0"/>
              <a:t>SOME OF THE CORE SOLUTIONS :</a:t>
            </a:r>
            <a:endParaRPr lang="en-ZA" dirty="0"/>
          </a:p>
        </p:txBody>
      </p:sp>
      <p:pic>
        <p:nvPicPr>
          <p:cNvPr id="5" name="Picture 4" descr="A picture containing text, screenshot, aqua, graphics&#10;&#10;Description automatically generated">
            <a:extLst>
              <a:ext uri="{FF2B5EF4-FFF2-40B4-BE49-F238E27FC236}">
                <a16:creationId xmlns:a16="http://schemas.microsoft.com/office/drawing/2014/main" id="{61A8D740-0A47-F121-3F20-7C20E7CC40B4}"/>
              </a:ext>
            </a:extLst>
          </p:cNvPr>
          <p:cNvPicPr>
            <a:picLocks noChangeAspect="1"/>
          </p:cNvPicPr>
          <p:nvPr/>
        </p:nvPicPr>
        <p:blipFill rotWithShape="1">
          <a:blip r:embed="rId2"/>
          <a:srcRect l="6867" r="6872" b="5"/>
          <a:stretch/>
        </p:blipFill>
        <p:spPr>
          <a:xfrm>
            <a:off x="697031" y="728472"/>
            <a:ext cx="2370794" cy="2748253"/>
          </a:xfrm>
          <a:prstGeom prst="rect">
            <a:avLst/>
          </a:prstGeom>
        </p:spPr>
      </p:pic>
      <p:pic>
        <p:nvPicPr>
          <p:cNvPr id="9" name="Picture 8" descr="A picture containing garden, outdoor, houseplant, flowerpot&#10;&#10;Description automatically generated">
            <a:extLst>
              <a:ext uri="{FF2B5EF4-FFF2-40B4-BE49-F238E27FC236}">
                <a16:creationId xmlns:a16="http://schemas.microsoft.com/office/drawing/2014/main" id="{93F7B798-3A25-F31A-2F0B-91D2B91F0BBC}"/>
              </a:ext>
            </a:extLst>
          </p:cNvPr>
          <p:cNvPicPr>
            <a:picLocks noChangeAspect="1"/>
          </p:cNvPicPr>
          <p:nvPr/>
        </p:nvPicPr>
        <p:blipFill rotWithShape="1">
          <a:blip r:embed="rId3"/>
          <a:srcRect l="12444" r="23049" b="2"/>
          <a:stretch/>
        </p:blipFill>
        <p:spPr>
          <a:xfrm>
            <a:off x="3240760" y="728472"/>
            <a:ext cx="2363810" cy="2748253"/>
          </a:xfrm>
          <a:prstGeom prst="rect">
            <a:avLst/>
          </a:prstGeom>
        </p:spPr>
      </p:pic>
      <p:pic>
        <p:nvPicPr>
          <p:cNvPr id="7" name="Picture 6" descr="A picture containing outdoor, sky, fence, water&#10;&#10;Description automatically generated">
            <a:extLst>
              <a:ext uri="{FF2B5EF4-FFF2-40B4-BE49-F238E27FC236}">
                <a16:creationId xmlns:a16="http://schemas.microsoft.com/office/drawing/2014/main" id="{AD292D40-67E9-9E5C-F009-90BD74390E74}"/>
              </a:ext>
            </a:extLst>
          </p:cNvPr>
          <p:cNvPicPr>
            <a:picLocks noChangeAspect="1"/>
          </p:cNvPicPr>
          <p:nvPr/>
        </p:nvPicPr>
        <p:blipFill rotWithShape="1">
          <a:blip r:embed="rId4"/>
          <a:srcRect r="3" b="8183"/>
          <a:stretch/>
        </p:blipFill>
        <p:spPr>
          <a:xfrm>
            <a:off x="697031" y="3635821"/>
            <a:ext cx="4878269" cy="2519537"/>
          </a:xfrm>
          <a:prstGeom prst="rect">
            <a:avLst/>
          </a:prstGeom>
        </p:spPr>
      </p:pic>
      <p:sp>
        <p:nvSpPr>
          <p:cNvPr id="3" name="Content Placeholder 2">
            <a:extLst>
              <a:ext uri="{FF2B5EF4-FFF2-40B4-BE49-F238E27FC236}">
                <a16:creationId xmlns:a16="http://schemas.microsoft.com/office/drawing/2014/main" id="{5DAC3A37-8C24-0644-D5FA-C256C1C006AB}"/>
              </a:ext>
            </a:extLst>
          </p:cNvPr>
          <p:cNvSpPr>
            <a:spLocks noGrp="1"/>
          </p:cNvSpPr>
          <p:nvPr>
            <p:ph idx="1"/>
          </p:nvPr>
        </p:nvSpPr>
        <p:spPr>
          <a:xfrm>
            <a:off x="6106703" y="2057400"/>
            <a:ext cx="5364444" cy="4038600"/>
          </a:xfrm>
        </p:spPr>
        <p:txBody>
          <a:bodyPr>
            <a:normAutofit/>
          </a:bodyPr>
          <a:lstStyle/>
          <a:p>
            <a:r>
              <a:rPr lang="en-US" dirty="0"/>
              <a:t>One of the core solutions is to improve water management and infrastructure.</a:t>
            </a:r>
          </a:p>
          <a:p>
            <a:r>
              <a:rPr lang="en-US" dirty="0"/>
              <a:t>Another solution is to promote water conservation practices. </a:t>
            </a:r>
          </a:p>
          <a:p>
            <a:r>
              <a:rPr lang="en-US" dirty="0"/>
              <a:t>Another solution could be water recycling ,we all should adopt the water recycling process by practicing water harvesting, and other techniques.</a:t>
            </a:r>
            <a:endParaRPr lang="en-ZA" dirty="0"/>
          </a:p>
        </p:txBody>
      </p:sp>
    </p:spTree>
    <p:extLst>
      <p:ext uri="{BB962C8B-B14F-4D97-AF65-F5344CB8AC3E}">
        <p14:creationId xmlns:p14="http://schemas.microsoft.com/office/powerpoint/2010/main" val="115077328"/>
      </p:ext>
    </p:extLst>
  </p:cSld>
  <p:clrMapOvr>
    <a:masterClrMapping/>
  </p:clrMapOvr>
  <mc:AlternateContent xmlns:mc="http://schemas.openxmlformats.org/markup-compatibility/2006" xmlns:p14="http://schemas.microsoft.com/office/powerpoint/2010/main">
    <mc:Choice Requires="p14">
      <p:transition spd="slow" p14:dur="2000" advTm="45625"/>
    </mc:Choice>
    <mc:Fallback xmlns="">
      <p:transition spd="slow" advTm="456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A73A-FDB1-48FD-F8F5-0D7B42673A13}"/>
              </a:ext>
            </a:extLst>
          </p:cNvPr>
          <p:cNvSpPr>
            <a:spLocks noGrp="1"/>
          </p:cNvSpPr>
          <p:nvPr>
            <p:ph type="title"/>
          </p:nvPr>
        </p:nvSpPr>
        <p:spPr>
          <a:xfrm>
            <a:off x="1143000" y="257175"/>
            <a:ext cx="9875520" cy="1228725"/>
          </a:xfrm>
        </p:spPr>
        <p:txBody>
          <a:bodyPr>
            <a:normAutofit fontScale="90000"/>
          </a:bodyPr>
          <a:lstStyle/>
          <a:p>
            <a:r>
              <a:rPr lang="en-US" dirty="0"/>
              <a:t>WHAT OBJECTS WILL BE CONTAINED IN THE NODES? </a:t>
            </a:r>
            <a:endParaRPr lang="en-ZA" dirty="0"/>
          </a:p>
        </p:txBody>
      </p:sp>
      <p:sp>
        <p:nvSpPr>
          <p:cNvPr id="3" name="Content Placeholder 2">
            <a:extLst>
              <a:ext uri="{FF2B5EF4-FFF2-40B4-BE49-F238E27FC236}">
                <a16:creationId xmlns:a16="http://schemas.microsoft.com/office/drawing/2014/main" id="{32A86DA7-E501-8A8D-CB60-BF4E77F840C5}"/>
              </a:ext>
            </a:extLst>
          </p:cNvPr>
          <p:cNvSpPr>
            <a:spLocks noGrp="1"/>
          </p:cNvSpPr>
          <p:nvPr>
            <p:ph idx="1"/>
          </p:nvPr>
        </p:nvSpPr>
        <p:spPr>
          <a:xfrm>
            <a:off x="1143000" y="1409700"/>
            <a:ext cx="9872871" cy="5191125"/>
          </a:xfrm>
        </p:spPr>
        <p:txBody>
          <a:bodyPr/>
          <a:lstStyle/>
          <a:p>
            <a:r>
              <a:rPr lang="en-US" strike="sngStrike" dirty="0"/>
              <a:t>Water sources(rivers, lakes, </a:t>
            </a:r>
            <a:r>
              <a:rPr lang="en-US" strike="sngStrike" dirty="0" err="1"/>
              <a:t>etc</a:t>
            </a:r>
            <a:r>
              <a:rPr lang="en-US" strike="sngStrike" dirty="0"/>
              <a:t>), water treatment plant, reservoirs(water infrastructure), location(population affected), demand for water, industry and agriculture.</a:t>
            </a:r>
          </a:p>
          <a:p>
            <a:r>
              <a:rPr lang="en-US" dirty="0"/>
              <a:t>Region(population affected), Reservoirs(water infrastructure).</a:t>
            </a:r>
          </a:p>
          <a:p>
            <a:endParaRPr lang="en-US" dirty="0"/>
          </a:p>
          <a:p>
            <a:pPr marL="45720" indent="0">
              <a:buNone/>
            </a:pPr>
            <a:r>
              <a:rPr lang="en-US" sz="4000" dirty="0"/>
              <a:t>WHAT IS STORED IN THE EDGES AND WHAT ROLE DOES IT PLAY IN THE SOLUTION? </a:t>
            </a:r>
          </a:p>
          <a:p>
            <a:r>
              <a:rPr lang="en-US" sz="2000" strike="sngStrike" dirty="0"/>
              <a:t>Power consumption, pressure, flow rate, pipeline construction, capacity, efficiency, speed, water level, inflow rate, outflow rate, water quality, water distribution.</a:t>
            </a:r>
          </a:p>
          <a:p>
            <a:r>
              <a:rPr lang="en-US" sz="2000" dirty="0"/>
              <a:t>Capacity(Percentage full).</a:t>
            </a:r>
            <a:endParaRPr lang="en-US" sz="2400" dirty="0"/>
          </a:p>
          <a:p>
            <a:pPr marL="45720" indent="0">
              <a:buNone/>
            </a:pPr>
            <a:endParaRPr lang="en-ZA" sz="2400" dirty="0"/>
          </a:p>
        </p:txBody>
      </p:sp>
    </p:spTree>
    <p:extLst>
      <p:ext uri="{BB962C8B-B14F-4D97-AF65-F5344CB8AC3E}">
        <p14:creationId xmlns:p14="http://schemas.microsoft.com/office/powerpoint/2010/main" val="2261533159"/>
      </p:ext>
    </p:extLst>
  </p:cSld>
  <p:clrMapOvr>
    <a:masterClrMapping/>
  </p:clrMapOvr>
  <mc:AlternateContent xmlns:mc="http://schemas.openxmlformats.org/markup-compatibility/2006" xmlns:p14="http://schemas.microsoft.com/office/powerpoint/2010/main">
    <mc:Choice Requires="p14">
      <p:transition spd="slow" p14:dur="2000" advTm="9984"/>
    </mc:Choice>
    <mc:Fallback xmlns="">
      <p:transition spd="slow" advTm="99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8756-8059-3DA0-2145-84034EDEAA50}"/>
              </a:ext>
            </a:extLst>
          </p:cNvPr>
          <p:cNvSpPr>
            <a:spLocks noGrp="1"/>
          </p:cNvSpPr>
          <p:nvPr>
            <p:ph type="title"/>
          </p:nvPr>
        </p:nvSpPr>
        <p:spPr/>
        <p:txBody>
          <a:bodyPr/>
          <a:lstStyle/>
          <a:p>
            <a:r>
              <a:rPr lang="en-ZA" sz="4000" dirty="0"/>
              <a:t>PROJECT JUSTIFICATION</a:t>
            </a:r>
            <a:r>
              <a:rPr lang="en-ZA" dirty="0"/>
              <a:t>:</a:t>
            </a:r>
          </a:p>
        </p:txBody>
      </p:sp>
      <p:sp>
        <p:nvSpPr>
          <p:cNvPr id="3" name="Content Placeholder 2">
            <a:extLst>
              <a:ext uri="{FF2B5EF4-FFF2-40B4-BE49-F238E27FC236}">
                <a16:creationId xmlns:a16="http://schemas.microsoft.com/office/drawing/2014/main" id="{8A8D77BA-532B-AF16-C893-F8C57A613570}"/>
              </a:ext>
            </a:extLst>
          </p:cNvPr>
          <p:cNvSpPr>
            <a:spLocks noGrp="1"/>
          </p:cNvSpPr>
          <p:nvPr>
            <p:ph idx="1"/>
          </p:nvPr>
        </p:nvSpPr>
        <p:spPr/>
        <p:txBody>
          <a:bodyPr/>
          <a:lstStyle/>
          <a:p>
            <a:pPr marL="45720" indent="0">
              <a:buNone/>
            </a:pPr>
            <a:r>
              <a:rPr lang="en-US" dirty="0"/>
              <a:t>The data stored in the edges plays a critical role in solving a water shortage issue because it helps to determine how much water a specific region has throughout the system. By analyzing the data in the edges, water managers can identify inefficiencies and areas of high demand that may contribute to water shortages. And this can help to identify optimal solutions for water management and crisis response. </a:t>
            </a:r>
            <a:endParaRPr lang="en-ZA" dirty="0"/>
          </a:p>
        </p:txBody>
      </p:sp>
    </p:spTree>
    <p:extLst>
      <p:ext uri="{BB962C8B-B14F-4D97-AF65-F5344CB8AC3E}">
        <p14:creationId xmlns:p14="http://schemas.microsoft.com/office/powerpoint/2010/main" val="228109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A3AD-81A5-AB51-5754-B736777F666A}"/>
              </a:ext>
            </a:extLst>
          </p:cNvPr>
          <p:cNvSpPr>
            <a:spLocks noGrp="1"/>
          </p:cNvSpPr>
          <p:nvPr>
            <p:ph type="title"/>
          </p:nvPr>
        </p:nvSpPr>
        <p:spPr>
          <a:xfrm>
            <a:off x="209550" y="-1"/>
            <a:ext cx="10808970" cy="1448067"/>
          </a:xfrm>
        </p:spPr>
        <p:txBody>
          <a:bodyPr/>
          <a:lstStyle/>
          <a:p>
            <a:r>
              <a:rPr lang="en-US"/>
              <a:t>SYSTEM PROCESS SCREENSHOTS</a:t>
            </a:r>
            <a:endParaRPr lang="en-ZA"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0B358E9-BA42-ABCC-C726-0A9A797324F6}"/>
              </a:ext>
            </a:extLst>
          </p:cNvPr>
          <p:cNvPicPr>
            <a:picLocks noGrp="1" noChangeAspect="1"/>
          </p:cNvPicPr>
          <p:nvPr>
            <p:ph idx="1"/>
          </p:nvPr>
        </p:nvPicPr>
        <p:blipFill>
          <a:blip r:embed="rId2"/>
          <a:stretch>
            <a:fillRect/>
          </a:stretch>
        </p:blipFill>
        <p:spPr>
          <a:xfrm>
            <a:off x="813875" y="1448067"/>
            <a:ext cx="7588640" cy="5035809"/>
          </a:xfrm>
        </p:spPr>
      </p:pic>
      <p:sp>
        <p:nvSpPr>
          <p:cNvPr id="6" name="TextBox 5">
            <a:extLst>
              <a:ext uri="{FF2B5EF4-FFF2-40B4-BE49-F238E27FC236}">
                <a16:creationId xmlns:a16="http://schemas.microsoft.com/office/drawing/2014/main" id="{6528D1F8-690C-4D56-D591-61EA38F25435}"/>
              </a:ext>
            </a:extLst>
          </p:cNvPr>
          <p:cNvSpPr txBox="1"/>
          <p:nvPr/>
        </p:nvSpPr>
        <p:spPr>
          <a:xfrm flipH="1">
            <a:off x="8534400" y="1448066"/>
            <a:ext cx="2950406" cy="369332"/>
          </a:xfrm>
          <a:prstGeom prst="rect">
            <a:avLst/>
          </a:prstGeom>
          <a:noFill/>
        </p:spPr>
        <p:txBody>
          <a:bodyPr wrap="square" rtlCol="0">
            <a:spAutoFit/>
          </a:bodyPr>
          <a:lstStyle/>
          <a:p>
            <a:r>
              <a:rPr lang="en-US" dirty="0">
                <a:solidFill>
                  <a:schemeClr val="accent2"/>
                </a:solidFill>
              </a:rPr>
              <a:t>Reservoir Manager Interface</a:t>
            </a:r>
            <a:endParaRPr lang="en-ZA" dirty="0">
              <a:solidFill>
                <a:schemeClr val="accent2"/>
              </a:solidFill>
            </a:endParaRPr>
          </a:p>
        </p:txBody>
      </p:sp>
    </p:spTree>
    <p:extLst>
      <p:ext uri="{BB962C8B-B14F-4D97-AF65-F5344CB8AC3E}">
        <p14:creationId xmlns:p14="http://schemas.microsoft.com/office/powerpoint/2010/main" val="66003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C4FF-4277-4334-64E7-DFF5F70D5D04}"/>
              </a:ext>
            </a:extLst>
          </p:cNvPr>
          <p:cNvSpPr>
            <a:spLocks noGrp="1"/>
          </p:cNvSpPr>
          <p:nvPr>
            <p:ph type="title"/>
          </p:nvPr>
        </p:nvSpPr>
        <p:spPr>
          <a:xfrm flipV="1">
            <a:off x="1143000" y="-552450"/>
            <a:ext cx="9875520" cy="428625"/>
          </a:xfrm>
        </p:spPr>
        <p:txBody>
          <a:bodyPr>
            <a:normAutofit fontScale="90000"/>
          </a:bodyPr>
          <a:lstStyle/>
          <a:p>
            <a:endParaRPr lang="en-ZA" dirty="0"/>
          </a:p>
        </p:txBody>
      </p:sp>
      <p:pic>
        <p:nvPicPr>
          <p:cNvPr id="5" name="Content Placeholder 4" descr="A screenshot of a computer&#10;&#10;Description automatically generated">
            <a:extLst>
              <a:ext uri="{FF2B5EF4-FFF2-40B4-BE49-F238E27FC236}">
                <a16:creationId xmlns:a16="http://schemas.microsoft.com/office/drawing/2014/main" id="{5FDF0614-4466-E213-1DC6-0AA83B273311}"/>
              </a:ext>
            </a:extLst>
          </p:cNvPr>
          <p:cNvPicPr>
            <a:picLocks noGrp="1" noChangeAspect="1"/>
          </p:cNvPicPr>
          <p:nvPr>
            <p:ph idx="1"/>
          </p:nvPr>
        </p:nvPicPr>
        <p:blipFill>
          <a:blip r:embed="rId2"/>
          <a:stretch>
            <a:fillRect/>
          </a:stretch>
        </p:blipFill>
        <p:spPr>
          <a:xfrm>
            <a:off x="353815" y="303716"/>
            <a:ext cx="5726945" cy="6025963"/>
          </a:xfrm>
        </p:spPr>
      </p:pic>
      <p:pic>
        <p:nvPicPr>
          <p:cNvPr id="7" name="Picture 6" descr="A screenshot of a computer&#10;&#10;Description automatically generated">
            <a:extLst>
              <a:ext uri="{FF2B5EF4-FFF2-40B4-BE49-F238E27FC236}">
                <a16:creationId xmlns:a16="http://schemas.microsoft.com/office/drawing/2014/main" id="{94012EFA-8CFB-5F21-CD0C-E33E3A9DE7D2}"/>
              </a:ext>
            </a:extLst>
          </p:cNvPr>
          <p:cNvPicPr>
            <a:picLocks noChangeAspect="1"/>
          </p:cNvPicPr>
          <p:nvPr/>
        </p:nvPicPr>
        <p:blipFill>
          <a:blip r:embed="rId3"/>
          <a:stretch>
            <a:fillRect/>
          </a:stretch>
        </p:blipFill>
        <p:spPr>
          <a:xfrm>
            <a:off x="6253480" y="303716"/>
            <a:ext cx="5450840" cy="6025963"/>
          </a:xfrm>
          <a:prstGeom prst="rect">
            <a:avLst/>
          </a:prstGeom>
        </p:spPr>
      </p:pic>
    </p:spTree>
    <p:extLst>
      <p:ext uri="{BB962C8B-B14F-4D97-AF65-F5344CB8AC3E}">
        <p14:creationId xmlns:p14="http://schemas.microsoft.com/office/powerpoint/2010/main" val="328733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0" name="Rectangle 9">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cxnSp>
        <p:nvCxnSpPr>
          <p:cNvPr id="12" name="Straight Connector 11">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0513689-D00A-4D15-B8A3-AA50EC4B2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 name="Title 1">
            <a:extLst>
              <a:ext uri="{FF2B5EF4-FFF2-40B4-BE49-F238E27FC236}">
                <a16:creationId xmlns:a16="http://schemas.microsoft.com/office/drawing/2014/main" id="{2DC918C1-7018-6CB8-4878-CC3E004C6368}"/>
              </a:ext>
            </a:extLst>
          </p:cNvPr>
          <p:cNvSpPr>
            <a:spLocks noGrp="1"/>
          </p:cNvSpPr>
          <p:nvPr>
            <p:ph type="title"/>
          </p:nvPr>
        </p:nvSpPr>
        <p:spPr>
          <a:xfrm>
            <a:off x="231140" y="243840"/>
            <a:ext cx="11724640" cy="6370319"/>
          </a:xfrm>
        </p:spPr>
        <p:txBody>
          <a:bodyPr vert="horz" lIns="91440" tIns="45720" rIns="91440" bIns="45720" rtlCol="0" anchor="b">
            <a:normAutofit/>
          </a:bodyPr>
          <a:lstStyle/>
          <a:p>
            <a:pPr algn="ctr">
              <a:lnSpc>
                <a:spcPct val="85000"/>
              </a:lnSpc>
            </a:pPr>
            <a:endParaRPr lang="en-US" sz="4000" b="1" cap="all" dirty="0">
              <a:solidFill>
                <a:schemeClr val="tx1"/>
              </a:solidFill>
            </a:endParaRPr>
          </a:p>
        </p:txBody>
      </p:sp>
      <p:pic>
        <p:nvPicPr>
          <p:cNvPr id="5" name="Picture 4" descr="A screenshot of a computer&#10;&#10;Description automatically generated">
            <a:extLst>
              <a:ext uri="{FF2B5EF4-FFF2-40B4-BE49-F238E27FC236}">
                <a16:creationId xmlns:a16="http://schemas.microsoft.com/office/drawing/2014/main" id="{45300454-DE34-52DC-F2F3-14C6E2EB30B6}"/>
              </a:ext>
            </a:extLst>
          </p:cNvPr>
          <p:cNvPicPr>
            <a:picLocks noChangeAspect="1"/>
          </p:cNvPicPr>
          <p:nvPr/>
        </p:nvPicPr>
        <p:blipFill>
          <a:blip r:embed="rId2"/>
          <a:stretch>
            <a:fillRect/>
          </a:stretch>
        </p:blipFill>
        <p:spPr>
          <a:xfrm>
            <a:off x="231141" y="243840"/>
            <a:ext cx="5864860" cy="6377937"/>
          </a:xfrm>
          <a:prstGeom prst="rect">
            <a:avLst/>
          </a:prstGeom>
        </p:spPr>
      </p:pic>
      <p:pic>
        <p:nvPicPr>
          <p:cNvPr id="7" name="Picture 6" descr="A screenshot of a computer program&#10;&#10;Description automatically generated with low confidence">
            <a:extLst>
              <a:ext uri="{FF2B5EF4-FFF2-40B4-BE49-F238E27FC236}">
                <a16:creationId xmlns:a16="http://schemas.microsoft.com/office/drawing/2014/main" id="{40947BE7-FC31-5000-8E0C-C45CCF22BA78}"/>
              </a:ext>
            </a:extLst>
          </p:cNvPr>
          <p:cNvPicPr>
            <a:picLocks noChangeAspect="1"/>
          </p:cNvPicPr>
          <p:nvPr/>
        </p:nvPicPr>
        <p:blipFill>
          <a:blip r:embed="rId3"/>
          <a:stretch>
            <a:fillRect/>
          </a:stretch>
        </p:blipFill>
        <p:spPr>
          <a:xfrm>
            <a:off x="6553200" y="1940561"/>
            <a:ext cx="3830320" cy="2194560"/>
          </a:xfrm>
          <a:prstGeom prst="rect">
            <a:avLst/>
          </a:prstGeom>
        </p:spPr>
      </p:pic>
      <p:sp>
        <p:nvSpPr>
          <p:cNvPr id="9" name="TextBox 8">
            <a:extLst>
              <a:ext uri="{FF2B5EF4-FFF2-40B4-BE49-F238E27FC236}">
                <a16:creationId xmlns:a16="http://schemas.microsoft.com/office/drawing/2014/main" id="{F61A264E-8913-23C8-9F24-7EEBEE2E5DB6}"/>
              </a:ext>
            </a:extLst>
          </p:cNvPr>
          <p:cNvSpPr txBox="1"/>
          <p:nvPr/>
        </p:nvSpPr>
        <p:spPr>
          <a:xfrm rot="10800000" flipH="1" flipV="1">
            <a:off x="9951958" y="1515761"/>
            <a:ext cx="1984977" cy="369332"/>
          </a:xfrm>
          <a:prstGeom prst="rect">
            <a:avLst/>
          </a:prstGeom>
          <a:noFill/>
        </p:spPr>
        <p:txBody>
          <a:bodyPr wrap="square" rtlCol="0">
            <a:spAutoFit/>
          </a:bodyPr>
          <a:lstStyle/>
          <a:p>
            <a:r>
              <a:rPr lang="en-US" dirty="0"/>
              <a:t>Updated database</a:t>
            </a:r>
            <a:endParaRPr lang="en-ZA" dirty="0"/>
          </a:p>
        </p:txBody>
      </p:sp>
      <p:sp>
        <p:nvSpPr>
          <p:cNvPr id="11" name="Plus Sign 10">
            <a:extLst>
              <a:ext uri="{FF2B5EF4-FFF2-40B4-BE49-F238E27FC236}">
                <a16:creationId xmlns:a16="http://schemas.microsoft.com/office/drawing/2014/main" id="{63C18538-C47D-F824-6397-E97D793F17C9}"/>
              </a:ext>
            </a:extLst>
          </p:cNvPr>
          <p:cNvSpPr/>
          <p:nvPr/>
        </p:nvSpPr>
        <p:spPr>
          <a:xfrm flipV="1">
            <a:off x="8867775" y="3086106"/>
            <a:ext cx="323850" cy="19874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0140015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395</TotalTime>
  <Words>315</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Corbel</vt:lpstr>
      <vt:lpstr>Basis</vt:lpstr>
      <vt:lpstr>Mini-Project csc03a3  2023 </vt:lpstr>
      <vt:lpstr>A South African socio-economical problem chosen is?</vt:lpstr>
      <vt:lpstr>PROBLEM DESCRIPTION:</vt:lpstr>
      <vt:lpstr>SOME OF THE CORE SOLUTIONS :</vt:lpstr>
      <vt:lpstr>WHAT OBJECTS WILL BE CONTAINED IN THE NODES? </vt:lpstr>
      <vt:lpstr>PROJECT JUSTIFICATION:</vt:lpstr>
      <vt:lpstr>SYSTEM PROCESS SCREENSHOTS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csc03a3  2023</dc:title>
  <dc:creator>TSAKANE WENDY NGOBENI</dc:creator>
  <cp:lastModifiedBy>TSAKANE WENDY NGOBENI</cp:lastModifiedBy>
  <cp:revision>3</cp:revision>
  <dcterms:created xsi:type="dcterms:W3CDTF">2023-05-14T01:29:39Z</dcterms:created>
  <dcterms:modified xsi:type="dcterms:W3CDTF">2024-11-08T19:48:25Z</dcterms:modified>
</cp:coreProperties>
</file>