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0" r:id="rId1"/>
  </p:sldMasterIdLst>
  <p:notesMasterIdLst>
    <p:notesMasterId r:id="rId22"/>
  </p:notesMasterIdLst>
  <p:sldIdLst>
    <p:sldId id="256" r:id="rId2"/>
    <p:sldId id="273" r:id="rId3"/>
    <p:sldId id="257" r:id="rId4"/>
    <p:sldId id="258" r:id="rId5"/>
    <p:sldId id="259" r:id="rId6"/>
    <p:sldId id="260" r:id="rId7"/>
    <p:sldId id="261" r:id="rId8"/>
    <p:sldId id="262" r:id="rId9"/>
    <p:sldId id="263" r:id="rId10"/>
    <p:sldId id="264" r:id="rId11"/>
    <p:sldId id="265" r:id="rId12"/>
    <p:sldId id="266" r:id="rId13"/>
    <p:sldId id="267" r:id="rId14"/>
    <p:sldId id="268" r:id="rId15"/>
    <p:sldId id="274" r:id="rId16"/>
    <p:sldId id="275" r:id="rId17"/>
    <p:sldId id="269" r:id="rId18"/>
    <p:sldId id="270" r:id="rId19"/>
    <p:sldId id="27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11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581FB-79DC-45EA-B3A0-1FCA57A1AF85}" type="datetimeFigureOut">
              <a:rPr lang="en-US" smtClean="0"/>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12C6D-C299-4D19-B43F-D08A630A96DB}" type="slidenum">
              <a:rPr lang="en-US" smtClean="0"/>
              <a:t>‹#›</a:t>
            </a:fld>
            <a:endParaRPr lang="en-US"/>
          </a:p>
        </p:txBody>
      </p:sp>
    </p:spTree>
    <p:extLst>
      <p:ext uri="{BB962C8B-B14F-4D97-AF65-F5344CB8AC3E}">
        <p14:creationId xmlns:p14="http://schemas.microsoft.com/office/powerpoint/2010/main" val="1558030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latin typeface="Söhne"/>
              </a:rPr>
              <a:t>Real-Time Tracking and Alerts:</a:t>
            </a:r>
            <a:r>
              <a:rPr lang="en-US" b="0" i="0" dirty="0">
                <a:solidFill>
                  <a:srgbClr val="0D0D0D"/>
                </a:solidFill>
                <a:effectLst/>
                <a:latin typeface="Söhne"/>
              </a:rPr>
              <a:t> Enable real-time tracking of buses and provide passengers with updates on bus locations, estimated arrival times, and delays through the BRS mobile app or SMS notifications. This improves transparency and reduces uncertainty for passengers.</a:t>
            </a:r>
          </a:p>
          <a:p>
            <a:pPr algn="l">
              <a:buFont typeface="+mj-lt"/>
              <a:buAutoNum type="arabicPeriod"/>
            </a:pPr>
            <a:r>
              <a:rPr lang="en-US" b="1" i="0" dirty="0">
                <a:solidFill>
                  <a:srgbClr val="0D0D0D"/>
                </a:solidFill>
                <a:effectLst/>
                <a:latin typeface="Söhne"/>
              </a:rPr>
              <a:t>Loyalty Programs and Rewards:</a:t>
            </a:r>
            <a:r>
              <a:rPr lang="en-US" b="0" i="0" dirty="0">
                <a:solidFill>
                  <a:srgbClr val="0D0D0D"/>
                </a:solidFill>
                <a:effectLst/>
                <a:latin typeface="Söhne"/>
              </a:rPr>
              <a:t> Implement loyalty programs and rewards for frequent travelers to incentivize repeat bookings and foster customer loyalty. Offer benefits such as discounts, free upgrades, or exclusive deals for loyal passengers.</a:t>
            </a:r>
          </a:p>
          <a:p>
            <a:pPr algn="l">
              <a:buFont typeface="+mj-lt"/>
              <a:buAutoNum type="arabicPeriod"/>
            </a:pPr>
            <a:r>
              <a:rPr lang="en-US" b="1" i="0" dirty="0">
                <a:solidFill>
                  <a:srgbClr val="0D0D0D"/>
                </a:solidFill>
                <a:effectLst/>
                <a:latin typeface="Söhne"/>
              </a:rPr>
              <a:t>Accessibility Features:</a:t>
            </a:r>
            <a:r>
              <a:rPr lang="en-US" b="0" i="0" dirty="0">
                <a:solidFill>
                  <a:srgbClr val="0D0D0D"/>
                </a:solidFill>
                <a:effectLst/>
                <a:latin typeface="Söhne"/>
              </a:rPr>
              <a:t> Enhance accessibility features within the BRS, such as support for screen readers, wheelchair-accessible seat reservations, and multi-language support, to cater to passengers with diverse needs and preferences.</a:t>
            </a:r>
          </a:p>
          <a:p>
            <a:pPr algn="l">
              <a:buFont typeface="+mj-lt"/>
              <a:buAutoNum type="arabicPeriod"/>
            </a:pPr>
            <a:r>
              <a:rPr lang="en-US" b="1" i="0" dirty="0">
                <a:solidFill>
                  <a:srgbClr val="0D0D0D"/>
                </a:solidFill>
                <a:effectLst/>
                <a:latin typeface="Söhne"/>
              </a:rPr>
              <a:t>Environmental Sustainability Initiatives:</a:t>
            </a:r>
            <a:r>
              <a:rPr lang="en-US" b="0" i="0" dirty="0">
                <a:solidFill>
                  <a:srgbClr val="0D0D0D"/>
                </a:solidFill>
                <a:effectLst/>
                <a:latin typeface="Söhne"/>
              </a:rPr>
              <a:t> Introduce features to promote environmental sustainability, such as carbon footprint tracking for journeys, incentives for choosing eco-friendly travel options, and partnerships with green initiatives.</a:t>
            </a:r>
          </a:p>
          <a:p>
            <a:pPr algn="l">
              <a:buFont typeface="+mj-lt"/>
              <a:buAutoNum type="arabicPeriod"/>
            </a:pPr>
            <a:r>
              <a:rPr lang="en-US" b="1" i="0" dirty="0">
                <a:solidFill>
                  <a:srgbClr val="0D0D0D"/>
                </a:solidFill>
                <a:effectLst/>
                <a:latin typeface="Söhne"/>
              </a:rPr>
              <a:t>Real-Time Tracking and Alerts:</a:t>
            </a:r>
            <a:r>
              <a:rPr lang="en-US" b="0" i="0" dirty="0">
                <a:solidFill>
                  <a:srgbClr val="0D0D0D"/>
                </a:solidFill>
                <a:effectLst/>
                <a:latin typeface="Söhne"/>
              </a:rPr>
              <a:t> Enable real-time tracking of buses and provide passengers with updates on bus locations, estimated arrival times, and delays through the BRS mobile app or SMS notifications. This improves transparency and reduces uncertainty for passengers.</a:t>
            </a:r>
          </a:p>
          <a:p>
            <a:pPr algn="l">
              <a:buFont typeface="+mj-lt"/>
              <a:buAutoNum type="arabicPeriod"/>
            </a:pPr>
            <a:r>
              <a:rPr lang="en-US" b="1" i="0" dirty="0">
                <a:solidFill>
                  <a:srgbClr val="0D0D0D"/>
                </a:solidFill>
                <a:effectLst/>
                <a:latin typeface="Söhne"/>
              </a:rPr>
              <a:t>Loyalty Programs and Rewards:</a:t>
            </a:r>
            <a:r>
              <a:rPr lang="en-US" b="0" i="0" dirty="0">
                <a:solidFill>
                  <a:srgbClr val="0D0D0D"/>
                </a:solidFill>
                <a:effectLst/>
                <a:latin typeface="Söhne"/>
              </a:rPr>
              <a:t> Implement loyalty programs and rewards for frequent travelers to incentivize repeat bookings and foster customer loyalty. Offer benefits such as discounts, free upgrades, or exclusive deals for loyal passengers.</a:t>
            </a:r>
          </a:p>
          <a:p>
            <a:pPr algn="l">
              <a:buFont typeface="+mj-lt"/>
              <a:buAutoNum type="arabicPeriod"/>
            </a:pPr>
            <a:r>
              <a:rPr lang="en-US" b="1" i="0" dirty="0">
                <a:solidFill>
                  <a:srgbClr val="0D0D0D"/>
                </a:solidFill>
                <a:effectLst/>
                <a:latin typeface="Söhne"/>
              </a:rPr>
              <a:t>Accessibility Features:</a:t>
            </a:r>
            <a:r>
              <a:rPr lang="en-US" b="0" i="0" dirty="0">
                <a:solidFill>
                  <a:srgbClr val="0D0D0D"/>
                </a:solidFill>
                <a:effectLst/>
                <a:latin typeface="Söhne"/>
              </a:rPr>
              <a:t> Enhance accessibility features within the BRS, such as support for screen readers, wheelchair-accessible seat reservations, and multi-language support, to cater to passengers with diverse needs and preferences.</a:t>
            </a:r>
          </a:p>
          <a:p>
            <a:pPr algn="l">
              <a:buFont typeface="+mj-lt"/>
              <a:buAutoNum type="arabicPeriod"/>
            </a:pPr>
            <a:r>
              <a:rPr lang="en-US" b="1" i="0" dirty="0">
                <a:solidFill>
                  <a:srgbClr val="0D0D0D"/>
                </a:solidFill>
                <a:effectLst/>
                <a:latin typeface="Söhne"/>
              </a:rPr>
              <a:t>Environmental Sustainability Initiatives:</a:t>
            </a:r>
            <a:r>
              <a:rPr lang="en-US" b="0" i="0" dirty="0">
                <a:solidFill>
                  <a:srgbClr val="0D0D0D"/>
                </a:solidFill>
                <a:effectLst/>
                <a:latin typeface="Söhne"/>
              </a:rPr>
              <a:t> Introduce features to promote environmental sustainability, such as carbon footprint tracking for journeys, incentives for choosing eco-friendly travel options, and partnerships with green initiatives.</a:t>
            </a:r>
          </a:p>
          <a:p>
            <a:pPr algn="l">
              <a:buFont typeface="+mj-lt"/>
              <a:buAutoNum type="arabicPeriod"/>
            </a:pPr>
            <a:r>
              <a:rPr lang="en-US" b="1" i="0" dirty="0">
                <a:solidFill>
                  <a:srgbClr val="0D0D0D"/>
                </a:solidFill>
                <a:effectLst/>
                <a:latin typeface="Söhne"/>
              </a:rPr>
              <a:t>Real-Time Tracking and Alerts:</a:t>
            </a:r>
            <a:r>
              <a:rPr lang="en-US" b="0" i="0" dirty="0">
                <a:solidFill>
                  <a:srgbClr val="0D0D0D"/>
                </a:solidFill>
                <a:effectLst/>
                <a:latin typeface="Söhne"/>
              </a:rPr>
              <a:t> Enable real-time tracking of buses and provide passengers with updates on bus locations, estimated arrival times, and delays through the BRS mobile app or SMS notifications. This improves transparency and reduces uncertainty for passengers.</a:t>
            </a:r>
          </a:p>
          <a:p>
            <a:pPr algn="l">
              <a:buFont typeface="+mj-lt"/>
              <a:buAutoNum type="arabicPeriod"/>
            </a:pPr>
            <a:r>
              <a:rPr lang="en-US" b="1" i="0" dirty="0">
                <a:solidFill>
                  <a:srgbClr val="0D0D0D"/>
                </a:solidFill>
                <a:effectLst/>
                <a:latin typeface="Söhne"/>
              </a:rPr>
              <a:t>Loyalty Programs and Rewards:</a:t>
            </a:r>
            <a:r>
              <a:rPr lang="en-US" b="0" i="0" dirty="0">
                <a:solidFill>
                  <a:srgbClr val="0D0D0D"/>
                </a:solidFill>
                <a:effectLst/>
                <a:latin typeface="Söhne"/>
              </a:rPr>
              <a:t> Implement loyalty programs and rewards for frequent travelers to incentivize repeat bookings and foster customer loyalty. Offer benefits such as discounts, free upgrades, or exclusive deals for loyal passengers.</a:t>
            </a:r>
          </a:p>
          <a:p>
            <a:pPr algn="l">
              <a:buFont typeface="+mj-lt"/>
              <a:buAutoNum type="arabicPeriod"/>
            </a:pPr>
            <a:r>
              <a:rPr lang="en-US" b="1" i="0" dirty="0">
                <a:solidFill>
                  <a:srgbClr val="0D0D0D"/>
                </a:solidFill>
                <a:effectLst/>
                <a:latin typeface="Söhne"/>
              </a:rPr>
              <a:t>Accessibility Features:</a:t>
            </a:r>
            <a:r>
              <a:rPr lang="en-US" b="0" i="0" dirty="0">
                <a:solidFill>
                  <a:srgbClr val="0D0D0D"/>
                </a:solidFill>
                <a:effectLst/>
                <a:latin typeface="Söhne"/>
              </a:rPr>
              <a:t> Enhance accessibility features within the BRS, such as support for screen readers, wheelchair-accessible seat reservations, and multi-language support, to cater to passengers with diverse needs and preferences.</a:t>
            </a:r>
          </a:p>
          <a:p>
            <a:pPr algn="l">
              <a:buFont typeface="+mj-lt"/>
              <a:buAutoNum type="arabicPeriod"/>
            </a:pPr>
            <a:r>
              <a:rPr lang="en-US" b="1" i="0" dirty="0">
                <a:solidFill>
                  <a:srgbClr val="0D0D0D"/>
                </a:solidFill>
                <a:effectLst/>
                <a:latin typeface="Söhne"/>
              </a:rPr>
              <a:t>Environmental Sustainability Initiatives:</a:t>
            </a:r>
            <a:r>
              <a:rPr lang="en-US" b="0" i="0" dirty="0">
                <a:solidFill>
                  <a:srgbClr val="0D0D0D"/>
                </a:solidFill>
                <a:effectLst/>
                <a:latin typeface="Söhne"/>
              </a:rPr>
              <a:t> Introduce features to promote environmental sustainability, such as carbon footprint tracking for journeys, incentives for choosing eco-friendly travel options, and partnerships with green initiatives.</a:t>
            </a:r>
          </a:p>
          <a:p>
            <a:endParaRPr lang="en-US" dirty="0"/>
          </a:p>
        </p:txBody>
      </p:sp>
      <p:sp>
        <p:nvSpPr>
          <p:cNvPr id="4" name="Slide Number Placeholder 3"/>
          <p:cNvSpPr>
            <a:spLocks noGrp="1"/>
          </p:cNvSpPr>
          <p:nvPr>
            <p:ph type="sldNum" sz="quarter" idx="5"/>
          </p:nvPr>
        </p:nvSpPr>
        <p:spPr/>
        <p:txBody>
          <a:bodyPr/>
          <a:lstStyle/>
          <a:p>
            <a:fld id="{10912C6D-C299-4D19-B43F-D08A630A96DB}" type="slidenum">
              <a:rPr lang="en-US" smtClean="0"/>
              <a:t>18</a:t>
            </a:fld>
            <a:endParaRPr lang="en-US"/>
          </a:p>
        </p:txBody>
      </p:sp>
    </p:spTree>
    <p:extLst>
      <p:ext uri="{BB962C8B-B14F-4D97-AF65-F5344CB8AC3E}">
        <p14:creationId xmlns:p14="http://schemas.microsoft.com/office/powerpoint/2010/main" val="615058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41A26A-E495-4E57-8EC2-9250736D81E1}"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8E75C-AD34-49FE-A1A9-4618ADC436A8}" type="slidenum">
              <a:rPr lang="en-US" smtClean="0"/>
              <a:t>‹#›</a:t>
            </a:fld>
            <a:endParaRPr lang="en-US"/>
          </a:p>
        </p:txBody>
      </p:sp>
    </p:spTree>
    <p:extLst>
      <p:ext uri="{BB962C8B-B14F-4D97-AF65-F5344CB8AC3E}">
        <p14:creationId xmlns:p14="http://schemas.microsoft.com/office/powerpoint/2010/main" val="3726411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1A26A-E495-4E57-8EC2-9250736D81E1}"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8E75C-AD34-49FE-A1A9-4618ADC436A8}" type="slidenum">
              <a:rPr lang="en-US" smtClean="0"/>
              <a:t>‹#›</a:t>
            </a:fld>
            <a:endParaRPr lang="en-US"/>
          </a:p>
        </p:txBody>
      </p:sp>
    </p:spTree>
    <p:extLst>
      <p:ext uri="{BB962C8B-B14F-4D97-AF65-F5344CB8AC3E}">
        <p14:creationId xmlns:p14="http://schemas.microsoft.com/office/powerpoint/2010/main" val="3136492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1A26A-E495-4E57-8EC2-9250736D81E1}"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8E75C-AD34-49FE-A1A9-4618ADC436A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3458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1A26A-E495-4E57-8EC2-9250736D81E1}"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8E75C-AD34-49FE-A1A9-4618ADC436A8}" type="slidenum">
              <a:rPr lang="en-US" smtClean="0"/>
              <a:t>‹#›</a:t>
            </a:fld>
            <a:endParaRPr lang="en-US"/>
          </a:p>
        </p:txBody>
      </p:sp>
    </p:spTree>
    <p:extLst>
      <p:ext uri="{BB962C8B-B14F-4D97-AF65-F5344CB8AC3E}">
        <p14:creationId xmlns:p14="http://schemas.microsoft.com/office/powerpoint/2010/main" val="2993119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1A26A-E495-4E57-8EC2-9250736D81E1}"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8E75C-AD34-49FE-A1A9-4618ADC436A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09812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1A26A-E495-4E57-8EC2-9250736D81E1}"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8E75C-AD34-49FE-A1A9-4618ADC436A8}" type="slidenum">
              <a:rPr lang="en-US" smtClean="0"/>
              <a:t>‹#›</a:t>
            </a:fld>
            <a:endParaRPr lang="en-US"/>
          </a:p>
        </p:txBody>
      </p:sp>
    </p:spTree>
    <p:extLst>
      <p:ext uri="{BB962C8B-B14F-4D97-AF65-F5344CB8AC3E}">
        <p14:creationId xmlns:p14="http://schemas.microsoft.com/office/powerpoint/2010/main" val="3491447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1A26A-E495-4E57-8EC2-9250736D81E1}"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8E75C-AD34-49FE-A1A9-4618ADC436A8}" type="slidenum">
              <a:rPr lang="en-US" smtClean="0"/>
              <a:t>‹#›</a:t>
            </a:fld>
            <a:endParaRPr lang="en-US"/>
          </a:p>
        </p:txBody>
      </p:sp>
    </p:spTree>
    <p:extLst>
      <p:ext uri="{BB962C8B-B14F-4D97-AF65-F5344CB8AC3E}">
        <p14:creationId xmlns:p14="http://schemas.microsoft.com/office/powerpoint/2010/main" val="1185866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1A26A-E495-4E57-8EC2-9250736D81E1}"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8E75C-AD34-49FE-A1A9-4618ADC436A8}" type="slidenum">
              <a:rPr lang="en-US" smtClean="0"/>
              <a:t>‹#›</a:t>
            </a:fld>
            <a:endParaRPr lang="en-US"/>
          </a:p>
        </p:txBody>
      </p:sp>
    </p:spTree>
    <p:extLst>
      <p:ext uri="{BB962C8B-B14F-4D97-AF65-F5344CB8AC3E}">
        <p14:creationId xmlns:p14="http://schemas.microsoft.com/office/powerpoint/2010/main" val="175950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1A26A-E495-4E57-8EC2-9250736D81E1}"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8E75C-AD34-49FE-A1A9-4618ADC436A8}" type="slidenum">
              <a:rPr lang="en-US" smtClean="0"/>
              <a:t>‹#›</a:t>
            </a:fld>
            <a:endParaRPr lang="en-US"/>
          </a:p>
        </p:txBody>
      </p:sp>
    </p:spTree>
    <p:extLst>
      <p:ext uri="{BB962C8B-B14F-4D97-AF65-F5344CB8AC3E}">
        <p14:creationId xmlns:p14="http://schemas.microsoft.com/office/powerpoint/2010/main" val="386270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1A26A-E495-4E57-8EC2-9250736D81E1}"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8E75C-AD34-49FE-A1A9-4618ADC436A8}" type="slidenum">
              <a:rPr lang="en-US" smtClean="0"/>
              <a:t>‹#›</a:t>
            </a:fld>
            <a:endParaRPr lang="en-US"/>
          </a:p>
        </p:txBody>
      </p:sp>
    </p:spTree>
    <p:extLst>
      <p:ext uri="{BB962C8B-B14F-4D97-AF65-F5344CB8AC3E}">
        <p14:creationId xmlns:p14="http://schemas.microsoft.com/office/powerpoint/2010/main" val="393093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41A26A-E495-4E57-8EC2-9250736D81E1}" type="datetimeFigureOut">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8E75C-AD34-49FE-A1A9-4618ADC436A8}" type="slidenum">
              <a:rPr lang="en-US" smtClean="0"/>
              <a:t>‹#›</a:t>
            </a:fld>
            <a:endParaRPr lang="en-US"/>
          </a:p>
        </p:txBody>
      </p:sp>
    </p:spTree>
    <p:extLst>
      <p:ext uri="{BB962C8B-B14F-4D97-AF65-F5344CB8AC3E}">
        <p14:creationId xmlns:p14="http://schemas.microsoft.com/office/powerpoint/2010/main" val="3970531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41A26A-E495-4E57-8EC2-9250736D81E1}" type="datetimeFigureOut">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38E75C-AD34-49FE-A1A9-4618ADC436A8}" type="slidenum">
              <a:rPr lang="en-US" smtClean="0"/>
              <a:t>‹#›</a:t>
            </a:fld>
            <a:endParaRPr lang="en-US"/>
          </a:p>
        </p:txBody>
      </p:sp>
    </p:spTree>
    <p:extLst>
      <p:ext uri="{BB962C8B-B14F-4D97-AF65-F5344CB8AC3E}">
        <p14:creationId xmlns:p14="http://schemas.microsoft.com/office/powerpoint/2010/main" val="704871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41A26A-E495-4E57-8EC2-9250736D81E1}" type="datetimeFigureOut">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38E75C-AD34-49FE-A1A9-4618ADC436A8}" type="slidenum">
              <a:rPr lang="en-US" smtClean="0"/>
              <a:t>‹#›</a:t>
            </a:fld>
            <a:endParaRPr lang="en-US"/>
          </a:p>
        </p:txBody>
      </p:sp>
    </p:spTree>
    <p:extLst>
      <p:ext uri="{BB962C8B-B14F-4D97-AF65-F5344CB8AC3E}">
        <p14:creationId xmlns:p14="http://schemas.microsoft.com/office/powerpoint/2010/main" val="2291809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1A26A-E495-4E57-8EC2-9250736D81E1}" type="datetimeFigureOut">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38E75C-AD34-49FE-A1A9-4618ADC436A8}" type="slidenum">
              <a:rPr lang="en-US" smtClean="0"/>
              <a:t>‹#›</a:t>
            </a:fld>
            <a:endParaRPr lang="en-US"/>
          </a:p>
        </p:txBody>
      </p:sp>
    </p:spTree>
    <p:extLst>
      <p:ext uri="{BB962C8B-B14F-4D97-AF65-F5344CB8AC3E}">
        <p14:creationId xmlns:p14="http://schemas.microsoft.com/office/powerpoint/2010/main" val="23854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41A26A-E495-4E57-8EC2-9250736D81E1}" type="datetimeFigureOut">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8E75C-AD34-49FE-A1A9-4618ADC436A8}" type="slidenum">
              <a:rPr lang="en-US" smtClean="0"/>
              <a:t>‹#›</a:t>
            </a:fld>
            <a:endParaRPr lang="en-US"/>
          </a:p>
        </p:txBody>
      </p:sp>
    </p:spTree>
    <p:extLst>
      <p:ext uri="{BB962C8B-B14F-4D97-AF65-F5344CB8AC3E}">
        <p14:creationId xmlns:p14="http://schemas.microsoft.com/office/powerpoint/2010/main" val="279722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8E75C-AD34-49FE-A1A9-4618ADC436A8}" type="slidenum">
              <a:rPr lang="en-US" smtClean="0"/>
              <a:t>‹#›</a:t>
            </a:fld>
            <a:endParaRPr lang="en-US"/>
          </a:p>
        </p:txBody>
      </p:sp>
      <p:sp>
        <p:nvSpPr>
          <p:cNvPr id="5" name="Date Placeholder 4"/>
          <p:cNvSpPr>
            <a:spLocks noGrp="1"/>
          </p:cNvSpPr>
          <p:nvPr>
            <p:ph type="dt" sz="half" idx="10"/>
          </p:nvPr>
        </p:nvSpPr>
        <p:spPr/>
        <p:txBody>
          <a:bodyPr/>
          <a:lstStyle/>
          <a:p>
            <a:fld id="{8941A26A-E495-4E57-8EC2-9250736D81E1}" type="datetimeFigureOut">
              <a:rPr lang="en-US" smtClean="0"/>
              <a:t>4/8/2024</a:t>
            </a:fld>
            <a:endParaRPr lang="en-US"/>
          </a:p>
        </p:txBody>
      </p:sp>
    </p:spTree>
    <p:extLst>
      <p:ext uri="{BB962C8B-B14F-4D97-AF65-F5344CB8AC3E}">
        <p14:creationId xmlns:p14="http://schemas.microsoft.com/office/powerpoint/2010/main" val="3363188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41A26A-E495-4E57-8EC2-9250736D81E1}" type="datetimeFigureOut">
              <a:rPr lang="en-US" smtClean="0"/>
              <a:t>4/8/2024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038E75C-AD34-49FE-A1A9-4618ADC436A8}" type="slidenum">
              <a:rPr lang="en-US" smtClean="0"/>
              <a:t>‹#›</a:t>
            </a:fld>
            <a:endParaRPr lang="en-US"/>
          </a:p>
        </p:txBody>
      </p:sp>
    </p:spTree>
    <p:extLst>
      <p:ext uri="{BB962C8B-B14F-4D97-AF65-F5344CB8AC3E}">
        <p14:creationId xmlns:p14="http://schemas.microsoft.com/office/powerpoint/2010/main" val="2158902686"/>
      </p:ext>
    </p:extLst>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 id="2147484102" r:id="rId12"/>
    <p:sldLayoutId id="2147484103" r:id="rId13"/>
    <p:sldLayoutId id="2147484104" r:id="rId14"/>
    <p:sldLayoutId id="2147484105" r:id="rId15"/>
    <p:sldLayoutId id="21474841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BD24-8407-814B-8700-210BACFB91AE}"/>
              </a:ext>
            </a:extLst>
          </p:cNvPr>
          <p:cNvSpPr>
            <a:spLocks noGrp="1"/>
          </p:cNvSpPr>
          <p:nvPr>
            <p:ph type="title"/>
          </p:nvPr>
        </p:nvSpPr>
        <p:spPr/>
        <p:txBody>
          <a:bodyPr>
            <a:noAutofit/>
          </a:bodyPr>
          <a:lstStyle/>
          <a:p>
            <a:r>
              <a:rPr lang="en-US" sz="4000" b="1" dirty="0">
                <a:latin typeface="Times New Roman" panose="02020603050405020304" pitchFamily="18" charset="0"/>
                <a:cs typeface="Times New Roman" panose="02020603050405020304" pitchFamily="18" charset="0"/>
              </a:rPr>
              <a:t>BUILDING BUS RESERVATION SYSTEM</a:t>
            </a:r>
          </a:p>
        </p:txBody>
      </p:sp>
      <p:pic>
        <p:nvPicPr>
          <p:cNvPr id="7" name="Content Placeholder 6">
            <a:extLst>
              <a:ext uri="{FF2B5EF4-FFF2-40B4-BE49-F238E27FC236}">
                <a16:creationId xmlns:a16="http://schemas.microsoft.com/office/drawing/2014/main" id="{9CCF040C-A247-EBD7-3974-C6BB316432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9546" y="586854"/>
            <a:ext cx="4517409" cy="3725838"/>
          </a:xfrm>
        </p:spPr>
      </p:pic>
      <p:sp>
        <p:nvSpPr>
          <p:cNvPr id="5" name="Text Placeholder 4">
            <a:extLst>
              <a:ext uri="{FF2B5EF4-FFF2-40B4-BE49-F238E27FC236}">
                <a16:creationId xmlns:a16="http://schemas.microsoft.com/office/drawing/2014/main" id="{325DC610-B551-7656-1B53-1F10E84D7A4E}"/>
              </a:ext>
            </a:extLst>
          </p:cNvPr>
          <p:cNvSpPr>
            <a:spLocks noGrp="1"/>
          </p:cNvSpPr>
          <p:nvPr>
            <p:ph type="body" sz="half" idx="2"/>
          </p:nvPr>
        </p:nvSpPr>
        <p:spPr/>
        <p:txBody>
          <a:bodyPr/>
          <a:lstStyle/>
          <a:p>
            <a:endParaRPr lang="en-US" sz="1800" b="1" dirty="0">
              <a:solidFill>
                <a:schemeClr val="accent1">
                  <a:lumMod val="75000"/>
                </a:schemeClr>
              </a:solidFill>
              <a:latin typeface="Times New Roman" panose="02020603050405020304" pitchFamily="18" charset="0"/>
              <a:cs typeface="Times New Roman" panose="02020603050405020304" pitchFamily="18" charset="0"/>
            </a:endParaRPr>
          </a:p>
          <a:p>
            <a:r>
              <a:rPr lang="en-US" sz="1800" b="1" dirty="0">
                <a:solidFill>
                  <a:schemeClr val="accent1">
                    <a:lumMod val="75000"/>
                  </a:schemeClr>
                </a:solidFill>
                <a:latin typeface="Times New Roman" panose="02020603050405020304" pitchFamily="18" charset="0"/>
                <a:cs typeface="Times New Roman" panose="02020603050405020304" pitchFamily="18" charset="0"/>
              </a:rPr>
              <a:t>NAME: CHANDRASEKAR S</a:t>
            </a:r>
          </a:p>
          <a:p>
            <a:r>
              <a:rPr lang="en-US" sz="1800" b="1" dirty="0">
                <a:solidFill>
                  <a:schemeClr val="accent1">
                    <a:lumMod val="75000"/>
                  </a:schemeClr>
                </a:solidFill>
                <a:latin typeface="Times New Roman" panose="02020603050405020304" pitchFamily="18" charset="0"/>
                <a:cs typeface="Times New Roman" panose="02020603050405020304" pitchFamily="18" charset="0"/>
              </a:rPr>
              <a:t>REGISTRATION NO:620221104002</a:t>
            </a:r>
          </a:p>
          <a:p>
            <a:r>
              <a:rPr lang="en-US" sz="1800" b="1" dirty="0">
                <a:solidFill>
                  <a:schemeClr val="accent1">
                    <a:lumMod val="75000"/>
                  </a:schemeClr>
                </a:solidFill>
                <a:latin typeface="Times New Roman" panose="02020603050405020304" pitchFamily="18" charset="0"/>
                <a:cs typeface="Times New Roman" panose="02020603050405020304" pitchFamily="18" charset="0"/>
              </a:rPr>
              <a:t>COLLEGE CODE: 6202</a:t>
            </a:r>
          </a:p>
          <a:p>
            <a:endParaRPr lang="en-US" dirty="0"/>
          </a:p>
          <a:p>
            <a:endParaRPr lang="en-US" dirty="0"/>
          </a:p>
        </p:txBody>
      </p:sp>
    </p:spTree>
    <p:extLst>
      <p:ext uri="{BB962C8B-B14F-4D97-AF65-F5344CB8AC3E}">
        <p14:creationId xmlns:p14="http://schemas.microsoft.com/office/powerpoint/2010/main" val="3392393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BC7CEB-9980-03E7-7684-025CB12675A0}"/>
              </a:ext>
            </a:extLst>
          </p:cNvPr>
          <p:cNvSpPr txBox="1"/>
          <p:nvPr/>
        </p:nvSpPr>
        <p:spPr>
          <a:xfrm>
            <a:off x="491319" y="513645"/>
            <a:ext cx="8328546" cy="3231654"/>
          </a:xfrm>
          <a:prstGeom prst="rect">
            <a:avLst/>
          </a:prstGeom>
          <a:noFill/>
        </p:spPr>
        <p:txBody>
          <a:bodyPr wrap="square">
            <a:spAutoFit/>
          </a:bodyPr>
          <a:lstStyle/>
          <a:p>
            <a:pPr algn="just"/>
            <a:r>
              <a:rPr lang="en-US" sz="2400" b="1" i="0" dirty="0">
                <a:solidFill>
                  <a:srgbClr val="0D0D0D"/>
                </a:solidFill>
                <a:effectLst/>
                <a:latin typeface="Times New Roman" panose="02020603050405020304" pitchFamily="18" charset="0"/>
                <a:cs typeface="Times New Roman" panose="02020603050405020304" pitchFamily="18" charset="0"/>
              </a:rPr>
              <a:t>Backend Technology Views</a:t>
            </a:r>
          </a:p>
          <a:p>
            <a:pPr algn="just"/>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 Server-Side Programming:</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buFont typeface="Courier New" panose="02070309020205020404" pitchFamily="49" charset="0"/>
              <a:buChar char="o"/>
            </a:pPr>
            <a:r>
              <a:rPr lang="en-US" sz="2000" b="1" i="0" dirty="0">
                <a:solidFill>
                  <a:srgbClr val="0D0D0D"/>
                </a:solidFill>
                <a:effectLst/>
                <a:latin typeface="Times New Roman" panose="02020603050405020304" pitchFamily="18" charset="0"/>
                <a:cs typeface="Times New Roman" panose="02020603050405020304" pitchFamily="18" charset="0"/>
              </a:rPr>
              <a:t>Programming Languages:</a:t>
            </a:r>
            <a:r>
              <a:rPr lang="en-US" sz="2000" b="0" i="0" dirty="0">
                <a:solidFill>
                  <a:srgbClr val="0D0D0D"/>
                </a:solidFill>
                <a:effectLst/>
                <a:latin typeface="Times New Roman" panose="02020603050405020304" pitchFamily="18" charset="0"/>
                <a:cs typeface="Times New Roman" panose="02020603050405020304" pitchFamily="18" charset="0"/>
              </a:rPr>
              <a:t> Utilizing languages like Node.js (JavaScript), Java, Python, or Ruby for server-side development.</a:t>
            </a:r>
          </a:p>
          <a:p>
            <a:pPr marL="800100" lvl="1" indent="-342900" algn="just">
              <a:buFont typeface="Courier New" panose="02070309020205020404" pitchFamily="49" charset="0"/>
              <a:buChar char="o"/>
            </a:pPr>
            <a:r>
              <a:rPr lang="en-US" sz="2000" b="1" i="0" dirty="0">
                <a:solidFill>
                  <a:srgbClr val="0D0D0D"/>
                </a:solidFill>
                <a:effectLst/>
                <a:latin typeface="Times New Roman" panose="02020603050405020304" pitchFamily="18" charset="0"/>
                <a:cs typeface="Times New Roman" panose="02020603050405020304" pitchFamily="18" charset="0"/>
              </a:rPr>
              <a:t>Frameworks:</a:t>
            </a:r>
            <a:r>
              <a:rPr lang="en-US" sz="2000" b="0" i="0" dirty="0">
                <a:solidFill>
                  <a:srgbClr val="0D0D0D"/>
                </a:solidFill>
                <a:effectLst/>
                <a:latin typeface="Times New Roman" panose="02020603050405020304" pitchFamily="18" charset="0"/>
                <a:cs typeface="Times New Roman" panose="02020603050405020304" pitchFamily="18" charset="0"/>
              </a:rPr>
              <a:t> Choosing frameworks such as Express.js (for Node.js), Spring Boot (for Java), Django (for Python), or Ruby on Rails (for Ruby) to expedite backend development and streamline routing, middleware, and data handling</a:t>
            </a:r>
            <a:r>
              <a:rPr lang="en-US" sz="2000" dirty="0">
                <a:solidFill>
                  <a:srgbClr val="0D0D0D"/>
                </a:solidFill>
                <a:latin typeface="Times New Roman" panose="02020603050405020304" pitchFamily="18" charset="0"/>
                <a:cs typeface="Times New Roman" panose="02020603050405020304" pitchFamily="18" charset="0"/>
              </a:rPr>
              <a:t>.</a:t>
            </a:r>
          </a:p>
          <a:p>
            <a:pPr lvl="1" algn="just"/>
            <a:endParaRPr lang="en-US" sz="2000" dirty="0">
              <a:solidFill>
                <a:srgbClr val="0D0D0D"/>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6723F77-1648-D39A-3502-50FEAE00A674}"/>
              </a:ext>
            </a:extLst>
          </p:cNvPr>
          <p:cNvSpPr txBox="1"/>
          <p:nvPr/>
        </p:nvSpPr>
        <p:spPr>
          <a:xfrm>
            <a:off x="491319" y="3429000"/>
            <a:ext cx="8328546" cy="2246769"/>
          </a:xfrm>
          <a:prstGeom prst="rect">
            <a:avLst/>
          </a:prstGeom>
          <a:noFill/>
        </p:spPr>
        <p:txBody>
          <a:bodyPr wrap="square">
            <a:spAutoFit/>
          </a:bodyPr>
          <a:lstStyle/>
          <a:p>
            <a:pPr algn="just"/>
            <a:r>
              <a:rPr lang="en-US" sz="2000" b="1" i="0" dirty="0">
                <a:solidFill>
                  <a:srgbClr val="0D0D0D"/>
                </a:solidFill>
                <a:effectLst/>
                <a:latin typeface="Times New Roman" panose="02020603050405020304" pitchFamily="18" charset="0"/>
                <a:cs typeface="Times New Roman" panose="02020603050405020304" pitchFamily="18" charset="0"/>
              </a:rPr>
              <a:t>2. API Development: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buFont typeface="Courier New" panose="02070309020205020404" pitchFamily="49" charset="0"/>
              <a:buChar char="o"/>
            </a:pPr>
            <a:r>
              <a:rPr lang="en-US" sz="2000" b="1" i="0" dirty="0">
                <a:solidFill>
                  <a:srgbClr val="0D0D0D"/>
                </a:solidFill>
                <a:effectLst/>
                <a:latin typeface="Times New Roman" panose="02020603050405020304" pitchFamily="18" charset="0"/>
                <a:cs typeface="Times New Roman" panose="02020603050405020304" pitchFamily="18" charset="0"/>
              </a:rPr>
              <a:t>RESTful API Design:</a:t>
            </a:r>
            <a:r>
              <a:rPr lang="en-US" sz="2000" b="0" i="0" dirty="0">
                <a:solidFill>
                  <a:srgbClr val="0D0D0D"/>
                </a:solidFill>
                <a:effectLst/>
                <a:latin typeface="Times New Roman" panose="02020603050405020304" pitchFamily="18" charset="0"/>
                <a:cs typeface="Times New Roman" panose="02020603050405020304" pitchFamily="18" charset="0"/>
              </a:rPr>
              <a:t> Designing RESTful APIs with clear endpoints, HTTP methods, and data formats (e.g., JSON) to enable communication between frontend and backend components.</a:t>
            </a:r>
          </a:p>
          <a:p>
            <a:pPr marL="800100" lvl="1" indent="-342900" algn="just">
              <a:buFont typeface="Courier New" panose="02070309020205020404" pitchFamily="49" charset="0"/>
              <a:buChar char="o"/>
            </a:pPr>
            <a:r>
              <a:rPr lang="en-US" sz="2000" b="1" i="0" dirty="0">
                <a:solidFill>
                  <a:srgbClr val="0D0D0D"/>
                </a:solidFill>
                <a:effectLst/>
                <a:latin typeface="Times New Roman" panose="02020603050405020304" pitchFamily="18" charset="0"/>
                <a:cs typeface="Times New Roman" panose="02020603050405020304" pitchFamily="18" charset="0"/>
              </a:rPr>
              <a:t>Authentication and Authorization:</a:t>
            </a:r>
            <a:r>
              <a:rPr lang="en-US" sz="2000" b="0" i="0" dirty="0">
                <a:solidFill>
                  <a:srgbClr val="0D0D0D"/>
                </a:solidFill>
                <a:effectLst/>
                <a:latin typeface="Times New Roman" panose="02020603050405020304" pitchFamily="18" charset="0"/>
                <a:cs typeface="Times New Roman" panose="02020603050405020304" pitchFamily="18" charset="0"/>
              </a:rPr>
              <a:t> Implementing authentication mechanisms such as JWT (JSON Web Tokens) or OAuth to secure API endpoints and control access to sensitive functionalities.</a:t>
            </a:r>
          </a:p>
        </p:txBody>
      </p:sp>
    </p:spTree>
    <p:extLst>
      <p:ext uri="{BB962C8B-B14F-4D97-AF65-F5344CB8AC3E}">
        <p14:creationId xmlns:p14="http://schemas.microsoft.com/office/powerpoint/2010/main" val="621895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C572AB-382A-C09E-63FD-A34C3C74889B}"/>
              </a:ext>
            </a:extLst>
          </p:cNvPr>
          <p:cNvSpPr txBox="1"/>
          <p:nvPr/>
        </p:nvSpPr>
        <p:spPr>
          <a:xfrm>
            <a:off x="1187356" y="1447086"/>
            <a:ext cx="7905465" cy="4801314"/>
          </a:xfrm>
          <a:prstGeom prst="rect">
            <a:avLst/>
          </a:prstGeom>
          <a:noFill/>
        </p:spPr>
        <p:txBody>
          <a:bodyPr wrap="square">
            <a:spAutoFit/>
          </a:bodyPr>
          <a:lstStyle/>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Use Case Diagram:</a:t>
            </a: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Use case diagrams depict the functionality of the system from a user's perspective.</a:t>
            </a:r>
          </a:p>
          <a:p>
            <a:pPr marL="742950" lvl="1" indent="-285750" algn="just">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Actors: Passenger, Administrator</a:t>
            </a:r>
          </a:p>
          <a:p>
            <a:pPr marL="742950" lvl="1" indent="-285750" algn="just">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Use Cases: Book Ticket, Cancel Ticket, Manage Routes, Manage Bookings, Authenticate User, View Bus Schedule, etc.</a:t>
            </a: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Class Diagram:</a:t>
            </a: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Class diagrams illustrate the structure of the system in terms of classes, attributes, associations, and methods.</a:t>
            </a:r>
          </a:p>
          <a:p>
            <a:pPr marL="742950" lvl="1" indent="-285750" algn="just">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Classes: Passenger, Bus, Route, Booking, Payment, Administrator, etc.</a:t>
            </a:r>
          </a:p>
          <a:p>
            <a:pPr marL="742950" lvl="1" indent="-285750" algn="just">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Associations: Passenger makes Bookings, Bus operates on Routes, Booking includes Payment, etc.</a:t>
            </a: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Sequence Diagram:</a:t>
            </a: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Sequence diagrams show the interaction between different objects or components over time.</a:t>
            </a:r>
          </a:p>
          <a:p>
            <a:pPr marL="742950" lvl="1" indent="-285750" algn="just">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Sequences: Passenger books a ticket, Administrator manages routes, Passenger cancels a booking, etc.</a:t>
            </a:r>
          </a:p>
        </p:txBody>
      </p:sp>
      <p:sp>
        <p:nvSpPr>
          <p:cNvPr id="6" name="Title 5">
            <a:extLst>
              <a:ext uri="{FF2B5EF4-FFF2-40B4-BE49-F238E27FC236}">
                <a16:creationId xmlns:a16="http://schemas.microsoft.com/office/drawing/2014/main" id="{E4BE1F9D-6BB6-5537-BE79-689B7C4701D2}"/>
              </a:ext>
            </a:extLst>
          </p:cNvPr>
          <p:cNvSpPr>
            <a:spLocks noGrp="1"/>
          </p:cNvSpPr>
          <p:nvPr>
            <p:ph type="title"/>
          </p:nvPr>
        </p:nvSpPr>
        <p:spPr/>
        <p:txBody>
          <a:bodyPr/>
          <a:lstStyle/>
          <a:p>
            <a:r>
              <a:rPr lang="en-US" dirty="0"/>
              <a:t>MODELING AND RESULTS</a:t>
            </a:r>
          </a:p>
        </p:txBody>
      </p:sp>
    </p:spTree>
    <p:extLst>
      <p:ext uri="{BB962C8B-B14F-4D97-AF65-F5344CB8AC3E}">
        <p14:creationId xmlns:p14="http://schemas.microsoft.com/office/powerpoint/2010/main" val="4168541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B92964-7414-94F5-A505-6F69266D43A2}"/>
              </a:ext>
            </a:extLst>
          </p:cNvPr>
          <p:cNvSpPr txBox="1"/>
          <p:nvPr/>
        </p:nvSpPr>
        <p:spPr>
          <a:xfrm>
            <a:off x="1009934" y="200758"/>
            <a:ext cx="9498842" cy="5601533"/>
          </a:xfrm>
          <a:prstGeom prst="rect">
            <a:avLst/>
          </a:prstGeom>
          <a:noFill/>
        </p:spPr>
        <p:txBody>
          <a:bodyPr wrap="square">
            <a:spAutoFit/>
          </a:bodyPr>
          <a:lstStyle/>
          <a:p>
            <a:pPr algn="just"/>
            <a:r>
              <a:rPr lang="en-US" sz="2000" b="1" i="0" dirty="0">
                <a:solidFill>
                  <a:srgbClr val="0D0D0D"/>
                </a:solidFill>
                <a:effectLst/>
                <a:latin typeface="Times New Roman" panose="02020603050405020304" pitchFamily="18" charset="0"/>
                <a:cs typeface="Times New Roman" panose="02020603050405020304" pitchFamily="18" charset="0"/>
              </a:rPr>
              <a:t>4. State Diagram:</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State diagrams represent the lifecycle of objects or states of a system.</a:t>
            </a:r>
          </a:p>
          <a:p>
            <a:pPr marL="742950" lvl="1" indent="-285750" algn="just">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States: Booking Confirmed, Payment Pending, Booking Cancelled, Route Active, Route Inactive, etc.</a:t>
            </a:r>
          </a:p>
          <a:p>
            <a:pPr marL="742950" lvl="1" indent="-285750" algn="just">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Transitions: Events triggering state changes, such as booking confirmation, payment completion, cancellation, etc.</a:t>
            </a:r>
          </a:p>
          <a:p>
            <a:pPr algn="just"/>
            <a:r>
              <a:rPr lang="en-US" sz="2000" b="1" i="0" dirty="0">
                <a:solidFill>
                  <a:srgbClr val="0D0D0D"/>
                </a:solidFill>
                <a:effectLst/>
                <a:latin typeface="Times New Roman" panose="02020603050405020304" pitchFamily="18" charset="0"/>
                <a:cs typeface="Times New Roman" panose="02020603050405020304" pitchFamily="18" charset="0"/>
              </a:rPr>
              <a:t>5. Component Diagram:</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Component diagrams illustrate the physical components of the system and their interactions.</a:t>
            </a:r>
          </a:p>
          <a:p>
            <a:pPr marL="742950" lvl="1" indent="-285750" algn="just">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Components: Frontend (UI), Backend (Server), Database, Payment Gateway, External APIs, etc.</a:t>
            </a:r>
          </a:p>
          <a:p>
            <a:pPr marL="742950" lvl="1" indent="-285750" algn="just">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Dependencies: Communication between components, data flow, etc.</a:t>
            </a:r>
          </a:p>
          <a:p>
            <a:pPr algn="just"/>
            <a:r>
              <a:rPr lang="en-US" sz="2000" b="1" i="0" dirty="0">
                <a:solidFill>
                  <a:srgbClr val="0D0D0D"/>
                </a:solidFill>
                <a:effectLst/>
                <a:latin typeface="Times New Roman" panose="02020603050405020304" pitchFamily="18" charset="0"/>
                <a:cs typeface="Times New Roman" panose="02020603050405020304" pitchFamily="18" charset="0"/>
              </a:rPr>
              <a:t>6. Deployment Diagram:</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Deployment diagrams depict the physical deployment of software components across different nodes or hardware.</a:t>
            </a:r>
          </a:p>
          <a:p>
            <a:pPr marL="742950" lvl="1" indent="-285750" algn="just">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Nodes: Web Server, Application Server, Database Server, Payment Gateway Server, etc.</a:t>
            </a:r>
          </a:p>
          <a:p>
            <a:pPr marL="742950" lvl="1" indent="-285750" algn="just">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Deployment Artifacts: WAR files, Database schemas, etc.</a:t>
            </a:r>
          </a:p>
        </p:txBody>
      </p:sp>
    </p:spTree>
    <p:extLst>
      <p:ext uri="{BB962C8B-B14F-4D97-AF65-F5344CB8AC3E}">
        <p14:creationId xmlns:p14="http://schemas.microsoft.com/office/powerpoint/2010/main" val="3370987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3A2331-57D2-881E-D333-3F5222B1D88E}"/>
              </a:ext>
            </a:extLst>
          </p:cNvPr>
          <p:cNvSpPr txBox="1"/>
          <p:nvPr/>
        </p:nvSpPr>
        <p:spPr>
          <a:xfrm>
            <a:off x="382138" y="1365873"/>
            <a:ext cx="8819865" cy="3108543"/>
          </a:xfrm>
          <a:prstGeom prst="rect">
            <a:avLst/>
          </a:prstGeom>
          <a:noFill/>
        </p:spPr>
        <p:txBody>
          <a:bodyPr wrap="square">
            <a:spAutoFit/>
          </a:bodyPr>
          <a:lstStyle/>
          <a:p>
            <a:pPr algn="just"/>
            <a:r>
              <a:rPr lang="en-US" sz="2800" b="0" i="0" dirty="0">
                <a:solidFill>
                  <a:srgbClr val="0D0D0D"/>
                </a:solidFill>
                <a:effectLst/>
                <a:latin typeface="Times New Roman" panose="02020603050405020304" pitchFamily="18" charset="0"/>
                <a:cs typeface="Times New Roman" panose="02020603050405020304" pitchFamily="18" charset="0"/>
              </a:rPr>
              <a:t>The result of this model is a structured representation of the key components and their relationships within the Bus Reservation System. With this model, developers can proceed to implement the system's functionalities based on the defined classes and methods. It serves as a blueprint for designing and developing the BRS, ensuring consistency and clarity throughout the development process.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963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9E8CE0-8312-99A4-475C-A9BDCCE4E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421" y="259308"/>
            <a:ext cx="9949218" cy="6100549"/>
          </a:xfrm>
          <a:prstGeom prst="rect">
            <a:avLst/>
          </a:prstGeom>
        </p:spPr>
      </p:pic>
    </p:spTree>
    <p:extLst>
      <p:ext uri="{BB962C8B-B14F-4D97-AF65-F5344CB8AC3E}">
        <p14:creationId xmlns:p14="http://schemas.microsoft.com/office/powerpoint/2010/main" val="416824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ECBCF0-878B-565A-6EE7-AA8CB432A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785" y="272955"/>
            <a:ext cx="9471546" cy="6086902"/>
          </a:xfrm>
          <a:prstGeom prst="rect">
            <a:avLst/>
          </a:prstGeom>
        </p:spPr>
      </p:pic>
    </p:spTree>
    <p:extLst>
      <p:ext uri="{BB962C8B-B14F-4D97-AF65-F5344CB8AC3E}">
        <p14:creationId xmlns:p14="http://schemas.microsoft.com/office/powerpoint/2010/main" val="4132266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D6D5C4-60D9-A513-AC37-BE459FC87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54" y="177421"/>
            <a:ext cx="9594377" cy="5895833"/>
          </a:xfrm>
          <a:prstGeom prst="rect">
            <a:avLst/>
          </a:prstGeom>
        </p:spPr>
      </p:pic>
    </p:spTree>
    <p:extLst>
      <p:ext uri="{BB962C8B-B14F-4D97-AF65-F5344CB8AC3E}">
        <p14:creationId xmlns:p14="http://schemas.microsoft.com/office/powerpoint/2010/main" val="911163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A2543-FC7D-57C5-AD47-941DD13125C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ENHANCEMENT</a:t>
            </a:r>
          </a:p>
        </p:txBody>
      </p:sp>
      <p:sp>
        <p:nvSpPr>
          <p:cNvPr id="4" name="TextBox 3">
            <a:extLst>
              <a:ext uri="{FF2B5EF4-FFF2-40B4-BE49-F238E27FC236}">
                <a16:creationId xmlns:a16="http://schemas.microsoft.com/office/drawing/2014/main" id="{1C8D9D97-3E38-44D8-FDA6-F3C56499B2E6}"/>
              </a:ext>
            </a:extLst>
          </p:cNvPr>
          <p:cNvSpPr txBox="1"/>
          <p:nvPr/>
        </p:nvSpPr>
        <p:spPr>
          <a:xfrm>
            <a:off x="959104" y="1270000"/>
            <a:ext cx="8314898" cy="4708981"/>
          </a:xfrm>
          <a:prstGeom prst="rect">
            <a:avLst/>
          </a:prstGeom>
          <a:noFill/>
        </p:spPr>
        <p:txBody>
          <a:bodyPr wrap="square">
            <a:spAutoFit/>
          </a:bodyPr>
          <a:lstStyle/>
          <a:p>
            <a:pPr algn="just"/>
            <a:r>
              <a:rPr lang="en-US" sz="2000" b="0" i="0" dirty="0">
                <a:solidFill>
                  <a:srgbClr val="0D0D0D"/>
                </a:solidFill>
                <a:effectLst/>
                <a:latin typeface="Times New Roman" panose="02020603050405020304" pitchFamily="18" charset="0"/>
                <a:cs typeface="Times New Roman" panose="02020603050405020304" pitchFamily="18" charset="0"/>
              </a:rPr>
              <a:t>Future enhancements for a Bus Reservation System (BRS) can be aimed at improving user experience, increasing efficiency, and staying competitive in the transportation industry. Here are some potential enhancements:</a:t>
            </a:r>
          </a:p>
          <a:p>
            <a:pPr marL="342900" indent="-342900" algn="just">
              <a:buFont typeface="Wingdings" panose="05000000000000000000" pitchFamily="2" charset="2"/>
              <a:buChar char="ü"/>
            </a:pPr>
            <a:r>
              <a:rPr lang="en-US" sz="2000" b="1" i="0" dirty="0">
                <a:solidFill>
                  <a:srgbClr val="0D0D0D"/>
                </a:solidFill>
                <a:effectLst/>
                <a:latin typeface="Times New Roman" panose="02020603050405020304" pitchFamily="18" charset="0"/>
                <a:cs typeface="Times New Roman" panose="02020603050405020304" pitchFamily="18" charset="0"/>
              </a:rPr>
              <a:t>Mobile Application Development:</a:t>
            </a:r>
            <a:r>
              <a:rPr lang="en-US" sz="2000" b="0" i="0" dirty="0">
                <a:solidFill>
                  <a:srgbClr val="0D0D0D"/>
                </a:solidFill>
                <a:effectLst/>
                <a:latin typeface="Times New Roman" panose="02020603050405020304" pitchFamily="18" charset="0"/>
                <a:cs typeface="Times New Roman" panose="02020603050405020304" pitchFamily="18" charset="0"/>
              </a:rPr>
              <a:t> Develop dedicated mobile applications for both passengers and administrators to provide a more convenient and accessible booking experience. Mobile apps can offer features such as push notifications, location-based services, and offline ticketing.</a:t>
            </a:r>
          </a:p>
          <a:p>
            <a:pPr marL="342900" indent="-342900" algn="just">
              <a:buFont typeface="Wingdings" panose="05000000000000000000" pitchFamily="2" charset="2"/>
              <a:buChar char="ü"/>
            </a:pPr>
            <a:r>
              <a:rPr lang="en-US" sz="2000" b="1" i="0" dirty="0">
                <a:solidFill>
                  <a:srgbClr val="0D0D0D"/>
                </a:solidFill>
                <a:effectLst/>
                <a:latin typeface="Times New Roman" panose="02020603050405020304" pitchFamily="18" charset="0"/>
                <a:cs typeface="Times New Roman" panose="02020603050405020304" pitchFamily="18" charset="0"/>
              </a:rPr>
              <a:t>Dynamic Pricing:</a:t>
            </a:r>
            <a:r>
              <a:rPr lang="en-US" sz="2000" b="0" i="0" dirty="0">
                <a:solidFill>
                  <a:srgbClr val="0D0D0D"/>
                </a:solidFill>
                <a:effectLst/>
                <a:latin typeface="Times New Roman" panose="02020603050405020304" pitchFamily="18" charset="0"/>
                <a:cs typeface="Times New Roman" panose="02020603050405020304" pitchFamily="18" charset="0"/>
              </a:rPr>
              <a:t> Implement dynamic pricing algorithms that adjust ticket prices based on factors such as demand, time of booking, route popularity, and seat availability. This can optimize revenue generation while offering competitive fares to passengers.</a:t>
            </a:r>
          </a:p>
          <a:p>
            <a:pPr marL="342900" indent="-342900" algn="just">
              <a:buFont typeface="Wingdings" panose="05000000000000000000" pitchFamily="2" charset="2"/>
              <a:buChar char="ü"/>
            </a:pPr>
            <a:r>
              <a:rPr lang="en-US" sz="2000" b="1" i="0" dirty="0">
                <a:solidFill>
                  <a:srgbClr val="0D0D0D"/>
                </a:solidFill>
                <a:effectLst/>
                <a:latin typeface="Times New Roman" panose="02020603050405020304" pitchFamily="18" charset="0"/>
                <a:cs typeface="Times New Roman" panose="02020603050405020304" pitchFamily="18" charset="0"/>
              </a:rPr>
              <a:t>Integration with Public Transit Systems:</a:t>
            </a:r>
            <a:r>
              <a:rPr lang="en-US" sz="2000" b="0" i="0" dirty="0">
                <a:solidFill>
                  <a:srgbClr val="0D0D0D"/>
                </a:solidFill>
                <a:effectLst/>
                <a:latin typeface="Times New Roman" panose="02020603050405020304" pitchFamily="18" charset="0"/>
                <a:cs typeface="Times New Roman" panose="02020603050405020304" pitchFamily="18" charset="0"/>
              </a:rPr>
              <a:t> Integrate the BRS with public transit systems, such as trains or subways, to provide seamless multimodal transportation options for passengers. This enhances connectivity and simplifies travel planning for users.</a:t>
            </a:r>
          </a:p>
        </p:txBody>
      </p:sp>
    </p:spTree>
    <p:extLst>
      <p:ext uri="{BB962C8B-B14F-4D97-AF65-F5344CB8AC3E}">
        <p14:creationId xmlns:p14="http://schemas.microsoft.com/office/powerpoint/2010/main" val="2207627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D3966-F8BD-1DCF-864D-F3A468F3A5B9}"/>
              </a:ext>
            </a:extLst>
          </p:cNvPr>
          <p:cNvSpPr txBox="1"/>
          <p:nvPr/>
        </p:nvSpPr>
        <p:spPr>
          <a:xfrm>
            <a:off x="941695" y="1384575"/>
            <a:ext cx="8355841" cy="5016758"/>
          </a:xfrm>
          <a:prstGeom prst="rect">
            <a:avLst/>
          </a:prstGeom>
          <a:noFill/>
        </p:spPr>
        <p:txBody>
          <a:bodyPr wrap="square">
            <a:spAutoFit/>
          </a:bodyPr>
          <a:lstStyle/>
          <a:p>
            <a:pPr marL="342900" indent="-342900" algn="just">
              <a:buFont typeface="Wingdings" panose="05000000000000000000" pitchFamily="2" charset="2"/>
              <a:buChar char="ü"/>
            </a:pPr>
            <a:r>
              <a:rPr lang="en-US" sz="2000" b="1" i="0" dirty="0">
                <a:solidFill>
                  <a:srgbClr val="0D0D0D"/>
                </a:solidFill>
                <a:effectLst/>
                <a:latin typeface="Times New Roman" panose="02020603050405020304" pitchFamily="18" charset="0"/>
                <a:cs typeface="Times New Roman" panose="02020603050405020304" pitchFamily="18" charset="0"/>
              </a:rPr>
              <a:t>Real-Time Tracking and Alerts:</a:t>
            </a:r>
            <a:r>
              <a:rPr lang="en-US" sz="2000" b="0" i="0" dirty="0">
                <a:solidFill>
                  <a:srgbClr val="0D0D0D"/>
                </a:solidFill>
                <a:effectLst/>
                <a:latin typeface="Times New Roman" panose="02020603050405020304" pitchFamily="18" charset="0"/>
                <a:cs typeface="Times New Roman" panose="02020603050405020304" pitchFamily="18" charset="0"/>
              </a:rPr>
              <a:t> Enable real-time tracking of buses and provide passengers with updates on bus locations, estimated arrival times, and delays through the BRS mobile app or SMS notifications. This improves transparency and reduces uncertainty for passengers.</a:t>
            </a:r>
          </a:p>
          <a:p>
            <a:pPr marL="342900" indent="-342900" algn="just">
              <a:buFont typeface="Wingdings" panose="05000000000000000000" pitchFamily="2" charset="2"/>
              <a:buChar char="ü"/>
            </a:pPr>
            <a:r>
              <a:rPr lang="en-US" sz="2000" b="1" i="0" dirty="0">
                <a:solidFill>
                  <a:srgbClr val="0D0D0D"/>
                </a:solidFill>
                <a:effectLst/>
                <a:latin typeface="Times New Roman" panose="02020603050405020304" pitchFamily="18" charset="0"/>
                <a:cs typeface="Times New Roman" panose="02020603050405020304" pitchFamily="18" charset="0"/>
              </a:rPr>
              <a:t>Loyalty Programs and Rewards:</a:t>
            </a:r>
            <a:r>
              <a:rPr lang="en-US" sz="2000" b="0" i="0" dirty="0">
                <a:solidFill>
                  <a:srgbClr val="0D0D0D"/>
                </a:solidFill>
                <a:effectLst/>
                <a:latin typeface="Times New Roman" panose="02020603050405020304" pitchFamily="18" charset="0"/>
                <a:cs typeface="Times New Roman" panose="02020603050405020304" pitchFamily="18" charset="0"/>
              </a:rPr>
              <a:t> Implement loyalty programs and rewards for frequent travelers to incentivize repeat bookings and foster customer loyalty. Offer benefits such as discounts, free upgrades, or exclusive deals for loyal passengers.</a:t>
            </a:r>
          </a:p>
          <a:p>
            <a:pPr marL="342900" indent="-342900" algn="just">
              <a:buFont typeface="Wingdings" panose="05000000000000000000" pitchFamily="2" charset="2"/>
              <a:buChar char="ü"/>
            </a:pPr>
            <a:r>
              <a:rPr lang="en-US" sz="2000" b="1" i="0" dirty="0">
                <a:solidFill>
                  <a:srgbClr val="0D0D0D"/>
                </a:solidFill>
                <a:effectLst/>
                <a:latin typeface="Times New Roman" panose="02020603050405020304" pitchFamily="18" charset="0"/>
                <a:cs typeface="Times New Roman" panose="02020603050405020304" pitchFamily="18" charset="0"/>
              </a:rPr>
              <a:t>Accessibility Features:</a:t>
            </a:r>
            <a:r>
              <a:rPr lang="en-US" sz="2000" b="0" i="0" dirty="0">
                <a:solidFill>
                  <a:srgbClr val="0D0D0D"/>
                </a:solidFill>
                <a:effectLst/>
                <a:latin typeface="Times New Roman" panose="02020603050405020304" pitchFamily="18" charset="0"/>
                <a:cs typeface="Times New Roman" panose="02020603050405020304" pitchFamily="18" charset="0"/>
              </a:rPr>
              <a:t> Enhance accessibility features within the BRS, such as support for screen readers, wheelchair-accessible seat reservations, and multi-language support, to cater to passengers with diverse needs and preferences.</a:t>
            </a:r>
          </a:p>
          <a:p>
            <a:pPr marL="342900" indent="-342900" algn="just">
              <a:buFont typeface="Wingdings" panose="05000000000000000000" pitchFamily="2" charset="2"/>
              <a:buChar char="ü"/>
            </a:pPr>
            <a:r>
              <a:rPr lang="en-US" sz="2000" b="1" i="0" dirty="0">
                <a:solidFill>
                  <a:srgbClr val="0D0D0D"/>
                </a:solidFill>
                <a:effectLst/>
                <a:latin typeface="Times New Roman" panose="02020603050405020304" pitchFamily="18" charset="0"/>
                <a:cs typeface="Times New Roman" panose="02020603050405020304" pitchFamily="18" charset="0"/>
              </a:rPr>
              <a:t>Environmental Sustainability Initiatives:</a:t>
            </a:r>
            <a:r>
              <a:rPr lang="en-US" sz="2000" b="0" i="0" dirty="0">
                <a:solidFill>
                  <a:srgbClr val="0D0D0D"/>
                </a:solidFill>
                <a:effectLst/>
                <a:latin typeface="Times New Roman" panose="02020603050405020304" pitchFamily="18" charset="0"/>
                <a:cs typeface="Times New Roman" panose="02020603050405020304" pitchFamily="18" charset="0"/>
              </a:rPr>
              <a:t> Introduce features to promote environmental sustainability, such as carbon footprint tracking for journeys, incentives for choosing eco-friendly travel options, and partnerships with green initiatives.</a:t>
            </a:r>
          </a:p>
        </p:txBody>
      </p:sp>
    </p:spTree>
    <p:extLst>
      <p:ext uri="{BB962C8B-B14F-4D97-AF65-F5344CB8AC3E}">
        <p14:creationId xmlns:p14="http://schemas.microsoft.com/office/powerpoint/2010/main" val="1406170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61530-5A67-5F1E-DF73-91050D0D50E6}"/>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3A63941B-EB67-FD60-5625-3872059E7F3C}"/>
              </a:ext>
            </a:extLst>
          </p:cNvPr>
          <p:cNvSpPr txBox="1"/>
          <p:nvPr/>
        </p:nvSpPr>
        <p:spPr>
          <a:xfrm>
            <a:off x="805218" y="1308754"/>
            <a:ext cx="8355841" cy="1938992"/>
          </a:xfrm>
          <a:prstGeom prst="rect">
            <a:avLst/>
          </a:prstGeom>
          <a:noFill/>
        </p:spPr>
        <p:txBody>
          <a:bodyPr wrap="square">
            <a:spAutoFit/>
          </a:bodyPr>
          <a:lstStyle/>
          <a:p>
            <a:pPr algn="just"/>
            <a:r>
              <a:rPr lang="en-US" sz="2000" dirty="0">
                <a:solidFill>
                  <a:srgbClr val="0D0D0D"/>
                </a:solidFill>
                <a:latin typeface="Times New Roman" panose="02020603050405020304" pitchFamily="18" charset="0"/>
                <a:cs typeface="Times New Roman" panose="02020603050405020304" pitchFamily="18" charset="0"/>
              </a:rPr>
              <a:t>T</a:t>
            </a:r>
            <a:r>
              <a:rPr lang="en-US" sz="2000" b="0" i="0" dirty="0">
                <a:solidFill>
                  <a:srgbClr val="0D0D0D"/>
                </a:solidFill>
                <a:effectLst/>
                <a:latin typeface="Times New Roman" panose="02020603050405020304" pitchFamily="18" charset="0"/>
                <a:cs typeface="Times New Roman" panose="02020603050405020304" pitchFamily="18" charset="0"/>
              </a:rPr>
              <a:t>he Bus Reservation System project presents an innovative solution to streamline the booking process for passengers and optimize bus operations for administrators. Throughout the development process, we have meticulously designed, implemented, and enhanced a comprehensive software system that addresses the challenges faced by both users and operators in the transportation industry.</a:t>
            </a:r>
          </a:p>
        </p:txBody>
      </p:sp>
      <p:sp>
        <p:nvSpPr>
          <p:cNvPr id="6" name="TextBox 5">
            <a:extLst>
              <a:ext uri="{FF2B5EF4-FFF2-40B4-BE49-F238E27FC236}">
                <a16:creationId xmlns:a16="http://schemas.microsoft.com/office/drawing/2014/main" id="{10CBFE71-F012-C36C-7EFA-640311C68C84}"/>
              </a:ext>
            </a:extLst>
          </p:cNvPr>
          <p:cNvSpPr txBox="1"/>
          <p:nvPr/>
        </p:nvSpPr>
        <p:spPr>
          <a:xfrm>
            <a:off x="797747" y="3285180"/>
            <a:ext cx="8355841" cy="1323439"/>
          </a:xfrm>
          <a:prstGeom prst="rect">
            <a:avLst/>
          </a:prstGeom>
          <a:noFill/>
        </p:spPr>
        <p:txBody>
          <a:bodyPr wrap="square">
            <a:spAutoFit/>
          </a:bodyPr>
          <a:lstStyle/>
          <a:p>
            <a:pPr algn="just"/>
            <a:r>
              <a:rPr lang="en-US" sz="2000" dirty="0">
                <a:solidFill>
                  <a:srgbClr val="0D0D0D"/>
                </a:solidFill>
                <a:latin typeface="Times New Roman" panose="02020603050405020304" pitchFamily="18" charset="0"/>
                <a:cs typeface="Times New Roman" panose="02020603050405020304" pitchFamily="18" charset="0"/>
              </a:rPr>
              <a:t>T</a:t>
            </a:r>
            <a:r>
              <a:rPr lang="en-US" sz="2000" b="0" i="0" dirty="0">
                <a:solidFill>
                  <a:srgbClr val="0D0D0D"/>
                </a:solidFill>
                <a:effectLst/>
                <a:latin typeface="Times New Roman" panose="02020603050405020304" pitchFamily="18" charset="0"/>
                <a:cs typeface="Times New Roman" panose="02020603050405020304" pitchFamily="18" charset="0"/>
              </a:rPr>
              <a:t>he Bus Reservation System project embodies our dedication to innovation, excellence, and customer satisfaction in the transportation sector. We believe that our solution will not only revolutionize bus travel but also contribute to the advancement of the transportation industry as a whole.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4288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F29FA1-FE56-2706-BFC6-21409FA2F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708" y="981075"/>
            <a:ext cx="6972300" cy="4895850"/>
          </a:xfrm>
          <a:prstGeom prst="rect">
            <a:avLst/>
          </a:prstGeom>
        </p:spPr>
      </p:pic>
    </p:spTree>
    <p:extLst>
      <p:ext uri="{BB962C8B-B14F-4D97-AF65-F5344CB8AC3E}">
        <p14:creationId xmlns:p14="http://schemas.microsoft.com/office/powerpoint/2010/main" val="260227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7B3B3F-6579-9993-DADB-F18E6F9896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254" y="532262"/>
            <a:ext cx="7696651" cy="5445457"/>
          </a:xfrm>
          <a:prstGeom prst="rect">
            <a:avLst/>
          </a:prstGeom>
        </p:spPr>
      </p:pic>
    </p:spTree>
    <p:extLst>
      <p:ext uri="{BB962C8B-B14F-4D97-AF65-F5344CB8AC3E}">
        <p14:creationId xmlns:p14="http://schemas.microsoft.com/office/powerpoint/2010/main" val="2998396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A9831-0F32-5530-7872-96CCD60E5294}"/>
              </a:ext>
            </a:extLst>
          </p:cNvPr>
          <p:cNvSpPr txBox="1"/>
          <p:nvPr/>
        </p:nvSpPr>
        <p:spPr>
          <a:xfrm>
            <a:off x="832512" y="2001251"/>
            <a:ext cx="10153935" cy="3970318"/>
          </a:xfrm>
          <a:prstGeom prst="rect">
            <a:avLst/>
          </a:prstGeom>
          <a:noFill/>
        </p:spPr>
        <p:txBody>
          <a:bodyPr wrap="square">
            <a:spAutoFit/>
          </a:bodyPr>
          <a:lstStyle/>
          <a:p>
            <a:pPr algn="just"/>
            <a:r>
              <a:rPr lang="en-US" sz="2800" b="0" i="0" dirty="0">
                <a:solidFill>
                  <a:srgbClr val="0D0D0D"/>
                </a:solidFill>
                <a:effectLst/>
                <a:latin typeface="Times New Roman" panose="02020603050405020304" pitchFamily="18" charset="0"/>
                <a:cs typeface="Times New Roman" panose="02020603050405020304" pitchFamily="18" charset="0"/>
              </a:rPr>
              <a:t>The Bus Reservation System (BRS) is a comprehensive software solution designed to streamline and automate the process of booking bus tickets for passengers and managing bus operations for administrators. The system facilitates easy reservation of bus tickets through an intuitive user interface, providing passengers with the convenience of booking their desired seats and routes with minimal effort. At its core, the BUS RESERVATION SYSTEM offers functionalities for user authentication, route management, seat selection, payment processing, and administrative oversight.</a:t>
            </a:r>
            <a:endParaRPr lang="en-US" sz="28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D1A05E61-9A57-4E23-BE26-2BAC05FA5DE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1141950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51AE-B55E-6B6F-62CD-C4410B72E7D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4D7D4186-2ED8-CF93-5E22-FAA2102AD48F}"/>
              </a:ext>
            </a:extLst>
          </p:cNvPr>
          <p:cNvSpPr txBox="1"/>
          <p:nvPr/>
        </p:nvSpPr>
        <p:spPr>
          <a:xfrm>
            <a:off x="1037230" y="1862752"/>
            <a:ext cx="10167582" cy="4278094"/>
          </a:xfrm>
          <a:prstGeom prst="rect">
            <a:avLst/>
          </a:prstGeom>
          <a:noFill/>
        </p:spPr>
        <p:txBody>
          <a:bodyPr wrap="square">
            <a:spAutoFit/>
          </a:bodyPr>
          <a:lstStyle/>
          <a:p>
            <a:pPr algn="l"/>
            <a:endParaRPr lang="en-US" sz="2000" b="0" i="0" dirty="0">
              <a:solidFill>
                <a:srgbClr val="0D0D0D"/>
              </a:solidFill>
              <a:effectLst/>
              <a:latin typeface="Söhne"/>
            </a:endParaRPr>
          </a:p>
          <a:p>
            <a:pPr algn="just"/>
            <a:r>
              <a:rPr lang="en-US" sz="2800" b="0" i="0" dirty="0">
                <a:solidFill>
                  <a:srgbClr val="0D0D0D"/>
                </a:solidFill>
                <a:effectLst/>
                <a:latin typeface="Times New Roman" panose="02020603050405020304" pitchFamily="18" charset="0"/>
                <a:cs typeface="Times New Roman" panose="02020603050405020304" pitchFamily="18" charset="0"/>
              </a:rPr>
              <a:t>In today's fast-paced world, efficient transportation systems are crucial for connecting people and facilitating travel. However, the process of booking bus tickets often proves cumbersome and time-consuming for passengers, while bus operators face challenges in managing bookings, routes, and operations effectively. To address these issues, there is a need for a robust Bus Reservation System (BRS) that streamlines the booking process for passengers and provides administrators with the tools to manage bus operations efficiently.</a:t>
            </a:r>
          </a:p>
        </p:txBody>
      </p:sp>
    </p:spTree>
    <p:extLst>
      <p:ext uri="{BB962C8B-B14F-4D97-AF65-F5344CB8AC3E}">
        <p14:creationId xmlns:p14="http://schemas.microsoft.com/office/powerpoint/2010/main" val="1165126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10BCA6-D1B2-1FB3-04B2-6AC07B02C335}"/>
              </a:ext>
            </a:extLst>
          </p:cNvPr>
          <p:cNvSpPr txBox="1"/>
          <p:nvPr/>
        </p:nvSpPr>
        <p:spPr>
          <a:xfrm>
            <a:off x="559558" y="477757"/>
            <a:ext cx="10249469" cy="5078313"/>
          </a:xfrm>
          <a:prstGeom prst="rect">
            <a:avLst/>
          </a:prstGeom>
          <a:noFill/>
        </p:spPr>
        <p:txBody>
          <a:bodyPr wrap="square">
            <a:spAutoFit/>
          </a:bodyPr>
          <a:lstStyle/>
          <a:p>
            <a:pPr algn="just"/>
            <a:r>
              <a:rPr lang="en-US" sz="2400" b="1" i="0" dirty="0">
                <a:solidFill>
                  <a:srgbClr val="0D0D0D"/>
                </a:solidFill>
                <a:effectLst/>
                <a:latin typeface="Times New Roman" panose="02020603050405020304" pitchFamily="18" charset="0"/>
                <a:cs typeface="Times New Roman" panose="02020603050405020304" pitchFamily="18" charset="0"/>
              </a:rPr>
              <a:t>Key Challenges</a:t>
            </a:r>
          </a:p>
          <a:p>
            <a:pPr algn="just"/>
            <a:endParaRPr lang="en-US" sz="200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Manual Booking Processes</a:t>
            </a:r>
            <a:r>
              <a:rPr lang="en-US" sz="2000" b="0" i="0" dirty="0">
                <a:solidFill>
                  <a:srgbClr val="0D0D0D"/>
                </a:solidFill>
                <a:effectLst/>
                <a:latin typeface="Times New Roman" panose="02020603050405020304" pitchFamily="18" charset="0"/>
                <a:cs typeface="Times New Roman" panose="02020603050405020304" pitchFamily="18" charset="0"/>
              </a:rPr>
              <a:t>: Traditional methods of booking bus tickets involve manual paperwork and long queues at ticket counters, leading to inefficiencies and inconvenience for passengers.</a:t>
            </a:r>
          </a:p>
          <a:p>
            <a:pPr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Limited Accessibility</a:t>
            </a:r>
            <a:r>
              <a:rPr lang="en-US" sz="2000" b="0" i="0" dirty="0">
                <a:solidFill>
                  <a:srgbClr val="0D0D0D"/>
                </a:solidFill>
                <a:effectLst/>
                <a:latin typeface="Times New Roman" panose="02020603050405020304" pitchFamily="18" charset="0"/>
                <a:cs typeface="Times New Roman" panose="02020603050405020304" pitchFamily="18" charset="0"/>
              </a:rPr>
              <a:t>: Passengers often face challenges in accessing bus schedules, availability of seats, and making reservations, especially in remote areas or during peak travel seasons.</a:t>
            </a:r>
          </a:p>
          <a:p>
            <a:pPr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Booking Errors and Conflicts</a:t>
            </a:r>
            <a:r>
              <a:rPr lang="en-US" sz="2000" b="0" i="0" dirty="0">
                <a:solidFill>
                  <a:srgbClr val="0D0D0D"/>
                </a:solidFill>
                <a:effectLst/>
                <a:latin typeface="Times New Roman" panose="02020603050405020304" pitchFamily="18" charset="0"/>
                <a:cs typeface="Times New Roman" panose="02020603050405020304" pitchFamily="18" charset="0"/>
              </a:rPr>
              <a:t>: Manual booking processes are prone to errors, resulting in double bookings, seat conflicts, and other issues that can disrupt travel plans and cause dissatisfaction among passengers.</a:t>
            </a:r>
          </a:p>
          <a:p>
            <a:pPr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Operational Inefficiencies</a:t>
            </a:r>
            <a:r>
              <a:rPr lang="en-US" sz="2000" b="0" i="0" dirty="0">
                <a:solidFill>
                  <a:srgbClr val="0D0D0D"/>
                </a:solidFill>
                <a:effectLst/>
                <a:latin typeface="Times New Roman" panose="02020603050405020304" pitchFamily="18" charset="0"/>
                <a:cs typeface="Times New Roman" panose="02020603050405020304" pitchFamily="18" charset="0"/>
              </a:rPr>
              <a:t>: Bus operators struggle to manage bookings, track revenue, and optimize bus schedules effectively, leading to underutilization of resources and decreased profitability.</a:t>
            </a:r>
          </a:p>
          <a:p>
            <a:pPr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Lack of Real-time Information</a:t>
            </a:r>
            <a:r>
              <a:rPr lang="en-US" sz="2000" b="0" i="0" dirty="0">
                <a:solidFill>
                  <a:srgbClr val="0D0D0D"/>
                </a:solidFill>
                <a:effectLst/>
                <a:latin typeface="Times New Roman" panose="02020603050405020304" pitchFamily="18" charset="0"/>
                <a:cs typeface="Times New Roman" panose="02020603050405020304" pitchFamily="18" charset="0"/>
              </a:rPr>
              <a:t>: Passengers lack access to real-time information on bus schedules, availability of seats, and booking status, leading to uncertainty and inconvenience during travel.</a:t>
            </a:r>
          </a:p>
        </p:txBody>
      </p:sp>
    </p:spTree>
    <p:extLst>
      <p:ext uri="{BB962C8B-B14F-4D97-AF65-F5344CB8AC3E}">
        <p14:creationId xmlns:p14="http://schemas.microsoft.com/office/powerpoint/2010/main" val="3470330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406426-0E36-E84D-F02E-5E6DC94B3068}"/>
              </a:ext>
            </a:extLst>
          </p:cNvPr>
          <p:cNvSpPr txBox="1"/>
          <p:nvPr/>
        </p:nvSpPr>
        <p:spPr>
          <a:xfrm>
            <a:off x="846160" y="477757"/>
            <a:ext cx="10003809" cy="5447645"/>
          </a:xfrm>
          <a:prstGeom prst="rect">
            <a:avLst/>
          </a:prstGeom>
          <a:noFill/>
        </p:spPr>
        <p:txBody>
          <a:bodyPr wrap="square">
            <a:spAutoFit/>
          </a:bodyPr>
          <a:lstStyle/>
          <a:p>
            <a:pPr algn="l"/>
            <a:r>
              <a:rPr lang="en-US" sz="2400" b="1" i="0" dirty="0">
                <a:solidFill>
                  <a:srgbClr val="0D0D0D"/>
                </a:solidFill>
                <a:effectLst/>
                <a:latin typeface="Times New Roman" panose="02020603050405020304" pitchFamily="18" charset="0"/>
                <a:cs typeface="Times New Roman" panose="02020603050405020304" pitchFamily="18" charset="0"/>
              </a:rPr>
              <a:t>Objectives of the Bus Reservation System</a:t>
            </a:r>
          </a:p>
          <a:p>
            <a:pPr algn="l"/>
            <a:endParaRPr lang="en-US" sz="2400" b="1"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Streamline Booking Process</a:t>
            </a:r>
            <a:r>
              <a:rPr lang="en-US" sz="2000" b="0" i="0" dirty="0">
                <a:solidFill>
                  <a:srgbClr val="0D0D0D"/>
                </a:solidFill>
                <a:effectLst/>
                <a:latin typeface="Times New Roman" panose="02020603050405020304" pitchFamily="18" charset="0"/>
                <a:cs typeface="Times New Roman" panose="02020603050405020304" pitchFamily="18" charset="0"/>
              </a:rPr>
              <a:t>: Develop a user-friendly interface that allows passengers to easily search for bus routes, check seat availability, and make reservations online or through mobile applications.</a:t>
            </a:r>
          </a:p>
          <a:p>
            <a:pPr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Ensure Accuracy and Security</a:t>
            </a:r>
            <a:r>
              <a:rPr lang="en-US" sz="2000" b="0" i="0" dirty="0">
                <a:solidFill>
                  <a:srgbClr val="0D0D0D"/>
                </a:solidFill>
                <a:effectLst/>
                <a:latin typeface="Times New Roman" panose="02020603050405020304" pitchFamily="18" charset="0"/>
                <a:cs typeface="Times New Roman" panose="02020603050405020304" pitchFamily="18" charset="0"/>
              </a:rPr>
              <a:t>: Implement robust authentication mechanisms and data encryption techniques to ensure the security of passenger information and prevent unauthorized access.</a:t>
            </a:r>
          </a:p>
          <a:p>
            <a:pPr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Optimize Bus Operations</a:t>
            </a:r>
            <a:r>
              <a:rPr lang="en-US" sz="2000" b="0" i="0" dirty="0">
                <a:solidFill>
                  <a:srgbClr val="0D0D0D"/>
                </a:solidFill>
                <a:effectLst/>
                <a:latin typeface="Times New Roman" panose="02020603050405020304" pitchFamily="18" charset="0"/>
                <a:cs typeface="Times New Roman" panose="02020603050405020304" pitchFamily="18" charset="0"/>
              </a:rPr>
              <a:t>: Provide administrators with tools to manage bus routes, schedules, and seat inventory efficiently, allowing for better resource allocation and revenue optimization.</a:t>
            </a:r>
          </a:p>
          <a:p>
            <a:pPr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Enhance Passenger Experience</a:t>
            </a:r>
            <a:r>
              <a:rPr lang="en-US" sz="2000" b="0" i="0" dirty="0">
                <a:solidFill>
                  <a:srgbClr val="0D0D0D"/>
                </a:solidFill>
                <a:effectLst/>
                <a:latin typeface="Times New Roman" panose="02020603050405020304" pitchFamily="18" charset="0"/>
                <a:cs typeface="Times New Roman" panose="02020603050405020304" pitchFamily="18" charset="0"/>
              </a:rPr>
              <a:t>: Offer features such as seat selection, online payment options, and real-time notifications to enhance the overall travel experience and increase customer satisfaction.</a:t>
            </a:r>
          </a:p>
          <a:p>
            <a:pPr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Provide Analytics and Insights</a:t>
            </a:r>
            <a:r>
              <a:rPr lang="en-US" sz="2000" b="0" i="0" dirty="0">
                <a:solidFill>
                  <a:srgbClr val="0D0D0D"/>
                </a:solidFill>
                <a:effectLst/>
                <a:latin typeface="Times New Roman" panose="02020603050405020304" pitchFamily="18" charset="0"/>
                <a:cs typeface="Times New Roman" panose="02020603050405020304" pitchFamily="18" charset="0"/>
              </a:rPr>
              <a:t>: Incorporate reporting and analytics capabilities to enable administrators to analyze booking trends, track revenue, and make data-driven decisions to improve bus operations and service offerings.</a:t>
            </a:r>
          </a:p>
        </p:txBody>
      </p:sp>
    </p:spTree>
    <p:extLst>
      <p:ext uri="{BB962C8B-B14F-4D97-AF65-F5344CB8AC3E}">
        <p14:creationId xmlns:p14="http://schemas.microsoft.com/office/powerpoint/2010/main" val="2172517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A94DCD-1CBA-BB3C-481A-C56D03613DB6}"/>
              </a:ext>
            </a:extLst>
          </p:cNvPr>
          <p:cNvSpPr txBox="1"/>
          <p:nvPr/>
        </p:nvSpPr>
        <p:spPr>
          <a:xfrm>
            <a:off x="1187355" y="2416750"/>
            <a:ext cx="7953232" cy="2677656"/>
          </a:xfrm>
          <a:prstGeom prst="rect">
            <a:avLst/>
          </a:prstGeom>
          <a:noFill/>
        </p:spPr>
        <p:txBody>
          <a:bodyPr wrap="square">
            <a:spAutoFit/>
          </a:bodyPr>
          <a:lstStyle/>
          <a:p>
            <a:pPr algn="just"/>
            <a:r>
              <a:rPr lang="en-US" sz="2400" b="0" i="0" dirty="0">
                <a:solidFill>
                  <a:srgbClr val="0D0D0D"/>
                </a:solidFill>
                <a:effectLst/>
                <a:latin typeface="Times New Roman" panose="02020603050405020304" pitchFamily="18" charset="0"/>
                <a:cs typeface="Times New Roman" panose="02020603050405020304" pitchFamily="18" charset="0"/>
              </a:rPr>
              <a:t>The Bus Reservation Syste</a:t>
            </a:r>
            <a:r>
              <a:rPr lang="en-US" sz="2400" dirty="0">
                <a:solidFill>
                  <a:srgbClr val="0D0D0D"/>
                </a:solidFill>
                <a:latin typeface="Times New Roman" panose="02020603050405020304" pitchFamily="18" charset="0"/>
                <a:cs typeface="Times New Roman" panose="02020603050405020304" pitchFamily="18" charset="0"/>
              </a:rPr>
              <a:t>m</a:t>
            </a:r>
            <a:r>
              <a:rPr lang="en-US" sz="2400" b="0" i="0" dirty="0">
                <a:solidFill>
                  <a:srgbClr val="0D0D0D"/>
                </a:solidFill>
                <a:effectLst/>
                <a:latin typeface="Times New Roman" panose="02020603050405020304" pitchFamily="18" charset="0"/>
                <a:cs typeface="Times New Roman" panose="02020603050405020304" pitchFamily="18" charset="0"/>
              </a:rPr>
              <a:t> project aims to develop a comprehensive software solution that facilitates the booking of bus tickets for passengers and enables efficient management of bus operations for administrators. The system will automate the booking process, provide real-time information on bus schedules and seat availability, and offer a user-friendly interface for both passengers and administrators.</a:t>
            </a:r>
            <a:endParaRPr lang="en-US" sz="2400"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EA64A031-A53D-A8BE-50A3-564BC850623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OVERVIEW</a:t>
            </a:r>
          </a:p>
        </p:txBody>
      </p:sp>
    </p:spTree>
    <p:extLst>
      <p:ext uri="{BB962C8B-B14F-4D97-AF65-F5344CB8AC3E}">
        <p14:creationId xmlns:p14="http://schemas.microsoft.com/office/powerpoint/2010/main" val="1986562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AFCDA4-42AE-765C-72A3-88FA98C77B5A}"/>
              </a:ext>
            </a:extLst>
          </p:cNvPr>
          <p:cNvSpPr txBox="1"/>
          <p:nvPr/>
        </p:nvSpPr>
        <p:spPr>
          <a:xfrm>
            <a:off x="1920923" y="1361323"/>
            <a:ext cx="8748215" cy="1938992"/>
          </a:xfrm>
          <a:prstGeom prst="rect">
            <a:avLst/>
          </a:prstGeom>
          <a:noFill/>
        </p:spPr>
        <p:txBody>
          <a:bodyPr wrap="square">
            <a:spAutoFit/>
          </a:bodyPr>
          <a:lstStyle/>
          <a:p>
            <a:pPr algn="just">
              <a:lnSpc>
                <a:spcPct val="150000"/>
              </a:lnSpc>
            </a:pPr>
            <a:r>
              <a:rPr lang="en-US" sz="2000" b="1" dirty="0">
                <a:solidFill>
                  <a:srgbClr val="0D0D0D"/>
                </a:solidFill>
                <a:latin typeface="Times New Roman" panose="02020603050405020304" pitchFamily="18" charset="0"/>
                <a:cs typeface="Times New Roman" panose="02020603050405020304" pitchFamily="18" charset="0"/>
              </a:rPr>
              <a:t>OBJECTIVES</a:t>
            </a:r>
            <a:r>
              <a:rPr lang="en-US" sz="2000" b="1" i="0" dirty="0">
                <a:solidFill>
                  <a:srgbClr val="0D0D0D"/>
                </a:solidFill>
                <a:effectLst/>
                <a:latin typeface="Times New Roman" panose="02020603050405020304" pitchFamily="18" charset="0"/>
                <a:cs typeface="Times New Roman" panose="02020603050405020304" pitchFamily="18" charset="0"/>
              </a:rPr>
              <a:t> OF PROJECT OVERVIEW</a:t>
            </a:r>
          </a:p>
          <a:p>
            <a:pPr marL="342900" indent="-342900">
              <a:buFont typeface="Wingdings" panose="05000000000000000000" pitchFamily="2" charset="2"/>
              <a:buChar char="q"/>
            </a:pPr>
            <a:r>
              <a:rPr lang="en-US" b="1" i="0" dirty="0">
                <a:solidFill>
                  <a:srgbClr val="0D0D0D"/>
                </a:solidFill>
                <a:effectLst/>
                <a:latin typeface="Times New Roman" panose="02020603050405020304" pitchFamily="18" charset="0"/>
                <a:cs typeface="Times New Roman" panose="02020603050405020304" pitchFamily="18" charset="0"/>
              </a:rPr>
              <a:t>Streamline Booking Process</a:t>
            </a:r>
            <a:endParaRPr lang="en-US"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b="1" i="0" dirty="0">
                <a:solidFill>
                  <a:srgbClr val="0D0D0D"/>
                </a:solidFill>
                <a:effectLst/>
                <a:latin typeface="Times New Roman" panose="02020603050405020304" pitchFamily="18" charset="0"/>
                <a:cs typeface="Times New Roman" panose="02020603050405020304" pitchFamily="18" charset="0"/>
              </a:rPr>
              <a:t>Enhance User Experience</a:t>
            </a:r>
          </a:p>
          <a:p>
            <a:pPr marL="342900" indent="-342900">
              <a:buFont typeface="Wingdings" panose="05000000000000000000" pitchFamily="2" charset="2"/>
              <a:buChar char="q"/>
            </a:pPr>
            <a:r>
              <a:rPr lang="en-US" b="1" i="0" dirty="0">
                <a:solidFill>
                  <a:srgbClr val="0D0D0D"/>
                </a:solidFill>
                <a:effectLst/>
                <a:latin typeface="Times New Roman" panose="02020603050405020304" pitchFamily="18" charset="0"/>
                <a:cs typeface="Times New Roman" panose="02020603050405020304" pitchFamily="18" charset="0"/>
              </a:rPr>
              <a:t>Improve Operational Efficiency</a:t>
            </a:r>
          </a:p>
          <a:p>
            <a:pPr marL="342900" indent="-342900">
              <a:buFont typeface="Wingdings" panose="05000000000000000000" pitchFamily="2" charset="2"/>
              <a:buChar char="q"/>
            </a:pPr>
            <a:r>
              <a:rPr lang="en-US" b="1" i="0" dirty="0">
                <a:solidFill>
                  <a:srgbClr val="0D0D0D"/>
                </a:solidFill>
                <a:effectLst/>
                <a:latin typeface="Times New Roman" panose="02020603050405020304" pitchFamily="18" charset="0"/>
                <a:cs typeface="Times New Roman" panose="02020603050405020304" pitchFamily="18" charset="0"/>
              </a:rPr>
              <a:t>Ensure Security and Reliability</a:t>
            </a:r>
          </a:p>
          <a:p>
            <a:pPr marL="342900" indent="-342900">
              <a:buFont typeface="Wingdings" panose="05000000000000000000" pitchFamily="2" charset="2"/>
              <a:buChar char="q"/>
            </a:pPr>
            <a:r>
              <a:rPr lang="en-US" b="1" i="0" dirty="0">
                <a:solidFill>
                  <a:srgbClr val="0D0D0D"/>
                </a:solidFill>
                <a:effectLst/>
                <a:latin typeface="Times New Roman" panose="02020603050405020304" pitchFamily="18" charset="0"/>
                <a:cs typeface="Times New Roman" panose="02020603050405020304" pitchFamily="18" charset="0"/>
              </a:rPr>
              <a:t>Provide Analytics and Reporting</a:t>
            </a:r>
            <a:endParaRPr lang="en-US" b="0" i="0" dirty="0">
              <a:solidFill>
                <a:srgbClr val="0D0D0D"/>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1B87207-1A43-678B-4D83-DD942D18E5FC}"/>
              </a:ext>
            </a:extLst>
          </p:cNvPr>
          <p:cNvSpPr txBox="1"/>
          <p:nvPr/>
        </p:nvSpPr>
        <p:spPr>
          <a:xfrm>
            <a:off x="1920923" y="3557685"/>
            <a:ext cx="3858903" cy="2339102"/>
          </a:xfrm>
          <a:prstGeom prst="rect">
            <a:avLst/>
          </a:prstGeom>
          <a:noFill/>
        </p:spPr>
        <p:txBody>
          <a:bodyPr wrap="square">
            <a:spAutoFit/>
          </a:bodyPr>
          <a:lstStyle/>
          <a:p>
            <a:pPr algn="l"/>
            <a:r>
              <a:rPr lang="en-US" sz="2000" b="1" dirty="0">
                <a:solidFill>
                  <a:srgbClr val="0D0D0D"/>
                </a:solidFill>
                <a:latin typeface="Times New Roman" panose="02020603050405020304" pitchFamily="18" charset="0"/>
                <a:cs typeface="Times New Roman" panose="02020603050405020304" pitchFamily="18" charset="0"/>
              </a:rPr>
              <a:t>KEY FEATURES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US" b="1" i="0" dirty="0">
                <a:solidFill>
                  <a:srgbClr val="0D0D0D"/>
                </a:solidFill>
                <a:effectLst/>
                <a:latin typeface="Times New Roman" panose="02020603050405020304" pitchFamily="18" charset="0"/>
                <a:cs typeface="Times New Roman" panose="02020603050405020304" pitchFamily="18" charset="0"/>
              </a:rPr>
              <a:t>User Authentication</a:t>
            </a:r>
            <a:r>
              <a:rPr lang="en-US" b="0" i="0" dirty="0">
                <a:solidFill>
                  <a:srgbClr val="0D0D0D"/>
                </a:solidFill>
                <a:effectLst/>
                <a:latin typeface="Times New Roman" panose="02020603050405020304" pitchFamily="18" charset="0"/>
                <a:cs typeface="Times New Roman" panose="02020603050405020304" pitchFamily="18" charset="0"/>
              </a:rPr>
              <a:t> </a:t>
            </a:r>
          </a:p>
          <a:p>
            <a:pPr marL="285750" indent="-285750" algn="l">
              <a:buFont typeface="Wingdings" panose="05000000000000000000" pitchFamily="2" charset="2"/>
              <a:buChar char="q"/>
            </a:pPr>
            <a:r>
              <a:rPr lang="en-US" b="1" i="0" dirty="0">
                <a:solidFill>
                  <a:srgbClr val="0D0D0D"/>
                </a:solidFill>
                <a:effectLst/>
                <a:latin typeface="Times New Roman" panose="02020603050405020304" pitchFamily="18" charset="0"/>
                <a:cs typeface="Times New Roman" panose="02020603050405020304" pitchFamily="18" charset="0"/>
              </a:rPr>
              <a:t>Route Management</a:t>
            </a:r>
            <a:endParaRPr lang="en-US" b="0" i="0" dirty="0">
              <a:solidFill>
                <a:srgbClr val="0D0D0D"/>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US" b="1" i="0" dirty="0">
                <a:solidFill>
                  <a:srgbClr val="0D0D0D"/>
                </a:solidFill>
                <a:effectLst/>
                <a:latin typeface="Times New Roman" panose="02020603050405020304" pitchFamily="18" charset="0"/>
                <a:cs typeface="Times New Roman" panose="02020603050405020304" pitchFamily="18" charset="0"/>
              </a:rPr>
              <a:t>Seat Selection</a:t>
            </a:r>
            <a:endParaRPr lang="en-US" b="0" i="0" dirty="0">
              <a:solidFill>
                <a:srgbClr val="0D0D0D"/>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US" b="1" i="0" dirty="0">
                <a:solidFill>
                  <a:srgbClr val="0D0D0D"/>
                </a:solidFill>
                <a:effectLst/>
                <a:latin typeface="Times New Roman" panose="02020603050405020304" pitchFamily="18" charset="0"/>
                <a:cs typeface="Times New Roman" panose="02020603050405020304" pitchFamily="18" charset="0"/>
              </a:rPr>
              <a:t>Payment Processing</a:t>
            </a:r>
            <a:endParaRPr lang="en-US" b="0" i="0" dirty="0">
              <a:solidFill>
                <a:srgbClr val="0D0D0D"/>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US" b="1" i="0" dirty="0">
                <a:solidFill>
                  <a:srgbClr val="0D0D0D"/>
                </a:solidFill>
                <a:effectLst/>
                <a:latin typeface="Times New Roman" panose="02020603050405020304" pitchFamily="18" charset="0"/>
                <a:cs typeface="Times New Roman" panose="02020603050405020304" pitchFamily="18" charset="0"/>
              </a:rPr>
              <a:t>Booking Management</a:t>
            </a:r>
            <a:endParaRPr lang="en-US" b="0" i="0" dirty="0">
              <a:solidFill>
                <a:srgbClr val="0D0D0D"/>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US" b="1" i="0" dirty="0">
                <a:solidFill>
                  <a:srgbClr val="0D0D0D"/>
                </a:solidFill>
                <a:effectLst/>
                <a:latin typeface="Times New Roman" panose="02020603050405020304" pitchFamily="18" charset="0"/>
                <a:cs typeface="Times New Roman" panose="02020603050405020304" pitchFamily="18" charset="0"/>
              </a:rPr>
              <a:t>Notification System</a:t>
            </a:r>
            <a:endParaRPr lang="en-US" b="0" i="0" dirty="0">
              <a:solidFill>
                <a:srgbClr val="0D0D0D"/>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US" b="1" i="0" dirty="0">
                <a:solidFill>
                  <a:srgbClr val="0D0D0D"/>
                </a:solidFill>
                <a:effectLst/>
                <a:latin typeface="Times New Roman" panose="02020603050405020304" pitchFamily="18" charset="0"/>
                <a:cs typeface="Times New Roman" panose="02020603050405020304" pitchFamily="18" charset="0"/>
              </a:rPr>
              <a:t>Reporting and Analytics</a:t>
            </a:r>
            <a:endParaRPr lang="en-US"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7792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5DC3D-8B3B-F4E5-5DF7-609D75F078A9}"/>
              </a:ext>
            </a:extLst>
          </p:cNvPr>
          <p:cNvSpPr>
            <a:spLocks noGrp="1"/>
          </p:cNvSpPr>
          <p:nvPr>
            <p:ph type="title"/>
          </p:nvPr>
        </p:nvSpPr>
        <p:spPr/>
        <p:txBody>
          <a:bodyPr/>
          <a:lstStyle/>
          <a:p>
            <a:r>
              <a:rPr lang="en-US" dirty="0"/>
              <a:t>TECHNOLOGY VIEW</a:t>
            </a:r>
          </a:p>
        </p:txBody>
      </p:sp>
      <p:sp>
        <p:nvSpPr>
          <p:cNvPr id="6" name="TextBox 5">
            <a:extLst>
              <a:ext uri="{FF2B5EF4-FFF2-40B4-BE49-F238E27FC236}">
                <a16:creationId xmlns:a16="http://schemas.microsoft.com/office/drawing/2014/main" id="{760F0653-8650-0194-6CAA-B2271BD8DFDF}"/>
              </a:ext>
            </a:extLst>
          </p:cNvPr>
          <p:cNvSpPr txBox="1"/>
          <p:nvPr/>
        </p:nvSpPr>
        <p:spPr>
          <a:xfrm>
            <a:off x="831866" y="1270000"/>
            <a:ext cx="9090055" cy="5324535"/>
          </a:xfrm>
          <a:prstGeom prst="rect">
            <a:avLst/>
          </a:prstGeom>
          <a:noFill/>
        </p:spPr>
        <p:txBody>
          <a:bodyPr wrap="square">
            <a:spAutoFit/>
          </a:bodyPr>
          <a:lstStyle/>
          <a:p>
            <a:pPr algn="just"/>
            <a:r>
              <a:rPr lang="en-US" sz="2400" b="1" dirty="0">
                <a:effectLst/>
                <a:latin typeface="Times New Roman" panose="02020603050405020304" pitchFamily="18" charset="0"/>
                <a:cs typeface="Times New Roman" panose="02020603050405020304" pitchFamily="18" charset="0"/>
              </a:rPr>
              <a:t>Frontend Technology Views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i="0" dirty="0">
                <a:solidFill>
                  <a:srgbClr val="0D0D0D"/>
                </a:solidFill>
                <a:effectLst/>
                <a:latin typeface="Times New Roman" panose="02020603050405020304" pitchFamily="18" charset="0"/>
                <a:cs typeface="Times New Roman" panose="02020603050405020304" pitchFamily="18" charset="0"/>
              </a:rPr>
              <a:t>User Interface Design:</a:t>
            </a:r>
          </a:p>
          <a:p>
            <a:pPr algn="just"/>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HTML5, CSS3, JavaScript:</a:t>
            </a:r>
            <a:r>
              <a:rPr lang="en-US" sz="2000" b="0" i="0" dirty="0">
                <a:solidFill>
                  <a:srgbClr val="0D0D0D"/>
                </a:solidFill>
                <a:effectLst/>
                <a:latin typeface="Times New Roman" panose="02020603050405020304" pitchFamily="18" charset="0"/>
                <a:cs typeface="Times New Roman" panose="02020603050405020304" pitchFamily="18" charset="0"/>
              </a:rPr>
              <a:t> These are fundamental technologies for building the structure, style, and interactivity of web pages.</a:t>
            </a:r>
          </a:p>
          <a:p>
            <a:pPr marL="742950" lvl="1" indent="-285750"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Responsive Web Design (RWD):</a:t>
            </a:r>
            <a:r>
              <a:rPr lang="en-US" sz="2000" b="0" i="0" dirty="0">
                <a:solidFill>
                  <a:srgbClr val="0D0D0D"/>
                </a:solidFill>
                <a:effectLst/>
                <a:latin typeface="Times New Roman" panose="02020603050405020304" pitchFamily="18" charset="0"/>
                <a:cs typeface="Times New Roman" panose="02020603050405020304" pitchFamily="18" charset="0"/>
              </a:rPr>
              <a:t> Implementing RWD techniques using frameworks like Bootstrap or CSS Grid to ensure the system's accessibility and usability across various devices and screen sizes.</a:t>
            </a:r>
          </a:p>
          <a:p>
            <a:pPr marL="742950" lvl="1" indent="-285750"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Single Page Application (SPA):</a:t>
            </a:r>
            <a:r>
              <a:rPr lang="en-US" sz="2000" b="0" i="0" dirty="0">
                <a:solidFill>
                  <a:srgbClr val="0D0D0D"/>
                </a:solidFill>
                <a:effectLst/>
                <a:latin typeface="Times New Roman" panose="02020603050405020304" pitchFamily="18" charset="0"/>
                <a:cs typeface="Times New Roman" panose="02020603050405020304" pitchFamily="18" charset="0"/>
              </a:rPr>
              <a:t> Utilizing frameworks/libraries like React.js, Angular, or Vue.js to create SPAs for a seamless and interactive user experience, reducing page reloads and enhancing performance.</a:t>
            </a:r>
          </a:p>
          <a:p>
            <a:pPr marL="742950" lvl="1" indent="-285750"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Progressive Web App (PWA):</a:t>
            </a:r>
            <a:r>
              <a:rPr lang="en-US" sz="2000" b="0" i="0" dirty="0">
                <a:solidFill>
                  <a:srgbClr val="0D0D0D"/>
                </a:solidFill>
                <a:effectLst/>
                <a:latin typeface="Times New Roman" panose="02020603050405020304" pitchFamily="18" charset="0"/>
                <a:cs typeface="Times New Roman" panose="02020603050405020304" pitchFamily="18" charset="0"/>
              </a:rPr>
              <a:t> Implementing PWA features to enable offline access, push notifications, and app-like experiences for users, improving engagement and usability.</a:t>
            </a:r>
          </a:p>
          <a:p>
            <a:br>
              <a:rPr lang="en-US" b="0" i="0" dirty="0">
                <a:solidFill>
                  <a:srgbClr val="0D0D0D"/>
                </a:solidFill>
                <a:effectLst/>
                <a:latin typeface="Söhne"/>
              </a:rPr>
            </a:br>
            <a:endParaRPr lang="en-US" dirty="0"/>
          </a:p>
        </p:txBody>
      </p:sp>
    </p:spTree>
    <p:extLst>
      <p:ext uri="{BB962C8B-B14F-4D97-AF65-F5344CB8AC3E}">
        <p14:creationId xmlns:p14="http://schemas.microsoft.com/office/powerpoint/2010/main" val="4189745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102</TotalTime>
  <Words>2082</Words>
  <Application>Microsoft Office PowerPoint</Application>
  <PresentationFormat>Widescreen</PresentationFormat>
  <Paragraphs>108</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Courier New</vt:lpstr>
      <vt:lpstr>Söhne</vt:lpstr>
      <vt:lpstr>Times New Roman</vt:lpstr>
      <vt:lpstr>Trebuchet MS</vt:lpstr>
      <vt:lpstr>Wingdings</vt:lpstr>
      <vt:lpstr>Wingdings 3</vt:lpstr>
      <vt:lpstr>Facet</vt:lpstr>
      <vt:lpstr>BUILDING BUS RESERVATION SYSTEM</vt:lpstr>
      <vt:lpstr>PowerPoint Presentation</vt:lpstr>
      <vt:lpstr>ABSTRACT</vt:lpstr>
      <vt:lpstr>PROBLEM STATEMENT</vt:lpstr>
      <vt:lpstr>PowerPoint Presentation</vt:lpstr>
      <vt:lpstr>PowerPoint Presentation</vt:lpstr>
      <vt:lpstr>PROJECT OVERVIEW</vt:lpstr>
      <vt:lpstr>PowerPoint Presentation</vt:lpstr>
      <vt:lpstr>TECHNOLOGY VIEW</vt:lpstr>
      <vt:lpstr>PowerPoint Presentation</vt:lpstr>
      <vt:lpstr>MODELING AND RESULTS</vt:lpstr>
      <vt:lpstr>PowerPoint Presentation</vt:lpstr>
      <vt:lpstr>PowerPoint Presentation</vt:lpstr>
      <vt:lpstr>PowerPoint Presentation</vt:lpstr>
      <vt:lpstr>PowerPoint Presentation</vt:lpstr>
      <vt:lpstr>PowerPoint Presentation</vt:lpstr>
      <vt:lpstr>FUTURE ENHANCEMENT</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BUS RESERVATION SYSTEM</dc:title>
  <dc:creator>SEKAR 143</dc:creator>
  <cp:lastModifiedBy>SEKAR 143</cp:lastModifiedBy>
  <cp:revision>3</cp:revision>
  <dcterms:created xsi:type="dcterms:W3CDTF">2024-04-08T18:45:48Z</dcterms:created>
  <dcterms:modified xsi:type="dcterms:W3CDTF">2024-04-08T20:27:55Z</dcterms:modified>
</cp:coreProperties>
</file>