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D0A8F-8D20-4227-A4D4-3EADBAA571E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CC736-53EB-4DEA-B200-85FEF530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C736-53EB-4DEA-B200-85FEF530EB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F594-C909-052A-7FF1-4473E254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ED70D-85FF-BF7C-34BC-19A012950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C4E5-CAD0-CF7D-DCC2-1B04D793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B561-5383-8DE7-98F2-D5247DB5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948E-B1B5-8F56-FE3B-0023A228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D93-2D68-F405-4233-2F457357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2C912-B9C5-7C21-D08C-56E79B61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2FE3-0331-CE33-8B1C-82635148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B4EC-138C-69FC-F77B-9A2EFD4C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946D-7A7D-70B8-5A32-57B232D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B13F7-8A14-3281-73DF-653C69F27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E2AD5-BF7A-3AD5-5C37-902E5B4E7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4BF9-428D-6510-ED9B-7D2A8B7F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7F8D-44B8-A2D3-22DD-F8E6FAB3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EE15-F785-87BC-6E48-53C6B4C7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7448-AB80-48F8-E256-04ED3A1A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8516-B362-2CFF-9F97-E47B8C03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3FA-1E42-D714-1D1B-D017B54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BB38-7262-36C6-9B2A-51C87335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BDD8-0BCC-6E1C-AAB4-2380335B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4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AA71-0E9F-A5B2-0F7F-B0F57BE3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43DF4-9667-DD8D-3C87-1702D87C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89F0-DF70-3F73-ED12-01523F6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5490-4D4D-B3AE-A2C6-153E4975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99BC-643F-DA9D-CAAB-431F2944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72C0-DD1E-F19A-21EC-DF607CDA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BEB1-DD2F-2EEB-90E6-31115BE4C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C361C-F6A9-557A-A332-3EA9E8BC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CA54-A17F-6B63-FFF0-B4ECDD97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0DD2A-FC29-A335-26CD-FB0B5266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E0547-B6FC-391F-3B52-23ADD179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F671-C93A-3B4E-1C67-F96DDA4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C282-394D-39FF-1F28-2FD96A79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1F632-BA83-C5D3-A245-28B1DA2DE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91922-F922-F91A-7331-BEA702C7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59CAB-C609-DC47-8130-69129CA5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44F5B-20C8-D309-6B2E-1D44BCDF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24CB9-E94C-7AE6-A8AD-2EB46DEE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DDAAF-1C50-FF00-D356-A4B31A00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16B-4EA1-4103-466B-E6E8EA8A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FF938-9ACB-3AAC-35AF-9B44BD9F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CB86-07AD-89EC-C429-CFEB59C6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5BD94-E72C-D9F6-C113-27E871FF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6E1E5-47C9-DCBF-BEC8-8B2CED4B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8BB00-A3C4-39FE-C571-A1B88A0E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9DFBB-CB78-7F75-CC31-16D826E8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4615-1655-4724-7CFD-21FFF9B3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BB63-5D20-8606-C4B0-EBCF7739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BFF7F-C656-BEC8-0E97-7B759506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93D8-21FF-C518-AAFF-453A1C6D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6BAAB-6904-434D-5148-A0B6B80D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F4169-7AA2-F015-26F6-CDCBCF5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F0CF-CF65-65C1-C4C1-D5A3B993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F887D-3766-6284-9A3F-3117F777E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D84A-BE61-A498-342C-34DCA091A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18BC-336A-ED48-2563-E12CD244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55FB-BA92-E26F-BCE0-CAD118F0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EF7D-A856-42CC-4C1F-46492DF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216C7-E651-492D-FBC4-52A71A1D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7801-A8F7-9D78-DCA3-E859DADB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05B7-A980-AFF0-39FF-4F4F7A442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8E9B-AF8D-45AB-9D33-1D95BCE1BC9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1B11-98F3-BBD7-9890-A0320C505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9DCF-0A37-E9BC-F981-C48EE33D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F094-7193-4AE6-9032-18353D67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sciencedirect.com/science/article/abs/pii/B978044452204750020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F1B4AF-5CE3-CEC4-96F5-D89841434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80D181-D864-11D9-A4C7-8B0EC6F7C553}"/>
              </a:ext>
            </a:extLst>
          </p:cNvPr>
          <p:cNvSpPr txBox="1"/>
          <p:nvPr/>
        </p:nvSpPr>
        <p:spPr>
          <a:xfrm>
            <a:off x="523875" y="590215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Core Forever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94862-274E-77F6-7472-B9B503552BE0}"/>
              </a:ext>
            </a:extLst>
          </p:cNvPr>
          <p:cNvSpPr txBox="1"/>
          <p:nvPr/>
        </p:nvSpPr>
        <p:spPr>
          <a:xfrm>
            <a:off x="523875" y="873583"/>
            <a:ext cx="474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  Explosive retrieval diffusion and disposal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689A7-7B0C-CED7-93DA-83C8F07361BC}"/>
              </a:ext>
            </a:extLst>
          </p:cNvPr>
          <p:cNvSpPr txBox="1"/>
          <p:nvPr/>
        </p:nvSpPr>
        <p:spPr>
          <a:xfrm>
            <a:off x="1838325" y="2073912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Robot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6B72B-4547-EA70-C5A4-D7FFD2269762}"/>
              </a:ext>
            </a:extLst>
          </p:cNvPr>
          <p:cNvSpPr txBox="1"/>
          <p:nvPr/>
        </p:nvSpPr>
        <p:spPr>
          <a:xfrm>
            <a:off x="5511800" y="642537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494" y="1595534"/>
            <a:ext cx="76137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IN" sz="2400" b="1" dirty="0"/>
              <a:t>ICOR TECHNOLOGY INC.</a:t>
            </a:r>
          </a:p>
          <a:p>
            <a:pPr algn="just"/>
            <a:r>
              <a:rPr lang="en-IN" sz="2400" dirty="0"/>
              <a:t> It is an </a:t>
            </a:r>
            <a:r>
              <a:rPr lang="en-IN" sz="2400" dirty="0" err="1"/>
              <a:t>canada</a:t>
            </a:r>
            <a:r>
              <a:rPr lang="en-IN" sz="2400" dirty="0"/>
              <a:t> based company which is top most in the production of Military </a:t>
            </a:r>
            <a:r>
              <a:rPr lang="en-IN" sz="2400" dirty="0" err="1"/>
              <a:t>survillance</a:t>
            </a:r>
            <a:r>
              <a:rPr lang="en-IN" sz="2400" dirty="0"/>
              <a:t> robots</a:t>
            </a:r>
          </a:p>
          <a:p>
            <a:pPr algn="just"/>
            <a:r>
              <a:rPr lang="en-IN" sz="2400" b="1" dirty="0"/>
              <a:t>In India </a:t>
            </a:r>
          </a:p>
          <a:p>
            <a:pPr algn="just"/>
            <a:r>
              <a:rPr lang="en-IN" sz="2400" dirty="0"/>
              <a:t>we are going to make it as an product </a:t>
            </a:r>
          </a:p>
          <a:p>
            <a:pPr algn="just"/>
            <a:r>
              <a:rPr lang="en-IN" sz="2400" dirty="0"/>
              <a:t>Which is most benefits to the </a:t>
            </a:r>
            <a:r>
              <a:rPr lang="en-IN" sz="2400" b="1" dirty="0"/>
              <a:t>people and </a:t>
            </a:r>
            <a:r>
              <a:rPr lang="en-IN" sz="2400" b="1" dirty="0" err="1"/>
              <a:t>militry</a:t>
            </a:r>
            <a:r>
              <a:rPr lang="en-IN" sz="2400" b="1" dirty="0"/>
              <a:t> persons</a:t>
            </a:r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3223" y="233265"/>
            <a:ext cx="619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 Target Benefits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716" y="616025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65522-163A-7CF6-9C7E-BCFD2DCC7896}"/>
              </a:ext>
            </a:extLst>
          </p:cNvPr>
          <p:cNvSpPr txBox="1"/>
          <p:nvPr/>
        </p:nvSpPr>
        <p:spPr>
          <a:xfrm>
            <a:off x="4978400" y="64389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34823"/>
              </p:ext>
            </p:extLst>
          </p:nvPr>
        </p:nvGraphicFramePr>
        <p:xfrm>
          <a:off x="1581630" y="1469876"/>
          <a:ext cx="883896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23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Journal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OF SMART ADVANCED BOMB DISPOSAL AND </a:t>
                      </a:r>
                    </a:p>
                    <a:p>
                      <a:r>
                        <a:rPr lang="en-US" dirty="0"/>
                        <a:t>MILITARY SPYING ROBOT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Rahul Desai</a:t>
                      </a:r>
                    </a:p>
                    <a:p>
                      <a:r>
                        <a:rPr lang="en-IN" dirty="0" err="1"/>
                        <a:t>Prasann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Malanaik</a:t>
                      </a:r>
                      <a:endParaRPr lang="en-IN" dirty="0"/>
                    </a:p>
                    <a:p>
                      <a:r>
                        <a:rPr lang="en-IN" dirty="0" err="1"/>
                        <a:t>Vidya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Demannavar</a:t>
                      </a:r>
                      <a:endParaRPr lang="en-IN" dirty="0"/>
                    </a:p>
                    <a:p>
                      <a:r>
                        <a:rPr lang="en-IN" dirty="0"/>
                        <a:t>Vishal </a:t>
                      </a:r>
                      <a:r>
                        <a:rPr lang="en-IN" dirty="0" err="1"/>
                        <a:t>Jinarali</a:t>
                      </a:r>
                      <a:endParaRPr lang="en-IN" dirty="0"/>
                    </a:p>
                    <a:p>
                      <a:r>
                        <a:rPr lang="en-IN" dirty="0" err="1"/>
                        <a:t>Shilpa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Bhairanatti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Research Publication and Reviews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Detection Robotics using Embedded Controller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Gurdas</a:t>
                      </a:r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Karan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Mathematics and Computing Research Techniques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46393"/>
              </p:ext>
            </p:extLst>
          </p:nvPr>
        </p:nvGraphicFramePr>
        <p:xfrm>
          <a:off x="1581630" y="4651570"/>
          <a:ext cx="8838964" cy="132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5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  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Science </a:t>
                      </a:r>
                      <a:r>
                        <a:rPr lang="en-IN" dirty="0" err="1"/>
                        <a:t>Direcet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To</a:t>
                      </a:r>
                      <a:r>
                        <a:rPr lang="en-IN" baseline="0" dirty="0"/>
                        <a:t> study about explosive materials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 tooltip="https://www.sciencedirect.com/science/article/abs/pii/B9780444522047500201"/>
                        </a:rPr>
                        <a:t>https://www.sciencedirect.com/science/article/abs/pii/B9780444522047500201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81630" y="4341264"/>
            <a:ext cx="15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website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6985" y="1110341"/>
            <a:ext cx="104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Journals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3265" y="158620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References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343" y="634313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165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828" y="1424889"/>
            <a:ext cx="104876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These robot using </a:t>
            </a:r>
            <a:r>
              <a:rPr lang="en-US" sz="2800" b="1" dirty="0"/>
              <a:t>machine learning and image processing</a:t>
            </a:r>
            <a:r>
              <a:rPr lang="en-US" sz="2800" dirty="0"/>
              <a:t>, the project presents a significant advancement in </a:t>
            </a:r>
            <a:r>
              <a:rPr lang="en-US" sz="2800" b="1" dirty="0"/>
              <a:t>security and robotics</a:t>
            </a:r>
            <a:r>
              <a:rPr lang="en-US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integration of machine learning enables the robot to identify potential threats with </a:t>
            </a:r>
            <a:r>
              <a:rPr lang="en-US" sz="2800" b="1" dirty="0"/>
              <a:t>greater accuracy </a:t>
            </a:r>
            <a:r>
              <a:rPr lang="en-US" sz="2800" dirty="0"/>
              <a:t>through </a:t>
            </a:r>
            <a:r>
              <a:rPr lang="en-US" sz="2800" b="1" dirty="0"/>
              <a:t>image processing</a:t>
            </a:r>
            <a:r>
              <a:rPr lang="en-US" sz="2800" dirty="0"/>
              <a:t> techniques.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By using real-time data from </a:t>
            </a:r>
            <a:r>
              <a:rPr lang="en-US" sz="2800" b="1" dirty="0"/>
              <a:t>sensors and cameras</a:t>
            </a:r>
            <a:r>
              <a:rPr lang="en-US" sz="2800" dirty="0"/>
              <a:t>, the robot can autonomously navigate and detect explosive devices while minimizing human risk.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Future improvements </a:t>
            </a:r>
            <a:r>
              <a:rPr lang="en-US" sz="2800" dirty="0"/>
              <a:t>could focus on refining the accuracy of threat detection algorithms and expanding the </a:t>
            </a:r>
            <a:r>
              <a:rPr lang="en-US" sz="2800" b="1" dirty="0"/>
              <a:t>robot's autonomous </a:t>
            </a:r>
            <a:r>
              <a:rPr lang="en-US" sz="2800" dirty="0"/>
              <a:t>capabilities.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14960" y="142240"/>
            <a:ext cx="437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960" y="6204188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0AAAD-B2D3-B207-1A74-5098E9FA8B5B}"/>
              </a:ext>
            </a:extLst>
          </p:cNvPr>
          <p:cNvSpPr txBox="1"/>
          <p:nvPr/>
        </p:nvSpPr>
        <p:spPr>
          <a:xfrm>
            <a:off x="4851400" y="63627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691" y="604849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41" y="5677760"/>
            <a:ext cx="1347677" cy="97200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9FE93-C7CB-E20B-2CFB-EDEC04598F05}"/>
              </a:ext>
            </a:extLst>
          </p:cNvPr>
          <p:cNvSpPr txBox="1"/>
          <p:nvPr/>
        </p:nvSpPr>
        <p:spPr>
          <a:xfrm>
            <a:off x="4483100" y="6417826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2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2192000" cy="693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80" y="1696720"/>
            <a:ext cx="2204720" cy="1574800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5520" y="3779520"/>
            <a:ext cx="4053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THANKING </a:t>
            </a:r>
          </a:p>
          <a:p>
            <a:r>
              <a:rPr lang="en-IN" sz="6600" dirty="0"/>
              <a:t>     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A08F0-70FD-E537-EE15-CCEB2FF9880F}"/>
              </a:ext>
            </a:extLst>
          </p:cNvPr>
          <p:cNvSpPr txBox="1"/>
          <p:nvPr/>
        </p:nvSpPr>
        <p:spPr>
          <a:xfrm>
            <a:off x="4838700" y="63754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1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71B76-D845-419F-B460-05BC7630C56D}"/>
              </a:ext>
            </a:extLst>
          </p:cNvPr>
          <p:cNvSpPr txBox="1"/>
          <p:nvPr/>
        </p:nvSpPr>
        <p:spPr>
          <a:xfrm>
            <a:off x="123824" y="219075"/>
            <a:ext cx="40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B6E77-1C57-A014-D5EC-6C8B80444DBA}"/>
              </a:ext>
            </a:extLst>
          </p:cNvPr>
          <p:cNvSpPr txBox="1"/>
          <p:nvPr/>
        </p:nvSpPr>
        <p:spPr>
          <a:xfrm>
            <a:off x="800100" y="1600200"/>
            <a:ext cx="10258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Today’s world the </a:t>
            </a:r>
            <a:r>
              <a:rPr lang="en-US" sz="2400" b="1" dirty="0"/>
              <a:t>people’s safety and security</a:t>
            </a:r>
            <a:r>
              <a:rPr lang="en-US" sz="2400" dirty="0"/>
              <a:t> is paramount, due to development of explosive materials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Many have suffered </a:t>
            </a:r>
            <a:r>
              <a:rPr lang="en-US" sz="2400" b="1" dirty="0"/>
              <a:t>injuries, loss of life, and psychological trauma</a:t>
            </a:r>
            <a:r>
              <a:rPr lang="en-US" sz="2400" dirty="0"/>
              <a:t> due to these threats.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 aim to leverage technology to create a </a:t>
            </a:r>
            <a:r>
              <a:rPr lang="en-US" sz="2400" b="1" dirty="0"/>
              <a:t>safer environment </a:t>
            </a:r>
            <a:r>
              <a:rPr lang="en-US" sz="2400" dirty="0"/>
              <a:t>for everyone, especially those who have been affected by such tragedies.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401611" y="324433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Forever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1611" y="324433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Forever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920" y="620776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79173E-C992-4269-9CBF-018CBE799F6F}"/>
              </a:ext>
            </a:extLst>
          </p:cNvPr>
          <p:cNvSpPr txBox="1"/>
          <p:nvPr/>
        </p:nvSpPr>
        <p:spPr>
          <a:xfrm>
            <a:off x="5295900" y="64516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5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2EF41-23D4-0F7C-9095-F92C22155A00}"/>
              </a:ext>
            </a:extLst>
          </p:cNvPr>
          <p:cNvSpPr txBox="1"/>
          <p:nvPr/>
        </p:nvSpPr>
        <p:spPr>
          <a:xfrm>
            <a:off x="247650" y="333375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BFACB-E089-A3CE-7D09-71830B6B894D}"/>
              </a:ext>
            </a:extLst>
          </p:cNvPr>
          <p:cNvSpPr txBox="1"/>
          <p:nvPr/>
        </p:nvSpPr>
        <p:spPr>
          <a:xfrm>
            <a:off x="342900" y="1190625"/>
            <a:ext cx="113061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Robots equipped with advanced </a:t>
            </a:r>
            <a:r>
              <a:rPr lang="en-US" sz="2400" b="1" dirty="0"/>
              <a:t>sensors and image processing </a:t>
            </a:r>
            <a:r>
              <a:rPr lang="en-US" sz="2400" dirty="0"/>
              <a:t>technology can safely identify and neutralize explosive devices from a distance, minimizing risk to human life.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By analyzing visual data from </a:t>
            </a:r>
            <a:r>
              <a:rPr lang="en-US" sz="2400" b="1" dirty="0"/>
              <a:t>cameras</a:t>
            </a:r>
            <a:r>
              <a:rPr lang="en-US" sz="2400" dirty="0"/>
              <a:t>, image processing algorithms can detect unusual patterns or objects that might indicate the presence of a bomb.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Machine learning </a:t>
            </a:r>
            <a:r>
              <a:rPr lang="en-US" sz="2400" dirty="0"/>
              <a:t>models are trained on large datasets to recognize and classify potential threats based on visual and sensor data, improving the accuracy of bomb detection systems over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Combining robotics</a:t>
            </a:r>
            <a:r>
              <a:rPr lang="en-US" sz="2400" dirty="0"/>
              <a:t> with image processing and machine learning enhances the efficiency and effectiveness of bomb detection operations, enabling quicker and more reliable responses to potential threats.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491" y="623137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49D40-553B-62F1-D768-023BFBFEA018}"/>
              </a:ext>
            </a:extLst>
          </p:cNvPr>
          <p:cNvSpPr txBox="1"/>
          <p:nvPr/>
        </p:nvSpPr>
        <p:spPr>
          <a:xfrm>
            <a:off x="5372100" y="64643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" y="428089"/>
            <a:ext cx="1018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Approach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" y="1264920"/>
            <a:ext cx="989076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Detection Development</a:t>
            </a:r>
          </a:p>
          <a:p>
            <a:r>
              <a:rPr lang="en-US" sz="2400" dirty="0"/>
              <a:t>Sensor is currently used to detect or identify explosives Materials .</a:t>
            </a:r>
          </a:p>
          <a:p>
            <a:r>
              <a:rPr lang="en-IN" sz="2400" b="1" dirty="0"/>
              <a:t>Machine learning</a:t>
            </a:r>
          </a:p>
          <a:p>
            <a:r>
              <a:rPr lang="en-US" sz="2400" dirty="0">
                <a:latin typeface="Google Sans"/>
              </a:rPr>
              <a:t>I²C a </a:t>
            </a:r>
            <a:r>
              <a:rPr lang="en-US" sz="2400" dirty="0"/>
              <a:t>serial communication bus that allows multiple devices to communicate with each other using just two wires</a:t>
            </a:r>
            <a:endParaRPr lang="en-IN" sz="2400" b="1" dirty="0"/>
          </a:p>
          <a:p>
            <a:r>
              <a:rPr lang="en-IN" sz="2400" b="1" dirty="0"/>
              <a:t>Image processing</a:t>
            </a:r>
          </a:p>
          <a:p>
            <a:r>
              <a:rPr lang="en-US" sz="2400" dirty="0"/>
              <a:t>Cam enables robots to interpret visual data from their environment, allowing them to perform tasks</a:t>
            </a:r>
          </a:p>
          <a:p>
            <a:r>
              <a:rPr lang="en-US" sz="2400" b="1" dirty="0"/>
              <a:t>Cloud data</a:t>
            </a:r>
          </a:p>
          <a:p>
            <a:r>
              <a:rPr lang="en-US" sz="2400" dirty="0"/>
              <a:t>Amazon web service to collect data and the image processed and transfer data to diffuse bomb</a:t>
            </a:r>
          </a:p>
          <a:p>
            <a:r>
              <a:rPr lang="en-US" sz="2400" b="1" dirty="0"/>
              <a:t>Robotic arm control</a:t>
            </a:r>
          </a:p>
          <a:p>
            <a:r>
              <a:rPr lang="en-US" sz="2400" dirty="0"/>
              <a:t>NRF24L01 is a radio transceiver module (SPI protocol) used to send and receive data to operate arm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811" y="6488668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DABC1-A4B7-994E-4E90-710334476408}"/>
              </a:ext>
            </a:extLst>
          </p:cNvPr>
          <p:cNvSpPr txBox="1"/>
          <p:nvPr/>
        </p:nvSpPr>
        <p:spPr>
          <a:xfrm>
            <a:off x="5511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6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8560" y="2518172"/>
            <a:ext cx="153162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928110" y="2726174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6380" y="1598831"/>
            <a:ext cx="1424940" cy="632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10690" y="1609576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Proximity</a:t>
            </a:r>
          </a:p>
          <a:p>
            <a:r>
              <a:rPr lang="en-IN" dirty="0"/>
              <a:t>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6885" y="2744986"/>
            <a:ext cx="10953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5485" y="2880360"/>
            <a:ext cx="65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Mq2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7890" y="3701534"/>
            <a:ext cx="582930" cy="506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228850" y="380821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IR</a:t>
            </a:r>
          </a:p>
        </p:txBody>
      </p:sp>
      <p:cxnSp>
        <p:nvCxnSpPr>
          <p:cNvPr id="13" name="Straight Connector 12"/>
          <p:cNvCxnSpPr>
            <a:stCxn id="2" idx="1"/>
          </p:cNvCxnSpPr>
          <p:nvPr/>
        </p:nvCxnSpPr>
        <p:spPr>
          <a:xfrm flipH="1">
            <a:off x="3451860" y="2861072"/>
            <a:ext cx="26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51860" y="1988820"/>
            <a:ext cx="0" cy="872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52750" y="1988820"/>
            <a:ext cx="499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91790" y="2861072"/>
            <a:ext cx="560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51860" y="2861072"/>
            <a:ext cx="0" cy="1093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96540" y="3954780"/>
            <a:ext cx="655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8590" y="3752612"/>
            <a:ext cx="1238250" cy="1144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3958590" y="3834646"/>
            <a:ext cx="120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</a:t>
            </a:r>
          </a:p>
          <a:p>
            <a:r>
              <a:rPr lang="en-IN" dirty="0"/>
              <a:t>pcf8574</a:t>
            </a:r>
          </a:p>
        </p:txBody>
      </p:sp>
      <p:cxnSp>
        <p:nvCxnSpPr>
          <p:cNvPr id="29" name="Straight Arrow Connector 28"/>
          <p:cNvCxnSpPr>
            <a:stCxn id="2" idx="2"/>
          </p:cNvCxnSpPr>
          <p:nvPr/>
        </p:nvCxnSpPr>
        <p:spPr>
          <a:xfrm>
            <a:off x="4484370" y="3203972"/>
            <a:ext cx="0" cy="49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17620" y="1219200"/>
            <a:ext cx="1489710" cy="929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928110" y="1271171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processing Esp32 cam</a:t>
            </a:r>
          </a:p>
        </p:txBody>
      </p:sp>
      <p:cxnSp>
        <p:nvCxnSpPr>
          <p:cNvPr id="35" name="Straight Arrow Connector 34"/>
          <p:cNvCxnSpPr>
            <a:stCxn id="31" idx="2"/>
          </p:cNvCxnSpPr>
          <p:nvPr/>
        </p:nvCxnSpPr>
        <p:spPr>
          <a:xfrm>
            <a:off x="4561300" y="2178317"/>
            <a:ext cx="444" cy="356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1313051"/>
            <a:ext cx="1066800" cy="1045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6256020" y="1516380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Robotic arm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81900" y="1417320"/>
            <a:ext cx="116586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7673340" y="1516380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Nrf24l01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162800" y="1744474"/>
            <a:ext cx="41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23710" y="2621280"/>
            <a:ext cx="1116330" cy="582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6957060" y="2744986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10550" y="2621280"/>
            <a:ext cx="1177290" cy="582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8195310" y="2726174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Transmitter</a:t>
            </a:r>
          </a:p>
        </p:txBody>
      </p:sp>
      <p:cxnSp>
        <p:nvCxnSpPr>
          <p:cNvPr id="51" name="Straight Connector 50"/>
          <p:cNvCxnSpPr>
            <a:stCxn id="2" idx="3"/>
          </p:cNvCxnSpPr>
          <p:nvPr/>
        </p:nvCxnSpPr>
        <p:spPr>
          <a:xfrm>
            <a:off x="5250180" y="2861072"/>
            <a:ext cx="518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68340" y="2880360"/>
            <a:ext cx="0" cy="63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68340" y="3512820"/>
            <a:ext cx="2979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752080" y="3203972"/>
            <a:ext cx="12314" cy="308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7520940" y="3203972"/>
            <a:ext cx="7620" cy="308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4" idx="1"/>
          </p:cNvCxnSpPr>
          <p:nvPr/>
        </p:nvCxnSpPr>
        <p:spPr>
          <a:xfrm flipH="1" flipV="1">
            <a:off x="6560820" y="2910840"/>
            <a:ext cx="262890" cy="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546683" y="2356336"/>
            <a:ext cx="5415" cy="554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958590" y="5677760"/>
            <a:ext cx="1623060" cy="661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4038600" y="582367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Motor driver</a:t>
            </a:r>
          </a:p>
        </p:txBody>
      </p:sp>
      <p:cxnSp>
        <p:nvCxnSpPr>
          <p:cNvPr id="67" name="Straight Connector 66"/>
          <p:cNvCxnSpPr>
            <a:stCxn id="24" idx="2"/>
          </p:cNvCxnSpPr>
          <p:nvPr/>
        </p:nvCxnSpPr>
        <p:spPr>
          <a:xfrm>
            <a:off x="4577715" y="4897398"/>
            <a:ext cx="0" cy="78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9540" y="144780"/>
            <a:ext cx="37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907" y="615009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097780" y="3203972"/>
            <a:ext cx="0" cy="308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97780" y="3512820"/>
            <a:ext cx="40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20690" y="3512820"/>
            <a:ext cx="0" cy="1069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01640" y="4582160"/>
            <a:ext cx="1127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04635" y="4231640"/>
            <a:ext cx="1068705" cy="70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6644640" y="4258994"/>
            <a:ext cx="156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GSM </a:t>
            </a:r>
          </a:p>
          <a:p>
            <a:r>
              <a:rPr lang="en-IN" dirty="0"/>
              <a:t>    GPS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CCADB-CEB9-FBF8-1E9C-9CA7573244B7}"/>
              </a:ext>
            </a:extLst>
          </p:cNvPr>
          <p:cNvSpPr txBox="1"/>
          <p:nvPr/>
        </p:nvSpPr>
        <p:spPr>
          <a:xfrm>
            <a:off x="5250180" y="65194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1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9" y="977900"/>
            <a:ext cx="11723221" cy="51930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140" y="630249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030" y="6163760"/>
            <a:ext cx="995808" cy="694240"/>
          </a:xfrm>
          <a:prstGeom prst="ellipse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24A0AC-A470-F9C7-9099-6F5DED699C11}"/>
              </a:ext>
            </a:extLst>
          </p:cNvPr>
          <p:cNvSpPr/>
          <p:nvPr/>
        </p:nvSpPr>
        <p:spPr>
          <a:xfrm>
            <a:off x="1052529" y="1168400"/>
            <a:ext cx="299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08A8D-014F-FFD1-DC79-6B892CFA003E}"/>
              </a:ext>
            </a:extLst>
          </p:cNvPr>
          <p:cNvSpPr txBox="1"/>
          <p:nvPr/>
        </p:nvSpPr>
        <p:spPr>
          <a:xfrm>
            <a:off x="358140" y="68924"/>
            <a:ext cx="532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Process Flow Architecture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57A00-7E34-0005-4D51-73B0FB8E0229}"/>
              </a:ext>
            </a:extLst>
          </p:cNvPr>
          <p:cNvSpPr txBox="1"/>
          <p:nvPr/>
        </p:nvSpPr>
        <p:spPr>
          <a:xfrm>
            <a:off x="5679440" y="648716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19855"/>
            <a:ext cx="8298529" cy="5418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935" y="223935"/>
            <a:ext cx="515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Image Representation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451" y="6138145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1840" y="4946240"/>
            <a:ext cx="105664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91840" y="4946240"/>
            <a:ext cx="1056640" cy="719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66" y="5047530"/>
            <a:ext cx="881093" cy="52893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168853" y="2873729"/>
            <a:ext cx="644248" cy="5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8853" y="2873729"/>
            <a:ext cx="0" cy="737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576577" y="3611301"/>
            <a:ext cx="592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6629" y="3611301"/>
            <a:ext cx="918" cy="1334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BFCE398-4697-C945-1CFB-353E28434689}"/>
              </a:ext>
            </a:extLst>
          </p:cNvPr>
          <p:cNvSpPr/>
          <p:nvPr/>
        </p:nvSpPr>
        <p:spPr>
          <a:xfrm>
            <a:off x="4813101" y="2171700"/>
            <a:ext cx="960617" cy="1205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4DF20-381C-0C5B-204D-29C1A7D74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72" y="2280689"/>
            <a:ext cx="819590" cy="1096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241BD4-6D45-4F28-C1F9-7EF6CE87B66A}"/>
              </a:ext>
            </a:extLst>
          </p:cNvPr>
          <p:cNvSpPr txBox="1"/>
          <p:nvPr/>
        </p:nvSpPr>
        <p:spPr>
          <a:xfrm>
            <a:off x="5219700" y="6324600"/>
            <a:ext cx="54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3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3" y="1314268"/>
            <a:ext cx="7946064" cy="4767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249" y="195943"/>
            <a:ext cx="2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075" y="630249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4D7BC-5BC1-7085-46D5-DC6373BB9B24}"/>
              </a:ext>
            </a:extLst>
          </p:cNvPr>
          <p:cNvSpPr txBox="1"/>
          <p:nvPr/>
        </p:nvSpPr>
        <p:spPr>
          <a:xfrm>
            <a:off x="5905500" y="640080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2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79" y="1001125"/>
            <a:ext cx="8106225" cy="5038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927" y="214604"/>
            <a:ext cx="349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Circuit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851" y="6251694"/>
            <a:ext cx="138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Core Forever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77760"/>
            <a:ext cx="1347677" cy="97200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4DD52-FEF6-BAF3-A0AA-5B68839AA3FC}"/>
              </a:ext>
            </a:extLst>
          </p:cNvPr>
          <p:cNvSpPr txBox="1"/>
          <p:nvPr/>
        </p:nvSpPr>
        <p:spPr>
          <a:xfrm>
            <a:off x="5283200" y="63881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6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573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Kumar</dc:creator>
  <cp:lastModifiedBy>Student</cp:lastModifiedBy>
  <cp:revision>16</cp:revision>
  <dcterms:created xsi:type="dcterms:W3CDTF">2024-09-05T05:25:04Z</dcterms:created>
  <dcterms:modified xsi:type="dcterms:W3CDTF">2024-10-14T09:45:28Z</dcterms:modified>
</cp:coreProperties>
</file>