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6" r:id="rId2"/>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17" userDrawn="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4831" autoAdjust="0"/>
  </p:normalViewPr>
  <p:slideViewPr>
    <p:cSldViewPr snapToGrid="0" snapToObjects="1" showGuides="1">
      <p:cViewPr>
        <p:scale>
          <a:sx n="83" d="100"/>
          <a:sy n="83" d="100"/>
        </p:scale>
        <p:origin x="-80" y="120"/>
      </p:cViewPr>
      <p:guideLst>
        <p:guide orient="horz" pos="3053"/>
        <p:guide orient="horz" pos="265"/>
        <p:guide orient="horz" pos="18517"/>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3" d="100"/>
          <a:sy n="73" d="100"/>
        </p:scale>
        <p:origin x="235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6/30/21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6/30/21</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50397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844800" y="7526449"/>
            <a:ext cx="8893175" cy="634878"/>
          </a:xfrm>
          <a:prstGeom prst="rect">
            <a:avLst/>
          </a:prstGeom>
        </p:spPr>
        <p:txBody>
          <a:bodyPr wrap="square" lIns="158267" tIns="158267" rIns="158267" bIns="158267">
            <a:spAutoFit/>
          </a:bodyPr>
          <a:lstStyle>
            <a:lvl1pPr marL="0" indent="0">
              <a:buNone/>
              <a:defRPr sz="2000">
                <a:solidFill>
                  <a:schemeClr val="tx1"/>
                </a:solidFill>
                <a:latin typeface="+mn-lt"/>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844800" y="7007450"/>
            <a:ext cx="8893175"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2844799" y="13071318"/>
            <a:ext cx="8893175"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1737975" y="7003804"/>
            <a:ext cx="8893175"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1737975" y="7526449"/>
            <a:ext cx="8893175" cy="634878"/>
          </a:xfrm>
          <a:prstGeom prst="rect">
            <a:avLst/>
          </a:prstGeom>
        </p:spPr>
        <p:txBody>
          <a:bodyPr wrap="square" lIns="158267" tIns="158267" rIns="158267" bIns="158267">
            <a:spAutoFit/>
          </a:bodyPr>
          <a:lstStyle>
            <a:lvl1pPr marL="0" indent="0">
              <a:buNone/>
              <a:defRPr sz="2000">
                <a:solidFill>
                  <a:schemeClr val="tx1"/>
                </a:solidFill>
                <a:latin typeface="+mn-lt"/>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1737975" y="13087287"/>
            <a:ext cx="8893175"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1737975" y="13648379"/>
            <a:ext cx="8893175" cy="634878"/>
          </a:xfrm>
          <a:prstGeom prst="rect">
            <a:avLst/>
          </a:prstGeom>
        </p:spPr>
        <p:txBody>
          <a:bodyPr wrap="square" lIns="158267" tIns="158267" rIns="158267" bIns="158267">
            <a:spAutoFit/>
          </a:bodyPr>
          <a:lstStyle>
            <a:lvl1pPr marL="0" indent="0">
              <a:buNone/>
              <a:defRPr sz="2000">
                <a:solidFill>
                  <a:schemeClr val="tx1"/>
                </a:solidFill>
                <a:latin typeface="+mn-lt"/>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1737975" y="23621118"/>
            <a:ext cx="8893175"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ACKNOWLEDGEMENTS  CONTACT</a:t>
            </a:r>
          </a:p>
        </p:txBody>
      </p:sp>
      <p:sp>
        <p:nvSpPr>
          <p:cNvPr id="30" name="Text Placeholder 3"/>
          <p:cNvSpPr>
            <a:spLocks noGrp="1"/>
          </p:cNvSpPr>
          <p:nvPr>
            <p:ph type="body" sz="quarter" idx="30" hasCustomPrompt="1"/>
          </p:nvPr>
        </p:nvSpPr>
        <p:spPr>
          <a:xfrm>
            <a:off x="11737975" y="24192709"/>
            <a:ext cx="8893175" cy="634878"/>
          </a:xfrm>
          <a:prstGeom prst="rect">
            <a:avLst/>
          </a:prstGeom>
        </p:spPr>
        <p:txBody>
          <a:bodyPr wrap="square" lIns="158267" tIns="158267" rIns="158267" bIns="158267">
            <a:spAutoFit/>
          </a:bodyPr>
          <a:lstStyle>
            <a:lvl1pPr marL="0" indent="0">
              <a:buNone/>
              <a:defRPr sz="2000">
                <a:solidFill>
                  <a:schemeClr val="tx1"/>
                </a:solidFill>
                <a:latin typeface="+mn-lt"/>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844800" y="13633726"/>
            <a:ext cx="8893174" cy="634878"/>
          </a:xfrm>
          <a:prstGeom prst="rect">
            <a:avLst/>
          </a:prstGeom>
        </p:spPr>
        <p:txBody>
          <a:bodyPr wrap="square" lIns="158267" tIns="158267" rIns="158267" bIns="158267">
            <a:spAutoFit/>
          </a:bodyPr>
          <a:lstStyle>
            <a:lvl1pPr marL="0" indent="0">
              <a:buNone/>
              <a:defRPr sz="2000">
                <a:solidFill>
                  <a:schemeClr val="tx1"/>
                </a:solidFill>
                <a:latin typeface="+mn-lt"/>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44800" y="3995683"/>
            <a:ext cx="17786350" cy="769233"/>
          </a:xfrm>
          <a:prstGeom prst="rect">
            <a:avLst/>
          </a:prstGeom>
        </p:spPr>
        <p:txBody>
          <a:bodyPr lIns="54681" tIns="27341" rIns="54681" bIns="27341">
            <a:normAutofit/>
          </a:bodyPr>
          <a:lstStyle>
            <a:lvl1pPr marL="0" indent="0" algn="ctr">
              <a:buFontTx/>
              <a:buNone/>
              <a:defRPr sz="43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44800" y="2676999"/>
            <a:ext cx="17786350" cy="1318684"/>
          </a:xfrm>
          <a:prstGeom prst="rect">
            <a:avLst/>
          </a:prstGeom>
        </p:spPr>
        <p:txBody>
          <a:bodyPr lIns="54681" tIns="27341" rIns="54681" bIns="27341" anchor="t" anchorCtr="1">
            <a:normAutofit/>
          </a:bodyPr>
          <a:lstStyle>
            <a:lvl1pPr marL="0" indent="0" algn="ctr">
              <a:buFontTx/>
              <a:buNone/>
              <a:defRPr sz="69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44800" y="932592"/>
            <a:ext cx="17786350" cy="1886907"/>
          </a:xfrm>
          <a:prstGeom prst="rect">
            <a:avLst/>
          </a:prstGeom>
        </p:spPr>
        <p:txBody>
          <a:bodyPr lIns="54681" tIns="27341" rIns="54681" bIns="27341" anchor="t" anchorCtr="1">
            <a:normAutofit/>
          </a:bodyPr>
          <a:lstStyle>
            <a:lvl1pPr marL="0" indent="0" algn="ctr">
              <a:buFontTx/>
              <a:buNone/>
              <a:defRPr sz="99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 name="Image 32">
            <a:extLst>
              <a:ext uri="{FF2B5EF4-FFF2-40B4-BE49-F238E27FC236}">
                <a16:creationId xmlns:a16="http://schemas.microsoft.com/office/drawing/2014/main" id="{21035DC6-26E1-B546-88C5-4B5032506A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411351"/>
            <a:ext cx="2590800" cy="1121264"/>
          </a:xfrm>
          <a:prstGeom prst="rect">
            <a:avLst/>
          </a:prstGeom>
        </p:spPr>
      </p:pic>
      <p:sp>
        <p:nvSpPr>
          <p:cNvPr id="34" name="Espace réservé du texte 4">
            <a:extLst>
              <a:ext uri="{FF2B5EF4-FFF2-40B4-BE49-F238E27FC236}">
                <a16:creationId xmlns:a16="http://schemas.microsoft.com/office/drawing/2014/main" id="{AA1DF2F9-F1D0-1644-AF53-F16B924BEE87}"/>
              </a:ext>
            </a:extLst>
          </p:cNvPr>
          <p:cNvSpPr txBox="1">
            <a:spLocks/>
          </p:cNvSpPr>
          <p:nvPr userDrawn="1"/>
        </p:nvSpPr>
        <p:spPr>
          <a:xfrm>
            <a:off x="541337" y="28672551"/>
            <a:ext cx="1484314" cy="988755"/>
          </a:xfrm>
          <a:prstGeom prst="rect">
            <a:avLst/>
          </a:prstGeom>
        </p:spPr>
        <p:txBody>
          <a:bodyPr lIns="0" tIns="0" rIns="0" bIns="0" anchor="b" anchorCtr="0">
            <a:noAutofit/>
          </a:bodyPr>
          <a:lstStyle>
            <a:lvl1pPr marL="114300" indent="-107950" algn="l" defTabSz="3038715" rtl="0" eaLnBrk="1" latinLnBrk="0" hangingPunct="1">
              <a:spcBef>
                <a:spcPct val="20000"/>
              </a:spcBef>
              <a:buFontTx/>
              <a:buBlip>
                <a:blip r:embed="rId4"/>
              </a:buBlip>
              <a:tabLst/>
              <a:defRPr sz="7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216000" indent="-216000" algn="l">
              <a:spcBef>
                <a:spcPts val="0"/>
              </a:spcBef>
              <a:buClr>
                <a:srgbClr val="FF0000"/>
              </a:buClr>
              <a:buSzPct val="90000"/>
              <a:buFontTx/>
              <a:buBlip>
                <a:blip r:embed="rId5"/>
              </a:buBlip>
            </a:pPr>
            <a:r>
              <a:rPr lang="fr-FR" sz="1400" dirty="0"/>
              <a:t>SMA</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8" userDrawn="1">
          <p15:clr>
            <a:srgbClr val="F26B43"/>
          </p15:clr>
        </p15:guide>
        <p15:guide id="2" pos="477" userDrawn="1">
          <p15:clr>
            <a:srgbClr val="F26B43"/>
          </p15:clr>
        </p15:guide>
        <p15:guide id="3" orient="horz" pos="18653" userDrawn="1">
          <p15:clr>
            <a:srgbClr val="F26B43"/>
          </p15:clr>
        </p15:guide>
        <p15:guide id="4" pos="1792" userDrawn="1">
          <p15:clr>
            <a:srgbClr val="F26B43"/>
          </p15:clr>
        </p15:guide>
        <p15:guide id="6" pos="12996" userDrawn="1">
          <p15:clr>
            <a:srgbClr val="F26B43"/>
          </p15:clr>
        </p15:guide>
        <p15:guide id="7" orient="horz" pos="804" userDrawn="1">
          <p15:clr>
            <a:srgbClr val="F26B43"/>
          </p15:clr>
        </p15:guide>
        <p15:guide id="8" pos="739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DA5720C-EF80-EB4A-B907-23F94F1114A5}"/>
              </a:ext>
            </a:extLst>
          </p:cNvPr>
          <p:cNvSpPr>
            <a:spLocks noGrp="1"/>
          </p:cNvSpPr>
          <p:nvPr>
            <p:ph type="body" sz="quarter" idx="10"/>
          </p:nvPr>
        </p:nvSpPr>
        <p:spPr>
          <a:xfrm>
            <a:off x="2842249" y="6495379"/>
            <a:ext cx="8893175" cy="1858508"/>
          </a:xfrm>
        </p:spPr>
        <p:txBody>
          <a:bodyPr/>
          <a:lstStyle/>
          <a:p>
            <a:r>
              <a:rPr lang="en-US" dirty="0"/>
              <a:t>In this master project, we will explore how various Time Series and Machine Learning methods work for modeling and predicting Tesla stock price. We shall use data from Twitter and Google search trends to see if these covariates can improve accuracy. The training set spanned 2019 and 2020, while the test set was the first month of 2021.</a:t>
            </a:r>
          </a:p>
        </p:txBody>
      </p:sp>
      <p:sp>
        <p:nvSpPr>
          <p:cNvPr id="3" name="Espace réservé du texte 2">
            <a:extLst>
              <a:ext uri="{FF2B5EF4-FFF2-40B4-BE49-F238E27FC236}">
                <a16:creationId xmlns:a16="http://schemas.microsoft.com/office/drawing/2014/main" id="{94B6DE4F-B9E2-3340-86AB-7EC6E903DF39}"/>
              </a:ext>
            </a:extLst>
          </p:cNvPr>
          <p:cNvSpPr>
            <a:spLocks noGrp="1"/>
          </p:cNvSpPr>
          <p:nvPr>
            <p:ph type="body" sz="quarter" idx="11"/>
          </p:nvPr>
        </p:nvSpPr>
        <p:spPr>
          <a:xfrm>
            <a:off x="2844800" y="5675833"/>
            <a:ext cx="8893175" cy="558738"/>
          </a:xfrm>
        </p:spPr>
        <p:txBody>
          <a:bodyPr/>
          <a:lstStyle/>
          <a:p>
            <a:r>
              <a:rPr lang="fr-FR"/>
              <a:t>INTRODUCTION</a:t>
            </a:r>
          </a:p>
        </p:txBody>
      </p:sp>
      <p:sp>
        <p:nvSpPr>
          <p:cNvPr id="4" name="Espace réservé du texte 3">
            <a:extLst>
              <a:ext uri="{FF2B5EF4-FFF2-40B4-BE49-F238E27FC236}">
                <a16:creationId xmlns:a16="http://schemas.microsoft.com/office/drawing/2014/main" id="{ADBC72DA-D96A-614F-96C3-1C0778927A75}"/>
              </a:ext>
            </a:extLst>
          </p:cNvPr>
          <p:cNvSpPr>
            <a:spLocks noGrp="1"/>
          </p:cNvSpPr>
          <p:nvPr>
            <p:ph type="body" sz="quarter" idx="20"/>
          </p:nvPr>
        </p:nvSpPr>
        <p:spPr>
          <a:xfrm>
            <a:off x="2844800" y="9155036"/>
            <a:ext cx="8893175" cy="566030"/>
          </a:xfrm>
        </p:spPr>
        <p:txBody>
          <a:bodyPr/>
          <a:lstStyle/>
          <a:p>
            <a:r>
              <a:rPr lang="fr-FR"/>
              <a:t>METHOD</a:t>
            </a:r>
          </a:p>
        </p:txBody>
      </p:sp>
      <p:sp>
        <p:nvSpPr>
          <p:cNvPr id="5" name="Espace réservé du texte 4">
            <a:extLst>
              <a:ext uri="{FF2B5EF4-FFF2-40B4-BE49-F238E27FC236}">
                <a16:creationId xmlns:a16="http://schemas.microsoft.com/office/drawing/2014/main" id="{9AD7AE1E-AAF7-CE4F-96A4-736A274DDAD5}"/>
              </a:ext>
            </a:extLst>
          </p:cNvPr>
          <p:cNvSpPr>
            <a:spLocks noGrp="1"/>
          </p:cNvSpPr>
          <p:nvPr>
            <p:ph type="body" sz="quarter" idx="25"/>
          </p:nvPr>
        </p:nvSpPr>
        <p:spPr>
          <a:xfrm>
            <a:off x="11737962" y="5672187"/>
            <a:ext cx="8893175" cy="566030"/>
          </a:xfrm>
        </p:spPr>
        <p:txBody>
          <a:bodyPr/>
          <a:lstStyle/>
          <a:p>
            <a:r>
              <a:rPr lang="fr-FR"/>
              <a:t>RESULTS</a:t>
            </a:r>
          </a:p>
        </p:txBody>
      </p:sp>
      <p:sp>
        <p:nvSpPr>
          <p:cNvPr id="6" name="Espace réservé du texte 5">
            <a:extLst>
              <a:ext uri="{FF2B5EF4-FFF2-40B4-BE49-F238E27FC236}">
                <a16:creationId xmlns:a16="http://schemas.microsoft.com/office/drawing/2014/main" id="{E8A015C9-22FB-564B-A177-0EBADD75E68D}"/>
              </a:ext>
            </a:extLst>
          </p:cNvPr>
          <p:cNvSpPr>
            <a:spLocks noGrp="1"/>
          </p:cNvSpPr>
          <p:nvPr>
            <p:ph type="body" sz="quarter" idx="26"/>
          </p:nvPr>
        </p:nvSpPr>
        <p:spPr>
          <a:xfrm>
            <a:off x="11735422" y="6491733"/>
            <a:ext cx="8893175" cy="2843393"/>
          </a:xfrm>
        </p:spPr>
        <p:txBody>
          <a:bodyPr/>
          <a:lstStyle/>
          <a:p>
            <a:r>
              <a:rPr lang="en-US" dirty="0"/>
              <a:t>For the time series analysis, we see (left) the volatility extracted by the GARCH(1,1) model (with t distributed residuals) can largely be explained by key events. The prediction from the time series analysis on the returns (left) shows that the uncertainty greatly increases with every future timestep.</a:t>
            </a:r>
          </a:p>
          <a:p>
            <a:r>
              <a:rPr lang="en-US" dirty="0"/>
              <a:t>As for the Machine Learning methods, predictions results (below) show that linear models and neural networks seem to preform the best, while basic stratification methods such as KNN and a simple decision tree preform the worst.</a:t>
            </a:r>
          </a:p>
        </p:txBody>
      </p:sp>
      <p:sp>
        <p:nvSpPr>
          <p:cNvPr id="7" name="Espace réservé du texte 6">
            <a:extLst>
              <a:ext uri="{FF2B5EF4-FFF2-40B4-BE49-F238E27FC236}">
                <a16:creationId xmlns:a16="http://schemas.microsoft.com/office/drawing/2014/main" id="{69FC7B14-3C5F-EA42-901D-989361A46546}"/>
              </a:ext>
            </a:extLst>
          </p:cNvPr>
          <p:cNvSpPr>
            <a:spLocks noGrp="1"/>
          </p:cNvSpPr>
          <p:nvPr>
            <p:ph type="body" sz="quarter" idx="27"/>
          </p:nvPr>
        </p:nvSpPr>
        <p:spPr>
          <a:xfrm>
            <a:off x="2844792" y="22784591"/>
            <a:ext cx="8893170" cy="566030"/>
          </a:xfrm>
        </p:spPr>
        <p:txBody>
          <a:bodyPr/>
          <a:lstStyle/>
          <a:p>
            <a:r>
              <a:rPr lang="fr-FR"/>
              <a:t>CONCLUSION</a:t>
            </a:r>
          </a:p>
        </p:txBody>
      </p:sp>
      <p:sp>
        <p:nvSpPr>
          <p:cNvPr id="8" name="Espace réservé du texte 7">
            <a:extLst>
              <a:ext uri="{FF2B5EF4-FFF2-40B4-BE49-F238E27FC236}">
                <a16:creationId xmlns:a16="http://schemas.microsoft.com/office/drawing/2014/main" id="{8F968FD6-4DCA-A044-A16D-D42CDFD78FCD}"/>
              </a:ext>
            </a:extLst>
          </p:cNvPr>
          <p:cNvSpPr>
            <a:spLocks noGrp="1"/>
          </p:cNvSpPr>
          <p:nvPr>
            <p:ph type="body" sz="quarter" idx="28"/>
          </p:nvPr>
        </p:nvSpPr>
        <p:spPr>
          <a:xfrm>
            <a:off x="2844792" y="23446022"/>
            <a:ext cx="8893175" cy="2227840"/>
          </a:xfrm>
        </p:spPr>
        <p:txBody>
          <a:bodyPr/>
          <a:lstStyle/>
          <a:p>
            <a:r>
              <a:rPr lang="en-US" dirty="0"/>
              <a:t>Time Series methods give interesting insight to explain why the series behaves as it does, but is not very interesting for prediction. It has however the advantage of confidence intervals and measure of variable significance.</a:t>
            </a:r>
          </a:p>
          <a:p>
            <a:r>
              <a:rPr lang="en-US" dirty="0"/>
              <a:t>Machine learning methods don’t give much information about the behavior of the series, but have more interesting predictions. They lack however easy access to confidence intervals and variable significance.</a:t>
            </a:r>
          </a:p>
        </p:txBody>
      </p:sp>
      <p:sp>
        <p:nvSpPr>
          <p:cNvPr id="9" name="Espace réservé du texte 8">
            <a:extLst>
              <a:ext uri="{FF2B5EF4-FFF2-40B4-BE49-F238E27FC236}">
                <a16:creationId xmlns:a16="http://schemas.microsoft.com/office/drawing/2014/main" id="{B9FB2F8B-240E-0449-BE77-00A60FF1AEFA}"/>
              </a:ext>
            </a:extLst>
          </p:cNvPr>
          <p:cNvSpPr>
            <a:spLocks noGrp="1"/>
          </p:cNvSpPr>
          <p:nvPr>
            <p:ph type="body" sz="quarter" idx="29"/>
          </p:nvPr>
        </p:nvSpPr>
        <p:spPr>
          <a:xfrm>
            <a:off x="2844793" y="26312041"/>
            <a:ext cx="8893175" cy="558738"/>
          </a:xfrm>
        </p:spPr>
        <p:txBody>
          <a:bodyPr/>
          <a:lstStyle/>
          <a:p>
            <a:r>
              <a:rPr lang="fr-FR" dirty="0"/>
              <a:t>REFERENCES</a:t>
            </a:r>
          </a:p>
        </p:txBody>
      </p:sp>
      <p:sp>
        <p:nvSpPr>
          <p:cNvPr id="10" name="Espace réservé du texte 9">
            <a:extLst>
              <a:ext uri="{FF2B5EF4-FFF2-40B4-BE49-F238E27FC236}">
                <a16:creationId xmlns:a16="http://schemas.microsoft.com/office/drawing/2014/main" id="{822A7E9A-3404-E34C-BF83-7D1E4FE33687}"/>
              </a:ext>
            </a:extLst>
          </p:cNvPr>
          <p:cNvSpPr>
            <a:spLocks noGrp="1"/>
          </p:cNvSpPr>
          <p:nvPr>
            <p:ph type="body" sz="quarter" idx="30"/>
          </p:nvPr>
        </p:nvSpPr>
        <p:spPr>
          <a:xfrm>
            <a:off x="2844794" y="27061582"/>
            <a:ext cx="8893175" cy="1981619"/>
          </a:xfrm>
        </p:spPr>
        <p:txBody>
          <a:bodyPr/>
          <a:lstStyle/>
          <a:p>
            <a:pPr marL="457200" indent="-457200">
              <a:buAutoNum type="arabicParenBoth"/>
            </a:pPr>
            <a:r>
              <a:rPr lang="de-CH" dirty="0"/>
              <a:t>T. </a:t>
            </a:r>
            <a:r>
              <a:rPr lang="de-CH" dirty="0" err="1"/>
              <a:t>Bollerslev</a:t>
            </a:r>
            <a:r>
              <a:rPr lang="de-CH" dirty="0"/>
              <a:t>, </a:t>
            </a:r>
            <a:r>
              <a:rPr lang="de-CH" dirty="0" err="1"/>
              <a:t>Generalized</a:t>
            </a:r>
            <a:r>
              <a:rPr lang="de-CH" dirty="0"/>
              <a:t> Autoregressive </a:t>
            </a:r>
            <a:r>
              <a:rPr lang="de-CH" dirty="0" err="1"/>
              <a:t>Conditional</a:t>
            </a:r>
            <a:r>
              <a:rPr lang="de-CH" dirty="0"/>
              <a:t> </a:t>
            </a:r>
            <a:r>
              <a:rPr lang="de-CH" dirty="0" err="1"/>
              <a:t>Heteroskedasticity</a:t>
            </a:r>
            <a:r>
              <a:rPr lang="de-CH" dirty="0"/>
              <a:t>, Journal </a:t>
            </a:r>
            <a:r>
              <a:rPr lang="de-CH" dirty="0" err="1"/>
              <a:t>of</a:t>
            </a:r>
            <a:r>
              <a:rPr lang="de-CH" dirty="0"/>
              <a:t> Economics, 31 (3), 307-327, 1986L.</a:t>
            </a:r>
          </a:p>
          <a:p>
            <a:pPr marL="457200" indent="-457200">
              <a:buFont typeface="Arial" pitchFamily="34" charset="0"/>
              <a:buAutoNum type="arabicParenBoth"/>
            </a:pPr>
            <a:r>
              <a:rPr lang="de-CH" dirty="0"/>
              <a:t>L. </a:t>
            </a:r>
            <a:r>
              <a:rPr lang="de-CH" dirty="0" err="1"/>
              <a:t>Breiman</a:t>
            </a:r>
            <a:r>
              <a:rPr lang="de-CH" dirty="0"/>
              <a:t>, Random </a:t>
            </a:r>
            <a:r>
              <a:rPr lang="de-CH" dirty="0" err="1"/>
              <a:t>Forests</a:t>
            </a:r>
            <a:r>
              <a:rPr lang="de-CH" dirty="0"/>
              <a:t>, </a:t>
            </a:r>
            <a:r>
              <a:rPr lang="de-CH" dirty="0" err="1"/>
              <a:t>Machine</a:t>
            </a:r>
            <a:r>
              <a:rPr lang="de-CH" dirty="0"/>
              <a:t> Learning, 45(1),5-32, 2001</a:t>
            </a:r>
          </a:p>
          <a:p>
            <a:pPr marL="457200" indent="-457200">
              <a:buFont typeface="Arial" pitchFamily="34" charset="0"/>
              <a:buAutoNum type="arabicParenBoth"/>
            </a:pPr>
            <a:r>
              <a:rPr lang="fr-FR" dirty="0"/>
              <a:t>P. </a:t>
            </a:r>
            <a:r>
              <a:rPr lang="fr-FR" dirty="0" err="1"/>
              <a:t>Geurts</a:t>
            </a:r>
            <a:r>
              <a:rPr lang="fr-FR" dirty="0"/>
              <a:t>, D. Ernst., and </a:t>
            </a:r>
            <a:r>
              <a:rPr lang="fr-FR" dirty="0" err="1"/>
              <a:t>L.Wehenkel</a:t>
            </a:r>
            <a:r>
              <a:rPr lang="fr-FR" dirty="0"/>
              <a:t>, </a:t>
            </a:r>
            <a:r>
              <a:rPr lang="fr-FR" dirty="0" err="1"/>
              <a:t>Extremely</a:t>
            </a:r>
            <a:r>
              <a:rPr lang="fr-FR" dirty="0"/>
              <a:t> </a:t>
            </a:r>
            <a:r>
              <a:rPr lang="fr-FR" dirty="0" err="1"/>
              <a:t>randomized</a:t>
            </a:r>
            <a:r>
              <a:rPr lang="fr-FR" dirty="0"/>
              <a:t> </a:t>
            </a:r>
            <a:r>
              <a:rPr lang="fr-FR" dirty="0" err="1"/>
              <a:t>trees</a:t>
            </a:r>
            <a:r>
              <a:rPr lang="fr-FR" dirty="0"/>
              <a:t>, Machine Learning, 63(1),3-42,2006</a:t>
            </a:r>
          </a:p>
        </p:txBody>
      </p:sp>
      <p:sp>
        <p:nvSpPr>
          <p:cNvPr id="11" name="Espace réservé du texte 10">
            <a:extLst>
              <a:ext uri="{FF2B5EF4-FFF2-40B4-BE49-F238E27FC236}">
                <a16:creationId xmlns:a16="http://schemas.microsoft.com/office/drawing/2014/main" id="{020AA3BF-18BC-9942-A034-7907993DE358}"/>
              </a:ext>
            </a:extLst>
          </p:cNvPr>
          <p:cNvSpPr>
            <a:spLocks noGrp="1"/>
          </p:cNvSpPr>
          <p:nvPr>
            <p:ph type="body" sz="quarter" idx="96"/>
          </p:nvPr>
        </p:nvSpPr>
        <p:spPr>
          <a:xfrm>
            <a:off x="2842249" y="9810976"/>
            <a:ext cx="8893173" cy="2535616"/>
          </a:xfrm>
        </p:spPr>
        <p:txBody>
          <a:bodyPr/>
          <a:lstStyle/>
          <a:p>
            <a:r>
              <a:rPr lang="en-US" dirty="0"/>
              <a:t>Before fitting the models, we preprocessed the data by considering the log returns of the stock price, fixing timestamps, aggregating data, scaling data and other corrections.</a:t>
            </a:r>
          </a:p>
          <a:p>
            <a:r>
              <a:rPr lang="en-US" dirty="0"/>
              <a:t>For the Time Series approach, we fit a GRACH(1,1) model (1). For the Machine Learning methods, we fit a linear model, K-Nearest Neighbors, a decision tree, a random forest (2), an extremely randomized tree (3) and a neural network.</a:t>
            </a:r>
          </a:p>
        </p:txBody>
      </p:sp>
      <p:sp>
        <p:nvSpPr>
          <p:cNvPr id="12" name="Espace réservé du texte 11">
            <a:extLst>
              <a:ext uri="{FF2B5EF4-FFF2-40B4-BE49-F238E27FC236}">
                <a16:creationId xmlns:a16="http://schemas.microsoft.com/office/drawing/2014/main" id="{572BE36C-C5DD-7F4E-B8A3-9847DD1CBC6A}"/>
              </a:ext>
            </a:extLst>
          </p:cNvPr>
          <p:cNvSpPr>
            <a:spLocks noGrp="1"/>
          </p:cNvSpPr>
          <p:nvPr>
            <p:ph type="body" sz="quarter" idx="150"/>
          </p:nvPr>
        </p:nvSpPr>
        <p:spPr/>
        <p:txBody>
          <a:bodyPr>
            <a:normAutofit fontScale="55000" lnSpcReduction="20000"/>
          </a:bodyPr>
          <a:lstStyle/>
          <a:p>
            <a:r>
              <a:rPr lang="fr-FR" dirty="0"/>
              <a:t>S. </a:t>
            </a:r>
            <a:r>
              <a:rPr lang="fr-FR" dirty="0" err="1"/>
              <a:t>Sekarski</a:t>
            </a:r>
            <a:endParaRPr lang="fr-FR" dirty="0"/>
          </a:p>
          <a:p>
            <a:r>
              <a:rPr lang="fr-FR" dirty="0" err="1"/>
              <a:t>Supervisor</a:t>
            </a:r>
            <a:r>
              <a:rPr lang="fr-FR" dirty="0"/>
              <a:t>: M. </a:t>
            </a:r>
            <a:r>
              <a:rPr lang="fr-FR" dirty="0" err="1"/>
              <a:t>Gholam</a:t>
            </a:r>
            <a:endParaRPr lang="fr-FR" dirty="0"/>
          </a:p>
        </p:txBody>
      </p:sp>
      <p:sp>
        <p:nvSpPr>
          <p:cNvPr id="13" name="Espace réservé du texte 12">
            <a:extLst>
              <a:ext uri="{FF2B5EF4-FFF2-40B4-BE49-F238E27FC236}">
                <a16:creationId xmlns:a16="http://schemas.microsoft.com/office/drawing/2014/main" id="{33E9612A-081D-4B44-AC30-40190D4B2E53}"/>
              </a:ext>
            </a:extLst>
          </p:cNvPr>
          <p:cNvSpPr>
            <a:spLocks noGrp="1"/>
          </p:cNvSpPr>
          <p:nvPr>
            <p:ph type="body" sz="quarter" idx="151"/>
          </p:nvPr>
        </p:nvSpPr>
        <p:spPr/>
        <p:txBody>
          <a:bodyPr/>
          <a:lstStyle/>
          <a:p>
            <a:r>
              <a:rPr lang="fr-FR"/>
              <a:t>Masters Project</a:t>
            </a:r>
          </a:p>
        </p:txBody>
      </p:sp>
      <p:sp>
        <p:nvSpPr>
          <p:cNvPr id="14" name="Espace réservé du texte 13">
            <a:extLst>
              <a:ext uri="{FF2B5EF4-FFF2-40B4-BE49-F238E27FC236}">
                <a16:creationId xmlns:a16="http://schemas.microsoft.com/office/drawing/2014/main" id="{FCFBB349-1814-4F44-8F27-06C2B4222B77}"/>
              </a:ext>
            </a:extLst>
          </p:cNvPr>
          <p:cNvSpPr>
            <a:spLocks noGrp="1"/>
          </p:cNvSpPr>
          <p:nvPr>
            <p:ph type="body" sz="quarter" idx="153"/>
          </p:nvPr>
        </p:nvSpPr>
        <p:spPr/>
        <p:txBody>
          <a:bodyPr>
            <a:normAutofit fontScale="85000" lnSpcReduction="10000"/>
          </a:bodyPr>
          <a:lstStyle/>
          <a:p>
            <a:r>
              <a:rPr lang="fr-FR" err="1"/>
              <a:t>Predictive</a:t>
            </a:r>
            <a:r>
              <a:rPr lang="fr-FR"/>
              <a:t> </a:t>
            </a:r>
            <a:r>
              <a:rPr lang="fr-FR" err="1"/>
              <a:t>Models</a:t>
            </a:r>
            <a:r>
              <a:rPr lang="fr-FR"/>
              <a:t> on Tesla Stock</a:t>
            </a:r>
          </a:p>
        </p:txBody>
      </p:sp>
      <p:pic>
        <p:nvPicPr>
          <p:cNvPr id="16" name="Grafik 15">
            <a:extLst>
              <a:ext uri="{FF2B5EF4-FFF2-40B4-BE49-F238E27FC236}">
                <a16:creationId xmlns:a16="http://schemas.microsoft.com/office/drawing/2014/main" id="{84EF85B6-CD46-5A41-88DE-6F4FA41DD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483" y="12518616"/>
            <a:ext cx="6810711" cy="4266332"/>
          </a:xfrm>
          <a:prstGeom prst="rect">
            <a:avLst/>
          </a:prstGeom>
        </p:spPr>
      </p:pic>
      <p:pic>
        <p:nvPicPr>
          <p:cNvPr id="18" name="Grafik 17">
            <a:extLst>
              <a:ext uri="{FF2B5EF4-FFF2-40B4-BE49-F238E27FC236}">
                <a16:creationId xmlns:a16="http://schemas.microsoft.com/office/drawing/2014/main" id="{F9354A44-285D-3941-9F4F-3F6D7244E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6245" y="17417604"/>
            <a:ext cx="7145179" cy="4661239"/>
          </a:xfrm>
          <a:prstGeom prst="rect">
            <a:avLst/>
          </a:prstGeom>
        </p:spPr>
      </p:pic>
      <p:pic>
        <p:nvPicPr>
          <p:cNvPr id="25" name="Grafik 24">
            <a:extLst>
              <a:ext uri="{FF2B5EF4-FFF2-40B4-BE49-F238E27FC236}">
                <a16:creationId xmlns:a16="http://schemas.microsoft.com/office/drawing/2014/main" id="{6CAFCB43-BBEE-7A4D-B701-0AF69F9EF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5582" y="9726146"/>
            <a:ext cx="7145180" cy="19742646"/>
          </a:xfrm>
          <a:prstGeom prst="rect">
            <a:avLst/>
          </a:prstGeom>
        </p:spPr>
      </p:pic>
    </p:spTree>
    <p:extLst>
      <p:ext uri="{BB962C8B-B14F-4D97-AF65-F5344CB8AC3E}">
        <p14:creationId xmlns:p14="http://schemas.microsoft.com/office/powerpoint/2010/main" val="3320034129"/>
      </p:ext>
    </p:extLst>
  </p:cSld>
  <p:clrMapOvr>
    <a:masterClrMapping/>
  </p:clrMapOvr>
</p:sld>
</file>

<file path=ppt/theme/theme1.xml><?xml version="1.0" encoding="utf-8"?>
<a:theme xmlns:a="http://schemas.openxmlformats.org/drawingml/2006/main" name="PosterPresentations.com-100CMx140CM">
  <a:themeElements>
    <a:clrScheme name="EPFL">
      <a:dk1>
        <a:srgbClr val="413C3A"/>
      </a:dk1>
      <a:lt1>
        <a:srgbClr val="FFFFFF"/>
      </a:lt1>
      <a:dk2>
        <a:srgbClr val="44546A"/>
      </a:dk2>
      <a:lt2>
        <a:srgbClr val="E7E6E6"/>
      </a:lt2>
      <a:accent1>
        <a:srgbClr val="FF0000"/>
      </a:accent1>
      <a:accent2>
        <a:srgbClr val="00A79F"/>
      </a:accent2>
      <a:accent3>
        <a:srgbClr val="F39869"/>
      </a:accent3>
      <a:accent4>
        <a:srgbClr val="EC6608"/>
      </a:accent4>
      <a:accent5>
        <a:srgbClr val="5C2483"/>
      </a:accent5>
      <a:accent6>
        <a:srgbClr val="C8D300"/>
      </a:accent6>
      <a:hlink>
        <a:srgbClr val="FF0000"/>
      </a:hlink>
      <a:folHlink>
        <a:srgbClr val="B51F1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398</Words>
  <Application>Microsoft Macintosh PowerPoint</Application>
  <PresentationFormat>Benutzerdefiniert</PresentationFormat>
  <Paragraphs>20</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Trebuchet MS</vt:lpstr>
      <vt:lpstr>PosterPresentations.com-100CMx140CM</vt:lpstr>
      <vt:lpstr>PowerPoint-Präsentation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Samuel Sekarski</cp:lastModifiedBy>
  <cp:revision>48</cp:revision>
  <dcterms:created xsi:type="dcterms:W3CDTF">2012-02-10T00:21:22Z</dcterms:created>
  <dcterms:modified xsi:type="dcterms:W3CDTF">2021-06-30T19:51:34Z</dcterms:modified>
</cp:coreProperties>
</file>