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5" r:id="rId6"/>
    <p:sldId id="262" r:id="rId7"/>
    <p:sldId id="263" r:id="rId8"/>
    <p:sldId id="264" r:id="rId9"/>
    <p:sldId id="266" r:id="rId10"/>
    <p:sldId id="267" r:id="rId11"/>
    <p:sldId id="268" r:id="rId12"/>
    <p:sldId id="269" r:id="rId13"/>
    <p:sldId id="270" r:id="rId14"/>
    <p:sldId id="271" r:id="rId15"/>
    <p:sldId id="277" r:id="rId16"/>
    <p:sldId id="272" r:id="rId17"/>
    <p:sldId id="273" r:id="rId18"/>
    <p:sldId id="276"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3" d="100"/>
          <a:sy n="73" d="100"/>
        </p:scale>
        <p:origin x="32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811DA-85FE-29AB-2B3D-D51D0A23A5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765CDC-67BE-D69F-1252-48DFBA7277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BED088-53FD-862F-72B8-9953B269C2C1}"/>
              </a:ext>
            </a:extLst>
          </p:cNvPr>
          <p:cNvSpPr>
            <a:spLocks noGrp="1"/>
          </p:cNvSpPr>
          <p:nvPr>
            <p:ph type="dt" sz="half" idx="10"/>
          </p:nvPr>
        </p:nvSpPr>
        <p:spPr/>
        <p:txBody>
          <a:bodyPr/>
          <a:lstStyle/>
          <a:p>
            <a:fld id="{15B0EE42-5854-4236-9328-81B46F2E8BCC}" type="datetimeFigureOut">
              <a:rPr lang="en-IN" smtClean="0"/>
              <a:t>03-12-2023</a:t>
            </a:fld>
            <a:endParaRPr lang="en-IN"/>
          </a:p>
        </p:txBody>
      </p:sp>
      <p:sp>
        <p:nvSpPr>
          <p:cNvPr id="5" name="Footer Placeholder 4">
            <a:extLst>
              <a:ext uri="{FF2B5EF4-FFF2-40B4-BE49-F238E27FC236}">
                <a16:creationId xmlns:a16="http://schemas.microsoft.com/office/drawing/2014/main" id="{98FA9A17-04D9-E5CA-8FC0-CD30BFBC6D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D55085-A894-C222-DADA-E40EDB45D751}"/>
              </a:ext>
            </a:extLst>
          </p:cNvPr>
          <p:cNvSpPr>
            <a:spLocks noGrp="1"/>
          </p:cNvSpPr>
          <p:nvPr>
            <p:ph type="sldNum" sz="quarter" idx="12"/>
          </p:nvPr>
        </p:nvSpPr>
        <p:spPr/>
        <p:txBody>
          <a:bodyPr/>
          <a:lstStyle/>
          <a:p>
            <a:fld id="{6D265869-031F-40CF-9831-9AF072EE337C}" type="slidenum">
              <a:rPr lang="en-IN" smtClean="0"/>
              <a:t>‹#›</a:t>
            </a:fld>
            <a:endParaRPr lang="en-IN"/>
          </a:p>
        </p:txBody>
      </p:sp>
    </p:spTree>
    <p:extLst>
      <p:ext uri="{BB962C8B-B14F-4D97-AF65-F5344CB8AC3E}">
        <p14:creationId xmlns:p14="http://schemas.microsoft.com/office/powerpoint/2010/main" val="654118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8103F-AEE9-D204-6E24-7AC7E0ABD6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DFEC0A-A447-DB80-E6C2-42888A65B7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EC2D0F-CBF6-0F5D-460A-C767E3C76F00}"/>
              </a:ext>
            </a:extLst>
          </p:cNvPr>
          <p:cNvSpPr>
            <a:spLocks noGrp="1"/>
          </p:cNvSpPr>
          <p:nvPr>
            <p:ph type="dt" sz="half" idx="10"/>
          </p:nvPr>
        </p:nvSpPr>
        <p:spPr/>
        <p:txBody>
          <a:bodyPr/>
          <a:lstStyle/>
          <a:p>
            <a:fld id="{15B0EE42-5854-4236-9328-81B46F2E8BCC}" type="datetimeFigureOut">
              <a:rPr lang="en-IN" smtClean="0"/>
              <a:t>03-12-2023</a:t>
            </a:fld>
            <a:endParaRPr lang="en-IN"/>
          </a:p>
        </p:txBody>
      </p:sp>
      <p:sp>
        <p:nvSpPr>
          <p:cNvPr id="5" name="Footer Placeholder 4">
            <a:extLst>
              <a:ext uri="{FF2B5EF4-FFF2-40B4-BE49-F238E27FC236}">
                <a16:creationId xmlns:a16="http://schemas.microsoft.com/office/drawing/2014/main" id="{AD71C6F6-ABCC-A1B9-C302-A3461F55FA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F2B0FB-3921-753E-36EB-A8B9CF078E9B}"/>
              </a:ext>
            </a:extLst>
          </p:cNvPr>
          <p:cNvSpPr>
            <a:spLocks noGrp="1"/>
          </p:cNvSpPr>
          <p:nvPr>
            <p:ph type="sldNum" sz="quarter" idx="12"/>
          </p:nvPr>
        </p:nvSpPr>
        <p:spPr/>
        <p:txBody>
          <a:bodyPr/>
          <a:lstStyle/>
          <a:p>
            <a:fld id="{6D265869-031F-40CF-9831-9AF072EE337C}" type="slidenum">
              <a:rPr lang="en-IN" smtClean="0"/>
              <a:t>‹#›</a:t>
            </a:fld>
            <a:endParaRPr lang="en-IN"/>
          </a:p>
        </p:txBody>
      </p:sp>
    </p:spTree>
    <p:extLst>
      <p:ext uri="{BB962C8B-B14F-4D97-AF65-F5344CB8AC3E}">
        <p14:creationId xmlns:p14="http://schemas.microsoft.com/office/powerpoint/2010/main" val="866847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0B69B8-115C-D0D1-0D7E-4C92CED520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1D71D6-FF12-7FA1-C260-95206BED34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FBD75C-079F-A32C-4E8D-B3DCC4FBBD35}"/>
              </a:ext>
            </a:extLst>
          </p:cNvPr>
          <p:cNvSpPr>
            <a:spLocks noGrp="1"/>
          </p:cNvSpPr>
          <p:nvPr>
            <p:ph type="dt" sz="half" idx="10"/>
          </p:nvPr>
        </p:nvSpPr>
        <p:spPr/>
        <p:txBody>
          <a:bodyPr/>
          <a:lstStyle/>
          <a:p>
            <a:fld id="{15B0EE42-5854-4236-9328-81B46F2E8BCC}" type="datetimeFigureOut">
              <a:rPr lang="en-IN" smtClean="0"/>
              <a:t>03-12-2023</a:t>
            </a:fld>
            <a:endParaRPr lang="en-IN"/>
          </a:p>
        </p:txBody>
      </p:sp>
      <p:sp>
        <p:nvSpPr>
          <p:cNvPr id="5" name="Footer Placeholder 4">
            <a:extLst>
              <a:ext uri="{FF2B5EF4-FFF2-40B4-BE49-F238E27FC236}">
                <a16:creationId xmlns:a16="http://schemas.microsoft.com/office/drawing/2014/main" id="{6AD99CEE-FD74-D703-BD06-0583C22327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0EB6CC-041E-9972-6584-C2EA7AE07E0C}"/>
              </a:ext>
            </a:extLst>
          </p:cNvPr>
          <p:cNvSpPr>
            <a:spLocks noGrp="1"/>
          </p:cNvSpPr>
          <p:nvPr>
            <p:ph type="sldNum" sz="quarter" idx="12"/>
          </p:nvPr>
        </p:nvSpPr>
        <p:spPr/>
        <p:txBody>
          <a:bodyPr/>
          <a:lstStyle/>
          <a:p>
            <a:fld id="{6D265869-031F-40CF-9831-9AF072EE337C}" type="slidenum">
              <a:rPr lang="en-IN" smtClean="0"/>
              <a:t>‹#›</a:t>
            </a:fld>
            <a:endParaRPr lang="en-IN"/>
          </a:p>
        </p:txBody>
      </p:sp>
    </p:spTree>
    <p:extLst>
      <p:ext uri="{BB962C8B-B14F-4D97-AF65-F5344CB8AC3E}">
        <p14:creationId xmlns:p14="http://schemas.microsoft.com/office/powerpoint/2010/main" val="1650569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C46F-730C-1C13-B1E7-EEE09B608B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0E2144-DEE6-C6E6-4903-43424A8002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18FB7F-C7CA-8B2E-FB43-18CBC39898D0}"/>
              </a:ext>
            </a:extLst>
          </p:cNvPr>
          <p:cNvSpPr>
            <a:spLocks noGrp="1"/>
          </p:cNvSpPr>
          <p:nvPr>
            <p:ph type="dt" sz="half" idx="10"/>
          </p:nvPr>
        </p:nvSpPr>
        <p:spPr/>
        <p:txBody>
          <a:bodyPr/>
          <a:lstStyle/>
          <a:p>
            <a:fld id="{15B0EE42-5854-4236-9328-81B46F2E8BCC}" type="datetimeFigureOut">
              <a:rPr lang="en-IN" smtClean="0"/>
              <a:t>03-12-2023</a:t>
            </a:fld>
            <a:endParaRPr lang="en-IN"/>
          </a:p>
        </p:txBody>
      </p:sp>
      <p:sp>
        <p:nvSpPr>
          <p:cNvPr id="5" name="Footer Placeholder 4">
            <a:extLst>
              <a:ext uri="{FF2B5EF4-FFF2-40B4-BE49-F238E27FC236}">
                <a16:creationId xmlns:a16="http://schemas.microsoft.com/office/drawing/2014/main" id="{E94D72ED-B82B-DBA4-0694-DC9E720B20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038E54-D58B-2FC5-9FEE-66F60E197319}"/>
              </a:ext>
            </a:extLst>
          </p:cNvPr>
          <p:cNvSpPr>
            <a:spLocks noGrp="1"/>
          </p:cNvSpPr>
          <p:nvPr>
            <p:ph type="sldNum" sz="quarter" idx="12"/>
          </p:nvPr>
        </p:nvSpPr>
        <p:spPr/>
        <p:txBody>
          <a:bodyPr/>
          <a:lstStyle/>
          <a:p>
            <a:fld id="{6D265869-031F-40CF-9831-9AF072EE337C}" type="slidenum">
              <a:rPr lang="en-IN" smtClean="0"/>
              <a:t>‹#›</a:t>
            </a:fld>
            <a:endParaRPr lang="en-IN"/>
          </a:p>
        </p:txBody>
      </p:sp>
    </p:spTree>
    <p:extLst>
      <p:ext uri="{BB962C8B-B14F-4D97-AF65-F5344CB8AC3E}">
        <p14:creationId xmlns:p14="http://schemas.microsoft.com/office/powerpoint/2010/main" val="1586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E4461-8E2B-5AD4-E17A-251E7CD7F8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F5A6DF-BE7A-69AD-3C14-40535089FB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D3B37D-6F3F-1405-132C-A6E0BB1AB750}"/>
              </a:ext>
            </a:extLst>
          </p:cNvPr>
          <p:cNvSpPr>
            <a:spLocks noGrp="1"/>
          </p:cNvSpPr>
          <p:nvPr>
            <p:ph type="dt" sz="half" idx="10"/>
          </p:nvPr>
        </p:nvSpPr>
        <p:spPr/>
        <p:txBody>
          <a:bodyPr/>
          <a:lstStyle/>
          <a:p>
            <a:fld id="{15B0EE42-5854-4236-9328-81B46F2E8BCC}" type="datetimeFigureOut">
              <a:rPr lang="en-IN" smtClean="0"/>
              <a:t>03-12-2023</a:t>
            </a:fld>
            <a:endParaRPr lang="en-IN"/>
          </a:p>
        </p:txBody>
      </p:sp>
      <p:sp>
        <p:nvSpPr>
          <p:cNvPr id="5" name="Footer Placeholder 4">
            <a:extLst>
              <a:ext uri="{FF2B5EF4-FFF2-40B4-BE49-F238E27FC236}">
                <a16:creationId xmlns:a16="http://schemas.microsoft.com/office/drawing/2014/main" id="{E6B85111-E62A-6088-9C67-B9DF3F6C7F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92E07B-BCA9-3F46-6FBB-D4313C018C7E}"/>
              </a:ext>
            </a:extLst>
          </p:cNvPr>
          <p:cNvSpPr>
            <a:spLocks noGrp="1"/>
          </p:cNvSpPr>
          <p:nvPr>
            <p:ph type="sldNum" sz="quarter" idx="12"/>
          </p:nvPr>
        </p:nvSpPr>
        <p:spPr/>
        <p:txBody>
          <a:bodyPr/>
          <a:lstStyle/>
          <a:p>
            <a:fld id="{6D265869-031F-40CF-9831-9AF072EE337C}" type="slidenum">
              <a:rPr lang="en-IN" smtClean="0"/>
              <a:t>‹#›</a:t>
            </a:fld>
            <a:endParaRPr lang="en-IN"/>
          </a:p>
        </p:txBody>
      </p:sp>
    </p:spTree>
    <p:extLst>
      <p:ext uri="{BB962C8B-B14F-4D97-AF65-F5344CB8AC3E}">
        <p14:creationId xmlns:p14="http://schemas.microsoft.com/office/powerpoint/2010/main" val="2994969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B6B5-9823-85DD-A384-D9F6C31EB9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4C8DD1-11B8-6EDE-B2C9-A9EC7878B6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43FD5F-6C4F-B0A6-9AAE-A994DA7849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0A71F9-72CB-286D-2E12-9D34A7BE727C}"/>
              </a:ext>
            </a:extLst>
          </p:cNvPr>
          <p:cNvSpPr>
            <a:spLocks noGrp="1"/>
          </p:cNvSpPr>
          <p:nvPr>
            <p:ph type="dt" sz="half" idx="10"/>
          </p:nvPr>
        </p:nvSpPr>
        <p:spPr/>
        <p:txBody>
          <a:bodyPr/>
          <a:lstStyle/>
          <a:p>
            <a:fld id="{15B0EE42-5854-4236-9328-81B46F2E8BCC}" type="datetimeFigureOut">
              <a:rPr lang="en-IN" smtClean="0"/>
              <a:t>03-12-2023</a:t>
            </a:fld>
            <a:endParaRPr lang="en-IN"/>
          </a:p>
        </p:txBody>
      </p:sp>
      <p:sp>
        <p:nvSpPr>
          <p:cNvPr id="6" name="Footer Placeholder 5">
            <a:extLst>
              <a:ext uri="{FF2B5EF4-FFF2-40B4-BE49-F238E27FC236}">
                <a16:creationId xmlns:a16="http://schemas.microsoft.com/office/drawing/2014/main" id="{3163B4DB-7079-4C79-38CE-BEF5D9B864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4FD154-E941-EC75-C495-1DFDC224A6C5}"/>
              </a:ext>
            </a:extLst>
          </p:cNvPr>
          <p:cNvSpPr>
            <a:spLocks noGrp="1"/>
          </p:cNvSpPr>
          <p:nvPr>
            <p:ph type="sldNum" sz="quarter" idx="12"/>
          </p:nvPr>
        </p:nvSpPr>
        <p:spPr/>
        <p:txBody>
          <a:bodyPr/>
          <a:lstStyle/>
          <a:p>
            <a:fld id="{6D265869-031F-40CF-9831-9AF072EE337C}" type="slidenum">
              <a:rPr lang="en-IN" smtClean="0"/>
              <a:t>‹#›</a:t>
            </a:fld>
            <a:endParaRPr lang="en-IN"/>
          </a:p>
        </p:txBody>
      </p:sp>
    </p:spTree>
    <p:extLst>
      <p:ext uri="{BB962C8B-B14F-4D97-AF65-F5344CB8AC3E}">
        <p14:creationId xmlns:p14="http://schemas.microsoft.com/office/powerpoint/2010/main" val="182991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04A9-5489-48E3-B8A7-B406AA89E9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DB7CDE-6A91-E6F5-3837-FF4378395A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DE3753-5C43-9528-519D-5177FB119B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6033BF-60E9-0A49-A0ED-151858A86C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C8CD73-8A3D-E3F0-D995-4CCFE347FA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10CE6A-A4CA-36D2-03C7-8D39CC0985BB}"/>
              </a:ext>
            </a:extLst>
          </p:cNvPr>
          <p:cNvSpPr>
            <a:spLocks noGrp="1"/>
          </p:cNvSpPr>
          <p:nvPr>
            <p:ph type="dt" sz="half" idx="10"/>
          </p:nvPr>
        </p:nvSpPr>
        <p:spPr/>
        <p:txBody>
          <a:bodyPr/>
          <a:lstStyle/>
          <a:p>
            <a:fld id="{15B0EE42-5854-4236-9328-81B46F2E8BCC}" type="datetimeFigureOut">
              <a:rPr lang="en-IN" smtClean="0"/>
              <a:t>03-12-2023</a:t>
            </a:fld>
            <a:endParaRPr lang="en-IN"/>
          </a:p>
        </p:txBody>
      </p:sp>
      <p:sp>
        <p:nvSpPr>
          <p:cNvPr id="8" name="Footer Placeholder 7">
            <a:extLst>
              <a:ext uri="{FF2B5EF4-FFF2-40B4-BE49-F238E27FC236}">
                <a16:creationId xmlns:a16="http://schemas.microsoft.com/office/drawing/2014/main" id="{A2147AAB-D051-4871-4CFE-6ECC4AED822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C4489B-2382-5E5A-F4EA-B3EB0367E58A}"/>
              </a:ext>
            </a:extLst>
          </p:cNvPr>
          <p:cNvSpPr>
            <a:spLocks noGrp="1"/>
          </p:cNvSpPr>
          <p:nvPr>
            <p:ph type="sldNum" sz="quarter" idx="12"/>
          </p:nvPr>
        </p:nvSpPr>
        <p:spPr/>
        <p:txBody>
          <a:bodyPr/>
          <a:lstStyle/>
          <a:p>
            <a:fld id="{6D265869-031F-40CF-9831-9AF072EE337C}" type="slidenum">
              <a:rPr lang="en-IN" smtClean="0"/>
              <a:t>‹#›</a:t>
            </a:fld>
            <a:endParaRPr lang="en-IN"/>
          </a:p>
        </p:txBody>
      </p:sp>
    </p:spTree>
    <p:extLst>
      <p:ext uri="{BB962C8B-B14F-4D97-AF65-F5344CB8AC3E}">
        <p14:creationId xmlns:p14="http://schemas.microsoft.com/office/powerpoint/2010/main" val="1304634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DA360-550D-8423-7E0B-07DF92A1CC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64DFDF-2982-D29D-8374-A11E48FF252D}"/>
              </a:ext>
            </a:extLst>
          </p:cNvPr>
          <p:cNvSpPr>
            <a:spLocks noGrp="1"/>
          </p:cNvSpPr>
          <p:nvPr>
            <p:ph type="dt" sz="half" idx="10"/>
          </p:nvPr>
        </p:nvSpPr>
        <p:spPr/>
        <p:txBody>
          <a:bodyPr/>
          <a:lstStyle/>
          <a:p>
            <a:fld id="{15B0EE42-5854-4236-9328-81B46F2E8BCC}" type="datetimeFigureOut">
              <a:rPr lang="en-IN" smtClean="0"/>
              <a:t>03-12-2023</a:t>
            </a:fld>
            <a:endParaRPr lang="en-IN"/>
          </a:p>
        </p:txBody>
      </p:sp>
      <p:sp>
        <p:nvSpPr>
          <p:cNvPr id="4" name="Footer Placeholder 3">
            <a:extLst>
              <a:ext uri="{FF2B5EF4-FFF2-40B4-BE49-F238E27FC236}">
                <a16:creationId xmlns:a16="http://schemas.microsoft.com/office/drawing/2014/main" id="{4BA3B0F4-BAEC-7353-F574-E843D4B1E9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5847C3-7799-6422-6B53-5366B8F44DC2}"/>
              </a:ext>
            </a:extLst>
          </p:cNvPr>
          <p:cNvSpPr>
            <a:spLocks noGrp="1"/>
          </p:cNvSpPr>
          <p:nvPr>
            <p:ph type="sldNum" sz="quarter" idx="12"/>
          </p:nvPr>
        </p:nvSpPr>
        <p:spPr/>
        <p:txBody>
          <a:bodyPr/>
          <a:lstStyle/>
          <a:p>
            <a:fld id="{6D265869-031F-40CF-9831-9AF072EE337C}" type="slidenum">
              <a:rPr lang="en-IN" smtClean="0"/>
              <a:t>‹#›</a:t>
            </a:fld>
            <a:endParaRPr lang="en-IN"/>
          </a:p>
        </p:txBody>
      </p:sp>
    </p:spTree>
    <p:extLst>
      <p:ext uri="{BB962C8B-B14F-4D97-AF65-F5344CB8AC3E}">
        <p14:creationId xmlns:p14="http://schemas.microsoft.com/office/powerpoint/2010/main" val="2653020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2F17B5-C3CD-FDD3-92EC-CD14F3155212}"/>
              </a:ext>
            </a:extLst>
          </p:cNvPr>
          <p:cNvSpPr>
            <a:spLocks noGrp="1"/>
          </p:cNvSpPr>
          <p:nvPr>
            <p:ph type="dt" sz="half" idx="10"/>
          </p:nvPr>
        </p:nvSpPr>
        <p:spPr/>
        <p:txBody>
          <a:bodyPr/>
          <a:lstStyle/>
          <a:p>
            <a:fld id="{15B0EE42-5854-4236-9328-81B46F2E8BCC}" type="datetimeFigureOut">
              <a:rPr lang="en-IN" smtClean="0"/>
              <a:t>03-12-2023</a:t>
            </a:fld>
            <a:endParaRPr lang="en-IN"/>
          </a:p>
        </p:txBody>
      </p:sp>
      <p:sp>
        <p:nvSpPr>
          <p:cNvPr id="3" name="Footer Placeholder 2">
            <a:extLst>
              <a:ext uri="{FF2B5EF4-FFF2-40B4-BE49-F238E27FC236}">
                <a16:creationId xmlns:a16="http://schemas.microsoft.com/office/drawing/2014/main" id="{A05F2366-C64A-EF76-DC01-46256576E6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9E49A4-6B4A-EFF3-E010-2D651E56109C}"/>
              </a:ext>
            </a:extLst>
          </p:cNvPr>
          <p:cNvSpPr>
            <a:spLocks noGrp="1"/>
          </p:cNvSpPr>
          <p:nvPr>
            <p:ph type="sldNum" sz="quarter" idx="12"/>
          </p:nvPr>
        </p:nvSpPr>
        <p:spPr/>
        <p:txBody>
          <a:bodyPr/>
          <a:lstStyle/>
          <a:p>
            <a:fld id="{6D265869-031F-40CF-9831-9AF072EE337C}" type="slidenum">
              <a:rPr lang="en-IN" smtClean="0"/>
              <a:t>‹#›</a:t>
            </a:fld>
            <a:endParaRPr lang="en-IN"/>
          </a:p>
        </p:txBody>
      </p:sp>
    </p:spTree>
    <p:extLst>
      <p:ext uri="{BB962C8B-B14F-4D97-AF65-F5344CB8AC3E}">
        <p14:creationId xmlns:p14="http://schemas.microsoft.com/office/powerpoint/2010/main" val="978815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381AA-7E4F-9ABD-8672-0657B713D8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5AF8DB-D805-CADF-0BBE-D4D5D1CCED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AAF4B6-C4B3-A633-753B-B79F20480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CD001A-F8B6-E242-14B5-F11D6E941E05}"/>
              </a:ext>
            </a:extLst>
          </p:cNvPr>
          <p:cNvSpPr>
            <a:spLocks noGrp="1"/>
          </p:cNvSpPr>
          <p:nvPr>
            <p:ph type="dt" sz="half" idx="10"/>
          </p:nvPr>
        </p:nvSpPr>
        <p:spPr/>
        <p:txBody>
          <a:bodyPr/>
          <a:lstStyle/>
          <a:p>
            <a:fld id="{15B0EE42-5854-4236-9328-81B46F2E8BCC}" type="datetimeFigureOut">
              <a:rPr lang="en-IN" smtClean="0"/>
              <a:t>03-12-2023</a:t>
            </a:fld>
            <a:endParaRPr lang="en-IN"/>
          </a:p>
        </p:txBody>
      </p:sp>
      <p:sp>
        <p:nvSpPr>
          <p:cNvPr id="6" name="Footer Placeholder 5">
            <a:extLst>
              <a:ext uri="{FF2B5EF4-FFF2-40B4-BE49-F238E27FC236}">
                <a16:creationId xmlns:a16="http://schemas.microsoft.com/office/drawing/2014/main" id="{114371AB-8E04-4F3F-16D9-8BD86B051B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E34AC5-A26D-76A0-2AEF-D520021E1DD8}"/>
              </a:ext>
            </a:extLst>
          </p:cNvPr>
          <p:cNvSpPr>
            <a:spLocks noGrp="1"/>
          </p:cNvSpPr>
          <p:nvPr>
            <p:ph type="sldNum" sz="quarter" idx="12"/>
          </p:nvPr>
        </p:nvSpPr>
        <p:spPr/>
        <p:txBody>
          <a:bodyPr/>
          <a:lstStyle/>
          <a:p>
            <a:fld id="{6D265869-031F-40CF-9831-9AF072EE337C}" type="slidenum">
              <a:rPr lang="en-IN" smtClean="0"/>
              <a:t>‹#›</a:t>
            </a:fld>
            <a:endParaRPr lang="en-IN"/>
          </a:p>
        </p:txBody>
      </p:sp>
    </p:spTree>
    <p:extLst>
      <p:ext uri="{BB962C8B-B14F-4D97-AF65-F5344CB8AC3E}">
        <p14:creationId xmlns:p14="http://schemas.microsoft.com/office/powerpoint/2010/main" val="192008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5C3E6-4E64-CE93-0ACE-E172B47107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49B3F8-543D-13C4-5227-70F7A6D57E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63BB9E-E647-20AD-C3D7-29B650CB28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02B368-E591-3360-33B6-0564C7ED55AB}"/>
              </a:ext>
            </a:extLst>
          </p:cNvPr>
          <p:cNvSpPr>
            <a:spLocks noGrp="1"/>
          </p:cNvSpPr>
          <p:nvPr>
            <p:ph type="dt" sz="half" idx="10"/>
          </p:nvPr>
        </p:nvSpPr>
        <p:spPr/>
        <p:txBody>
          <a:bodyPr/>
          <a:lstStyle/>
          <a:p>
            <a:fld id="{15B0EE42-5854-4236-9328-81B46F2E8BCC}" type="datetimeFigureOut">
              <a:rPr lang="en-IN" smtClean="0"/>
              <a:t>03-12-2023</a:t>
            </a:fld>
            <a:endParaRPr lang="en-IN"/>
          </a:p>
        </p:txBody>
      </p:sp>
      <p:sp>
        <p:nvSpPr>
          <p:cNvPr id="6" name="Footer Placeholder 5">
            <a:extLst>
              <a:ext uri="{FF2B5EF4-FFF2-40B4-BE49-F238E27FC236}">
                <a16:creationId xmlns:a16="http://schemas.microsoft.com/office/drawing/2014/main" id="{9701DAB1-B4E7-4DCD-FC5E-8EFB679B38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1A01EB-B462-E4BC-DC54-042BBAE3B911}"/>
              </a:ext>
            </a:extLst>
          </p:cNvPr>
          <p:cNvSpPr>
            <a:spLocks noGrp="1"/>
          </p:cNvSpPr>
          <p:nvPr>
            <p:ph type="sldNum" sz="quarter" idx="12"/>
          </p:nvPr>
        </p:nvSpPr>
        <p:spPr/>
        <p:txBody>
          <a:bodyPr/>
          <a:lstStyle/>
          <a:p>
            <a:fld id="{6D265869-031F-40CF-9831-9AF072EE337C}" type="slidenum">
              <a:rPr lang="en-IN" smtClean="0"/>
              <a:t>‹#›</a:t>
            </a:fld>
            <a:endParaRPr lang="en-IN"/>
          </a:p>
        </p:txBody>
      </p:sp>
    </p:spTree>
    <p:extLst>
      <p:ext uri="{BB962C8B-B14F-4D97-AF65-F5344CB8AC3E}">
        <p14:creationId xmlns:p14="http://schemas.microsoft.com/office/powerpoint/2010/main" val="2886326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8F241A-EB88-E989-6497-0D8560B507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0CDCD9-EEE2-291D-40DB-9FB27191D5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6860A8-3603-8F9D-11D1-FCBC0713E4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B0EE42-5854-4236-9328-81B46F2E8BCC}" type="datetimeFigureOut">
              <a:rPr lang="en-IN" smtClean="0"/>
              <a:t>03-12-2023</a:t>
            </a:fld>
            <a:endParaRPr lang="en-IN"/>
          </a:p>
        </p:txBody>
      </p:sp>
      <p:sp>
        <p:nvSpPr>
          <p:cNvPr id="5" name="Footer Placeholder 4">
            <a:extLst>
              <a:ext uri="{FF2B5EF4-FFF2-40B4-BE49-F238E27FC236}">
                <a16:creationId xmlns:a16="http://schemas.microsoft.com/office/drawing/2014/main" id="{E43D20B7-7EEF-9A3A-2945-EC687B0375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4B4DAD-B10C-5C20-A6A0-AC9DC4A1D5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65869-031F-40CF-9831-9AF072EE337C}" type="slidenum">
              <a:rPr lang="en-IN" smtClean="0"/>
              <a:t>‹#›</a:t>
            </a:fld>
            <a:endParaRPr lang="en-IN"/>
          </a:p>
        </p:txBody>
      </p:sp>
    </p:spTree>
    <p:extLst>
      <p:ext uri="{BB962C8B-B14F-4D97-AF65-F5344CB8AC3E}">
        <p14:creationId xmlns:p14="http://schemas.microsoft.com/office/powerpoint/2010/main" val="244329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stedy/Machine-Learning-with-R-datase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_References"/><Relationship Id="rId2" Type="http://schemas.openxmlformats.org/officeDocument/2006/relationships/hyperlink" Target="https://www.packtpub.com/big-data-and-business-intelligence/machine-learning-r"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98BA4-BB60-2750-1C9E-88046807BC4A}"/>
              </a:ext>
            </a:extLst>
          </p:cNvPr>
          <p:cNvSpPr>
            <a:spLocks noGrp="1"/>
          </p:cNvSpPr>
          <p:nvPr>
            <p:ph type="title"/>
          </p:nvPr>
        </p:nvSpPr>
        <p:spPr/>
        <p:txBody>
          <a:bodyPr>
            <a:normAutofit fontScale="90000"/>
          </a:bodyPr>
          <a:lstStyle/>
          <a:p>
            <a:r>
              <a:rPr lang="en-US" sz="4400" b="1" kern="0" dirty="0">
                <a:effectLst/>
                <a:latin typeface="Times New Roman" panose="02020603050405020304" pitchFamily="18" charset="0"/>
              </a:rPr>
              <a:t>Decision Support System for Health Insurance</a:t>
            </a:r>
            <a:br>
              <a:rPr lang="en-US" sz="2000" b="1" kern="0" dirty="0">
                <a:effectLst/>
                <a:latin typeface="Times New Roman" panose="02020603050405020304" pitchFamily="18" charset="0"/>
              </a:rPr>
            </a:br>
            <a:br>
              <a:rPr lang="en-US" sz="2000" b="1" kern="0" dirty="0">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018132D-3C93-E385-2AD1-53C95EF32446}"/>
              </a:ext>
            </a:extLst>
          </p:cNvPr>
          <p:cNvSpPr>
            <a:spLocks noGrp="1"/>
          </p:cNvSpPr>
          <p:nvPr>
            <p:ph idx="1"/>
          </p:nvPr>
        </p:nvSpPr>
        <p:spPr/>
        <p:txBody>
          <a:bodyPr>
            <a:normAutofit fontScale="92500" lnSpcReduction="20000"/>
          </a:bodyPr>
          <a:lstStyle/>
          <a:p>
            <a:pPr marL="0" marR="0" indent="0">
              <a:lnSpc>
                <a:spcPct val="200000"/>
              </a:lnSpc>
              <a:spcBef>
                <a:spcPts val="0"/>
              </a:spcBef>
              <a:spcAft>
                <a:spcPts val="0"/>
              </a:spcAft>
              <a:buNone/>
            </a:pPr>
            <a:r>
              <a:rPr lang="en-US" sz="1800" b="1" dirty="0">
                <a:latin typeface="Times New Roman" panose="02020603050405020304" pitchFamily="18" charset="0"/>
                <a:ea typeface="Calibri" panose="020F0502020204030204" pitchFamily="34" charset="0"/>
              </a:rPr>
              <a:t>                                                                             </a:t>
            </a:r>
            <a:r>
              <a:rPr lang="en-US" sz="2200" b="1" dirty="0">
                <a:effectLst/>
                <a:latin typeface="Times New Roman" panose="02020603050405020304" pitchFamily="18" charset="0"/>
                <a:ea typeface="Calibri" panose="020F0502020204030204" pitchFamily="34" charset="0"/>
              </a:rPr>
              <a:t>Team Members</a:t>
            </a:r>
            <a:r>
              <a:rPr lang="en-US" sz="1800" b="1" dirty="0">
                <a:effectLst/>
                <a:latin typeface="Times New Roman" panose="02020603050405020304" pitchFamily="18" charset="0"/>
                <a:ea typeface="Calibri" panose="020F0502020204030204" pitchFamily="34" charset="0"/>
              </a:rPr>
              <a:t>:</a:t>
            </a:r>
            <a:endParaRPr lang="en-IN" sz="1800" dirty="0">
              <a:effectLst/>
              <a:latin typeface="Times New Roman" panose="02020603050405020304" pitchFamily="18" charset="0"/>
              <a:ea typeface="Calibri" panose="020F0502020204030204" pitchFamily="34" charset="0"/>
            </a:endParaRPr>
          </a:p>
          <a:p>
            <a:pPr marL="685800" marR="0" indent="0">
              <a:lnSpc>
                <a:spcPct val="200000"/>
              </a:lnSpc>
              <a:spcBef>
                <a:spcPts val="0"/>
              </a:spcBef>
              <a:spcAft>
                <a:spcPts val="0"/>
              </a:spcAft>
              <a:buNone/>
            </a:pPr>
            <a:r>
              <a:rPr lang="en-US" sz="1800" dirty="0">
                <a:effectLst/>
                <a:latin typeface="Times New Roman" panose="02020603050405020304" pitchFamily="18" charset="0"/>
                <a:ea typeface="Calibri" panose="020F0502020204030204" pitchFamily="34" charset="0"/>
              </a:rPr>
              <a:t>                                                                               1.Manisha </a:t>
            </a:r>
            <a:r>
              <a:rPr lang="en-US" sz="1800" dirty="0" err="1">
                <a:effectLst/>
                <a:latin typeface="Times New Roman" panose="02020603050405020304" pitchFamily="18" charset="0"/>
                <a:ea typeface="Calibri" panose="020F0502020204030204" pitchFamily="34" charset="0"/>
              </a:rPr>
              <a:t>Singam</a:t>
            </a:r>
            <a:r>
              <a:rPr lang="en-US" sz="1800" dirty="0">
                <a:effectLst/>
                <a:latin typeface="Times New Roman" panose="02020603050405020304" pitchFamily="18" charset="0"/>
                <a:ea typeface="Calibri" panose="020F0502020204030204" pitchFamily="34" charset="0"/>
              </a:rPr>
              <a:t> (11675497)</a:t>
            </a:r>
            <a:endParaRPr lang="en-IN" sz="1800" dirty="0">
              <a:effectLst/>
              <a:latin typeface="Times New Roman" panose="02020603050405020304" pitchFamily="18" charset="0"/>
              <a:ea typeface="Calibri" panose="020F0502020204030204" pitchFamily="34" charset="0"/>
            </a:endParaRPr>
          </a:p>
          <a:p>
            <a:pPr marL="685800" marR="0" indent="0">
              <a:lnSpc>
                <a:spcPct val="200000"/>
              </a:lnSpc>
              <a:spcBef>
                <a:spcPts val="0"/>
              </a:spcBef>
              <a:spcAft>
                <a:spcPts val="0"/>
              </a:spcAft>
              <a:buNone/>
            </a:pPr>
            <a:r>
              <a:rPr lang="en-US" sz="1800" dirty="0">
                <a:effectLst/>
                <a:latin typeface="Times New Roman" panose="02020603050405020304" pitchFamily="18" charset="0"/>
                <a:ea typeface="Calibri" panose="020F0502020204030204" pitchFamily="34" charset="0"/>
              </a:rPr>
              <a:t>                                                                               2.Lakshmi Prasanna </a:t>
            </a:r>
            <a:r>
              <a:rPr lang="en-US" sz="1800" dirty="0" err="1">
                <a:effectLst/>
                <a:latin typeface="Times New Roman" panose="02020603050405020304" pitchFamily="18" charset="0"/>
                <a:ea typeface="Calibri" panose="020F0502020204030204" pitchFamily="34" charset="0"/>
              </a:rPr>
              <a:t>Valdas</a:t>
            </a:r>
            <a:r>
              <a:rPr lang="en-US" sz="1800" dirty="0">
                <a:effectLst/>
                <a:latin typeface="Times New Roman" panose="02020603050405020304" pitchFamily="18" charset="0"/>
                <a:ea typeface="Calibri" panose="020F0502020204030204" pitchFamily="34" charset="0"/>
              </a:rPr>
              <a:t> (11700056)</a:t>
            </a:r>
            <a:endParaRPr lang="en-IN" sz="1800" dirty="0">
              <a:effectLst/>
              <a:latin typeface="Times New Roman" panose="02020603050405020304" pitchFamily="18" charset="0"/>
              <a:ea typeface="Calibri" panose="020F0502020204030204" pitchFamily="34" charset="0"/>
            </a:endParaRPr>
          </a:p>
          <a:p>
            <a:pPr marL="0" marR="0" indent="0">
              <a:lnSpc>
                <a:spcPct val="200000"/>
              </a:lnSpc>
              <a:spcBef>
                <a:spcPts val="0"/>
              </a:spcBef>
              <a:spcAft>
                <a:spcPts val="0"/>
              </a:spcAft>
              <a:buNone/>
            </a:pPr>
            <a:r>
              <a:rPr lang="en-US" sz="1800" dirty="0">
                <a:effectLst/>
                <a:latin typeface="Times New Roman" panose="02020603050405020304" pitchFamily="18" charset="0"/>
                <a:ea typeface="Calibri" panose="020F0502020204030204" pitchFamily="34" charset="0"/>
              </a:rPr>
              <a:t>                                                                                            3. Sekhar Reddy Kandula (11696582)</a:t>
            </a:r>
            <a:endParaRPr lang="en-IN" sz="1800" dirty="0">
              <a:effectLst/>
              <a:latin typeface="Times New Roman" panose="02020603050405020304" pitchFamily="18" charset="0"/>
              <a:ea typeface="Calibri" panose="020F0502020204030204" pitchFamily="34" charset="0"/>
            </a:endParaRPr>
          </a:p>
          <a:p>
            <a:pPr marL="0" marR="0" indent="0">
              <a:lnSpc>
                <a:spcPct val="200000"/>
              </a:lnSpc>
              <a:spcBef>
                <a:spcPts val="0"/>
              </a:spcBef>
              <a:spcAft>
                <a:spcPts val="0"/>
              </a:spcAft>
              <a:buNone/>
            </a:pPr>
            <a:r>
              <a:rPr lang="en-US" sz="1800" dirty="0">
                <a:effectLst/>
                <a:latin typeface="Times New Roman" panose="02020603050405020304" pitchFamily="18" charset="0"/>
                <a:ea typeface="Calibri" panose="020F0502020204030204" pitchFamily="34" charset="0"/>
              </a:rPr>
              <a:t>                                                                                            4. Abdullah Mohammed (11735589)</a:t>
            </a:r>
            <a:endParaRPr lang="en-IN" sz="1800" dirty="0">
              <a:effectLst/>
              <a:latin typeface="Times New Roman" panose="02020603050405020304" pitchFamily="18" charset="0"/>
              <a:ea typeface="Calibri" panose="020F0502020204030204" pitchFamily="34" charset="0"/>
            </a:endParaRPr>
          </a:p>
          <a:p>
            <a:pPr marL="0" marR="0" indent="0" algn="ctr">
              <a:lnSpc>
                <a:spcPct val="200000"/>
              </a:lnSpc>
              <a:spcBef>
                <a:spcPts val="0"/>
              </a:spcBef>
              <a:spcAft>
                <a:spcPts val="0"/>
              </a:spcAft>
              <a:buNone/>
            </a:pPr>
            <a:r>
              <a:rPr lang="en-US" sz="1800" dirty="0">
                <a:effectLst/>
                <a:latin typeface="Times New Roman" panose="02020603050405020304" pitchFamily="18" charset="0"/>
                <a:ea typeface="Calibri" panose="020F0502020204030204" pitchFamily="34" charset="0"/>
              </a:rPr>
              <a:t> </a:t>
            </a:r>
            <a:endParaRPr lang="en-IN" sz="1800" dirty="0">
              <a:effectLst/>
              <a:latin typeface="Times New Roman" panose="02020603050405020304" pitchFamily="18" charset="0"/>
              <a:ea typeface="Calibri" panose="020F0502020204030204" pitchFamily="34" charset="0"/>
            </a:endParaRPr>
          </a:p>
          <a:p>
            <a:pPr marL="0" marR="0" indent="0">
              <a:lnSpc>
                <a:spcPct val="20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rPr>
              <a:t>                                                   UNIVERSITY OF NORTH TEXAS</a:t>
            </a:r>
          </a:p>
          <a:p>
            <a:pPr marL="0" marR="0" indent="0">
              <a:lnSpc>
                <a:spcPct val="20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rPr>
              <a:t>                                            CSCE 5215(Section 004): Machine Learning</a:t>
            </a:r>
          </a:p>
          <a:p>
            <a:pPr marL="0" marR="0" indent="0">
              <a:lnSpc>
                <a:spcPct val="20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rPr>
              <a:t>                                              Professor (or Dr.): Dr. Sayed Khushal Shah</a:t>
            </a:r>
            <a:endParaRPr lang="en-IN" b="1" dirty="0"/>
          </a:p>
        </p:txBody>
      </p:sp>
    </p:spTree>
    <p:extLst>
      <p:ext uri="{BB962C8B-B14F-4D97-AF65-F5344CB8AC3E}">
        <p14:creationId xmlns:p14="http://schemas.microsoft.com/office/powerpoint/2010/main" val="1599140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087F-4D0F-999B-8DB7-671E77CFC397}"/>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Feature Selection</a:t>
            </a:r>
            <a:endParaRPr lang="en-IN" dirty="0"/>
          </a:p>
        </p:txBody>
      </p:sp>
      <p:sp>
        <p:nvSpPr>
          <p:cNvPr id="3" name="Content Placeholder 2">
            <a:extLst>
              <a:ext uri="{FF2B5EF4-FFF2-40B4-BE49-F238E27FC236}">
                <a16:creationId xmlns:a16="http://schemas.microsoft.com/office/drawing/2014/main" id="{B4E55BC8-1042-9321-D65A-CBB4CB0CB1B2}"/>
              </a:ext>
            </a:extLst>
          </p:cNvPr>
          <p:cNvSpPr>
            <a:spLocks noGrp="1"/>
          </p:cNvSpPr>
          <p:nvPr>
            <p:ph idx="1"/>
          </p:nvPr>
        </p:nvSpPr>
        <p:spPr>
          <a:xfrm>
            <a:off x="838200" y="1396314"/>
            <a:ext cx="10515600" cy="4780649"/>
          </a:xfrm>
        </p:spPr>
        <p:txBody>
          <a:bodyPr/>
          <a:lstStyle/>
          <a:p>
            <a:pPr marL="0" indent="0">
              <a:buNone/>
            </a:pPr>
            <a:r>
              <a:rPr lang="en-US" sz="1800" b="1" i="1" dirty="0">
                <a:solidFill>
                  <a:srgbClr val="000000"/>
                </a:solidFill>
                <a:effectLst/>
                <a:latin typeface="Times New Roman" panose="02020603050405020304" pitchFamily="18" charset="0"/>
                <a:ea typeface="Calibri" panose="020F0502020204030204" pitchFamily="34" charset="0"/>
              </a:rPr>
              <a:t>Finding correlation between variables-</a:t>
            </a:r>
          </a:p>
          <a:p>
            <a:pPr marL="0" indent="0">
              <a:buNone/>
            </a:pPr>
            <a:endParaRPr lang="en-US" sz="1800" b="1" i="1" dirty="0">
              <a:solidFill>
                <a:srgbClr val="000000"/>
              </a:solidFill>
              <a:latin typeface="Times New Roman" panose="02020603050405020304" pitchFamily="18" charset="0"/>
              <a:ea typeface="Calibri" panose="020F0502020204030204" pitchFamily="34" charset="0"/>
            </a:endParaRPr>
          </a:p>
          <a:p>
            <a:pPr marL="0" indent="0">
              <a:buNone/>
            </a:pPr>
            <a:endParaRPr lang="en-US" sz="1800" b="1" i="1" dirty="0">
              <a:solidFill>
                <a:srgbClr val="000000"/>
              </a:solidFill>
              <a:effectLst/>
              <a:latin typeface="Times New Roman" panose="02020603050405020304" pitchFamily="18" charset="0"/>
              <a:ea typeface="Calibri" panose="020F0502020204030204" pitchFamily="34" charset="0"/>
            </a:endParaRPr>
          </a:p>
          <a:p>
            <a:pPr marL="0" indent="0">
              <a:buNone/>
            </a:pPr>
            <a:r>
              <a:rPr lang="en-US" sz="1800" b="1" i="1" dirty="0">
                <a:solidFill>
                  <a:srgbClr val="000000"/>
                </a:solidFill>
                <a:latin typeface="Times New Roman" panose="02020603050405020304" pitchFamily="18" charset="0"/>
                <a:ea typeface="Calibri" panose="020F0502020204030204" pitchFamily="34" charset="0"/>
              </a:rPr>
              <a:t>Correlation Matrix:</a:t>
            </a:r>
          </a:p>
          <a:p>
            <a:pPr marL="0" indent="0">
              <a:buNone/>
            </a:pPr>
            <a:endParaRPr lang="en-IN" sz="1800" dirty="0">
              <a:effectLst/>
              <a:latin typeface="Times New Roman" panose="02020603050405020304" pitchFamily="18" charset="0"/>
              <a:ea typeface="Calibri" panose="020F0502020204030204" pitchFamily="34" charset="0"/>
            </a:endParaRPr>
          </a:p>
          <a:p>
            <a:pPr marL="0" indent="0">
              <a:buNone/>
            </a:pPr>
            <a:endParaRPr lang="en-IN" dirty="0"/>
          </a:p>
        </p:txBody>
      </p:sp>
      <p:pic>
        <p:nvPicPr>
          <p:cNvPr id="5" name="Picture 4" descr="A close-up of a number&#10;&#10;Description automatically generated">
            <a:extLst>
              <a:ext uri="{FF2B5EF4-FFF2-40B4-BE49-F238E27FC236}">
                <a16:creationId xmlns:a16="http://schemas.microsoft.com/office/drawing/2014/main" id="{0838D085-BA86-2800-AF48-910784866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17898"/>
            <a:ext cx="4794496" cy="609631"/>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2A4987DA-D7FB-3205-6AA4-EE848DD3A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056" y="3034847"/>
            <a:ext cx="7309226" cy="3064907"/>
          </a:xfrm>
          <a:prstGeom prst="rect">
            <a:avLst/>
          </a:prstGeom>
        </p:spPr>
      </p:pic>
    </p:spTree>
    <p:extLst>
      <p:ext uri="{BB962C8B-B14F-4D97-AF65-F5344CB8AC3E}">
        <p14:creationId xmlns:p14="http://schemas.microsoft.com/office/powerpoint/2010/main" val="1362698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C12B3-8EDA-CFF6-B937-EAF4D4BDFCF5}"/>
              </a:ext>
            </a:extLst>
          </p:cNvPr>
          <p:cNvSpPr>
            <a:spLocks noGrp="1"/>
          </p:cNvSpPr>
          <p:nvPr>
            <p:ph type="title"/>
          </p:nvPr>
        </p:nvSpPr>
        <p:spPr/>
        <p:txBody>
          <a:bodyPr/>
          <a:lstStyle/>
          <a:p>
            <a:r>
              <a:rPr lang="en-IN" b="0" i="0" dirty="0">
                <a:solidFill>
                  <a:srgbClr val="212121"/>
                </a:solidFill>
                <a:effectLst/>
                <a:latin typeface="Roboto" panose="02000000000000000000" pitchFamily="2" charset="0"/>
              </a:rPr>
              <a:t>Feature importance ranking</a:t>
            </a:r>
            <a:br>
              <a:rPr lang="en-IN" b="0" i="0" dirty="0">
                <a:solidFill>
                  <a:srgbClr val="212121"/>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79CA489C-7BFA-EBDD-9153-DFC1D6C9BDBE}"/>
              </a:ext>
            </a:extLst>
          </p:cNvPr>
          <p:cNvSpPr>
            <a:spLocks noGrp="1"/>
          </p:cNvSpPr>
          <p:nvPr>
            <p:ph idx="1"/>
          </p:nvPr>
        </p:nvSpPr>
        <p:spPr>
          <a:xfrm>
            <a:off x="838200" y="1017767"/>
            <a:ext cx="10515600" cy="5159196"/>
          </a:xfrm>
        </p:spPr>
        <p:txBody>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r>
              <a:rPr lang="en-US" sz="1800" b="1" i="1" dirty="0">
                <a:solidFill>
                  <a:srgbClr val="000000"/>
                </a:solidFill>
                <a:effectLst/>
                <a:latin typeface="Times New Roman" panose="02020603050405020304" pitchFamily="18" charset="0"/>
                <a:ea typeface="Calibri" panose="020F0502020204030204" pitchFamily="34" charset="0"/>
              </a:rPr>
              <a:t>Feature Importance Ranking-</a:t>
            </a:r>
            <a:endParaRPr lang="en-IN" sz="1800" dirty="0">
              <a:effectLst/>
              <a:latin typeface="Times New Roman" panose="02020603050405020304" pitchFamily="18" charset="0"/>
              <a:ea typeface="Calibri" panose="020F0502020204030204" pitchFamily="34" charset="0"/>
            </a:endParaRPr>
          </a:p>
          <a:p>
            <a:pPr marL="0" indent="0">
              <a:buNone/>
            </a:pPr>
            <a:endParaRPr lang="en-IN" dirty="0"/>
          </a:p>
        </p:txBody>
      </p:sp>
      <p:pic>
        <p:nvPicPr>
          <p:cNvPr id="7" name="Picture 6" descr="A close-up of a computer screen&#10;&#10;Description automatically generated">
            <a:extLst>
              <a:ext uri="{FF2B5EF4-FFF2-40B4-BE49-F238E27FC236}">
                <a16:creationId xmlns:a16="http://schemas.microsoft.com/office/drawing/2014/main" id="{A7141B8B-6974-A9BA-7592-759FA9CB8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01039"/>
            <a:ext cx="11443288" cy="1994002"/>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FF4AC012-2866-4578-059F-4379B0C3BCEC}"/>
              </a:ext>
            </a:extLst>
          </p:cNvPr>
          <p:cNvPicPr>
            <a:picLocks noChangeAspect="1"/>
          </p:cNvPicPr>
          <p:nvPr/>
        </p:nvPicPr>
        <p:blipFill>
          <a:blip r:embed="rId3"/>
          <a:stretch>
            <a:fillRect/>
          </a:stretch>
        </p:blipFill>
        <p:spPr>
          <a:xfrm>
            <a:off x="848360" y="3498763"/>
            <a:ext cx="2528570" cy="2118360"/>
          </a:xfrm>
          <a:prstGeom prst="rect">
            <a:avLst/>
          </a:prstGeom>
        </p:spPr>
      </p:pic>
    </p:spTree>
    <p:extLst>
      <p:ext uri="{BB962C8B-B14F-4D97-AF65-F5344CB8AC3E}">
        <p14:creationId xmlns:p14="http://schemas.microsoft.com/office/powerpoint/2010/main" val="3490354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777A7-BEEE-D733-66B0-D33E16221D95}"/>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Model Selection</a:t>
            </a:r>
            <a:endParaRPr lang="en-IN" dirty="0"/>
          </a:p>
        </p:txBody>
      </p:sp>
      <p:sp>
        <p:nvSpPr>
          <p:cNvPr id="3" name="Content Placeholder 2">
            <a:extLst>
              <a:ext uri="{FF2B5EF4-FFF2-40B4-BE49-F238E27FC236}">
                <a16:creationId xmlns:a16="http://schemas.microsoft.com/office/drawing/2014/main" id="{AE787B75-EED2-34A2-9267-8A61D4FD44F2}"/>
              </a:ext>
            </a:extLst>
          </p:cNvPr>
          <p:cNvSpPr>
            <a:spLocks noGrp="1"/>
          </p:cNvSpPr>
          <p:nvPr>
            <p:ph idx="1"/>
          </p:nvPr>
        </p:nvSpPr>
        <p:spPr>
          <a:xfrm>
            <a:off x="838200" y="1381760"/>
            <a:ext cx="11069548" cy="4967669"/>
          </a:xfrm>
        </p:spPr>
        <p:txBody>
          <a:bodyPr>
            <a:normAutofit fontScale="62500" lnSpcReduction="20000"/>
          </a:bodyPr>
          <a:lstStyle/>
          <a:p>
            <a:pPr indent="0">
              <a:lnSpc>
                <a:spcPct val="200000"/>
              </a:lnSpc>
              <a:spcAft>
                <a:spcPts val="800"/>
              </a:spcAft>
              <a:buNone/>
            </a:pPr>
            <a:r>
              <a:rPr lang="en-US" sz="1900" dirty="0">
                <a:effectLst/>
                <a:latin typeface="Times New Roman" panose="02020603050405020304" pitchFamily="18" charset="0"/>
                <a:ea typeface="Calibri" panose="020F0502020204030204" pitchFamily="34" charset="0"/>
              </a:rPr>
              <a:t>Linear Regression, Lasso Regression, Elastic Net Regression, Kernel Ridge Regression, SVR, Random Forest Regressor, Gradient Boosting, Extreme Gradient Boosting, LGBM and combination of models (Ensemble Model) will be used for this project.</a:t>
            </a:r>
            <a:endParaRPr lang="en-IN" sz="1900" dirty="0">
              <a:effectLst/>
              <a:latin typeface="Times New Roman" panose="02020603050405020304" pitchFamily="18" charset="0"/>
              <a:ea typeface="Calibri" panose="020F0502020204030204" pitchFamily="34" charset="0"/>
            </a:endParaRPr>
          </a:p>
          <a:p>
            <a:pPr marL="228600" indent="457200">
              <a:lnSpc>
                <a:spcPct val="200000"/>
              </a:lnSpc>
              <a:spcAft>
                <a:spcPts val="800"/>
              </a:spcAft>
            </a:pPr>
            <a:r>
              <a:rPr lang="en-US" sz="1900" b="1" i="1" dirty="0">
                <a:effectLst/>
                <a:latin typeface="Times New Roman" panose="02020603050405020304" pitchFamily="18" charset="0"/>
                <a:ea typeface="Calibri" panose="020F0502020204030204" pitchFamily="34" charset="0"/>
              </a:rPr>
              <a:t>Baseline- </a:t>
            </a:r>
            <a:r>
              <a:rPr lang="en-US" sz="1900" dirty="0">
                <a:effectLst/>
                <a:latin typeface="Times New Roman" panose="02020603050405020304" pitchFamily="18" charset="0"/>
                <a:ea typeface="Calibri" panose="020F0502020204030204" pitchFamily="34" charset="0"/>
              </a:rPr>
              <a:t>Linear Regression is used as the baseline to compare the results against for predicting the health insurance costs.</a:t>
            </a:r>
            <a:endParaRPr lang="en-IN" sz="1900" dirty="0">
              <a:effectLst/>
              <a:latin typeface="Times New Roman" panose="02020603050405020304" pitchFamily="18" charset="0"/>
              <a:ea typeface="Calibri" panose="020F0502020204030204" pitchFamily="34" charset="0"/>
            </a:endParaRPr>
          </a:p>
          <a:p>
            <a:pPr marL="228600" indent="457200">
              <a:lnSpc>
                <a:spcPct val="200000"/>
              </a:lnSpc>
            </a:pPr>
            <a:r>
              <a:rPr lang="en-US" sz="1900" b="1" i="1" dirty="0">
                <a:effectLst/>
                <a:latin typeface="Times New Roman" panose="02020603050405020304" pitchFamily="18" charset="0"/>
                <a:ea typeface="Calibri" panose="020F0502020204030204" pitchFamily="34" charset="0"/>
              </a:rPr>
              <a:t>Lasso Regression-</a:t>
            </a:r>
            <a:r>
              <a:rPr lang="en-US" sz="1900" dirty="0">
                <a:effectLst/>
                <a:latin typeface="Times New Roman" panose="02020603050405020304" pitchFamily="18" charset="0"/>
                <a:ea typeface="Calibri" panose="020F0502020204030204" pitchFamily="34" charset="0"/>
              </a:rPr>
              <a:t> adds the penalty equivalent to the absolute value of the sum of coefficients. Uses L1 regularization.</a:t>
            </a:r>
            <a:endParaRPr lang="en-IN" sz="1900" dirty="0">
              <a:effectLst/>
              <a:latin typeface="Times New Roman" panose="02020603050405020304" pitchFamily="18" charset="0"/>
              <a:ea typeface="Calibri" panose="020F0502020204030204" pitchFamily="34" charset="0"/>
            </a:endParaRPr>
          </a:p>
          <a:p>
            <a:pPr marL="228600" indent="457200">
              <a:lnSpc>
                <a:spcPct val="200000"/>
              </a:lnSpc>
            </a:pPr>
            <a:r>
              <a:rPr lang="en-US" sz="1900" b="1" i="1" dirty="0">
                <a:effectLst/>
                <a:latin typeface="Times New Roman" panose="02020603050405020304" pitchFamily="18" charset="0"/>
                <a:ea typeface="Calibri" panose="020F0502020204030204" pitchFamily="34" charset="0"/>
              </a:rPr>
              <a:t>Elastic Net-</a:t>
            </a:r>
            <a:r>
              <a:rPr lang="en-US" sz="1900" dirty="0">
                <a:effectLst/>
                <a:latin typeface="Times New Roman" panose="02020603050405020304" pitchFamily="18" charset="0"/>
                <a:ea typeface="Calibri" panose="020F0502020204030204" pitchFamily="34" charset="0"/>
              </a:rPr>
              <a:t> is the combination of both Ridge and Lasso Regressions. It adds both the sum of squared coefficients and the absolute sum of the coefficients with the   ordinary least square function. It is useful when there are multiple features that are correlated.</a:t>
            </a:r>
            <a:endParaRPr lang="en-IN" sz="1900" dirty="0">
              <a:effectLst/>
              <a:latin typeface="Times New Roman" panose="02020603050405020304" pitchFamily="18" charset="0"/>
              <a:ea typeface="Calibri" panose="020F0502020204030204" pitchFamily="34" charset="0"/>
            </a:endParaRPr>
          </a:p>
          <a:p>
            <a:pPr marL="228600" indent="457200">
              <a:lnSpc>
                <a:spcPct val="200000"/>
              </a:lnSpc>
            </a:pPr>
            <a:r>
              <a:rPr lang="en-US" sz="1900" b="1" i="1" dirty="0">
                <a:effectLst/>
                <a:latin typeface="Times New Roman" panose="02020603050405020304" pitchFamily="18" charset="0"/>
                <a:ea typeface="Calibri" panose="020F0502020204030204" pitchFamily="34" charset="0"/>
              </a:rPr>
              <a:t>Kernel Ridge Regression-</a:t>
            </a:r>
            <a:r>
              <a:rPr lang="en-US" sz="1900" dirty="0">
                <a:effectLst/>
                <a:latin typeface="Times New Roman" panose="02020603050405020304" pitchFamily="18" charset="0"/>
                <a:ea typeface="Calibri" panose="020F0502020204030204" pitchFamily="34" charset="0"/>
              </a:rPr>
              <a:t> is a non-parametric form of ridge regression. The aim is to learn a function in the space induced by the respective kernel k by minimizing a squared loss with a squared norm regularization term.</a:t>
            </a:r>
            <a:endParaRPr lang="en-IN" sz="1900" dirty="0">
              <a:effectLst/>
              <a:latin typeface="Times New Roman" panose="02020603050405020304" pitchFamily="18" charset="0"/>
              <a:ea typeface="Calibri" panose="020F0502020204030204" pitchFamily="34" charset="0"/>
            </a:endParaRPr>
          </a:p>
          <a:p>
            <a:pPr marL="228600" indent="457200">
              <a:lnSpc>
                <a:spcPct val="200000"/>
              </a:lnSpc>
            </a:pPr>
            <a:r>
              <a:rPr lang="en-US" sz="1900" b="1" i="1" dirty="0">
                <a:effectLst/>
                <a:latin typeface="Times New Roman" panose="02020603050405020304" pitchFamily="18" charset="0"/>
                <a:ea typeface="Calibri" panose="020F0502020204030204" pitchFamily="34" charset="0"/>
              </a:rPr>
              <a:t>Gradient Boosting-</a:t>
            </a:r>
            <a:r>
              <a:rPr lang="en-US" sz="1900" dirty="0">
                <a:effectLst/>
                <a:latin typeface="Times New Roman" panose="02020603050405020304" pitchFamily="18" charset="0"/>
                <a:ea typeface="Calibri" panose="020F0502020204030204" pitchFamily="34" charset="0"/>
              </a:rPr>
              <a:t> is generally used when we want to decrease the bias error. In each stage, a regression tree is fit on the negative gradient of given loss function.</a:t>
            </a:r>
            <a:endParaRPr lang="en-IN" sz="1900" dirty="0">
              <a:effectLst/>
              <a:latin typeface="Times New Roman" panose="02020603050405020304" pitchFamily="18" charset="0"/>
              <a:ea typeface="Calibri" panose="020F0502020204030204" pitchFamily="34" charset="0"/>
            </a:endParaRPr>
          </a:p>
          <a:p>
            <a:pPr marL="228600" indent="457200">
              <a:lnSpc>
                <a:spcPct val="200000"/>
              </a:lnSpc>
            </a:pPr>
            <a:r>
              <a:rPr lang="en-US" sz="1900" b="1" i="1" dirty="0">
                <a:effectLst/>
                <a:latin typeface="Times New Roman" panose="02020603050405020304" pitchFamily="18" charset="0"/>
                <a:ea typeface="Calibri" panose="020F0502020204030204" pitchFamily="34" charset="0"/>
              </a:rPr>
              <a:t>Extreme Gradient Boosting-</a:t>
            </a:r>
            <a:r>
              <a:rPr lang="en-US" sz="1900" dirty="0">
                <a:effectLst/>
                <a:latin typeface="Times New Roman" panose="02020603050405020304" pitchFamily="18" charset="0"/>
                <a:ea typeface="Calibri" panose="020F0502020204030204" pitchFamily="34" charset="0"/>
              </a:rPr>
              <a:t> is a scalable tree boosting algorithm. It is designed to be </a:t>
            </a:r>
            <a:r>
              <a:rPr lang="en-US" sz="1900" dirty="0" err="1">
                <a:effectLst/>
                <a:latin typeface="Times New Roman" panose="02020603050405020304" pitchFamily="18" charset="0"/>
                <a:ea typeface="Calibri" panose="020F0502020204030204" pitchFamily="34" charset="0"/>
              </a:rPr>
              <a:t>boyh</a:t>
            </a:r>
            <a:r>
              <a:rPr lang="en-US" sz="1900" dirty="0">
                <a:effectLst/>
                <a:latin typeface="Times New Roman" panose="02020603050405020304" pitchFamily="18" charset="0"/>
                <a:ea typeface="Calibri" panose="020F0502020204030204" pitchFamily="34" charset="0"/>
              </a:rPr>
              <a:t> computationally efficient and highly effective.</a:t>
            </a:r>
            <a:endParaRPr lang="en-IN" sz="1900" dirty="0">
              <a:effectLst/>
              <a:latin typeface="Times New Roman" panose="02020603050405020304" pitchFamily="18" charset="0"/>
              <a:ea typeface="Calibri" panose="020F0502020204030204" pitchFamily="34" charset="0"/>
            </a:endParaRPr>
          </a:p>
          <a:p>
            <a:pPr marL="228600" indent="457200">
              <a:lnSpc>
                <a:spcPct val="200000"/>
              </a:lnSpc>
              <a:spcAft>
                <a:spcPts val="800"/>
              </a:spcAft>
            </a:pPr>
            <a:r>
              <a:rPr lang="en-US" sz="1900" b="1" i="1" dirty="0">
                <a:effectLst/>
                <a:latin typeface="Times New Roman" panose="02020603050405020304" pitchFamily="18" charset="0"/>
                <a:ea typeface="Calibri" panose="020F0502020204030204" pitchFamily="34" charset="0"/>
              </a:rPr>
              <a:t>Light Gradient Boosting Machine-</a:t>
            </a:r>
            <a:r>
              <a:rPr lang="en-US" sz="1900" dirty="0">
                <a:effectLst/>
                <a:latin typeface="Times New Roman" panose="02020603050405020304" pitchFamily="18" charset="0"/>
                <a:ea typeface="Calibri" panose="020F0502020204030204" pitchFamily="34" charset="0"/>
              </a:rPr>
              <a:t> is based on decision tree algorithms and used for ranking, classification, and other machine learning tasks.</a:t>
            </a:r>
            <a:endParaRPr lang="en-IN" sz="1900" dirty="0">
              <a:effectLst/>
              <a:latin typeface="Times New Roman" panose="02020603050405020304" pitchFamily="18"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728013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4719-5AA1-3B27-B91C-6180C2279031}"/>
              </a:ext>
            </a:extLst>
          </p:cNvPr>
          <p:cNvSpPr>
            <a:spLocks noGrp="1"/>
          </p:cNvSpPr>
          <p:nvPr>
            <p:ph type="title"/>
          </p:nvPr>
        </p:nvSpPr>
        <p:spPr/>
        <p:txBody>
          <a:bodyPr/>
          <a:lstStyle/>
          <a:p>
            <a:r>
              <a:rPr lang="en-US" b="1" dirty="0"/>
              <a:t>Baseline for Linear Regression:</a:t>
            </a:r>
            <a:endParaRPr lang="en-IN" b="1" dirty="0"/>
          </a:p>
        </p:txBody>
      </p:sp>
      <p:sp>
        <p:nvSpPr>
          <p:cNvPr id="3" name="Content Placeholder 2">
            <a:extLst>
              <a:ext uri="{FF2B5EF4-FFF2-40B4-BE49-F238E27FC236}">
                <a16:creationId xmlns:a16="http://schemas.microsoft.com/office/drawing/2014/main" id="{488A4169-CE9E-706A-3B20-22F73E94E697}"/>
              </a:ext>
            </a:extLst>
          </p:cNvPr>
          <p:cNvSpPr>
            <a:spLocks noGrp="1"/>
          </p:cNvSpPr>
          <p:nvPr>
            <p:ph idx="1"/>
          </p:nvPr>
        </p:nvSpPr>
        <p:spPr>
          <a:xfrm>
            <a:off x="838200" y="1447137"/>
            <a:ext cx="10515600" cy="4729826"/>
          </a:xfrm>
        </p:spPr>
        <p:txBody>
          <a:bodyPr/>
          <a:lstStyle/>
          <a:p>
            <a:pPr marL="0" indent="0">
              <a:buNone/>
            </a:pPr>
            <a:r>
              <a:rPr lang="en-US" sz="1800" b="1" i="1" dirty="0">
                <a:effectLst/>
                <a:latin typeface="Times New Roman" panose="02020603050405020304" pitchFamily="18" charset="0"/>
                <a:ea typeface="Calibri" panose="020F0502020204030204" pitchFamily="34" charset="0"/>
              </a:rPr>
              <a:t> </a:t>
            </a:r>
            <a:r>
              <a:rPr lang="en-US" dirty="0">
                <a:effectLst/>
                <a:latin typeface="Times New Roman" panose="02020603050405020304" pitchFamily="18" charset="0"/>
                <a:ea typeface="Calibri" panose="020F0502020204030204" pitchFamily="34" charset="0"/>
              </a:rPr>
              <a:t>Linear Regression is used as the baseline to compare the results against for predicting the health insurance costs.</a:t>
            </a:r>
          </a:p>
          <a:p>
            <a:pPr marL="0" indent="0">
              <a:buNone/>
            </a:pPr>
            <a:endParaRPr lang="en-US" dirty="0">
              <a:latin typeface="Times New Roman" panose="02020603050405020304" pitchFamily="18" charset="0"/>
              <a:ea typeface="Calibri" panose="020F0502020204030204" pitchFamily="34" charset="0"/>
            </a:endParaRPr>
          </a:p>
          <a:p>
            <a:pPr marL="0" indent="0">
              <a:buNone/>
            </a:pPr>
            <a:endParaRPr lang="en-US" dirty="0">
              <a:effectLst/>
              <a:latin typeface="Times New Roman" panose="02020603050405020304" pitchFamily="18" charset="0"/>
              <a:ea typeface="Calibri" panose="020F0502020204030204" pitchFamily="34" charset="0"/>
            </a:endParaRPr>
          </a:p>
          <a:p>
            <a:pPr marL="0" indent="0">
              <a:buNone/>
            </a:pPr>
            <a:endParaRPr lang="en-US" dirty="0">
              <a:latin typeface="Times New Roman" panose="02020603050405020304" pitchFamily="18" charset="0"/>
              <a:ea typeface="Calibri" panose="020F0502020204030204" pitchFamily="34" charset="0"/>
            </a:endParaRPr>
          </a:p>
          <a:p>
            <a:pPr marL="0" indent="0">
              <a:buNone/>
            </a:pPr>
            <a:endParaRPr lang="en-US" dirty="0">
              <a:effectLst/>
              <a:latin typeface="Times New Roman" panose="02020603050405020304" pitchFamily="18" charset="0"/>
              <a:ea typeface="Calibri" panose="020F0502020204030204" pitchFamily="34" charset="0"/>
            </a:endParaRPr>
          </a:p>
          <a:p>
            <a:pPr marL="0" indent="0">
              <a:buNone/>
            </a:pPr>
            <a:endParaRPr lang="en-IN" dirty="0"/>
          </a:p>
        </p:txBody>
      </p:sp>
      <p:pic>
        <p:nvPicPr>
          <p:cNvPr id="5" name="Picture 4" descr="A black and purple text&#10;&#10;Description automatically generated">
            <a:extLst>
              <a:ext uri="{FF2B5EF4-FFF2-40B4-BE49-F238E27FC236}">
                <a16:creationId xmlns:a16="http://schemas.microsoft.com/office/drawing/2014/main" id="{4A75B459-9B0C-63AA-9A03-754A1F0333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61881"/>
            <a:ext cx="7164439" cy="1047963"/>
          </a:xfrm>
          <a:prstGeom prst="rect">
            <a:avLst/>
          </a:prstGeom>
        </p:spPr>
      </p:pic>
    </p:spTree>
    <p:extLst>
      <p:ext uri="{BB962C8B-B14F-4D97-AF65-F5344CB8AC3E}">
        <p14:creationId xmlns:p14="http://schemas.microsoft.com/office/powerpoint/2010/main" val="2770005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6212F-90DA-5A51-E18E-DAAEB5C83FE9}"/>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Calibri" panose="020F0502020204030204" pitchFamily="34" charset="0"/>
              </a:rPr>
              <a:t>Model Training and Hyperparameter Tuning</a:t>
            </a:r>
            <a:endParaRPr lang="en-IN" sz="3600" dirty="0"/>
          </a:p>
        </p:txBody>
      </p:sp>
      <p:sp>
        <p:nvSpPr>
          <p:cNvPr id="3" name="Content Placeholder 2">
            <a:extLst>
              <a:ext uri="{FF2B5EF4-FFF2-40B4-BE49-F238E27FC236}">
                <a16:creationId xmlns:a16="http://schemas.microsoft.com/office/drawing/2014/main" id="{00D01773-0A77-2F8F-7BEE-BFD69D7C0200}"/>
              </a:ext>
            </a:extLst>
          </p:cNvPr>
          <p:cNvSpPr>
            <a:spLocks noGrp="1"/>
          </p:cNvSpPr>
          <p:nvPr>
            <p:ph idx="1"/>
          </p:nvPr>
        </p:nvSpPr>
        <p:spPr>
          <a:xfrm>
            <a:off x="838200" y="1359673"/>
            <a:ext cx="10515600" cy="4817290"/>
          </a:xfrm>
        </p:spPr>
        <p:txBody>
          <a:bodyPr/>
          <a:lstStyle/>
          <a:p>
            <a:pPr marL="0" indent="0">
              <a:lnSpc>
                <a:spcPct val="150000"/>
              </a:lnSpc>
              <a:buNone/>
            </a:pPr>
            <a:r>
              <a:rPr lang="en-US" sz="1800" dirty="0">
                <a:effectLst/>
                <a:latin typeface="Times New Roman" panose="02020603050405020304" pitchFamily="18" charset="0"/>
                <a:ea typeface="Calibri" panose="020F0502020204030204" pitchFamily="34" charset="0"/>
              </a:rPr>
              <a:t>Train models using k-fold cross-validation. Regularize the model’s ability to structurally prevent overfitting by imposing a penalty on the coefficients. The models with optimal hyperparameter tuning will be evaluated by comparing the predictions of each model with validation data.</a:t>
            </a:r>
            <a:r>
              <a:rPr lang="en-US" sz="1800" b="1" dirty="0">
                <a:effectLst/>
                <a:latin typeface="Times New Roman" panose="02020603050405020304" pitchFamily="18" charset="0"/>
                <a:ea typeface="Calibri" panose="020F0502020204030204" pitchFamily="34" charset="0"/>
              </a:rPr>
              <a:t> </a:t>
            </a:r>
          </a:p>
          <a:p>
            <a:pPr marL="0" indent="0">
              <a:lnSpc>
                <a:spcPct val="150000"/>
              </a:lnSpc>
              <a:buNone/>
            </a:pPr>
            <a:endParaRPr lang="en-US" sz="1800" b="1" dirty="0">
              <a:latin typeface="Times New Roman" panose="02020603050405020304" pitchFamily="18" charset="0"/>
              <a:ea typeface="Calibri" panose="020F0502020204030204" pitchFamily="34" charset="0"/>
            </a:endParaRPr>
          </a:p>
          <a:p>
            <a:pPr marL="0" indent="0">
              <a:lnSpc>
                <a:spcPct val="150000"/>
              </a:lnSpc>
              <a:buNone/>
            </a:pPr>
            <a:endParaRPr lang="en-US" sz="1800" b="1" dirty="0">
              <a:effectLst/>
              <a:latin typeface="Times New Roman" panose="02020603050405020304" pitchFamily="18" charset="0"/>
              <a:ea typeface="Calibri" panose="020F0502020204030204" pitchFamily="34" charset="0"/>
            </a:endParaRPr>
          </a:p>
          <a:p>
            <a:pPr marL="0" indent="0">
              <a:lnSpc>
                <a:spcPct val="150000"/>
              </a:lnSpc>
              <a:buNone/>
            </a:pPr>
            <a:endParaRPr lang="en-US" sz="1800" b="1" dirty="0">
              <a:latin typeface="Times New Roman" panose="02020603050405020304" pitchFamily="18" charset="0"/>
              <a:ea typeface="Calibri" panose="020F0502020204030204" pitchFamily="34" charset="0"/>
            </a:endParaRPr>
          </a:p>
          <a:p>
            <a:pPr marL="0" indent="0">
              <a:lnSpc>
                <a:spcPct val="150000"/>
              </a:lnSpc>
              <a:buNone/>
            </a:pPr>
            <a:r>
              <a:rPr lang="en-US" sz="1800" dirty="0">
                <a:effectLst/>
                <a:latin typeface="Times New Roman" panose="02020603050405020304" pitchFamily="18" charset="0"/>
                <a:ea typeface="Calibri" panose="020F0502020204030204" pitchFamily="34" charset="0"/>
              </a:rPr>
              <a:t>Training models using k-fold cross-validation and seeing the performance of all the models in the given dataset.</a:t>
            </a:r>
            <a:endParaRPr lang="en-IN" sz="1800" dirty="0">
              <a:effectLst/>
              <a:latin typeface="Times New Roman" panose="02020603050405020304" pitchFamily="18" charset="0"/>
              <a:ea typeface="Calibri" panose="020F0502020204030204" pitchFamily="34" charset="0"/>
            </a:endParaRPr>
          </a:p>
          <a:p>
            <a:pPr marL="0" indent="0">
              <a:lnSpc>
                <a:spcPct val="150000"/>
              </a:lnSpc>
              <a:buNone/>
            </a:pPr>
            <a:endParaRPr lang="en-US" sz="1800" b="1" dirty="0">
              <a:effectLst/>
              <a:latin typeface="Times New Roman" panose="02020603050405020304" pitchFamily="18" charset="0"/>
              <a:ea typeface="Calibri" panose="020F0502020204030204" pitchFamily="34" charset="0"/>
            </a:endParaRPr>
          </a:p>
          <a:p>
            <a:pPr marL="0" indent="0">
              <a:lnSpc>
                <a:spcPct val="150000"/>
              </a:lnSpc>
              <a:buNone/>
            </a:pPr>
            <a:endParaRPr lang="en-IN" sz="1800" dirty="0">
              <a:effectLst/>
              <a:latin typeface="Times New Roman" panose="02020603050405020304" pitchFamily="18" charset="0"/>
              <a:ea typeface="Calibri" panose="020F0502020204030204" pitchFamily="34" charset="0"/>
            </a:endParaRPr>
          </a:p>
          <a:p>
            <a:pPr marL="0" indent="0">
              <a:buNone/>
            </a:pPr>
            <a:endParaRPr lang="en-IN" dirty="0"/>
          </a:p>
        </p:txBody>
      </p:sp>
      <p:pic>
        <p:nvPicPr>
          <p:cNvPr id="4" name="Picture 3" descr="A white screen with black text&#10;&#10;Description automatically generated with medium confidence">
            <a:extLst>
              <a:ext uri="{FF2B5EF4-FFF2-40B4-BE49-F238E27FC236}">
                <a16:creationId xmlns:a16="http://schemas.microsoft.com/office/drawing/2014/main" id="{F9F9C9A3-DDD4-7F50-61D7-3D1D34C387C1}"/>
              </a:ext>
            </a:extLst>
          </p:cNvPr>
          <p:cNvPicPr>
            <a:picLocks noChangeAspect="1"/>
          </p:cNvPicPr>
          <p:nvPr/>
        </p:nvPicPr>
        <p:blipFill>
          <a:blip r:embed="rId2"/>
          <a:stretch>
            <a:fillRect/>
          </a:stretch>
        </p:blipFill>
        <p:spPr>
          <a:xfrm>
            <a:off x="838200" y="2782644"/>
            <a:ext cx="7897572" cy="1616419"/>
          </a:xfrm>
          <a:prstGeom prst="rect">
            <a:avLst/>
          </a:prstGeom>
        </p:spPr>
      </p:pic>
      <p:pic>
        <p:nvPicPr>
          <p:cNvPr id="5" name="Picture 4" descr="A white rectangular sign with black text&#10;&#10;Description automatically generated">
            <a:extLst>
              <a:ext uri="{FF2B5EF4-FFF2-40B4-BE49-F238E27FC236}">
                <a16:creationId xmlns:a16="http://schemas.microsoft.com/office/drawing/2014/main" id="{B7A93D11-02B8-9842-FBE6-20BA71BFF14E}"/>
              </a:ext>
            </a:extLst>
          </p:cNvPr>
          <p:cNvPicPr>
            <a:picLocks noChangeAspect="1"/>
          </p:cNvPicPr>
          <p:nvPr/>
        </p:nvPicPr>
        <p:blipFill>
          <a:blip r:embed="rId3"/>
          <a:stretch>
            <a:fillRect/>
          </a:stretch>
        </p:blipFill>
        <p:spPr>
          <a:xfrm>
            <a:off x="838200" y="4896337"/>
            <a:ext cx="5384855" cy="799731"/>
          </a:xfrm>
          <a:prstGeom prst="rect">
            <a:avLst/>
          </a:prstGeom>
        </p:spPr>
      </p:pic>
    </p:spTree>
    <p:extLst>
      <p:ext uri="{BB962C8B-B14F-4D97-AF65-F5344CB8AC3E}">
        <p14:creationId xmlns:p14="http://schemas.microsoft.com/office/powerpoint/2010/main" val="730820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computer code&#10;&#10;Description automatically generated">
            <a:extLst>
              <a:ext uri="{FF2B5EF4-FFF2-40B4-BE49-F238E27FC236}">
                <a16:creationId xmlns:a16="http://schemas.microsoft.com/office/drawing/2014/main" id="{BD22F6A5-247C-EF8C-7C6B-8284ACCA10FF}"/>
              </a:ext>
            </a:extLst>
          </p:cNvPr>
          <p:cNvPicPr>
            <a:picLocks noChangeAspect="1"/>
          </p:cNvPicPr>
          <p:nvPr/>
        </p:nvPicPr>
        <p:blipFill>
          <a:blip r:embed="rId2"/>
          <a:stretch>
            <a:fillRect/>
          </a:stretch>
        </p:blipFill>
        <p:spPr>
          <a:xfrm>
            <a:off x="1434731" y="1384917"/>
            <a:ext cx="7633069" cy="4678532"/>
          </a:xfrm>
          <a:prstGeom prst="rect">
            <a:avLst/>
          </a:prstGeom>
        </p:spPr>
      </p:pic>
    </p:spTree>
    <p:extLst>
      <p:ext uri="{BB962C8B-B14F-4D97-AF65-F5344CB8AC3E}">
        <p14:creationId xmlns:p14="http://schemas.microsoft.com/office/powerpoint/2010/main" val="2389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831E-119C-5AA4-3857-EC886BF6E92A}"/>
              </a:ext>
            </a:extLst>
          </p:cNvPr>
          <p:cNvSpPr>
            <a:spLocks noGrp="1"/>
          </p:cNvSpPr>
          <p:nvPr>
            <p:ph type="title"/>
          </p:nvPr>
        </p:nvSpPr>
        <p:spPr>
          <a:xfrm>
            <a:off x="838200" y="381663"/>
            <a:ext cx="10515600" cy="763325"/>
          </a:xfrm>
        </p:spPr>
        <p:txBody>
          <a:bodyPr/>
          <a:lstStyle/>
          <a:p>
            <a:r>
              <a:rPr lang="en-US" sz="4400" b="1" dirty="0">
                <a:effectLst/>
                <a:latin typeface="Times New Roman" panose="02020603050405020304" pitchFamily="18" charset="0"/>
                <a:ea typeface="Calibri" panose="020F0502020204030204" pitchFamily="34" charset="0"/>
              </a:rPr>
              <a:t>Model </a:t>
            </a:r>
            <a:r>
              <a:rPr lang="en-US" sz="3600" b="1" dirty="0">
                <a:effectLst/>
                <a:latin typeface="Times New Roman" panose="02020603050405020304" pitchFamily="18" charset="0"/>
                <a:ea typeface="Calibri" panose="020F0502020204030204" pitchFamily="34" charset="0"/>
              </a:rPr>
              <a:t>Evaluation</a:t>
            </a:r>
            <a:endParaRPr lang="en-IN" sz="3600" dirty="0"/>
          </a:p>
        </p:txBody>
      </p:sp>
      <p:sp>
        <p:nvSpPr>
          <p:cNvPr id="3" name="Content Placeholder 2">
            <a:extLst>
              <a:ext uri="{FF2B5EF4-FFF2-40B4-BE49-F238E27FC236}">
                <a16:creationId xmlns:a16="http://schemas.microsoft.com/office/drawing/2014/main" id="{D434673D-F8B7-F342-04BA-8DBC35C47B26}"/>
              </a:ext>
            </a:extLst>
          </p:cNvPr>
          <p:cNvSpPr>
            <a:spLocks noGrp="1"/>
          </p:cNvSpPr>
          <p:nvPr>
            <p:ph idx="1"/>
          </p:nvPr>
        </p:nvSpPr>
        <p:spPr>
          <a:xfrm>
            <a:off x="838200" y="1144988"/>
            <a:ext cx="10515600" cy="5788549"/>
          </a:xfrm>
        </p:spPr>
        <p:txBody>
          <a:bodyPr>
            <a:normAutofit lnSpcReduction="10000"/>
          </a:bodyPr>
          <a:lstStyle/>
          <a:p>
            <a:pPr marL="0" indent="0">
              <a:lnSpc>
                <a:spcPct val="150000"/>
              </a:lnSpc>
              <a:buNone/>
            </a:pPr>
            <a:r>
              <a:rPr lang="en-US" sz="1800" dirty="0">
                <a:effectLst/>
                <a:latin typeface="Times New Roman" panose="02020603050405020304" pitchFamily="18" charset="0"/>
                <a:ea typeface="Calibri" panose="020F0502020204030204" pitchFamily="34" charset="0"/>
              </a:rPr>
              <a:t>The models will be evaluated using</a:t>
            </a:r>
            <a:r>
              <a:rPr lang="en-US" sz="1800" b="1"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Mean Absolute Error,</a:t>
            </a:r>
            <a:r>
              <a:rPr lang="en-US" sz="1800" b="1"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Mean Squared Error, Root-Mean-Square-Error score metrics which describe the differences between the predicted values and the observed values. </a:t>
            </a:r>
          </a:p>
          <a:p>
            <a:pPr marL="0" indent="0">
              <a:lnSpc>
                <a:spcPct val="150000"/>
              </a:lnSpc>
              <a:buNone/>
            </a:pPr>
            <a:r>
              <a:rPr lang="en-US" sz="1800" b="1" i="1" dirty="0">
                <a:effectLst/>
                <a:latin typeface="Times New Roman" panose="02020603050405020304" pitchFamily="18" charset="0"/>
                <a:ea typeface="Calibri" panose="020F0502020204030204" pitchFamily="34" charset="0"/>
              </a:rPr>
              <a:t>Evaluation Metric-</a:t>
            </a:r>
            <a:r>
              <a:rPr lang="en-US" sz="1800" b="1"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The performance will be evaluated using</a:t>
            </a:r>
            <a:r>
              <a:rPr lang="en-US" sz="1800" b="1"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Mean Absolute Error,</a:t>
            </a:r>
            <a:r>
              <a:rPr lang="en-US" sz="1800" b="1"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Mean Squared Error, Root-Mean-Square-Error metrics against the baseline. Lower the score, better the model.</a:t>
            </a:r>
          </a:p>
          <a:p>
            <a:pPr marL="0" indent="0">
              <a:lnSpc>
                <a:spcPct val="150000"/>
              </a:lnSpc>
              <a:buNone/>
            </a:pPr>
            <a:endParaRPr lang="en-US" sz="1800" dirty="0">
              <a:latin typeface="Times New Roman" panose="02020603050405020304" pitchFamily="18" charset="0"/>
              <a:ea typeface="Calibri" panose="020F0502020204030204" pitchFamily="34" charset="0"/>
            </a:endParaRPr>
          </a:p>
          <a:p>
            <a:pPr marL="0" indent="0">
              <a:lnSpc>
                <a:spcPct val="150000"/>
              </a:lnSpc>
              <a:buNone/>
            </a:pPr>
            <a:endParaRPr lang="en-US" sz="1800" dirty="0">
              <a:effectLst/>
              <a:latin typeface="Times New Roman" panose="02020603050405020304" pitchFamily="18" charset="0"/>
              <a:ea typeface="Calibri" panose="020F0502020204030204" pitchFamily="34" charset="0"/>
            </a:endParaRPr>
          </a:p>
          <a:p>
            <a:pPr marL="0" indent="0">
              <a:lnSpc>
                <a:spcPct val="150000"/>
              </a:lnSpc>
              <a:buNone/>
            </a:pPr>
            <a:endParaRPr lang="en-US" sz="1800" dirty="0">
              <a:latin typeface="Times New Roman" panose="02020603050405020304" pitchFamily="18" charset="0"/>
              <a:ea typeface="Calibri" panose="020F0502020204030204" pitchFamily="34" charset="0"/>
            </a:endParaRPr>
          </a:p>
          <a:p>
            <a:pPr marL="0" indent="0">
              <a:lnSpc>
                <a:spcPct val="150000"/>
              </a:lnSpc>
              <a:buNone/>
            </a:pPr>
            <a:endParaRPr lang="en-US" sz="1800" dirty="0">
              <a:effectLst/>
              <a:latin typeface="Times New Roman" panose="02020603050405020304" pitchFamily="18" charset="0"/>
              <a:ea typeface="Calibri" panose="020F0502020204030204" pitchFamily="34" charset="0"/>
            </a:endParaRPr>
          </a:p>
          <a:p>
            <a:pPr marL="0" indent="0">
              <a:lnSpc>
                <a:spcPct val="150000"/>
              </a:lnSpc>
              <a:buNone/>
            </a:pPr>
            <a:endParaRPr lang="en-US" sz="1800" dirty="0">
              <a:latin typeface="Times New Roman" panose="02020603050405020304" pitchFamily="18" charset="0"/>
              <a:ea typeface="Calibri" panose="020F0502020204030204" pitchFamily="34" charset="0"/>
            </a:endParaRPr>
          </a:p>
          <a:p>
            <a:pPr marL="0" indent="0">
              <a:lnSpc>
                <a:spcPct val="150000"/>
              </a:lnSpc>
              <a:buNone/>
            </a:pPr>
            <a:endParaRPr lang="en-US" sz="1800" dirty="0">
              <a:effectLst/>
              <a:latin typeface="Times New Roman" panose="02020603050405020304" pitchFamily="18" charset="0"/>
              <a:ea typeface="Calibri" panose="020F0502020204030204" pitchFamily="34" charset="0"/>
            </a:endParaRPr>
          </a:p>
          <a:p>
            <a:pPr marL="0" indent="0">
              <a:lnSpc>
                <a:spcPct val="150000"/>
              </a:lnSpc>
              <a:buNone/>
            </a:pPr>
            <a:r>
              <a:rPr lang="en-US" sz="1800" dirty="0">
                <a:effectLst/>
                <a:latin typeface="Times New Roman" panose="02020603050405020304" pitchFamily="18" charset="0"/>
                <a:ea typeface="Calibri" panose="020F0502020204030204" pitchFamily="34" charset="0"/>
              </a:rPr>
              <a:t>Mean Absolute Error, Mean Square Error and Root Mean Square Error can range from 0 to infinity. The lower the score, the better the prediction. </a:t>
            </a:r>
            <a:endParaRPr lang="en-IN" sz="1800" dirty="0">
              <a:effectLst/>
              <a:latin typeface="Times New Roman" panose="02020603050405020304" pitchFamily="18" charset="0"/>
              <a:ea typeface="Calibri" panose="020F0502020204030204" pitchFamily="34" charset="0"/>
            </a:endParaRPr>
          </a:p>
          <a:p>
            <a:pPr marL="0" indent="0">
              <a:lnSpc>
                <a:spcPct val="150000"/>
              </a:lnSpc>
              <a:buNone/>
            </a:pPr>
            <a:endParaRPr lang="en-IN" sz="1800" dirty="0">
              <a:effectLst/>
              <a:latin typeface="Times New Roman" panose="02020603050405020304" pitchFamily="18" charset="0"/>
              <a:ea typeface="Calibri" panose="020F0502020204030204" pitchFamily="34" charset="0"/>
            </a:endParaRPr>
          </a:p>
          <a:p>
            <a:pPr marL="0" indent="0">
              <a:lnSpc>
                <a:spcPct val="150000"/>
              </a:lnSpc>
              <a:buNone/>
            </a:pPr>
            <a:endParaRPr lang="en-IN" sz="1800" dirty="0">
              <a:effectLst/>
              <a:latin typeface="Times New Roman" panose="02020603050405020304" pitchFamily="18" charset="0"/>
              <a:ea typeface="Calibri" panose="020F0502020204030204" pitchFamily="34" charset="0"/>
            </a:endParaRPr>
          </a:p>
          <a:p>
            <a:pPr marL="0" indent="0">
              <a:buNone/>
            </a:pPr>
            <a:endParaRPr lang="en-IN" dirty="0"/>
          </a:p>
        </p:txBody>
      </p:sp>
      <p:pic>
        <p:nvPicPr>
          <p:cNvPr id="4" name="Picture 3" descr="A screenshot of a computer program&#10;&#10;Description automatically generated">
            <a:extLst>
              <a:ext uri="{FF2B5EF4-FFF2-40B4-BE49-F238E27FC236}">
                <a16:creationId xmlns:a16="http://schemas.microsoft.com/office/drawing/2014/main" id="{5AD8B717-0E2E-D385-1FF6-372073887854}"/>
              </a:ext>
            </a:extLst>
          </p:cNvPr>
          <p:cNvPicPr>
            <a:picLocks noChangeAspect="1"/>
          </p:cNvPicPr>
          <p:nvPr/>
        </p:nvPicPr>
        <p:blipFill>
          <a:blip r:embed="rId2"/>
          <a:stretch>
            <a:fillRect/>
          </a:stretch>
        </p:blipFill>
        <p:spPr>
          <a:xfrm>
            <a:off x="961445" y="3054929"/>
            <a:ext cx="9725107" cy="2972160"/>
          </a:xfrm>
          <a:prstGeom prst="rect">
            <a:avLst/>
          </a:prstGeom>
        </p:spPr>
      </p:pic>
    </p:spTree>
    <p:extLst>
      <p:ext uri="{BB962C8B-B14F-4D97-AF65-F5344CB8AC3E}">
        <p14:creationId xmlns:p14="http://schemas.microsoft.com/office/powerpoint/2010/main" val="1939449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F525D3-E984-14B2-3894-1A87FE961140}"/>
              </a:ext>
            </a:extLst>
          </p:cNvPr>
          <p:cNvSpPr>
            <a:spLocks noGrp="1"/>
          </p:cNvSpPr>
          <p:nvPr>
            <p:ph idx="1"/>
          </p:nvPr>
        </p:nvSpPr>
        <p:spPr>
          <a:xfrm>
            <a:off x="838200" y="365125"/>
            <a:ext cx="10515600" cy="5811838"/>
          </a:xfrm>
        </p:spPr>
        <p:txBody>
          <a:bodyPr/>
          <a:lstStyle/>
          <a:p>
            <a:pPr marL="0" indent="0">
              <a:buNone/>
            </a:pPr>
            <a:r>
              <a:rPr lang="en-US" sz="2400" dirty="0">
                <a:effectLst/>
                <a:latin typeface="Times New Roman" panose="02020603050405020304" pitchFamily="18" charset="0"/>
                <a:ea typeface="Calibri" panose="020F0502020204030204" pitchFamily="34" charset="0"/>
              </a:rPr>
              <a:t>The results for evaluation metrics for the baseline model are-</a:t>
            </a:r>
            <a:endParaRPr lang="en-IN" sz="2400" dirty="0">
              <a:effectLst/>
              <a:latin typeface="Times New Roman" panose="02020603050405020304" pitchFamily="18" charset="0"/>
              <a:ea typeface="Calibri" panose="020F0502020204030204" pitchFamily="34" charset="0"/>
            </a:endParaRPr>
          </a:p>
          <a:p>
            <a:pPr marL="0" indent="0">
              <a:buNone/>
            </a:pPr>
            <a:endParaRPr lang="en-IN" dirty="0"/>
          </a:p>
        </p:txBody>
      </p:sp>
      <p:pic>
        <p:nvPicPr>
          <p:cNvPr id="4" name="Picture 3" descr="A white screen with black text&#10;&#10;Description automatically generated">
            <a:extLst>
              <a:ext uri="{FF2B5EF4-FFF2-40B4-BE49-F238E27FC236}">
                <a16:creationId xmlns:a16="http://schemas.microsoft.com/office/drawing/2014/main" id="{3F352601-29EC-BAA4-AECE-D33691E45543}"/>
              </a:ext>
            </a:extLst>
          </p:cNvPr>
          <p:cNvPicPr>
            <a:picLocks noChangeAspect="1"/>
          </p:cNvPicPr>
          <p:nvPr/>
        </p:nvPicPr>
        <p:blipFill>
          <a:blip r:embed="rId2"/>
          <a:stretch>
            <a:fillRect/>
          </a:stretch>
        </p:blipFill>
        <p:spPr>
          <a:xfrm>
            <a:off x="764225" y="791599"/>
            <a:ext cx="7157150" cy="3648743"/>
          </a:xfrm>
          <a:prstGeom prst="rect">
            <a:avLst/>
          </a:prstGeom>
        </p:spPr>
      </p:pic>
    </p:spTree>
    <p:extLst>
      <p:ext uri="{BB962C8B-B14F-4D97-AF65-F5344CB8AC3E}">
        <p14:creationId xmlns:p14="http://schemas.microsoft.com/office/powerpoint/2010/main" val="957422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a model&#10;&#10;Description automatically generated with medium confidence">
            <a:extLst>
              <a:ext uri="{FF2B5EF4-FFF2-40B4-BE49-F238E27FC236}">
                <a16:creationId xmlns:a16="http://schemas.microsoft.com/office/drawing/2014/main" id="{3AD3CACA-9604-3584-61DF-4E2831702ABB}"/>
              </a:ext>
            </a:extLst>
          </p:cNvPr>
          <p:cNvPicPr>
            <a:picLocks noChangeAspect="1"/>
          </p:cNvPicPr>
          <p:nvPr/>
        </p:nvPicPr>
        <p:blipFill>
          <a:blip r:embed="rId2"/>
          <a:stretch>
            <a:fillRect/>
          </a:stretch>
        </p:blipFill>
        <p:spPr>
          <a:xfrm>
            <a:off x="3133078" y="3882181"/>
            <a:ext cx="5336219" cy="2741083"/>
          </a:xfrm>
          <a:prstGeom prst="rect">
            <a:avLst/>
          </a:prstGeom>
        </p:spPr>
      </p:pic>
      <p:pic>
        <p:nvPicPr>
          <p:cNvPr id="4" name="Picture 3" descr="A graph with lines and numbers&#10;&#10;Description automatically generated">
            <a:extLst>
              <a:ext uri="{FF2B5EF4-FFF2-40B4-BE49-F238E27FC236}">
                <a16:creationId xmlns:a16="http://schemas.microsoft.com/office/drawing/2014/main" id="{CC5E4B56-ED9F-98BC-AD09-5D311CEFA75C}"/>
              </a:ext>
            </a:extLst>
          </p:cNvPr>
          <p:cNvPicPr>
            <a:picLocks noChangeAspect="1"/>
          </p:cNvPicPr>
          <p:nvPr/>
        </p:nvPicPr>
        <p:blipFill>
          <a:blip r:embed="rId3"/>
          <a:stretch>
            <a:fillRect/>
          </a:stretch>
        </p:blipFill>
        <p:spPr>
          <a:xfrm>
            <a:off x="186060" y="755223"/>
            <a:ext cx="5717590" cy="2971192"/>
          </a:xfrm>
          <a:prstGeom prst="rect">
            <a:avLst/>
          </a:prstGeom>
        </p:spPr>
      </p:pic>
      <p:pic>
        <p:nvPicPr>
          <p:cNvPr id="5" name="Picture 4" descr="A graph of a triangle&#10;&#10;Description automatically generated with medium confidence">
            <a:extLst>
              <a:ext uri="{FF2B5EF4-FFF2-40B4-BE49-F238E27FC236}">
                <a16:creationId xmlns:a16="http://schemas.microsoft.com/office/drawing/2014/main" id="{BFEF80C5-3373-3660-C9FA-1DDA13B17341}"/>
              </a:ext>
            </a:extLst>
          </p:cNvPr>
          <p:cNvPicPr>
            <a:picLocks noChangeAspect="1"/>
          </p:cNvPicPr>
          <p:nvPr/>
        </p:nvPicPr>
        <p:blipFill>
          <a:blip r:embed="rId4"/>
          <a:stretch>
            <a:fillRect/>
          </a:stretch>
        </p:blipFill>
        <p:spPr>
          <a:xfrm>
            <a:off x="5973931" y="633556"/>
            <a:ext cx="5638061" cy="2937092"/>
          </a:xfrm>
          <a:prstGeom prst="rect">
            <a:avLst/>
          </a:prstGeom>
        </p:spPr>
      </p:pic>
    </p:spTree>
    <p:extLst>
      <p:ext uri="{BB962C8B-B14F-4D97-AF65-F5344CB8AC3E}">
        <p14:creationId xmlns:p14="http://schemas.microsoft.com/office/powerpoint/2010/main" val="2792316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7B868-2CFB-4EC7-EDD6-91687B2E0AB4}"/>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Conclusion</a:t>
            </a:r>
            <a:endParaRPr lang="en-IN" sz="3600" dirty="0"/>
          </a:p>
        </p:txBody>
      </p:sp>
      <p:sp>
        <p:nvSpPr>
          <p:cNvPr id="3" name="Content Placeholder 2">
            <a:extLst>
              <a:ext uri="{FF2B5EF4-FFF2-40B4-BE49-F238E27FC236}">
                <a16:creationId xmlns:a16="http://schemas.microsoft.com/office/drawing/2014/main" id="{94157100-84D1-6E9E-77BE-5B7F26C675AE}"/>
              </a:ext>
            </a:extLst>
          </p:cNvPr>
          <p:cNvSpPr>
            <a:spLocks noGrp="1"/>
          </p:cNvSpPr>
          <p:nvPr>
            <p:ph idx="1"/>
          </p:nvPr>
        </p:nvSpPr>
        <p:spPr>
          <a:xfrm>
            <a:off x="838200" y="1335819"/>
            <a:ext cx="10515600" cy="4841144"/>
          </a:xfrm>
        </p:spPr>
        <p:txBody>
          <a:bodyPr/>
          <a:lstStyle/>
          <a:p>
            <a:pPr marL="0" indent="0">
              <a:buNone/>
            </a:pPr>
            <a:r>
              <a:rPr lang="en-US" sz="2800" dirty="0">
                <a:latin typeface="Times New Roman" panose="02020603050405020304" pitchFamily="18" charset="0"/>
                <a:ea typeface="Tahoma" panose="020B0604030504040204" pitchFamily="34" charset="0"/>
                <a:cs typeface="Times New Roman" panose="02020603050405020304" pitchFamily="18" charset="0"/>
              </a:rPr>
              <a:t>A decision support system can assist a person in making better selections by identifying the aspect that most influences insurance prices. Python has been used to create the decision support system for calculating insurance costs and identifying the characteristic that contributes the most to insurance expenses</a:t>
            </a:r>
            <a:r>
              <a:rPr lang="en-US" sz="2800" kern="0" dirty="0">
                <a:latin typeface="Times New Roman" panose="02020603050405020304" pitchFamily="18" charset="0"/>
                <a:ea typeface="Tahoma" panose="020B0604030504040204" pitchFamily="34" charset="0"/>
                <a:cs typeface="Times New Roman" panose="02020603050405020304" pitchFamily="18" charset="0"/>
              </a:rPr>
              <a:t>. </a:t>
            </a:r>
            <a:r>
              <a:rPr lang="en-US" sz="2800" kern="0" dirty="0">
                <a:effectLst/>
                <a:latin typeface="Times New Roman" panose="02020603050405020304" pitchFamily="18" charset="0"/>
                <a:ea typeface="Tahoma" panose="020B0604030504040204" pitchFamily="34" charset="0"/>
                <a:cs typeface="Times New Roman" panose="02020603050405020304" pitchFamily="18" charset="0"/>
              </a:rPr>
              <a:t>The results from the decision support system show that Smoking is the most contributing feature for insurance costs.</a:t>
            </a:r>
          </a:p>
          <a:p>
            <a:pPr marL="0" indent="0">
              <a:buNone/>
            </a:pPr>
            <a:endParaRPr lang="en-IN" dirty="0"/>
          </a:p>
        </p:txBody>
      </p:sp>
    </p:spTree>
    <p:extLst>
      <p:ext uri="{BB962C8B-B14F-4D97-AF65-F5344CB8AC3E}">
        <p14:creationId xmlns:p14="http://schemas.microsoft.com/office/powerpoint/2010/main" val="967814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3C2F-DB5B-CA56-4E20-BAB1C2E8F1C0}"/>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Abstract</a:t>
            </a:r>
            <a:endParaRPr lang="en-IN" dirty="0"/>
          </a:p>
        </p:txBody>
      </p:sp>
      <p:sp>
        <p:nvSpPr>
          <p:cNvPr id="3" name="Content Placeholder 2">
            <a:extLst>
              <a:ext uri="{FF2B5EF4-FFF2-40B4-BE49-F238E27FC236}">
                <a16:creationId xmlns:a16="http://schemas.microsoft.com/office/drawing/2014/main" id="{A3FD2CB4-C86C-7AC0-B9B2-9827702DF218}"/>
              </a:ext>
            </a:extLst>
          </p:cNvPr>
          <p:cNvSpPr>
            <a:spLocks noGrp="1"/>
          </p:cNvSpPr>
          <p:nvPr>
            <p:ph idx="1"/>
          </p:nvPr>
        </p:nvSpPr>
        <p:spPr/>
        <p:txBody>
          <a:bodyPr/>
          <a:lstStyle/>
          <a:p>
            <a:pPr marL="0" indent="0">
              <a:buNone/>
            </a:pPr>
            <a:r>
              <a:rPr lang="en-US" sz="2800" dirty="0">
                <a:latin typeface="Times New Roman" panose="02020603050405020304" pitchFamily="18" charset="0"/>
                <a:cs typeface="Times New Roman" panose="02020603050405020304" pitchFamily="18" charset="0"/>
              </a:rPr>
              <a:t>The project's main goal is to assist in lowering the cost of health insurance for individuals. The answer to this issue is to use machine learning models to create a decision support system that can forecast an individual's health insurance costs and the factors that contribute to those costs. The study and findings of this effort will lower the average amount of money that Americans spend on insurance, enhance lifestyle, and assist individuals and families in making better healthcare decisions</a:t>
            </a:r>
            <a:r>
              <a:rPr lang="en-US" sz="3600" dirty="0">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2732312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F47F4-BBDF-DC9F-0336-8794115EECF4}"/>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References</a:t>
            </a:r>
            <a:endParaRPr lang="en-IN" sz="3600" b="1" dirty="0"/>
          </a:p>
        </p:txBody>
      </p:sp>
      <p:sp>
        <p:nvSpPr>
          <p:cNvPr id="3" name="Content Placeholder 2">
            <a:extLst>
              <a:ext uri="{FF2B5EF4-FFF2-40B4-BE49-F238E27FC236}">
                <a16:creationId xmlns:a16="http://schemas.microsoft.com/office/drawing/2014/main" id="{D7C71548-219C-1249-D915-55D94FE0FACB}"/>
              </a:ext>
            </a:extLst>
          </p:cNvPr>
          <p:cNvSpPr>
            <a:spLocks noGrp="1"/>
          </p:cNvSpPr>
          <p:nvPr>
            <p:ph idx="1"/>
          </p:nvPr>
        </p:nvSpPr>
        <p:spPr>
          <a:xfrm>
            <a:off x="838200" y="1248355"/>
            <a:ext cx="10515600" cy="4928608"/>
          </a:xfrm>
        </p:spPr>
        <p:txBody>
          <a:bodyPr/>
          <a:lstStyle/>
          <a:p>
            <a:pPr marL="457200" marR="0" indent="-457200">
              <a:lnSpc>
                <a:spcPct val="200000"/>
              </a:lnSpc>
              <a:spcBef>
                <a:spcPts val="0"/>
              </a:spcBef>
              <a:spcAft>
                <a:spcPts val="0"/>
              </a:spcAft>
            </a:pPr>
            <a:r>
              <a:rPr lang="en-US" sz="2400" dirty="0">
                <a:effectLst/>
                <a:latin typeface="Times New Roman" panose="02020603050405020304" pitchFamily="18" charset="0"/>
                <a:ea typeface="Calibri" panose="020F0502020204030204" pitchFamily="34" charset="0"/>
              </a:rPr>
              <a:t>Lantz, B. (2019). </a:t>
            </a:r>
            <a:r>
              <a:rPr lang="en-US" sz="2400" i="1" dirty="0">
                <a:effectLst/>
                <a:latin typeface="Times New Roman" panose="02020603050405020304" pitchFamily="18" charset="0"/>
                <a:ea typeface="Calibri" panose="020F0502020204030204" pitchFamily="34" charset="0"/>
              </a:rPr>
              <a:t>Machine learning with R: expert techniques for predictive modeling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Packt</a:t>
            </a:r>
            <a:r>
              <a:rPr lang="en-US" sz="2400" dirty="0">
                <a:effectLst/>
                <a:latin typeface="Times New Roman" panose="02020603050405020304" pitchFamily="18" charset="0"/>
                <a:ea typeface="Calibri" panose="020F0502020204030204" pitchFamily="34" charset="0"/>
              </a:rPr>
              <a:t> publishing ltd.</a:t>
            </a:r>
          </a:p>
          <a:p>
            <a:pPr marL="457200" marR="0" indent="-457200">
              <a:lnSpc>
                <a:spcPct val="200000"/>
              </a:lnSpc>
              <a:spcBef>
                <a:spcPts val="0"/>
              </a:spcBef>
              <a:spcAft>
                <a:spcPts val="0"/>
              </a:spcAft>
            </a:pPr>
            <a:r>
              <a:rPr lang="en-US" sz="2400" dirty="0">
                <a:effectLst/>
                <a:latin typeface="Times New Roman" panose="02020603050405020304" pitchFamily="18" charset="0"/>
                <a:ea typeface="Calibri" panose="020F0502020204030204" pitchFamily="34" charset="0"/>
              </a:rPr>
              <a:t>Roger, Z., Pavlov &amp; Nacho, C. (2017, March 28). </a:t>
            </a:r>
            <a:r>
              <a:rPr lang="en-US" sz="2400" i="1" dirty="0">
                <a:effectLst/>
                <a:latin typeface="Times New Roman" panose="02020603050405020304" pitchFamily="18" charset="0"/>
                <a:ea typeface="Calibri" panose="020F0502020204030204" pitchFamily="34" charset="0"/>
              </a:rPr>
              <a:t>Machine-Learning-with-R-datasets</a:t>
            </a:r>
            <a:r>
              <a:rPr lang="en-US" sz="2400" dirty="0">
                <a:effectLst/>
                <a:latin typeface="Times New Roman" panose="02020603050405020304" pitchFamily="18" charset="0"/>
                <a:ea typeface="Calibri" panose="020F0502020204030204" pitchFamily="34" charset="0"/>
              </a:rPr>
              <a:t>. GitHub. </a:t>
            </a:r>
            <a:r>
              <a:rPr lang="en-US" sz="2400" u="sng" dirty="0">
                <a:solidFill>
                  <a:srgbClr val="0563C1"/>
                </a:solidFill>
                <a:effectLst/>
                <a:latin typeface="Times New Roman" panose="02020603050405020304" pitchFamily="18" charset="0"/>
                <a:ea typeface="Calibri" panose="020F0502020204030204" pitchFamily="34" charset="0"/>
                <a:hlinkClick r:id="rId2"/>
              </a:rPr>
              <a:t>https://github.com/stedy/Machine-Learning-with-R-datasets</a:t>
            </a:r>
            <a:endParaRPr lang="en-US" sz="2400" dirty="0">
              <a:effectLst/>
              <a:latin typeface="Times New Roman" panose="02020603050405020304" pitchFamily="18"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662120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071CF-7432-2879-B004-D6F220FDA175}"/>
              </a:ext>
            </a:extLst>
          </p:cNvPr>
          <p:cNvSpPr>
            <a:spLocks noGrp="1"/>
          </p:cNvSpPr>
          <p:nvPr>
            <p:ph type="title"/>
          </p:nvPr>
        </p:nvSpPr>
        <p:spPr/>
        <p:txBody>
          <a:bodyPr/>
          <a:lstStyle/>
          <a:p>
            <a:r>
              <a:rPr lang="en-US" sz="4400" b="1" dirty="0">
                <a:effectLst/>
                <a:latin typeface="Times New Roman" panose="02020603050405020304" pitchFamily="18" charset="0"/>
              </a:rPr>
              <a:t>Dataset</a:t>
            </a:r>
            <a:endParaRPr lang="en-IN" dirty="0"/>
          </a:p>
        </p:txBody>
      </p:sp>
      <p:sp>
        <p:nvSpPr>
          <p:cNvPr id="3" name="Content Placeholder 2">
            <a:extLst>
              <a:ext uri="{FF2B5EF4-FFF2-40B4-BE49-F238E27FC236}">
                <a16:creationId xmlns:a16="http://schemas.microsoft.com/office/drawing/2014/main" id="{EED3F5FB-BD60-FBB9-3B73-52189A633977}"/>
              </a:ext>
            </a:extLst>
          </p:cNvPr>
          <p:cNvSpPr>
            <a:spLocks noGrp="1"/>
          </p:cNvSpPr>
          <p:nvPr>
            <p:ph idx="1"/>
          </p:nvPr>
        </p:nvSpPr>
        <p:spPr>
          <a:xfrm>
            <a:off x="838200" y="1367624"/>
            <a:ext cx="10515600" cy="4809339"/>
          </a:xfrm>
        </p:spPr>
        <p:txBody>
          <a:bodyPr/>
          <a:lstStyle/>
          <a:p>
            <a:pPr marL="0" indent="0">
              <a:buNone/>
            </a:pP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The dataset contains 13 data features and </a:t>
            </a:r>
            <a:r>
              <a:rPr lang="en-US" sz="2000" kern="0" dirty="0">
                <a:latin typeface="Times New Roman" panose="02020603050405020304" pitchFamily="18" charset="0"/>
                <a:ea typeface="Calibri" panose="020F0502020204030204" pitchFamily="34" charset="0"/>
                <a:cs typeface="Times New Roman" panose="02020603050405020304" pitchFamily="18" charset="0"/>
              </a:rPr>
              <a:t>15000</a:t>
            </a: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 data rows. [1] [2]</a:t>
            </a:r>
            <a:b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Data Sources: </a:t>
            </a:r>
            <a:r>
              <a:rPr lang="en-US" sz="1800" dirty="0">
                <a:effectLst/>
                <a:latin typeface="Times New Roman" panose="02020603050405020304" pitchFamily="18" charset="0"/>
                <a:ea typeface="Calibri" panose="020F0502020204030204" pitchFamily="34" charset="0"/>
              </a:rPr>
              <a:t>The actual source of the dataset is from the book </a:t>
            </a:r>
            <a:r>
              <a:rPr lang="en-US" sz="1800" u="sng" dirty="0">
                <a:solidFill>
                  <a:srgbClr val="0563C1"/>
                </a:solidFill>
                <a:effectLst/>
                <a:latin typeface="Times New Roman" panose="02020603050405020304" pitchFamily="18" charset="0"/>
                <a:ea typeface="Calibri" panose="020F0502020204030204" pitchFamily="34" charset="0"/>
                <a:hlinkClick r:id="rId2"/>
              </a:rPr>
              <a:t>Machine Learning with R</a:t>
            </a:r>
            <a:r>
              <a:rPr lang="en-US" sz="1800" dirty="0">
                <a:effectLst/>
                <a:latin typeface="Times New Roman" panose="02020603050405020304" pitchFamily="18" charset="0"/>
                <a:ea typeface="Calibri" panose="020F0502020204030204" pitchFamily="34" charset="0"/>
              </a:rPr>
              <a:t> by Brett Lantz [</a:t>
            </a:r>
            <a:r>
              <a:rPr lang="en-US" sz="1800" u="sng" dirty="0">
                <a:solidFill>
                  <a:srgbClr val="0563C1"/>
                </a:solidFill>
                <a:effectLst/>
                <a:latin typeface="Times New Roman" panose="02020603050405020304" pitchFamily="18" charset="0"/>
                <a:ea typeface="Calibri" panose="020F0502020204030204" pitchFamily="34" charset="0"/>
                <a:hlinkClick r:id="rId3"/>
              </a:rPr>
              <a:t>3</a:t>
            </a:r>
            <a:r>
              <a:rPr lang="en-US" sz="1800" dirty="0">
                <a:effectLst/>
                <a:latin typeface="Times New Roman" panose="02020603050405020304" pitchFamily="18" charset="0"/>
                <a:ea typeface="Calibri" panose="020F0502020204030204" pitchFamily="34" charset="0"/>
              </a:rPr>
              <a:t>]. </a:t>
            </a:r>
            <a:endParaRPr lang="en-IN" sz="1800" dirty="0">
              <a:latin typeface="Times New Roman" panose="02020603050405020304" pitchFamily="18" charset="0"/>
              <a:ea typeface="Calibri" panose="020F0502020204030204" pitchFamily="34" charset="0"/>
            </a:endParaRPr>
          </a:p>
          <a:p>
            <a:pPr marL="0" indent="0">
              <a:buNone/>
            </a:pPr>
            <a:r>
              <a:rPr lang="en-US" sz="1800" i="1" dirty="0">
                <a:effectLst/>
                <a:latin typeface="Times New Roman" panose="02020603050405020304" pitchFamily="18" charset="0"/>
                <a:ea typeface="Calibri" panose="020F0502020204030204" pitchFamily="34" charset="0"/>
              </a:rPr>
              <a:t>Input-Output pair-</a:t>
            </a:r>
            <a:r>
              <a:rPr lang="en-US" sz="1800" b="1"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The input for this project is factors that contribute to health insurance costs- 13 data features and 15000 data rows. The output is the charges and features ranked by importance of contribution to insurance charges.</a:t>
            </a:r>
            <a:endParaRPr lang="en-US" sz="2000" kern="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b="1" i="1" dirty="0">
                <a:effectLst/>
                <a:latin typeface="Times New Roman" panose="02020603050405020304" pitchFamily="18" charset="0"/>
                <a:ea typeface="Calibri" panose="020F0502020204030204" pitchFamily="34" charset="0"/>
              </a:rPr>
              <a:t>Importing the data-</a:t>
            </a:r>
          </a:p>
          <a:p>
            <a:pPr marL="0" indent="0">
              <a:buNone/>
            </a:pPr>
            <a:endParaRPr lang="en-IN" sz="1800" dirty="0">
              <a:effectLst/>
              <a:latin typeface="Times New Roman" panose="02020603050405020304" pitchFamily="18" charset="0"/>
              <a:ea typeface="Calibri" panose="020F0502020204030204" pitchFamily="34" charset="0"/>
            </a:endParaRPr>
          </a:p>
          <a:p>
            <a:pPr marL="0" indent="0">
              <a:buNone/>
            </a:pPr>
            <a:endParaRPr lang="en-US" sz="2800" kern="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7" name="Picture 6" descr="A group of colorful text&#10;&#10;Description automatically generated with medium confidence">
            <a:extLst>
              <a:ext uri="{FF2B5EF4-FFF2-40B4-BE49-F238E27FC236}">
                <a16:creationId xmlns:a16="http://schemas.microsoft.com/office/drawing/2014/main" id="{76509621-B940-EC06-DC3D-B52D3F04FF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429000"/>
            <a:ext cx="10992415" cy="2616334"/>
          </a:xfrm>
          <a:prstGeom prst="rect">
            <a:avLst/>
          </a:prstGeom>
        </p:spPr>
      </p:pic>
    </p:spTree>
    <p:extLst>
      <p:ext uri="{BB962C8B-B14F-4D97-AF65-F5344CB8AC3E}">
        <p14:creationId xmlns:p14="http://schemas.microsoft.com/office/powerpoint/2010/main" val="800312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2D5C2-58ED-7062-EDC8-750A2A71F6D8}"/>
              </a:ext>
            </a:extLst>
          </p:cNvPr>
          <p:cNvSpPr>
            <a:spLocks noGrp="1"/>
          </p:cNvSpPr>
          <p:nvPr>
            <p:ph type="title"/>
          </p:nvPr>
        </p:nvSpPr>
        <p:spPr/>
        <p:txBody>
          <a:bodyPr/>
          <a:lstStyle/>
          <a:p>
            <a:r>
              <a:rPr lang="en-US" sz="4800" b="1" dirty="0">
                <a:latin typeface="Times New Roman" panose="02020603050405020304" pitchFamily="18" charset="0"/>
                <a:cs typeface="Times New Roman" panose="02020603050405020304" pitchFamily="18" charset="0"/>
              </a:rPr>
              <a:t>Data </a:t>
            </a:r>
            <a:r>
              <a:rPr lang="en-US" sz="4400" b="1" dirty="0">
                <a:latin typeface="Times New Roman" panose="02020603050405020304" pitchFamily="18" charset="0"/>
                <a:cs typeface="Times New Roman" panose="02020603050405020304" pitchFamily="18" charset="0"/>
              </a:rPr>
              <a:t>Preprocessing</a:t>
            </a:r>
            <a:endParaRPr lang="en-IN" dirty="0"/>
          </a:p>
        </p:txBody>
      </p:sp>
      <p:sp>
        <p:nvSpPr>
          <p:cNvPr id="3" name="Content Placeholder 2">
            <a:extLst>
              <a:ext uri="{FF2B5EF4-FFF2-40B4-BE49-F238E27FC236}">
                <a16:creationId xmlns:a16="http://schemas.microsoft.com/office/drawing/2014/main" id="{7C5C9770-2594-83D0-68F1-0E27F68C5E0E}"/>
              </a:ext>
            </a:extLst>
          </p:cNvPr>
          <p:cNvSpPr>
            <a:spLocks noGrp="1"/>
          </p:cNvSpPr>
          <p:nvPr>
            <p:ph idx="1"/>
          </p:nvPr>
        </p:nvSpPr>
        <p:spPr/>
        <p:txBody>
          <a:bodyPr/>
          <a:lstStyle/>
          <a:p>
            <a:pPr marL="0" indent="0">
              <a:buNone/>
            </a:pPr>
            <a:r>
              <a:rPr lang="en-US" sz="2800" dirty="0">
                <a:effectLst/>
                <a:latin typeface="Times New Roman" panose="02020603050405020304" pitchFamily="18" charset="0"/>
                <a:ea typeface="Calibri" panose="020F0502020204030204" pitchFamily="34" charset="0"/>
              </a:rPr>
              <a:t>A lot of cleaning has been done on the data to make it suitable for analysis and modelling-</a:t>
            </a:r>
            <a:endParaRPr lang="en-US" sz="2800" dirty="0"/>
          </a:p>
          <a:p>
            <a:pPr>
              <a:buFont typeface="Wingdings" panose="05000000000000000000" pitchFamily="2" charset="2"/>
              <a:buChar char="Ø"/>
            </a:pPr>
            <a:r>
              <a:rPr lang="en-IN" dirty="0"/>
              <a:t>Check for duplicates and removing duplicates</a:t>
            </a:r>
          </a:p>
          <a:p>
            <a:pPr>
              <a:buFont typeface="Wingdings" panose="05000000000000000000" pitchFamily="2" charset="2"/>
              <a:buChar char="Ø"/>
            </a:pPr>
            <a:r>
              <a:rPr lang="en-IN" dirty="0"/>
              <a:t>Check for missing values and replace with mean</a:t>
            </a:r>
          </a:p>
          <a:p>
            <a:pPr>
              <a:buFont typeface="Wingdings" panose="05000000000000000000" pitchFamily="2" charset="2"/>
              <a:buChar char="Ø"/>
            </a:pPr>
            <a:r>
              <a:rPr lang="en-IN" dirty="0"/>
              <a:t>Convert object labels in Categorical to numerical</a:t>
            </a:r>
          </a:p>
          <a:p>
            <a:pPr>
              <a:buFont typeface="Wingdings" panose="05000000000000000000" pitchFamily="2" charset="2"/>
              <a:buChar char="Ø"/>
            </a:pPr>
            <a:r>
              <a:rPr lang="en-IN" dirty="0"/>
              <a:t>Detect outlier and Eliminate all outliers</a:t>
            </a:r>
          </a:p>
        </p:txBody>
      </p:sp>
    </p:spTree>
    <p:extLst>
      <p:ext uri="{BB962C8B-B14F-4D97-AF65-F5344CB8AC3E}">
        <p14:creationId xmlns:p14="http://schemas.microsoft.com/office/powerpoint/2010/main" val="175712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438C4-62A1-9213-052D-15A81E1797BD}"/>
              </a:ext>
            </a:extLst>
          </p:cNvPr>
          <p:cNvSpPr>
            <a:spLocks noGrp="1"/>
          </p:cNvSpPr>
          <p:nvPr>
            <p:ph type="title"/>
          </p:nvPr>
        </p:nvSpPr>
        <p:spPr/>
        <p:txBody>
          <a:bodyPr/>
          <a:lstStyle/>
          <a:p>
            <a:r>
              <a:rPr lang="en-IN" b="1" dirty="0"/>
              <a:t>Checking  duplicates and removing duplicates</a:t>
            </a:r>
          </a:p>
        </p:txBody>
      </p:sp>
      <p:sp>
        <p:nvSpPr>
          <p:cNvPr id="3" name="Content Placeholder 2">
            <a:extLst>
              <a:ext uri="{FF2B5EF4-FFF2-40B4-BE49-F238E27FC236}">
                <a16:creationId xmlns:a16="http://schemas.microsoft.com/office/drawing/2014/main" id="{83DC06EC-0F16-4AB4-5A1B-96C15778414C}"/>
              </a:ext>
            </a:extLst>
          </p:cNvPr>
          <p:cNvSpPr>
            <a:spLocks noGrp="1"/>
          </p:cNvSpPr>
          <p:nvPr>
            <p:ph idx="1"/>
          </p:nvPr>
        </p:nvSpPr>
        <p:spPr/>
        <p:txBody>
          <a:bodyPr/>
          <a:lstStyle/>
          <a:p>
            <a:pPr marL="0" indent="0">
              <a:buNone/>
            </a:pPr>
            <a:r>
              <a:rPr lang="en-US" sz="2400" b="1" i="1" dirty="0">
                <a:effectLst/>
                <a:latin typeface="Times New Roman" panose="02020603050405020304" pitchFamily="18" charset="0"/>
                <a:ea typeface="Calibri" panose="020F0502020204030204" pitchFamily="34" charset="0"/>
              </a:rPr>
              <a:t>Removing duplicates from the dataset-</a:t>
            </a:r>
          </a:p>
          <a:p>
            <a:pPr marL="0" indent="0">
              <a:buNone/>
            </a:pPr>
            <a:endParaRPr lang="en-US" sz="1800" b="1" i="1" dirty="0">
              <a:effectLst/>
              <a:latin typeface="Times New Roman" panose="02020603050405020304" pitchFamily="18" charset="0"/>
              <a:ea typeface="Calibri" panose="020F0502020204030204" pitchFamily="34" charset="0"/>
            </a:endParaRPr>
          </a:p>
          <a:p>
            <a:pPr marL="0" indent="0">
              <a:buNone/>
            </a:pPr>
            <a:endParaRPr lang="en-US" sz="1800" b="1" i="1" dirty="0">
              <a:latin typeface="Times New Roman" panose="02020603050405020304" pitchFamily="18" charset="0"/>
              <a:ea typeface="Calibri" panose="020F0502020204030204" pitchFamily="34" charset="0"/>
            </a:endParaRPr>
          </a:p>
          <a:p>
            <a:pPr marL="0" indent="0">
              <a:buNone/>
            </a:pPr>
            <a:endParaRPr lang="en-US" sz="1800" b="1" i="1" dirty="0">
              <a:effectLst/>
              <a:latin typeface="Times New Roman" panose="02020603050405020304" pitchFamily="18" charset="0"/>
              <a:ea typeface="Calibri" panose="020F0502020204030204" pitchFamily="34" charset="0"/>
            </a:endParaRPr>
          </a:p>
          <a:p>
            <a:pPr marL="0" indent="0">
              <a:buNone/>
            </a:pPr>
            <a:endParaRPr lang="en-US" sz="1800" b="1" i="1" dirty="0">
              <a:latin typeface="Times New Roman" panose="02020603050405020304" pitchFamily="18" charset="0"/>
              <a:ea typeface="Calibri" panose="020F0502020204030204" pitchFamily="34" charset="0"/>
            </a:endParaRPr>
          </a:p>
          <a:p>
            <a:pPr marL="0" indent="0">
              <a:buNone/>
            </a:pPr>
            <a:endParaRPr lang="en-US" sz="1800" b="1" i="1" dirty="0">
              <a:effectLst/>
              <a:latin typeface="Times New Roman" panose="02020603050405020304" pitchFamily="18" charset="0"/>
              <a:ea typeface="Calibri" panose="020F0502020204030204" pitchFamily="34" charset="0"/>
            </a:endParaRPr>
          </a:p>
          <a:p>
            <a:pPr marL="0" indent="0">
              <a:buNone/>
            </a:pPr>
            <a:endParaRPr lang="en-US" sz="1800" b="1" i="1" dirty="0">
              <a:effectLst/>
              <a:latin typeface="Times New Roman" panose="02020603050405020304" pitchFamily="18" charset="0"/>
              <a:ea typeface="Calibri" panose="020F0502020204030204" pitchFamily="34" charset="0"/>
            </a:endParaRPr>
          </a:p>
          <a:p>
            <a:pPr marL="0" indent="0">
              <a:buNone/>
            </a:pPr>
            <a:endParaRPr lang="en-US" sz="1800" b="1" i="1" dirty="0">
              <a:effectLst/>
              <a:latin typeface="Times New Roman" panose="02020603050405020304" pitchFamily="18" charset="0"/>
              <a:ea typeface="Calibri" panose="020F0502020204030204" pitchFamily="34" charset="0"/>
            </a:endParaRPr>
          </a:p>
          <a:p>
            <a:pPr marL="0" indent="0">
              <a:buNone/>
            </a:pPr>
            <a:endParaRPr lang="en-US" sz="1800" b="1" i="1" dirty="0">
              <a:latin typeface="Times New Roman" panose="02020603050405020304" pitchFamily="18" charset="0"/>
              <a:ea typeface="Calibri" panose="020F0502020204030204" pitchFamily="34" charset="0"/>
            </a:endParaRPr>
          </a:p>
          <a:p>
            <a:pPr marL="0" indent="0">
              <a:buNone/>
            </a:pPr>
            <a:endParaRPr lang="en-IN" sz="1800" dirty="0">
              <a:effectLst/>
              <a:latin typeface="Times New Roman" panose="02020603050405020304" pitchFamily="18" charset="0"/>
              <a:ea typeface="Calibri" panose="020F0502020204030204" pitchFamily="34" charset="0"/>
            </a:endParaRPr>
          </a:p>
          <a:p>
            <a:pPr marL="0" indent="0">
              <a:buNone/>
            </a:pPr>
            <a:endParaRPr lang="en-IN" sz="1800" dirty="0">
              <a:effectLst/>
              <a:latin typeface="Times New Roman" panose="02020603050405020304" pitchFamily="18" charset="0"/>
              <a:ea typeface="Calibri" panose="020F0502020204030204" pitchFamily="34"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10" name="Picture 9" descr="A screenshot of a computer code&#10;&#10;Description automatically generated">
            <a:extLst>
              <a:ext uri="{FF2B5EF4-FFF2-40B4-BE49-F238E27FC236}">
                <a16:creationId xmlns:a16="http://schemas.microsoft.com/office/drawing/2014/main" id="{247E28BD-75FF-08CB-984A-FBE428706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52179"/>
            <a:ext cx="5269697" cy="3328665"/>
          </a:xfrm>
          <a:prstGeom prst="rect">
            <a:avLst/>
          </a:prstGeom>
        </p:spPr>
      </p:pic>
    </p:spTree>
    <p:extLst>
      <p:ext uri="{BB962C8B-B14F-4D97-AF65-F5344CB8AC3E}">
        <p14:creationId xmlns:p14="http://schemas.microsoft.com/office/powerpoint/2010/main" val="1636438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06444-4F44-DE01-FDA8-8D156293B8F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91236D0-2868-8B1E-D1E8-2D751AB52426}"/>
              </a:ext>
            </a:extLst>
          </p:cNvPr>
          <p:cNvSpPr>
            <a:spLocks noGrp="1"/>
          </p:cNvSpPr>
          <p:nvPr>
            <p:ph idx="1"/>
          </p:nvPr>
        </p:nvSpPr>
        <p:spPr>
          <a:xfrm>
            <a:off x="838200" y="365124"/>
            <a:ext cx="10515600" cy="6492875"/>
          </a:xfrm>
        </p:spPr>
        <p:txBody>
          <a:bodyPr/>
          <a:lstStyle/>
          <a:p>
            <a:pPr marL="0" indent="0">
              <a:buNone/>
            </a:pPr>
            <a:r>
              <a:rPr lang="en-US" sz="1800" b="1" i="1" dirty="0">
                <a:effectLst/>
                <a:latin typeface="Times New Roman" panose="02020603050405020304" pitchFamily="18" charset="0"/>
                <a:ea typeface="Calibri" panose="020F0502020204030204" pitchFamily="34" charset="0"/>
              </a:rPr>
              <a:t>Detect outliers in the dataset-</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sz="1800" b="1" i="1" dirty="0">
                <a:effectLst/>
                <a:latin typeface="Times New Roman" panose="02020603050405020304" pitchFamily="18" charset="0"/>
                <a:ea typeface="Calibri" panose="020F0502020204030204" pitchFamily="34" charset="0"/>
              </a:rPr>
              <a:t>Remove outliers in the dataset-</a:t>
            </a:r>
            <a:endParaRPr lang="en-IN" sz="1800" dirty="0">
              <a:effectLst/>
              <a:latin typeface="Times New Roman" panose="02020603050405020304" pitchFamily="18" charset="0"/>
              <a:ea typeface="Calibri" panose="020F0502020204030204" pitchFamily="34" charset="0"/>
            </a:endParaRPr>
          </a:p>
          <a:p>
            <a:pPr marL="0" indent="0">
              <a:buNone/>
            </a:pPr>
            <a:endParaRPr lang="en-IN" dirty="0"/>
          </a:p>
          <a:p>
            <a:pPr marL="0" indent="0">
              <a:buNone/>
            </a:pPr>
            <a:r>
              <a:rPr lang="en-US" sz="1800" b="1" i="1" dirty="0">
                <a:effectLst/>
                <a:latin typeface="Times New Roman" panose="02020603050405020304" pitchFamily="18" charset="0"/>
                <a:ea typeface="Calibri" panose="020F0502020204030204" pitchFamily="34" charset="0"/>
              </a:rPr>
              <a:t>Removing duplicates from the dataset</a:t>
            </a:r>
            <a:endParaRPr lang="en-IN" dirty="0"/>
          </a:p>
        </p:txBody>
      </p:sp>
      <p:pic>
        <p:nvPicPr>
          <p:cNvPr id="4" name="Picture 3" descr="A screenshot of a computer&#10;&#10;Description automatically generated">
            <a:extLst>
              <a:ext uri="{FF2B5EF4-FFF2-40B4-BE49-F238E27FC236}">
                <a16:creationId xmlns:a16="http://schemas.microsoft.com/office/drawing/2014/main" id="{44954E16-47C9-7EA0-4D62-1E9C7C5A7DB6}"/>
              </a:ext>
            </a:extLst>
          </p:cNvPr>
          <p:cNvPicPr>
            <a:picLocks noChangeAspect="1"/>
          </p:cNvPicPr>
          <p:nvPr/>
        </p:nvPicPr>
        <p:blipFill>
          <a:blip r:embed="rId2"/>
          <a:stretch>
            <a:fillRect/>
          </a:stretch>
        </p:blipFill>
        <p:spPr>
          <a:xfrm>
            <a:off x="838200" y="3992880"/>
            <a:ext cx="8752840" cy="2735703"/>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2893F9B8-D084-3B32-6DDD-BC372963C0E0}"/>
              </a:ext>
            </a:extLst>
          </p:cNvPr>
          <p:cNvPicPr>
            <a:picLocks noChangeAspect="1"/>
          </p:cNvPicPr>
          <p:nvPr/>
        </p:nvPicPr>
        <p:blipFill>
          <a:blip r:embed="rId3"/>
          <a:stretch>
            <a:fillRect/>
          </a:stretch>
        </p:blipFill>
        <p:spPr>
          <a:xfrm>
            <a:off x="838200" y="650241"/>
            <a:ext cx="8752840" cy="2887448"/>
          </a:xfrm>
          <a:prstGeom prst="rect">
            <a:avLst/>
          </a:prstGeom>
        </p:spPr>
      </p:pic>
    </p:spTree>
    <p:extLst>
      <p:ext uri="{BB962C8B-B14F-4D97-AF65-F5344CB8AC3E}">
        <p14:creationId xmlns:p14="http://schemas.microsoft.com/office/powerpoint/2010/main" val="2872231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996D-FC41-4411-C857-62117835632E}"/>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Exploratory Data Analysis</a:t>
            </a:r>
            <a:br>
              <a:rPr lang="en-US" sz="2800" b="1" dirty="0">
                <a:latin typeface="+mn-lt"/>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B0B0CE5-233B-59C7-4F11-0D0F248CE8ED}"/>
              </a:ext>
            </a:extLst>
          </p:cNvPr>
          <p:cNvSpPr>
            <a:spLocks noGrp="1"/>
          </p:cNvSpPr>
          <p:nvPr>
            <p:ph idx="1"/>
          </p:nvPr>
        </p:nvSpPr>
        <p:spPr>
          <a:xfrm>
            <a:off x="838200" y="1137920"/>
            <a:ext cx="10515600" cy="5039043"/>
          </a:xfrm>
        </p:spPr>
        <p:txBody>
          <a:bodyPr>
            <a:normAutofit/>
          </a:bodyPr>
          <a:lstStyle/>
          <a:p>
            <a:pPr>
              <a:buFont typeface="Wingdings" panose="05000000000000000000" pitchFamily="2" charset="2"/>
              <a:buChar char="Ø"/>
            </a:pPr>
            <a:r>
              <a:rPr lang="en-US" dirty="0"/>
              <a:t>Statistical Distribution – </a:t>
            </a:r>
          </a:p>
          <a:p>
            <a:pPr marL="0" indent="0">
              <a:buNone/>
            </a:pPr>
            <a:r>
              <a:rPr lang="en-US" dirty="0"/>
              <a:t>  mean, median, distinct, skewness, kurtosis</a:t>
            </a:r>
          </a:p>
          <a:p>
            <a:pPr>
              <a:buFont typeface="Wingdings" panose="05000000000000000000" pitchFamily="2" charset="2"/>
              <a:buChar char="Ø"/>
            </a:pPr>
            <a:r>
              <a:rPr lang="en-US" dirty="0"/>
              <a:t>Categorical Data Analysis – </a:t>
            </a:r>
          </a:p>
          <a:p>
            <a:pPr marL="0" indent="0">
              <a:buNone/>
            </a:pPr>
            <a:r>
              <a:rPr lang="en-US" dirty="0"/>
              <a:t>  data quality check using null value analysis</a:t>
            </a:r>
          </a:p>
          <a:p>
            <a:pPr>
              <a:buFont typeface="Wingdings" panose="05000000000000000000" pitchFamily="2" charset="2"/>
              <a:buChar char="Ø"/>
            </a:pPr>
            <a:r>
              <a:rPr lang="en-US" dirty="0"/>
              <a:t>Numerical Data Analysis – </a:t>
            </a:r>
          </a:p>
          <a:p>
            <a:pPr marL="0" indent="0">
              <a:buNone/>
            </a:pPr>
            <a:r>
              <a:rPr lang="en-US" dirty="0"/>
              <a:t>  data quality check using null value analysis</a:t>
            </a:r>
          </a:p>
          <a:p>
            <a:pPr>
              <a:buFont typeface="Wingdings" panose="05000000000000000000" pitchFamily="2" charset="2"/>
              <a:buChar char="Ø"/>
            </a:pPr>
            <a:r>
              <a:rPr lang="en-US" dirty="0"/>
              <a:t>Data Distribution of various features, combination of features</a:t>
            </a:r>
          </a:p>
          <a:p>
            <a:pPr>
              <a:buFont typeface="Wingdings" panose="05000000000000000000" pitchFamily="2" charset="2"/>
              <a:buChar char="Ø"/>
            </a:pPr>
            <a:endParaRPr lang="en-US" dirty="0"/>
          </a:p>
          <a:p>
            <a:pPr marL="0" indent="0">
              <a:buNone/>
            </a:pPr>
            <a:endParaRPr lang="en-IN" dirty="0"/>
          </a:p>
        </p:txBody>
      </p:sp>
    </p:spTree>
    <p:extLst>
      <p:ext uri="{BB962C8B-B14F-4D97-AF65-F5344CB8AC3E}">
        <p14:creationId xmlns:p14="http://schemas.microsoft.com/office/powerpoint/2010/main" val="3330010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93042-874B-02F5-209C-93EC5E742018}"/>
              </a:ext>
            </a:extLst>
          </p:cNvPr>
          <p:cNvSpPr>
            <a:spLocks noGrp="1"/>
          </p:cNvSpPr>
          <p:nvPr>
            <p:ph type="title"/>
          </p:nvPr>
        </p:nvSpPr>
        <p:spPr/>
        <p:txBody>
          <a:bodyPr>
            <a:normAutofit fontScale="90000"/>
          </a:bodyPr>
          <a:lstStyle/>
          <a:p>
            <a:br>
              <a:rPr lang="en-US" dirty="0"/>
            </a:br>
            <a:br>
              <a:rPr lang="en-IN" dirty="0"/>
            </a:br>
            <a:br>
              <a:rPr lang="en-IN" dirty="0"/>
            </a:br>
            <a:br>
              <a:rPr lang="en-IN" dirty="0"/>
            </a:br>
            <a:br>
              <a:rPr lang="en-IN" dirty="0"/>
            </a:br>
            <a:br>
              <a:rPr lang="en-IN" dirty="0"/>
            </a:br>
            <a:br>
              <a:rPr lang="en-IN" dirty="0"/>
            </a:br>
            <a:br>
              <a:rPr lang="en-IN" dirty="0"/>
            </a:br>
            <a:br>
              <a:rPr lang="en-IN" dirty="0"/>
            </a:br>
            <a:endParaRPr lang="en-IN" dirty="0"/>
          </a:p>
        </p:txBody>
      </p:sp>
      <p:sp>
        <p:nvSpPr>
          <p:cNvPr id="3" name="Content Placeholder 2">
            <a:extLst>
              <a:ext uri="{FF2B5EF4-FFF2-40B4-BE49-F238E27FC236}">
                <a16:creationId xmlns:a16="http://schemas.microsoft.com/office/drawing/2014/main" id="{2848A7E8-D87C-DC85-6473-DD0A49566EF0}"/>
              </a:ext>
            </a:extLst>
          </p:cNvPr>
          <p:cNvSpPr>
            <a:spLocks noGrp="1"/>
          </p:cNvSpPr>
          <p:nvPr>
            <p:ph idx="1"/>
          </p:nvPr>
        </p:nvSpPr>
        <p:spPr>
          <a:xfrm>
            <a:off x="838200" y="365125"/>
            <a:ext cx="10515600" cy="5811838"/>
          </a:xfrm>
        </p:spPr>
        <p:txBody>
          <a:bodyPr/>
          <a:lstStyle/>
          <a:p>
            <a:pPr marL="0" indent="0">
              <a:buNone/>
            </a:pPr>
            <a:r>
              <a:rPr lang="en-US" dirty="0"/>
              <a:t>Statistical Distribution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Categorical Data Analysis </a:t>
            </a:r>
          </a:p>
          <a:p>
            <a:pPr marL="0" indent="0">
              <a:buNone/>
            </a:pPr>
            <a:endParaRPr lang="en-IN" dirty="0"/>
          </a:p>
        </p:txBody>
      </p:sp>
      <p:pic>
        <p:nvPicPr>
          <p:cNvPr id="4" name="Picture 3" descr="A screenshot of a computer screen&#10;&#10;Description automatically generated">
            <a:extLst>
              <a:ext uri="{FF2B5EF4-FFF2-40B4-BE49-F238E27FC236}">
                <a16:creationId xmlns:a16="http://schemas.microsoft.com/office/drawing/2014/main" id="{8CC12050-44B7-CC6F-B15D-03C5F1EEA6A4}"/>
              </a:ext>
            </a:extLst>
          </p:cNvPr>
          <p:cNvPicPr>
            <a:picLocks noChangeAspect="1"/>
          </p:cNvPicPr>
          <p:nvPr/>
        </p:nvPicPr>
        <p:blipFill rotWithShape="1">
          <a:blip r:embed="rId2"/>
          <a:srcRect r="12308" b="15277"/>
          <a:stretch/>
        </p:blipFill>
        <p:spPr bwMode="auto">
          <a:xfrm>
            <a:off x="873815" y="951294"/>
            <a:ext cx="10551215" cy="2331742"/>
          </a:xfrm>
          <a:prstGeom prst="rect">
            <a:avLst/>
          </a:prstGeom>
          <a:ln>
            <a:noFill/>
          </a:ln>
          <a:extLst>
            <a:ext uri="{53640926-AAD7-44D8-BBD7-CCE9431645EC}">
              <a14:shadowObscured xmlns:a14="http://schemas.microsoft.com/office/drawing/2010/main"/>
            </a:ext>
          </a:extLst>
        </p:spPr>
      </p:pic>
      <p:pic>
        <p:nvPicPr>
          <p:cNvPr id="9" name="Picture 8" descr="A close-up of a computer screen&#10;&#10;Description automatically generated">
            <a:extLst>
              <a:ext uri="{FF2B5EF4-FFF2-40B4-BE49-F238E27FC236}">
                <a16:creationId xmlns:a16="http://schemas.microsoft.com/office/drawing/2014/main" id="{63BA58BA-623E-75CE-0460-1619519F24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12411"/>
            <a:ext cx="10586377" cy="1571959"/>
          </a:xfrm>
          <a:prstGeom prst="rect">
            <a:avLst/>
          </a:prstGeom>
        </p:spPr>
      </p:pic>
    </p:spTree>
    <p:extLst>
      <p:ext uri="{BB962C8B-B14F-4D97-AF65-F5344CB8AC3E}">
        <p14:creationId xmlns:p14="http://schemas.microsoft.com/office/powerpoint/2010/main" val="785563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9170-79F9-AB02-3CFD-D5BC2B054AA0}"/>
              </a:ext>
            </a:extLst>
          </p:cNvPr>
          <p:cNvSpPr>
            <a:spLocks noGrp="1"/>
          </p:cNvSpPr>
          <p:nvPr>
            <p:ph type="title"/>
          </p:nvPr>
        </p:nvSpPr>
        <p:spPr/>
        <p:txBody>
          <a:bodyPr>
            <a:normAutofit fontScale="90000"/>
          </a:bodyPr>
          <a:lstStyle/>
          <a:p>
            <a:br>
              <a:rPr lang="en-US" dirty="0"/>
            </a:br>
            <a:br>
              <a:rPr lang="en-IN" dirty="0"/>
            </a:br>
            <a:br>
              <a:rPr lang="en-IN" dirty="0"/>
            </a:br>
            <a:br>
              <a:rPr lang="en-IN" dirty="0"/>
            </a:br>
            <a:br>
              <a:rPr lang="en-IN" dirty="0"/>
            </a:br>
            <a:br>
              <a:rPr lang="en-IN" dirty="0"/>
            </a:br>
            <a:br>
              <a:rPr lang="en-IN" dirty="0"/>
            </a:br>
            <a:br>
              <a:rPr lang="en-IN" dirty="0"/>
            </a:br>
            <a:endParaRPr lang="en-IN" dirty="0"/>
          </a:p>
        </p:txBody>
      </p:sp>
      <p:sp>
        <p:nvSpPr>
          <p:cNvPr id="3" name="Content Placeholder 2">
            <a:extLst>
              <a:ext uri="{FF2B5EF4-FFF2-40B4-BE49-F238E27FC236}">
                <a16:creationId xmlns:a16="http://schemas.microsoft.com/office/drawing/2014/main" id="{5C08FFFA-0BC8-5FDC-AD87-4CB7040894B6}"/>
              </a:ext>
            </a:extLst>
          </p:cNvPr>
          <p:cNvSpPr>
            <a:spLocks noGrp="1"/>
          </p:cNvSpPr>
          <p:nvPr>
            <p:ph idx="1"/>
          </p:nvPr>
        </p:nvSpPr>
        <p:spPr>
          <a:xfrm>
            <a:off x="838200" y="365125"/>
            <a:ext cx="10515600" cy="5811838"/>
          </a:xfrm>
        </p:spPr>
        <p:txBody>
          <a:bodyPr/>
          <a:lstStyle/>
          <a:p>
            <a:pPr marL="0" indent="0">
              <a:buNone/>
            </a:pPr>
            <a:r>
              <a:rPr lang="en-US" dirty="0"/>
              <a:t>Numerical Data Analysis –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000" b="1" i="1" dirty="0">
                <a:effectLst/>
                <a:latin typeface="Times New Roman" panose="02020603050405020304" pitchFamily="18" charset="0"/>
                <a:ea typeface="Calibri" panose="020F0502020204030204" pitchFamily="34" charset="0"/>
              </a:rPr>
              <a:t>Distribution of charges by city-</a:t>
            </a:r>
            <a:endParaRPr lang="en-IN" sz="2000" dirty="0">
              <a:effectLst/>
              <a:latin typeface="Times New Roman" panose="02020603050405020304" pitchFamily="18" charset="0"/>
              <a:ea typeface="Calibri" panose="020F0502020204030204" pitchFamily="34" charset="0"/>
            </a:endParaRPr>
          </a:p>
          <a:p>
            <a:pPr marL="0" indent="0">
              <a:buNone/>
            </a:pPr>
            <a:endParaRPr lang="en-US" dirty="0"/>
          </a:p>
          <a:p>
            <a:pPr marL="0" indent="0">
              <a:buNone/>
            </a:pPr>
            <a:endParaRPr lang="en-IN" dirty="0"/>
          </a:p>
        </p:txBody>
      </p:sp>
      <p:pic>
        <p:nvPicPr>
          <p:cNvPr id="7" name="Picture 6" descr="A screenshot of a computer code&#10;&#10;Description automatically generated">
            <a:extLst>
              <a:ext uri="{FF2B5EF4-FFF2-40B4-BE49-F238E27FC236}">
                <a16:creationId xmlns:a16="http://schemas.microsoft.com/office/drawing/2014/main" id="{AFDD95F1-8F39-BC62-77BA-3432E1BF1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788343"/>
            <a:ext cx="6876689" cy="1933836"/>
          </a:xfrm>
          <a:prstGeom prst="rect">
            <a:avLst/>
          </a:prstGeom>
        </p:spPr>
      </p:pic>
      <p:pic>
        <p:nvPicPr>
          <p:cNvPr id="8" name="Picture 7" descr="A graph of blue and white bars&#10;&#10;Description automatically generated with medium confidence">
            <a:extLst>
              <a:ext uri="{FF2B5EF4-FFF2-40B4-BE49-F238E27FC236}">
                <a16:creationId xmlns:a16="http://schemas.microsoft.com/office/drawing/2014/main" id="{3C4AA7B0-B155-1775-542D-8E8B289C75CE}"/>
              </a:ext>
            </a:extLst>
          </p:cNvPr>
          <p:cNvPicPr>
            <a:picLocks noChangeAspect="1"/>
          </p:cNvPicPr>
          <p:nvPr/>
        </p:nvPicPr>
        <p:blipFill>
          <a:blip r:embed="rId3"/>
          <a:stretch>
            <a:fillRect/>
          </a:stretch>
        </p:blipFill>
        <p:spPr>
          <a:xfrm>
            <a:off x="753291" y="3429000"/>
            <a:ext cx="8412480" cy="2640658"/>
          </a:xfrm>
          <a:prstGeom prst="rect">
            <a:avLst/>
          </a:prstGeom>
        </p:spPr>
      </p:pic>
    </p:spTree>
    <p:extLst>
      <p:ext uri="{BB962C8B-B14F-4D97-AF65-F5344CB8AC3E}">
        <p14:creationId xmlns:p14="http://schemas.microsoft.com/office/powerpoint/2010/main" val="2181704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970</Words>
  <Application>Microsoft Office PowerPoint</Application>
  <PresentationFormat>Widescreen</PresentationFormat>
  <Paragraphs>118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Roboto</vt:lpstr>
      <vt:lpstr>Times New Roman</vt:lpstr>
      <vt:lpstr>Wingdings</vt:lpstr>
      <vt:lpstr>Office Theme</vt:lpstr>
      <vt:lpstr>Decision Support System for Health Insurance  </vt:lpstr>
      <vt:lpstr>Abstract</vt:lpstr>
      <vt:lpstr>Dataset</vt:lpstr>
      <vt:lpstr>Data Preprocessing</vt:lpstr>
      <vt:lpstr>Checking  duplicates and removing duplicates</vt:lpstr>
      <vt:lpstr>PowerPoint Presentation</vt:lpstr>
      <vt:lpstr>Exploratory Data Analysis </vt:lpstr>
      <vt:lpstr>         </vt:lpstr>
      <vt:lpstr>        </vt:lpstr>
      <vt:lpstr>Feature Selection</vt:lpstr>
      <vt:lpstr>Feature importance ranking </vt:lpstr>
      <vt:lpstr>Model Selection</vt:lpstr>
      <vt:lpstr>Baseline for Linear Regression:</vt:lpstr>
      <vt:lpstr>Model Training and Hyperparameter Tuning</vt:lpstr>
      <vt:lpstr>PowerPoint Presentation</vt:lpstr>
      <vt:lpstr>Model Evaluation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Support System for Health Insurance  </dc:title>
  <dc:creator>Kandula, Sekhar Reddy</dc:creator>
  <cp:lastModifiedBy>Mohd Abdullah</cp:lastModifiedBy>
  <cp:revision>5</cp:revision>
  <dcterms:created xsi:type="dcterms:W3CDTF">2023-11-19T19:35:42Z</dcterms:created>
  <dcterms:modified xsi:type="dcterms:W3CDTF">2023-12-04T02:00:30Z</dcterms:modified>
</cp:coreProperties>
</file>