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69" r:id="rId2"/>
  </p:sldMasterIdLst>
  <p:notesMasterIdLst>
    <p:notesMasterId r:id="rId10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Lst>
  <p:sldSz cx="9144000" cy="5143500" type="screen16x9"/>
  <p:notesSz cx="6858000" cy="9144000"/>
  <p:embeddedFontLst>
    <p:embeddedFont>
      <p:font typeface="Arvo" panose="020B0604020202020204" charset="0"/>
      <p:regular r:id="rId103"/>
      <p:bold r:id="rId104"/>
      <p:italic r:id="rId105"/>
      <p:boldItalic r:id="rId106"/>
    </p:embeddedFont>
    <p:embeddedFont>
      <p:font typeface="Georgia" panose="02040502050405020303" pitchFamily="18" charset="0"/>
      <p:regular r:id="rId107"/>
      <p:bold r:id="rId108"/>
      <p:italic r:id="rId109"/>
      <p:boldItalic r:id="rId110"/>
    </p:embeddedFont>
    <p:embeddedFont>
      <p:font typeface="Open Sans" panose="020B0606030504020204" pitchFamily="34" charset="0"/>
      <p:regular r:id="rId111"/>
      <p:bold r:id="rId112"/>
      <p:italic r:id="rId113"/>
      <p:boldItalic r:id="rId114"/>
    </p:embeddedFont>
    <p:embeddedFont>
      <p:font typeface="Roboto" panose="02000000000000000000" pitchFamily="2" charset="0"/>
      <p:regular r:id="rId115"/>
      <p:bold r:id="rId116"/>
      <p:italic r:id="rId117"/>
      <p:boldItalic r:id="rId118"/>
    </p:embeddedFont>
    <p:embeddedFont>
      <p:font typeface="Roboto Condensed" panose="02000000000000000000" pitchFamily="2" charset="0"/>
      <p:regular r:id="rId119"/>
      <p:bold r:id="rId120"/>
      <p:italic r:id="rId121"/>
      <p:boldItalic r:id="rId122"/>
    </p:embeddedFont>
    <p:embeddedFont>
      <p:font typeface="Roboto Mono" panose="00000009000000000000" pitchFamily="49" charset="0"/>
      <p:regular r:id="rId123"/>
      <p:bold r:id="rId124"/>
      <p:italic r:id="rId125"/>
      <p:boldItalic r:id="rId126"/>
    </p:embeddedFont>
    <p:embeddedFont>
      <p:font typeface="Verdana" panose="020B0604030504040204" pitchFamily="34" charset="0"/>
      <p:regular r:id="rId127"/>
      <p:bold r:id="rId128"/>
      <p:italic r:id="rId129"/>
      <p:boldItalic r:id="rId1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3B0131-671C-92D3-4878-ACFFF8DF2062}" v="12" dt="2020-01-03T14:10:39.783"/>
    <p1510:client id="{B35BC6CA-99AB-8595-86D5-4A94C8D12640}" v="4" dt="2022-06-01T06:47:20.523"/>
    <p1510:client id="{EE66ACD4-1A52-8C10-D9CE-2687563D58B6}" v="2" dt="2021-12-18T11:15:00.9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17" Type="http://schemas.openxmlformats.org/officeDocument/2006/relationships/font" Target="fonts/font15.fntdata"/><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6" Type="http://schemas.openxmlformats.org/officeDocument/2006/relationships/slide" Target="slides/slide14.xml"/><Relationship Id="rId107" Type="http://schemas.openxmlformats.org/officeDocument/2006/relationships/font" Target="fonts/font5.fntdata"/><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notesMaster" Target="notesMasters/notesMaster1.xml"/><Relationship Id="rId123" Type="http://schemas.openxmlformats.org/officeDocument/2006/relationships/font" Target="fonts/font21.fntdata"/><Relationship Id="rId128" Type="http://schemas.openxmlformats.org/officeDocument/2006/relationships/font" Target="fonts/font26.fntdata"/><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font" Target="fonts/font11.fntdata"/><Relationship Id="rId118" Type="http://schemas.openxmlformats.org/officeDocument/2006/relationships/font" Target="fonts/font16.fntdata"/><Relationship Id="rId134"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font" Target="fonts/font1.fntdata"/><Relationship Id="rId108" Type="http://schemas.openxmlformats.org/officeDocument/2006/relationships/font" Target="fonts/font6.fntdata"/><Relationship Id="rId124" Type="http://schemas.openxmlformats.org/officeDocument/2006/relationships/font" Target="fonts/font22.fntdata"/><Relationship Id="rId129" Type="http://schemas.openxmlformats.org/officeDocument/2006/relationships/font" Target="fonts/font27.fntdata"/><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font" Target="fonts/font12.fntdata"/><Relationship Id="rId119" Type="http://schemas.openxmlformats.org/officeDocument/2006/relationships/font" Target="fonts/font17.fntdata"/><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font" Target="fonts/font28.fntdata"/><Relationship Id="rId135" Type="http://schemas.microsoft.com/office/2015/10/relationships/revisionInfo" Target="revisionInfo.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font" Target="fonts/font7.fntdata"/><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font" Target="fonts/font2.fntdata"/><Relationship Id="rId120" Type="http://schemas.openxmlformats.org/officeDocument/2006/relationships/font" Target="fonts/font18.fntdata"/><Relationship Id="rId125" Type="http://schemas.openxmlformats.org/officeDocument/2006/relationships/font" Target="fonts/font23.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font" Target="fonts/font8.fntdata"/><Relationship Id="rId115" Type="http://schemas.openxmlformats.org/officeDocument/2006/relationships/font" Target="fonts/font13.fntdata"/><Relationship Id="rId131"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font" Target="fonts/font3.fntdata"/><Relationship Id="rId126" Type="http://schemas.openxmlformats.org/officeDocument/2006/relationships/font" Target="fonts/font24.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font" Target="fonts/font19.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font" Target="fonts/font14.fntdata"/><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font" Target="fonts/font9.fntdata"/><Relationship Id="rId132" Type="http://schemas.openxmlformats.org/officeDocument/2006/relationships/viewProps" Target="view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font" Target="fonts/font4.fntdata"/><Relationship Id="rId127" Type="http://schemas.openxmlformats.org/officeDocument/2006/relationships/font" Target="fonts/font25.fntdata"/><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font" Target="fonts/font20.fntdata"/><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font" Target="fonts/font10.fntdata"/><Relationship Id="rId13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23636a0d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23636a0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23636a0d3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23636a0d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23636a0d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23636a0d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23636a0d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23636a0d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23636a0d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23636a0d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49da09c6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49da09c6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49da09c64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349da09c6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49da09c64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49da09c64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49da09c6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49da09c6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349da09c64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349da09c64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49da09c64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49da09c64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49da09c64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49da09c6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49da09c64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49da09c64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49da09c64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49da09c64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349da09c64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349da09c64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3769f427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3769f427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49da09c64_0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49da09c64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349da09c64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349da09c64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49da09c64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49da09c64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34e12e135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34e12e135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349da09c64_0_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349da09c64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349da09c64_0_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349da09c64_0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23636a0d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323636a0d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349da09c64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349da09c64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49da09c64_0_5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49da09c64_0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349da09c64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349da09c64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349da09c64_0_7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349da09c64_0_7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349da09c64_0_6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349da09c64_0_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349da09c64_0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349da09c64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349da09c64_0_6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349da09c64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349da09c64_0_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349da09c64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349da09c64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349da09c64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358425c7e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358425c7e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23636a0d3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23636a0d3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769f4276e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769f4276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769f4276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769f4276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3769f4276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3769f4276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3769f4276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3769f4276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37745349c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37745349c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349da09c64_0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349da09c64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49da09c64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49da09c64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349da09c64_0_7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349da09c64_0_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349da09c64_0_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349da09c64_0_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3550cf9d2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3550cf9d2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6434d54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6434d54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349da09c64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349da09c64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3550cf9d2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3550cf9d2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358425c7e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358425c7e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358425c7e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358425c7e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349da09c64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349da09c64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349da09c64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349da09c64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35702a7d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35702a7d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358425c7e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358425c7e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35702a7d7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35702a7d7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8425c7ec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8425c7ec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23636a0d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23636a0d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349da09c64_0_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349da09c64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349da09c64_0_9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349da09c64_0_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349da09c64_0_9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349da09c64_0_9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349da09c64_0_9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349da09c64_0_9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35d80d4b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35d80d4b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3713bb83e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3713bb83e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349da09c64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349da09c64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34e12e135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34e12e135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36890ce8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36890ce8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36890ce8a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36890ce8a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49da09c6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49da09c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36890ce8a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36890ce8a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36890ce8ae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36890ce8ae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36890ce8ae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36890ce8ae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49da09c64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49da09c64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349da09c64_0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349da09c64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349da09c64_0_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349da09c64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349da09c64_0_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349da09c64_0_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349da09c6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349da09c6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34ab0a6f83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34ab0a6f83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34ab0a6f83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34ab0a6f8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646468ca6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646468ca6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34d33c104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34d33c104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34d33c104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34d33c104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34d33c1046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34d33c104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34d33c104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34d33c104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4ab0a6f83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4ab0a6f8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34d33c1046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34d33c104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34d33c1046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34d33c1046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34d33c1046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34d33c1046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34d33c1046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34d33c1046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34d33c1046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34d33c1046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148eab8e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148eab8e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349da09c64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349da09c64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349da09c64_0_9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349da09c64_0_9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349da09c64_0_10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349da09c64_0_10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349da09c64_0_1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349da09c64_0_1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349da09c64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349da09c64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g34d302e25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34d302e25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349da09c64_0_10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349da09c64_0_10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3148eab8e7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3148eab8e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5ceb50980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5ceb50980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5cf9a4196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5cf9a4196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56" name="Google Shape;56;p14"/>
          <p:cNvGrpSpPr/>
          <p:nvPr/>
        </p:nvGrpSpPr>
        <p:grpSpPr>
          <a:xfrm>
            <a:off x="0" y="-7088"/>
            <a:ext cx="8661398" cy="5150588"/>
            <a:chOff x="0" y="-7088"/>
            <a:chExt cx="8661398" cy="5150588"/>
          </a:xfrm>
        </p:grpSpPr>
        <p:sp>
          <p:nvSpPr>
            <p:cNvPr id="57" name="Google Shape;57;p14"/>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59" name="Google Shape;59;p14"/>
          <p:cNvGrpSpPr/>
          <p:nvPr/>
        </p:nvGrpSpPr>
        <p:grpSpPr>
          <a:xfrm rot="10800000" flipH="1">
            <a:off x="1" y="1090763"/>
            <a:ext cx="8847502" cy="2961975"/>
            <a:chOff x="-8178042" y="-4493254"/>
            <a:chExt cx="19483598" cy="6522736"/>
          </a:xfrm>
        </p:grpSpPr>
        <p:sp>
          <p:nvSpPr>
            <p:cNvPr id="60" name="Google Shape;60;p14"/>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1" name="Google Shape;61;p14"/>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2" name="Google Shape;62;p14"/>
          <p:cNvGrpSpPr/>
          <p:nvPr/>
        </p:nvGrpSpPr>
        <p:grpSpPr>
          <a:xfrm>
            <a:off x="3677236" y="4278349"/>
            <a:ext cx="5480829" cy="432996"/>
            <a:chOff x="5582265" y="4646738"/>
            <a:chExt cx="5480829" cy="432996"/>
          </a:xfrm>
        </p:grpSpPr>
        <p:sp>
          <p:nvSpPr>
            <p:cNvPr id="63" name="Google Shape;63;p14"/>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14"/>
            <p:cNvGrpSpPr/>
            <p:nvPr/>
          </p:nvGrpSpPr>
          <p:grpSpPr>
            <a:xfrm flipH="1">
              <a:off x="5585232" y="4646738"/>
              <a:ext cx="5477861" cy="304551"/>
              <a:chOff x="-24158748" y="330075"/>
              <a:chExt cx="30568423" cy="1699506"/>
            </a:xfrm>
          </p:grpSpPr>
          <p:sp>
            <p:nvSpPr>
              <p:cNvPr id="65" name="Google Shape;65;p14"/>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 name="Google Shape;67;p14"/>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68"/>
        <p:cNvGrpSpPr/>
        <p:nvPr/>
      </p:nvGrpSpPr>
      <p:grpSpPr>
        <a:xfrm>
          <a:off x="0" y="0"/>
          <a:ext cx="0" cy="0"/>
          <a:chOff x="0" y="0"/>
          <a:chExt cx="0" cy="0"/>
        </a:xfrm>
      </p:grpSpPr>
      <p:sp>
        <p:nvSpPr>
          <p:cNvPr id="69" name="Google Shape;69;p15"/>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0" name="Google Shape;70;p15"/>
          <p:cNvGrpSpPr/>
          <p:nvPr/>
        </p:nvGrpSpPr>
        <p:grpSpPr>
          <a:xfrm>
            <a:off x="0" y="-7088"/>
            <a:ext cx="8661398" cy="5150588"/>
            <a:chOff x="0" y="-7088"/>
            <a:chExt cx="8661398" cy="5150588"/>
          </a:xfrm>
        </p:grpSpPr>
        <p:sp>
          <p:nvSpPr>
            <p:cNvPr id="71" name="Google Shape;71;p15"/>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3" name="Google Shape;73;p15"/>
          <p:cNvGrpSpPr/>
          <p:nvPr/>
        </p:nvGrpSpPr>
        <p:grpSpPr>
          <a:xfrm rot="10800000" flipH="1">
            <a:off x="-2" y="2924826"/>
            <a:ext cx="6589087" cy="2027268"/>
            <a:chOff x="-9894852" y="-4493254"/>
            <a:chExt cx="21200407" cy="6522740"/>
          </a:xfrm>
        </p:grpSpPr>
        <p:sp>
          <p:nvSpPr>
            <p:cNvPr id="74" name="Google Shape;74;p15"/>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5" name="Google Shape;75;p15"/>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6" name="Google Shape;76;p15"/>
          <p:cNvGrpSpPr/>
          <p:nvPr/>
        </p:nvGrpSpPr>
        <p:grpSpPr>
          <a:xfrm>
            <a:off x="6946842" y="4472723"/>
            <a:ext cx="2202830" cy="670795"/>
            <a:chOff x="5575242" y="4472723"/>
            <a:chExt cx="2202830" cy="670795"/>
          </a:xfrm>
        </p:grpSpPr>
        <p:sp>
          <p:nvSpPr>
            <p:cNvPr id="77" name="Google Shape;77;p1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15"/>
            <p:cNvGrpSpPr/>
            <p:nvPr/>
          </p:nvGrpSpPr>
          <p:grpSpPr>
            <a:xfrm flipH="1">
              <a:off x="5734850" y="4472723"/>
              <a:ext cx="2040837" cy="670795"/>
              <a:chOff x="1297954" y="330075"/>
              <a:chExt cx="5169293" cy="1699506"/>
            </a:xfrm>
          </p:grpSpPr>
          <p:sp>
            <p:nvSpPr>
              <p:cNvPr id="79" name="Google Shape;79;p1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15"/>
            <p:cNvGrpSpPr/>
            <p:nvPr/>
          </p:nvGrpSpPr>
          <p:grpSpPr>
            <a:xfrm flipH="1">
              <a:off x="5578209" y="4646738"/>
              <a:ext cx="2199863" cy="304563"/>
              <a:chOff x="-5827153" y="330075"/>
              <a:chExt cx="12276019" cy="1699569"/>
            </a:xfrm>
          </p:grpSpPr>
          <p:sp>
            <p:nvSpPr>
              <p:cNvPr id="82" name="Google Shape;82;p1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15"/>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5" name="Google Shape;85;p15"/>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86" name="Google Shape;86;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7"/>
        <p:cNvGrpSpPr/>
        <p:nvPr/>
      </p:nvGrpSpPr>
      <p:grpSpPr>
        <a:xfrm>
          <a:off x="0" y="0"/>
          <a:ext cx="0" cy="0"/>
          <a:chOff x="0" y="0"/>
          <a:chExt cx="0" cy="0"/>
        </a:xfrm>
      </p:grpSpPr>
      <p:sp>
        <p:nvSpPr>
          <p:cNvPr id="88" name="Google Shape;88;p16"/>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9" name="Google Shape;89;p16"/>
          <p:cNvGrpSpPr/>
          <p:nvPr/>
        </p:nvGrpSpPr>
        <p:grpSpPr>
          <a:xfrm>
            <a:off x="0" y="-7088"/>
            <a:ext cx="8661398" cy="5150588"/>
            <a:chOff x="0" y="-7088"/>
            <a:chExt cx="8661398" cy="5150588"/>
          </a:xfrm>
        </p:grpSpPr>
        <p:sp>
          <p:nvSpPr>
            <p:cNvPr id="90" name="Google Shape;90;p16"/>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92" name="Google Shape;92;p16"/>
          <p:cNvGrpSpPr/>
          <p:nvPr/>
        </p:nvGrpSpPr>
        <p:grpSpPr>
          <a:xfrm rot="10800000" flipH="1">
            <a:off x="1" y="1090763"/>
            <a:ext cx="8847502" cy="2961975"/>
            <a:chOff x="-8178042" y="-4493254"/>
            <a:chExt cx="19483598" cy="6522736"/>
          </a:xfrm>
        </p:grpSpPr>
        <p:sp>
          <p:nvSpPr>
            <p:cNvPr id="93" name="Google Shape;93;p16"/>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94" name="Google Shape;94;p16"/>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95" name="Google Shape;95;p16"/>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rtl="0">
              <a:spcBef>
                <a:spcPts val="360"/>
              </a:spcBef>
              <a:spcAft>
                <a:spcPts val="0"/>
              </a:spcAft>
              <a:buClr>
                <a:srgbClr val="FFFFFF"/>
              </a:buClr>
              <a:buSzPts val="3000"/>
              <a:buChar char="▻"/>
              <a:defRPr sz="3000" i="1">
                <a:solidFill>
                  <a:srgbClr val="FFFFFF"/>
                </a:solidFill>
              </a:defRPr>
            </a:lvl9pPr>
          </a:lstStyle>
          <a:p>
            <a:endParaRPr/>
          </a:p>
        </p:txBody>
      </p:sp>
      <p:sp>
        <p:nvSpPr>
          <p:cNvPr id="96" name="Google Shape;96;p16"/>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7200" b="1">
                <a:solidFill>
                  <a:srgbClr val="FF9800"/>
                </a:solidFill>
              </a:rPr>
              <a:t>“</a:t>
            </a:r>
            <a:endParaRPr sz="7200" b="1">
              <a:solidFill>
                <a:srgbClr val="FF9800"/>
              </a:solidFill>
            </a:endParaRPr>
          </a:p>
        </p:txBody>
      </p:sp>
      <p:grpSp>
        <p:nvGrpSpPr>
          <p:cNvPr id="97" name="Google Shape;97;p16"/>
          <p:cNvGrpSpPr/>
          <p:nvPr/>
        </p:nvGrpSpPr>
        <p:grpSpPr>
          <a:xfrm>
            <a:off x="6946842" y="4472723"/>
            <a:ext cx="2202830" cy="670795"/>
            <a:chOff x="5575242" y="4472723"/>
            <a:chExt cx="2202830" cy="670795"/>
          </a:xfrm>
        </p:grpSpPr>
        <p:sp>
          <p:nvSpPr>
            <p:cNvPr id="98" name="Google Shape;98;p1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16"/>
            <p:cNvGrpSpPr/>
            <p:nvPr/>
          </p:nvGrpSpPr>
          <p:grpSpPr>
            <a:xfrm flipH="1">
              <a:off x="5734850" y="4472723"/>
              <a:ext cx="2040837" cy="670795"/>
              <a:chOff x="1297954" y="330075"/>
              <a:chExt cx="5169293" cy="1699506"/>
            </a:xfrm>
          </p:grpSpPr>
          <p:sp>
            <p:nvSpPr>
              <p:cNvPr id="100" name="Google Shape;100;p1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16"/>
            <p:cNvGrpSpPr/>
            <p:nvPr/>
          </p:nvGrpSpPr>
          <p:grpSpPr>
            <a:xfrm flipH="1">
              <a:off x="5578209" y="4646738"/>
              <a:ext cx="2199863" cy="304563"/>
              <a:chOff x="-5827153" y="330075"/>
              <a:chExt cx="12276019" cy="1699569"/>
            </a:xfrm>
          </p:grpSpPr>
          <p:sp>
            <p:nvSpPr>
              <p:cNvPr id="103" name="Google Shape;103;p1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 name="Google Shape;105;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06"/>
        <p:cNvGrpSpPr/>
        <p:nvPr/>
      </p:nvGrpSpPr>
      <p:grpSpPr>
        <a:xfrm>
          <a:off x="0" y="0"/>
          <a:ext cx="0" cy="0"/>
          <a:chOff x="0" y="0"/>
          <a:chExt cx="0" cy="0"/>
        </a:xfrm>
      </p:grpSpPr>
      <p:grpSp>
        <p:nvGrpSpPr>
          <p:cNvPr id="107" name="Google Shape;107;p17"/>
          <p:cNvGrpSpPr/>
          <p:nvPr/>
        </p:nvGrpSpPr>
        <p:grpSpPr>
          <a:xfrm>
            <a:off x="-4" y="40"/>
            <a:ext cx="7072430" cy="1327315"/>
            <a:chOff x="-4" y="40"/>
            <a:chExt cx="7072430" cy="1327315"/>
          </a:xfrm>
        </p:grpSpPr>
        <p:sp>
          <p:nvSpPr>
            <p:cNvPr id="108" name="Google Shape;108;p17"/>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9" name="Google Shape;109;p17"/>
            <p:cNvGrpSpPr/>
            <p:nvPr/>
          </p:nvGrpSpPr>
          <p:grpSpPr>
            <a:xfrm rot="10800000" flipH="1">
              <a:off x="3" y="40"/>
              <a:ext cx="6756168" cy="1327315"/>
              <a:chOff x="-2168138" y="330075"/>
              <a:chExt cx="8650663" cy="1699506"/>
            </a:xfrm>
          </p:grpSpPr>
          <p:sp>
            <p:nvSpPr>
              <p:cNvPr id="110" name="Google Shape;110;p17"/>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1" name="Google Shape;111;p17"/>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12" name="Google Shape;112;p17"/>
            <p:cNvGrpSpPr/>
            <p:nvPr/>
          </p:nvGrpSpPr>
          <p:grpSpPr>
            <a:xfrm rot="10800000" flipH="1">
              <a:off x="-4" y="381007"/>
              <a:ext cx="7072430" cy="771744"/>
              <a:chOff x="-9092084" y="330075"/>
              <a:chExt cx="15574609" cy="1699501"/>
            </a:xfrm>
          </p:grpSpPr>
          <p:sp>
            <p:nvSpPr>
              <p:cNvPr id="113" name="Google Shape;113;p17"/>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4" name="Google Shape;114;p17"/>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5" name="Google Shape;115;p17"/>
          <p:cNvGrpSpPr/>
          <p:nvPr/>
        </p:nvGrpSpPr>
        <p:grpSpPr>
          <a:xfrm>
            <a:off x="6946842" y="4472723"/>
            <a:ext cx="2202830" cy="670795"/>
            <a:chOff x="5575242" y="4472723"/>
            <a:chExt cx="2202830" cy="670795"/>
          </a:xfrm>
        </p:grpSpPr>
        <p:sp>
          <p:nvSpPr>
            <p:cNvPr id="116" name="Google Shape;116;p17"/>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17"/>
            <p:cNvGrpSpPr/>
            <p:nvPr/>
          </p:nvGrpSpPr>
          <p:grpSpPr>
            <a:xfrm flipH="1">
              <a:off x="5734850" y="4472723"/>
              <a:ext cx="2040837" cy="670795"/>
              <a:chOff x="1297954" y="330075"/>
              <a:chExt cx="5169293" cy="1699506"/>
            </a:xfrm>
          </p:grpSpPr>
          <p:sp>
            <p:nvSpPr>
              <p:cNvPr id="118" name="Google Shape;118;p1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17"/>
            <p:cNvGrpSpPr/>
            <p:nvPr/>
          </p:nvGrpSpPr>
          <p:grpSpPr>
            <a:xfrm flipH="1">
              <a:off x="5578209" y="4646738"/>
              <a:ext cx="2199863" cy="304563"/>
              <a:chOff x="-5827153" y="330075"/>
              <a:chExt cx="12276019" cy="1699569"/>
            </a:xfrm>
          </p:grpSpPr>
          <p:sp>
            <p:nvSpPr>
              <p:cNvPr id="121" name="Google Shape;121;p17"/>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3" name="Google Shape;123;p17"/>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4" name="Google Shape;124;p17"/>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Char char="▰"/>
              <a:defRPr/>
            </a:lvl1pPr>
            <a:lvl2pPr marL="914400" lvl="1" indent="-381000" rtl="0">
              <a:spcBef>
                <a:spcPts val="1000"/>
              </a:spcBef>
              <a:spcAft>
                <a:spcPts val="0"/>
              </a:spcAft>
              <a:buSzPts val="2400"/>
              <a:buChar char="▻"/>
              <a:defRPr/>
            </a:lvl2pPr>
            <a:lvl3pPr marL="1371600" lvl="2" indent="-381000" rtl="0">
              <a:spcBef>
                <a:spcPts val="1000"/>
              </a:spcBef>
              <a:spcAft>
                <a:spcPts val="0"/>
              </a:spcAft>
              <a:buSzPts val="2400"/>
              <a:buChar char="▻"/>
              <a:defRPr/>
            </a:lvl3pPr>
            <a:lvl4pPr marL="1828800" lvl="3" indent="-381000" rtl="0">
              <a:spcBef>
                <a:spcPts val="1000"/>
              </a:spcBef>
              <a:spcAft>
                <a:spcPts val="0"/>
              </a:spcAft>
              <a:buSzPts val="2400"/>
              <a:buChar char="▻"/>
              <a:defRPr/>
            </a:lvl4pPr>
            <a:lvl5pPr marL="2286000" lvl="4" indent="-381000" rtl="0">
              <a:spcBef>
                <a:spcPts val="1000"/>
              </a:spcBef>
              <a:spcAft>
                <a:spcPts val="0"/>
              </a:spcAft>
              <a:buSzPts val="2400"/>
              <a:buChar char="▻"/>
              <a:defRPr/>
            </a:lvl5pPr>
            <a:lvl6pPr marL="2743200" lvl="5" indent="-381000" rtl="0">
              <a:spcBef>
                <a:spcPts val="1000"/>
              </a:spcBef>
              <a:spcAft>
                <a:spcPts val="0"/>
              </a:spcAft>
              <a:buSzPts val="2400"/>
              <a:buChar char="▻"/>
              <a:defRPr/>
            </a:lvl6pPr>
            <a:lvl7pPr marL="3200400" lvl="6" indent="-381000" rtl="0">
              <a:spcBef>
                <a:spcPts val="1000"/>
              </a:spcBef>
              <a:spcAft>
                <a:spcPts val="0"/>
              </a:spcAft>
              <a:buSzPts val="2400"/>
              <a:buChar char="▻"/>
              <a:defRPr/>
            </a:lvl7pPr>
            <a:lvl8pPr marL="3657600" lvl="7" indent="-381000" rtl="0">
              <a:spcBef>
                <a:spcPts val="1000"/>
              </a:spcBef>
              <a:spcAft>
                <a:spcPts val="0"/>
              </a:spcAft>
              <a:buSzPts val="2400"/>
              <a:buChar char="▻"/>
              <a:defRPr/>
            </a:lvl8pPr>
            <a:lvl9pPr marL="4114800" lvl="8" indent="-381000" rtl="0">
              <a:spcBef>
                <a:spcPts val="1000"/>
              </a:spcBef>
              <a:spcAft>
                <a:spcPts val="1000"/>
              </a:spcAft>
              <a:buSzPts val="2400"/>
              <a:buChar char="▻"/>
              <a:defRPr/>
            </a:lvl9pPr>
          </a:lstStyle>
          <a:p>
            <a:endParaRPr/>
          </a:p>
        </p:txBody>
      </p:sp>
      <p:sp>
        <p:nvSpPr>
          <p:cNvPr id="125" name="Google Shape;125;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26"/>
        <p:cNvGrpSpPr/>
        <p:nvPr/>
      </p:nvGrpSpPr>
      <p:grpSpPr>
        <a:xfrm>
          <a:off x="0" y="0"/>
          <a:ext cx="0" cy="0"/>
          <a:chOff x="0" y="0"/>
          <a:chExt cx="0" cy="0"/>
        </a:xfrm>
      </p:grpSpPr>
      <p:grpSp>
        <p:nvGrpSpPr>
          <p:cNvPr id="127" name="Google Shape;127;p18"/>
          <p:cNvGrpSpPr/>
          <p:nvPr/>
        </p:nvGrpSpPr>
        <p:grpSpPr>
          <a:xfrm>
            <a:off x="-4" y="40"/>
            <a:ext cx="7072430" cy="1327315"/>
            <a:chOff x="-4" y="40"/>
            <a:chExt cx="7072430" cy="1327315"/>
          </a:xfrm>
        </p:grpSpPr>
        <p:sp>
          <p:nvSpPr>
            <p:cNvPr id="128" name="Google Shape;128;p18"/>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9" name="Google Shape;129;p18"/>
            <p:cNvGrpSpPr/>
            <p:nvPr/>
          </p:nvGrpSpPr>
          <p:grpSpPr>
            <a:xfrm rot="10800000" flipH="1">
              <a:off x="3" y="40"/>
              <a:ext cx="6756168" cy="1327315"/>
              <a:chOff x="-2168138" y="330075"/>
              <a:chExt cx="8650663" cy="1699506"/>
            </a:xfrm>
          </p:grpSpPr>
          <p:sp>
            <p:nvSpPr>
              <p:cNvPr id="130" name="Google Shape;130;p18"/>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1" name="Google Shape;131;p18"/>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2" name="Google Shape;132;p18"/>
            <p:cNvGrpSpPr/>
            <p:nvPr/>
          </p:nvGrpSpPr>
          <p:grpSpPr>
            <a:xfrm rot="10800000" flipH="1">
              <a:off x="-4" y="381007"/>
              <a:ext cx="7072430" cy="771744"/>
              <a:chOff x="-9092084" y="330075"/>
              <a:chExt cx="15574609" cy="1699501"/>
            </a:xfrm>
          </p:grpSpPr>
          <p:sp>
            <p:nvSpPr>
              <p:cNvPr id="133" name="Google Shape;133;p1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4" name="Google Shape;134;p18"/>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5" name="Google Shape;135;p18"/>
          <p:cNvGrpSpPr/>
          <p:nvPr/>
        </p:nvGrpSpPr>
        <p:grpSpPr>
          <a:xfrm>
            <a:off x="6946842" y="4472723"/>
            <a:ext cx="2202830" cy="670795"/>
            <a:chOff x="5575242" y="4472723"/>
            <a:chExt cx="2202830" cy="670795"/>
          </a:xfrm>
        </p:grpSpPr>
        <p:sp>
          <p:nvSpPr>
            <p:cNvPr id="136" name="Google Shape;136;p18"/>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18"/>
            <p:cNvGrpSpPr/>
            <p:nvPr/>
          </p:nvGrpSpPr>
          <p:grpSpPr>
            <a:xfrm flipH="1">
              <a:off x="5734850" y="4472723"/>
              <a:ext cx="2040837" cy="670795"/>
              <a:chOff x="1297954" y="330075"/>
              <a:chExt cx="5169293" cy="1699506"/>
            </a:xfrm>
          </p:grpSpPr>
          <p:sp>
            <p:nvSpPr>
              <p:cNvPr id="138" name="Google Shape;138;p18"/>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18"/>
            <p:cNvGrpSpPr/>
            <p:nvPr/>
          </p:nvGrpSpPr>
          <p:grpSpPr>
            <a:xfrm flipH="1">
              <a:off x="5578209" y="4646738"/>
              <a:ext cx="2199863" cy="304563"/>
              <a:chOff x="-5827153" y="330075"/>
              <a:chExt cx="12276019" cy="1699569"/>
            </a:xfrm>
          </p:grpSpPr>
          <p:sp>
            <p:nvSpPr>
              <p:cNvPr id="141" name="Google Shape;141;p18"/>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 name="Google Shape;143;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44" name="Google Shape;144;p18"/>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145" name="Google Shape;145;p18"/>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146" name="Google Shape;146;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7"/>
        <p:cNvGrpSpPr/>
        <p:nvPr/>
      </p:nvGrpSpPr>
      <p:grpSpPr>
        <a:xfrm>
          <a:off x="0" y="0"/>
          <a:ext cx="0" cy="0"/>
          <a:chOff x="0" y="0"/>
          <a:chExt cx="0" cy="0"/>
        </a:xfrm>
      </p:grpSpPr>
      <p:grpSp>
        <p:nvGrpSpPr>
          <p:cNvPr id="148" name="Google Shape;148;p19"/>
          <p:cNvGrpSpPr/>
          <p:nvPr/>
        </p:nvGrpSpPr>
        <p:grpSpPr>
          <a:xfrm>
            <a:off x="-4" y="40"/>
            <a:ext cx="7072430" cy="1327315"/>
            <a:chOff x="-4" y="40"/>
            <a:chExt cx="7072430" cy="1327315"/>
          </a:xfrm>
        </p:grpSpPr>
        <p:sp>
          <p:nvSpPr>
            <p:cNvPr id="149" name="Google Shape;149;p19"/>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50" name="Google Shape;150;p19"/>
            <p:cNvGrpSpPr/>
            <p:nvPr/>
          </p:nvGrpSpPr>
          <p:grpSpPr>
            <a:xfrm rot="10800000" flipH="1">
              <a:off x="3" y="40"/>
              <a:ext cx="6756168" cy="1327315"/>
              <a:chOff x="-2168138" y="330075"/>
              <a:chExt cx="8650663" cy="1699506"/>
            </a:xfrm>
          </p:grpSpPr>
          <p:sp>
            <p:nvSpPr>
              <p:cNvPr id="151" name="Google Shape;151;p19"/>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52" name="Google Shape;152;p19"/>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53" name="Google Shape;153;p19"/>
            <p:cNvGrpSpPr/>
            <p:nvPr/>
          </p:nvGrpSpPr>
          <p:grpSpPr>
            <a:xfrm rot="10800000" flipH="1">
              <a:off x="-4" y="381007"/>
              <a:ext cx="7072430" cy="771744"/>
              <a:chOff x="-9092084" y="330075"/>
              <a:chExt cx="15574609" cy="1699501"/>
            </a:xfrm>
          </p:grpSpPr>
          <p:sp>
            <p:nvSpPr>
              <p:cNvPr id="154" name="Google Shape;154;p19"/>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55" name="Google Shape;155;p19"/>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56" name="Google Shape;156;p19"/>
          <p:cNvGrpSpPr/>
          <p:nvPr/>
        </p:nvGrpSpPr>
        <p:grpSpPr>
          <a:xfrm>
            <a:off x="6946842" y="4472723"/>
            <a:ext cx="2202830" cy="670795"/>
            <a:chOff x="5575242" y="4472723"/>
            <a:chExt cx="2202830" cy="670795"/>
          </a:xfrm>
        </p:grpSpPr>
        <p:sp>
          <p:nvSpPr>
            <p:cNvPr id="157" name="Google Shape;157;p19"/>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19"/>
            <p:cNvGrpSpPr/>
            <p:nvPr/>
          </p:nvGrpSpPr>
          <p:grpSpPr>
            <a:xfrm flipH="1">
              <a:off x="5734850" y="4472723"/>
              <a:ext cx="2040837" cy="670795"/>
              <a:chOff x="1297954" y="330075"/>
              <a:chExt cx="5169293" cy="1699506"/>
            </a:xfrm>
          </p:grpSpPr>
          <p:sp>
            <p:nvSpPr>
              <p:cNvPr id="159" name="Google Shape;159;p19"/>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19"/>
            <p:cNvGrpSpPr/>
            <p:nvPr/>
          </p:nvGrpSpPr>
          <p:grpSpPr>
            <a:xfrm flipH="1">
              <a:off x="5578209" y="4646738"/>
              <a:ext cx="2199863" cy="304563"/>
              <a:chOff x="-5827153" y="330075"/>
              <a:chExt cx="12276019" cy="1699569"/>
            </a:xfrm>
          </p:grpSpPr>
          <p:sp>
            <p:nvSpPr>
              <p:cNvPr id="162" name="Google Shape;162;p19"/>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4" name="Google Shape;164;p1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65" name="Google Shape;165;p19"/>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66" name="Google Shape;166;p19"/>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67" name="Google Shape;167;p19"/>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68" name="Google Shape;168;p1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9"/>
        <p:cNvGrpSpPr/>
        <p:nvPr/>
      </p:nvGrpSpPr>
      <p:grpSpPr>
        <a:xfrm>
          <a:off x="0" y="0"/>
          <a:ext cx="0" cy="0"/>
          <a:chOff x="0" y="0"/>
          <a:chExt cx="0" cy="0"/>
        </a:xfrm>
      </p:grpSpPr>
      <p:grpSp>
        <p:nvGrpSpPr>
          <p:cNvPr id="170" name="Google Shape;170;p20"/>
          <p:cNvGrpSpPr/>
          <p:nvPr/>
        </p:nvGrpSpPr>
        <p:grpSpPr>
          <a:xfrm>
            <a:off x="-4" y="40"/>
            <a:ext cx="7072430" cy="1327315"/>
            <a:chOff x="-4" y="40"/>
            <a:chExt cx="7072430" cy="1327315"/>
          </a:xfrm>
        </p:grpSpPr>
        <p:sp>
          <p:nvSpPr>
            <p:cNvPr id="171" name="Google Shape;171;p20"/>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72" name="Google Shape;172;p20"/>
            <p:cNvGrpSpPr/>
            <p:nvPr/>
          </p:nvGrpSpPr>
          <p:grpSpPr>
            <a:xfrm rot="10800000" flipH="1">
              <a:off x="3" y="40"/>
              <a:ext cx="6756168" cy="1327315"/>
              <a:chOff x="-2168138" y="330075"/>
              <a:chExt cx="8650663" cy="1699506"/>
            </a:xfrm>
          </p:grpSpPr>
          <p:sp>
            <p:nvSpPr>
              <p:cNvPr id="173" name="Google Shape;173;p20"/>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74" name="Google Shape;174;p20"/>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5" name="Google Shape;175;p20"/>
            <p:cNvGrpSpPr/>
            <p:nvPr/>
          </p:nvGrpSpPr>
          <p:grpSpPr>
            <a:xfrm rot="10800000" flipH="1">
              <a:off x="-4" y="381007"/>
              <a:ext cx="7072430" cy="771744"/>
              <a:chOff x="-9092084" y="330075"/>
              <a:chExt cx="15574609" cy="1699501"/>
            </a:xfrm>
          </p:grpSpPr>
          <p:sp>
            <p:nvSpPr>
              <p:cNvPr id="176" name="Google Shape;176;p20"/>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77" name="Google Shape;177;p20"/>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78" name="Google Shape;178;p20"/>
          <p:cNvGrpSpPr/>
          <p:nvPr/>
        </p:nvGrpSpPr>
        <p:grpSpPr>
          <a:xfrm>
            <a:off x="6946842" y="4472723"/>
            <a:ext cx="2202830" cy="670795"/>
            <a:chOff x="5575242" y="4472723"/>
            <a:chExt cx="2202830" cy="670795"/>
          </a:xfrm>
        </p:grpSpPr>
        <p:sp>
          <p:nvSpPr>
            <p:cNvPr id="179" name="Google Shape;179;p2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20"/>
            <p:cNvGrpSpPr/>
            <p:nvPr/>
          </p:nvGrpSpPr>
          <p:grpSpPr>
            <a:xfrm flipH="1">
              <a:off x="5734850" y="4472723"/>
              <a:ext cx="2040837" cy="670795"/>
              <a:chOff x="1297954" y="330075"/>
              <a:chExt cx="5169293" cy="1699506"/>
            </a:xfrm>
          </p:grpSpPr>
          <p:sp>
            <p:nvSpPr>
              <p:cNvPr id="181" name="Google Shape;181;p2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20"/>
            <p:cNvGrpSpPr/>
            <p:nvPr/>
          </p:nvGrpSpPr>
          <p:grpSpPr>
            <a:xfrm flipH="1">
              <a:off x="5578209" y="4646738"/>
              <a:ext cx="2199863" cy="304563"/>
              <a:chOff x="-5827153" y="330075"/>
              <a:chExt cx="12276019" cy="1699569"/>
            </a:xfrm>
          </p:grpSpPr>
          <p:sp>
            <p:nvSpPr>
              <p:cNvPr id="184" name="Google Shape;184;p2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6" name="Google Shape;186;p20"/>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87" name="Google Shape;187;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8"/>
        <p:cNvGrpSpPr/>
        <p:nvPr/>
      </p:nvGrpSpPr>
      <p:grpSpPr>
        <a:xfrm>
          <a:off x="0" y="0"/>
          <a:ext cx="0" cy="0"/>
          <a:chOff x="0" y="0"/>
          <a:chExt cx="0" cy="0"/>
        </a:xfrm>
      </p:grpSpPr>
      <p:grpSp>
        <p:nvGrpSpPr>
          <p:cNvPr id="189" name="Google Shape;189;p21"/>
          <p:cNvGrpSpPr/>
          <p:nvPr/>
        </p:nvGrpSpPr>
        <p:grpSpPr>
          <a:xfrm>
            <a:off x="2466138" y="4472723"/>
            <a:ext cx="6686825" cy="670795"/>
            <a:chOff x="5589288" y="4472723"/>
            <a:chExt cx="6686825" cy="670795"/>
          </a:xfrm>
        </p:grpSpPr>
        <p:sp>
          <p:nvSpPr>
            <p:cNvPr id="190" name="Google Shape;190;p21"/>
            <p:cNvSpPr/>
            <p:nvPr/>
          </p:nvSpPr>
          <p:spPr>
            <a:xfrm rot="10800000">
              <a:off x="5589288"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 name="Google Shape;191;p21"/>
            <p:cNvGrpSpPr/>
            <p:nvPr/>
          </p:nvGrpSpPr>
          <p:grpSpPr>
            <a:xfrm flipH="1">
              <a:off x="5748896" y="4472723"/>
              <a:ext cx="6527217" cy="670795"/>
              <a:chOff x="-10101302" y="330075"/>
              <a:chExt cx="16532971" cy="1699506"/>
            </a:xfrm>
          </p:grpSpPr>
          <p:sp>
            <p:nvSpPr>
              <p:cNvPr id="192" name="Google Shape;192;p21"/>
              <p:cNvSpPr/>
              <p:nvPr/>
            </p:nvSpPr>
            <p:spPr>
              <a:xfrm>
                <a:off x="-10101302" y="330081"/>
                <a:ext cx="148464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p:nvPr/>
            </p:nvSpPr>
            <p:spPr>
              <a:xfrm>
                <a:off x="4732169"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21"/>
            <p:cNvGrpSpPr/>
            <p:nvPr/>
          </p:nvGrpSpPr>
          <p:grpSpPr>
            <a:xfrm flipH="1">
              <a:off x="5592255" y="4646738"/>
              <a:ext cx="6682918" cy="304563"/>
              <a:chOff x="-30922586" y="330075"/>
              <a:chExt cx="37293070" cy="1699569"/>
            </a:xfrm>
          </p:grpSpPr>
          <p:sp>
            <p:nvSpPr>
              <p:cNvPr id="195" name="Google Shape;195;p21"/>
              <p:cNvSpPr/>
              <p:nvPr/>
            </p:nvSpPr>
            <p:spPr>
              <a:xfrm>
                <a:off x="-30922586" y="330144"/>
                <a:ext cx="355881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1"/>
              <p:cNvSpPr/>
              <p:nvPr/>
            </p:nvSpPr>
            <p:spPr>
              <a:xfrm>
                <a:off x="4670984"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7" name="Google Shape;197;p21"/>
          <p:cNvSpPr txBox="1">
            <a:spLocks noGrp="1"/>
          </p:cNvSpPr>
          <p:nvPr>
            <p:ph type="body" idx="1"/>
          </p:nvPr>
        </p:nvSpPr>
        <p:spPr>
          <a:xfrm>
            <a:off x="2682800" y="4636500"/>
            <a:ext cx="6004200" cy="315600"/>
          </a:xfrm>
          <a:prstGeom prst="rect">
            <a:avLst/>
          </a:prstGeom>
        </p:spPr>
        <p:txBody>
          <a:bodyPr spcFirstLastPara="1" wrap="square" lIns="91425" tIns="91425" rIns="91425" bIns="91425" anchor="ctr" anchorCtr="0">
            <a:noAutofit/>
          </a:bodyPr>
          <a:lstStyle>
            <a:lvl1pPr marL="457200" lvl="0" indent="-228600" rtl="0">
              <a:spcBef>
                <a:spcPts val="0"/>
              </a:spcBef>
              <a:spcAft>
                <a:spcPts val="0"/>
              </a:spcAft>
              <a:buSzPts val="1300"/>
              <a:buNone/>
              <a:defRPr sz="1300"/>
            </a:lvl1pPr>
          </a:lstStyle>
          <a:p>
            <a:endParaRPr/>
          </a:p>
        </p:txBody>
      </p:sp>
      <p:sp>
        <p:nvSpPr>
          <p:cNvPr id="198" name="Google Shape;198;p2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grpSp>
        <p:nvGrpSpPr>
          <p:cNvPr id="199" name="Google Shape;199;p21"/>
          <p:cNvGrpSpPr/>
          <p:nvPr/>
        </p:nvGrpSpPr>
        <p:grpSpPr>
          <a:xfrm rot="10800000">
            <a:off x="-8" y="-2"/>
            <a:ext cx="2202830" cy="670795"/>
            <a:chOff x="5575242" y="4472723"/>
            <a:chExt cx="2202830" cy="670795"/>
          </a:xfrm>
        </p:grpSpPr>
        <p:sp>
          <p:nvSpPr>
            <p:cNvPr id="200" name="Google Shape;200;p21"/>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21"/>
            <p:cNvGrpSpPr/>
            <p:nvPr/>
          </p:nvGrpSpPr>
          <p:grpSpPr>
            <a:xfrm flipH="1">
              <a:off x="5734850" y="4472723"/>
              <a:ext cx="2040837" cy="670795"/>
              <a:chOff x="1297954" y="330075"/>
              <a:chExt cx="5169293" cy="1699506"/>
            </a:xfrm>
          </p:grpSpPr>
          <p:sp>
            <p:nvSpPr>
              <p:cNvPr id="202" name="Google Shape;202;p21"/>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1"/>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21"/>
            <p:cNvGrpSpPr/>
            <p:nvPr/>
          </p:nvGrpSpPr>
          <p:grpSpPr>
            <a:xfrm flipH="1">
              <a:off x="5578209" y="4646738"/>
              <a:ext cx="2199863" cy="304563"/>
              <a:chOff x="-5827153" y="330075"/>
              <a:chExt cx="12276019" cy="1699569"/>
            </a:xfrm>
          </p:grpSpPr>
          <p:sp>
            <p:nvSpPr>
              <p:cNvPr id="205" name="Google Shape;205;p21"/>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1"/>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7"/>
        <p:cNvGrpSpPr/>
        <p:nvPr/>
      </p:nvGrpSpPr>
      <p:grpSpPr>
        <a:xfrm>
          <a:off x="0" y="0"/>
          <a:ext cx="0" cy="0"/>
          <a:chOff x="0" y="0"/>
          <a:chExt cx="0" cy="0"/>
        </a:xfrm>
      </p:grpSpPr>
      <p:sp>
        <p:nvSpPr>
          <p:cNvPr id="208" name="Google Shape;208;p2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grpSp>
        <p:nvGrpSpPr>
          <p:cNvPr id="209" name="Google Shape;209;p22"/>
          <p:cNvGrpSpPr/>
          <p:nvPr/>
        </p:nvGrpSpPr>
        <p:grpSpPr>
          <a:xfrm>
            <a:off x="6946842" y="4472723"/>
            <a:ext cx="2202830" cy="670795"/>
            <a:chOff x="5575242" y="4472723"/>
            <a:chExt cx="2202830" cy="670795"/>
          </a:xfrm>
        </p:grpSpPr>
        <p:sp>
          <p:nvSpPr>
            <p:cNvPr id="210" name="Google Shape;210;p22"/>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22"/>
            <p:cNvGrpSpPr/>
            <p:nvPr/>
          </p:nvGrpSpPr>
          <p:grpSpPr>
            <a:xfrm flipH="1">
              <a:off x="5734850" y="4472723"/>
              <a:ext cx="2040837" cy="670795"/>
              <a:chOff x="1297954" y="330075"/>
              <a:chExt cx="5169293" cy="1699506"/>
            </a:xfrm>
          </p:grpSpPr>
          <p:sp>
            <p:nvSpPr>
              <p:cNvPr id="212" name="Google Shape;212;p22"/>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22"/>
            <p:cNvGrpSpPr/>
            <p:nvPr/>
          </p:nvGrpSpPr>
          <p:grpSpPr>
            <a:xfrm flipH="1">
              <a:off x="5578209" y="4646738"/>
              <a:ext cx="2199863" cy="304563"/>
              <a:chOff x="-5827153" y="330075"/>
              <a:chExt cx="12276019" cy="1699569"/>
            </a:xfrm>
          </p:grpSpPr>
          <p:sp>
            <p:nvSpPr>
              <p:cNvPr id="215" name="Google Shape;215;p22"/>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2"/>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7" name="Google Shape;217;p22"/>
          <p:cNvGrpSpPr/>
          <p:nvPr/>
        </p:nvGrpSpPr>
        <p:grpSpPr>
          <a:xfrm rot="10800000">
            <a:off x="-8" y="-2"/>
            <a:ext cx="2202830" cy="670795"/>
            <a:chOff x="5575242" y="4472723"/>
            <a:chExt cx="2202830" cy="670795"/>
          </a:xfrm>
        </p:grpSpPr>
        <p:sp>
          <p:nvSpPr>
            <p:cNvPr id="218" name="Google Shape;218;p22"/>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22"/>
            <p:cNvGrpSpPr/>
            <p:nvPr/>
          </p:nvGrpSpPr>
          <p:grpSpPr>
            <a:xfrm flipH="1">
              <a:off x="5734850" y="4472723"/>
              <a:ext cx="2040837" cy="670795"/>
              <a:chOff x="1297954" y="330075"/>
              <a:chExt cx="5169293" cy="1699506"/>
            </a:xfrm>
          </p:grpSpPr>
          <p:sp>
            <p:nvSpPr>
              <p:cNvPr id="220" name="Google Shape;220;p22"/>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22"/>
            <p:cNvGrpSpPr/>
            <p:nvPr/>
          </p:nvGrpSpPr>
          <p:grpSpPr>
            <a:xfrm flipH="1">
              <a:off x="5578209" y="4646738"/>
              <a:ext cx="2199863" cy="304563"/>
              <a:chOff x="-5827153" y="330075"/>
              <a:chExt cx="12276019" cy="1699569"/>
            </a:xfrm>
          </p:grpSpPr>
          <p:sp>
            <p:nvSpPr>
              <p:cNvPr id="223" name="Google Shape;223;p22"/>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52" name="Google Shape;52;p13"/>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rtl="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rtl="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rtl="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rtl="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rtl="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rtl="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rtl="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rtl="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rtl="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53" name="Google Shape;53;p1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rtl="0">
              <a:buNone/>
              <a:defRPr sz="1200" b="1">
                <a:solidFill>
                  <a:srgbClr val="FFFFFF"/>
                </a:solidFill>
                <a:latin typeface="Roboto Condensed"/>
                <a:ea typeface="Roboto Condensed"/>
                <a:cs typeface="Roboto Condensed"/>
                <a:sym typeface="Roboto Condensed"/>
              </a:defRPr>
            </a:lvl1pPr>
            <a:lvl2pPr lvl="1" algn="r" rtl="0">
              <a:buNone/>
              <a:defRPr sz="1200" b="1">
                <a:solidFill>
                  <a:srgbClr val="FFFFFF"/>
                </a:solidFill>
                <a:latin typeface="Roboto Condensed"/>
                <a:ea typeface="Roboto Condensed"/>
                <a:cs typeface="Roboto Condensed"/>
                <a:sym typeface="Roboto Condensed"/>
              </a:defRPr>
            </a:lvl2pPr>
            <a:lvl3pPr lvl="2" algn="r" rtl="0">
              <a:buNone/>
              <a:defRPr sz="1200" b="1">
                <a:solidFill>
                  <a:srgbClr val="FFFFFF"/>
                </a:solidFill>
                <a:latin typeface="Roboto Condensed"/>
                <a:ea typeface="Roboto Condensed"/>
                <a:cs typeface="Roboto Condensed"/>
                <a:sym typeface="Roboto Condensed"/>
              </a:defRPr>
            </a:lvl3pPr>
            <a:lvl4pPr lvl="3" algn="r" rtl="0">
              <a:buNone/>
              <a:defRPr sz="1200" b="1">
                <a:solidFill>
                  <a:srgbClr val="FFFFFF"/>
                </a:solidFill>
                <a:latin typeface="Roboto Condensed"/>
                <a:ea typeface="Roboto Condensed"/>
                <a:cs typeface="Roboto Condensed"/>
                <a:sym typeface="Roboto Condensed"/>
              </a:defRPr>
            </a:lvl4pPr>
            <a:lvl5pPr lvl="4" algn="r" rtl="0">
              <a:buNone/>
              <a:defRPr sz="1200" b="1">
                <a:solidFill>
                  <a:srgbClr val="FFFFFF"/>
                </a:solidFill>
                <a:latin typeface="Roboto Condensed"/>
                <a:ea typeface="Roboto Condensed"/>
                <a:cs typeface="Roboto Condensed"/>
                <a:sym typeface="Roboto Condensed"/>
              </a:defRPr>
            </a:lvl5pPr>
            <a:lvl6pPr lvl="5" algn="r" rtl="0">
              <a:buNone/>
              <a:defRPr sz="1200" b="1">
                <a:solidFill>
                  <a:srgbClr val="FFFFFF"/>
                </a:solidFill>
                <a:latin typeface="Roboto Condensed"/>
                <a:ea typeface="Roboto Condensed"/>
                <a:cs typeface="Roboto Condensed"/>
                <a:sym typeface="Roboto Condensed"/>
              </a:defRPr>
            </a:lvl6pPr>
            <a:lvl7pPr lvl="6" algn="r" rtl="0">
              <a:buNone/>
              <a:defRPr sz="1200" b="1">
                <a:solidFill>
                  <a:srgbClr val="FFFFFF"/>
                </a:solidFill>
                <a:latin typeface="Roboto Condensed"/>
                <a:ea typeface="Roboto Condensed"/>
                <a:cs typeface="Roboto Condensed"/>
                <a:sym typeface="Roboto Condensed"/>
              </a:defRPr>
            </a:lvl7pPr>
            <a:lvl8pPr lvl="7" algn="r" rtl="0">
              <a:buNone/>
              <a:defRPr sz="1200" b="1">
                <a:solidFill>
                  <a:srgbClr val="FFFFFF"/>
                </a:solidFill>
                <a:latin typeface="Roboto Condensed"/>
                <a:ea typeface="Roboto Condensed"/>
                <a:cs typeface="Roboto Condensed"/>
                <a:sym typeface="Roboto Condensed"/>
              </a:defRPr>
            </a:lvl8pPr>
            <a:lvl9pPr lvl="8" algn="r" rtl="0">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angular.io/guide/webpack"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6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8.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6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9.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1.xml"/><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7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2.xml"/><Relationship Id="rId1" Type="http://schemas.openxmlformats.org/officeDocument/2006/relationships/slideLayout" Target="../slideLayouts/slideLayout1.xml"/><Relationship Id="rId4" Type="http://schemas.openxmlformats.org/officeDocument/2006/relationships/image" Target="../media/image53.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4.xml"/><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7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c-sharpcorner.com/article/angular-8-0-whats-new-and-how-to-upgrade/"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0.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8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1.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8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83.xml"/><Relationship Id="rId1" Type="http://schemas.openxmlformats.org/officeDocument/2006/relationships/slideLayout" Target="../slideLayouts/slideLayout1.xml"/><Relationship Id="rId4" Type="http://schemas.openxmlformats.org/officeDocument/2006/relationships/image" Target="../media/image66.png"/></Relationships>
</file>

<file path=ppt/slides/_rels/slide84.xml.rels><?xml version="1.0" encoding="UTF-8" standalone="yes"?>
<Relationships xmlns="http://schemas.openxmlformats.org/package/2006/relationships"><Relationship Id="rId3" Type="http://schemas.openxmlformats.org/officeDocument/2006/relationships/image" Target="../media/image67.jpg"/><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5.xml"/><Relationship Id="rId1" Type="http://schemas.openxmlformats.org/officeDocument/2006/relationships/slideLayout" Target="../slideLayouts/slideLayout1.xml"/><Relationship Id="rId5" Type="http://schemas.openxmlformats.org/officeDocument/2006/relationships/image" Target="../media/image70.png"/><Relationship Id="rId4" Type="http://schemas.openxmlformats.org/officeDocument/2006/relationships/image" Target="../media/image69.png"/></Relationships>
</file>

<file path=ppt/slides/_rels/slide8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6.xml"/><Relationship Id="rId1" Type="http://schemas.openxmlformats.org/officeDocument/2006/relationships/slideLayout" Target="../slideLayouts/slideLayout1.xml"/><Relationship Id="rId4" Type="http://schemas.openxmlformats.org/officeDocument/2006/relationships/image" Target="../media/image72.png"/></Relationships>
</file>

<file path=ppt/slides/_rels/slide8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87.xml"/><Relationship Id="rId1" Type="http://schemas.openxmlformats.org/officeDocument/2006/relationships/slideLayout" Target="../slideLayouts/slideLayout1.xml"/><Relationship Id="rId4" Type="http://schemas.openxmlformats.org/officeDocument/2006/relationships/image" Target="../media/image74.png"/></Relationships>
</file>

<file path=ppt/slides/_rels/slide8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88.xml"/><Relationship Id="rId1" Type="http://schemas.openxmlformats.org/officeDocument/2006/relationships/slideLayout" Target="../slideLayouts/slideLayout1.xml"/><Relationship Id="rId4" Type="http://schemas.openxmlformats.org/officeDocument/2006/relationships/image" Target="../media/image76.png"/></Relationships>
</file>

<file path=ppt/slides/_rels/slide8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89.xml"/><Relationship Id="rId1" Type="http://schemas.openxmlformats.org/officeDocument/2006/relationships/slideLayout" Target="../slideLayouts/slideLayout1.xml"/><Relationship Id="rId5" Type="http://schemas.openxmlformats.org/officeDocument/2006/relationships/image" Target="../media/image79.png"/><Relationship Id="rId4" Type="http://schemas.openxmlformats.org/officeDocument/2006/relationships/image" Target="../media/image7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91.xml"/><Relationship Id="rId1" Type="http://schemas.openxmlformats.org/officeDocument/2006/relationships/slideLayout" Target="../slideLayouts/slideLayout1.xml"/><Relationship Id="rId4" Type="http://schemas.openxmlformats.org/officeDocument/2006/relationships/image" Target="../media/image81.png"/></Relationships>
</file>

<file path=ppt/slides/_rels/slide9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92.xml"/><Relationship Id="rId1" Type="http://schemas.openxmlformats.org/officeDocument/2006/relationships/slideLayout" Target="../slideLayouts/slideLayout1.xml"/><Relationship Id="rId4" Type="http://schemas.openxmlformats.org/officeDocument/2006/relationships/image" Target="../media/image83.png"/></Relationships>
</file>

<file path=ppt/slides/_rels/slide9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93.xml"/><Relationship Id="rId1" Type="http://schemas.openxmlformats.org/officeDocument/2006/relationships/slideLayout" Target="../slideLayouts/slideLayout1.xml"/><Relationship Id="rId5" Type="http://schemas.openxmlformats.org/officeDocument/2006/relationships/image" Target="../media/image86.png"/><Relationship Id="rId4" Type="http://schemas.openxmlformats.org/officeDocument/2006/relationships/image" Target="../media/image85.png"/></Relationships>
</file>

<file path=ppt/slides/_rels/slide9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94.xml"/><Relationship Id="rId1" Type="http://schemas.openxmlformats.org/officeDocument/2006/relationships/slideLayout" Target="../slideLayouts/slideLayout1.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hyperlink" Target="https://www.edureka.co/blog/angular-tutorial/" TargetMode="External"/><Relationship Id="rId7" Type="http://schemas.openxmlformats.org/officeDocument/2006/relationships/hyperlink" Target="http://csharp-video-tutorials.blogspot.in/2017/06/angular-2-tutorial-for-beginners_12.html" TargetMode="External"/><Relationship Id="rId2" Type="http://schemas.openxmlformats.org/officeDocument/2006/relationships/notesSlide" Target="../notesSlides/notesSlide97.xml"/><Relationship Id="rId1" Type="http://schemas.openxmlformats.org/officeDocument/2006/relationships/slideLayout" Target="../slideLayouts/slideLayout1.xml"/><Relationship Id="rId6" Type="http://schemas.openxmlformats.org/officeDocument/2006/relationships/hyperlink" Target="https://sergeome.com/blog/2017/11/26/simply-about-new-httpclient-in-angular/" TargetMode="External"/><Relationship Id="rId5" Type="http://schemas.openxmlformats.org/officeDocument/2006/relationships/hyperlink" Target="https://reqres.in/" TargetMode="External"/><Relationship Id="rId4" Type="http://schemas.openxmlformats.org/officeDocument/2006/relationships/hyperlink" Target="https://www.concretepage.com/angular-2/" TargetMode="External"/></Relationships>
</file>

<file path=ppt/slides/_rels/slide98.xml.rels><?xml version="1.0" encoding="UTF-8" standalone="yes"?>
<Relationships xmlns="http://schemas.openxmlformats.org/package/2006/relationships"><Relationship Id="rId3" Type="http://schemas.openxmlformats.org/officeDocument/2006/relationships/hyperlink" Target="https://www.freecodecamp.org/news/48-answers-on-stack-overflow-to-the-most-popular-angular-questions-52f9eb430ab0/" TargetMode="External"/><Relationship Id="rId2" Type="http://schemas.openxmlformats.org/officeDocument/2006/relationships/notesSlide" Target="../notesSlides/notesSlide98.xml"/><Relationship Id="rId1" Type="http://schemas.openxmlformats.org/officeDocument/2006/relationships/slideLayout" Target="../slideLayouts/slideLayout1.xml"/><Relationship Id="rId5" Type="http://schemas.openxmlformats.org/officeDocument/2006/relationships/hyperlink" Target="https://github.com/sudheerj/angular-interview-questions" TargetMode="External"/><Relationship Id="rId4" Type="http://schemas.openxmlformats.org/officeDocument/2006/relationships/hyperlink" Target="https://www.edureka.co/blog/interview-questions/top-angularjs-interview-questions-2016/" TargetMode="External"/></Relationships>
</file>

<file path=ppt/slides/_rels/slide99.xml.rels><?xml version="1.0" encoding="UTF-8" standalone="yes"?>
<Relationships xmlns="http://schemas.openxmlformats.org/package/2006/relationships"><Relationship Id="rId3" Type="http://schemas.openxmlformats.org/officeDocument/2006/relationships/hyperlink" Target="https://www.youtube.com/watch?v=I317BhehZKM" TargetMode="External"/><Relationship Id="rId2" Type="http://schemas.openxmlformats.org/officeDocument/2006/relationships/notesSlide" Target="../notesSlides/notesSlide99.xml"/><Relationship Id="rId1" Type="http://schemas.openxmlformats.org/officeDocument/2006/relationships/slideLayout" Target="../slideLayouts/slideLayout1.xml"/><Relationship Id="rId4" Type="http://schemas.openxmlformats.org/officeDocument/2006/relationships/hyperlink" Target="https://www.youtube.com/watch?v=PhggNGsSQy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23"/>
          <p:cNvPicPr preferRelativeResize="0"/>
          <p:nvPr/>
        </p:nvPicPr>
        <p:blipFill>
          <a:blip r:embed="rId3">
            <a:alphaModFix/>
          </a:blip>
          <a:stretch>
            <a:fillRect/>
          </a:stretch>
        </p:blipFill>
        <p:spPr>
          <a:xfrm>
            <a:off x="312713" y="354575"/>
            <a:ext cx="8518574" cy="4434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32"/>
          <p:cNvPicPr preferRelativeResize="0"/>
          <p:nvPr/>
        </p:nvPicPr>
        <p:blipFill rotWithShape="1">
          <a:blip r:embed="rId3">
            <a:alphaModFix/>
          </a:blip>
          <a:srcRect b="3670"/>
          <a:stretch/>
        </p:blipFill>
        <p:spPr>
          <a:xfrm>
            <a:off x="0" y="0"/>
            <a:ext cx="91440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3"/>
          <p:cNvSpPr txBox="1"/>
          <p:nvPr/>
        </p:nvSpPr>
        <p:spPr>
          <a:xfrm>
            <a:off x="294250" y="235400"/>
            <a:ext cx="8615700" cy="46563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2400" b="1">
                <a:solidFill>
                  <a:srgbClr val="333333"/>
                </a:solidFill>
              </a:rPr>
              <a:t>What Is Angular Prerequisites?</a:t>
            </a:r>
            <a:endParaRPr sz="2400" b="1">
              <a:solidFill>
                <a:srgbClr val="333333"/>
              </a:solidFill>
            </a:endParaRPr>
          </a:p>
          <a:p>
            <a:pPr marL="0" lvl="0" indent="0" algn="l" rtl="0">
              <a:lnSpc>
                <a:spcPct val="150000"/>
              </a:lnSpc>
              <a:spcBef>
                <a:spcPts val="0"/>
              </a:spcBef>
              <a:spcAft>
                <a:spcPts val="0"/>
              </a:spcAft>
              <a:buNone/>
            </a:pPr>
            <a:r>
              <a:rPr lang="en-GB" sz="1200">
                <a:solidFill>
                  <a:srgbClr val="333333"/>
                </a:solidFill>
                <a:latin typeface="Verdana"/>
                <a:ea typeface="Verdana"/>
                <a:cs typeface="Verdana"/>
                <a:sym typeface="Verdana"/>
              </a:rPr>
              <a:t>Before you can install Angular 7 or 8, you must need to have some prerequisites.</a:t>
            </a:r>
            <a:endParaRPr sz="1200">
              <a:solidFill>
                <a:srgbClr val="333333"/>
              </a:solidFill>
              <a:latin typeface="Verdana"/>
              <a:ea typeface="Verdana"/>
              <a:cs typeface="Verdana"/>
              <a:sym typeface="Verdana"/>
            </a:endParaRPr>
          </a:p>
          <a:p>
            <a:pPr marL="457200" lvl="0" indent="-304800" algn="l" rtl="0">
              <a:lnSpc>
                <a:spcPct val="150000"/>
              </a:lnSpc>
              <a:spcBef>
                <a:spcPts val="0"/>
              </a:spcBef>
              <a:spcAft>
                <a:spcPts val="0"/>
              </a:spcAft>
              <a:buClr>
                <a:srgbClr val="333333"/>
              </a:buClr>
              <a:buSzPts val="1200"/>
              <a:buAutoNum type="arabicPeriod"/>
            </a:pPr>
            <a:r>
              <a:rPr lang="en-GB" sz="1200">
                <a:solidFill>
                  <a:srgbClr val="333333"/>
                </a:solidFill>
                <a:latin typeface="Verdana"/>
                <a:ea typeface="Verdana"/>
                <a:cs typeface="Verdana"/>
                <a:sym typeface="Verdana"/>
              </a:rPr>
              <a:t>You must to have </a:t>
            </a:r>
            <a:r>
              <a:rPr lang="en-GB" sz="1200" b="1">
                <a:solidFill>
                  <a:srgbClr val="333333"/>
                </a:solidFill>
                <a:latin typeface="Verdana"/>
                <a:ea typeface="Verdana"/>
                <a:cs typeface="Verdana"/>
                <a:sym typeface="Verdana"/>
              </a:rPr>
              <a:t>Node.js</a:t>
            </a:r>
            <a:r>
              <a:rPr lang="en-GB" sz="1200">
                <a:solidFill>
                  <a:srgbClr val="333333"/>
                </a:solidFill>
                <a:latin typeface="Verdana"/>
                <a:ea typeface="Verdana"/>
                <a:cs typeface="Verdana"/>
                <a:sym typeface="Verdana"/>
              </a:rPr>
              <a:t> installed.</a:t>
            </a:r>
            <a:endParaRPr sz="1200">
              <a:solidFill>
                <a:srgbClr val="333333"/>
              </a:solidFill>
              <a:latin typeface="Verdana"/>
              <a:ea typeface="Verdana"/>
              <a:cs typeface="Verdana"/>
              <a:sym typeface="Verdana"/>
            </a:endParaRPr>
          </a:p>
          <a:p>
            <a:pPr marL="457200" lvl="0" indent="-304800" algn="l" rtl="0">
              <a:lnSpc>
                <a:spcPct val="150000"/>
              </a:lnSpc>
              <a:spcBef>
                <a:spcPts val="0"/>
              </a:spcBef>
              <a:spcAft>
                <a:spcPts val="0"/>
              </a:spcAft>
              <a:buClr>
                <a:srgbClr val="333333"/>
              </a:buClr>
              <a:buSzPts val="1200"/>
              <a:buAutoNum type="arabicPeriod"/>
            </a:pPr>
            <a:r>
              <a:rPr lang="en-GB" sz="1200">
                <a:solidFill>
                  <a:srgbClr val="333333"/>
                </a:solidFill>
                <a:latin typeface="Verdana"/>
                <a:ea typeface="Verdana"/>
                <a:cs typeface="Verdana"/>
                <a:sym typeface="Verdana"/>
              </a:rPr>
              <a:t>You must to have </a:t>
            </a:r>
            <a:r>
              <a:rPr lang="en-GB" sz="1200" b="1">
                <a:solidFill>
                  <a:srgbClr val="333333"/>
                </a:solidFill>
                <a:latin typeface="Verdana"/>
                <a:ea typeface="Verdana"/>
                <a:cs typeface="Verdana"/>
                <a:sym typeface="Verdana"/>
              </a:rPr>
              <a:t>NPM</a:t>
            </a:r>
            <a:r>
              <a:rPr lang="en-GB" sz="1200">
                <a:solidFill>
                  <a:srgbClr val="333333"/>
                </a:solidFill>
                <a:latin typeface="Verdana"/>
                <a:ea typeface="Verdana"/>
                <a:cs typeface="Verdana"/>
                <a:sym typeface="Verdana"/>
              </a:rPr>
              <a:t> (Node Package Manager) installed.</a:t>
            </a:r>
            <a:endParaRPr sz="1200">
              <a:solidFill>
                <a:srgbClr val="333333"/>
              </a:solidFill>
              <a:latin typeface="Verdana"/>
              <a:ea typeface="Verdana"/>
              <a:cs typeface="Verdana"/>
              <a:sym typeface="Verdana"/>
            </a:endParaRPr>
          </a:p>
          <a:p>
            <a:pPr marL="0" lvl="0" indent="0" algn="l" rtl="0">
              <a:lnSpc>
                <a:spcPct val="150000"/>
              </a:lnSpc>
              <a:spcBef>
                <a:spcPts val="0"/>
              </a:spcBef>
              <a:spcAft>
                <a:spcPts val="0"/>
              </a:spcAft>
              <a:buNone/>
            </a:pPr>
            <a:endParaRPr sz="1200">
              <a:solidFill>
                <a:srgbClr val="333333"/>
              </a:solidFill>
              <a:latin typeface="Verdana"/>
              <a:ea typeface="Verdana"/>
              <a:cs typeface="Verdana"/>
              <a:sym typeface="Verdana"/>
            </a:endParaRPr>
          </a:p>
          <a:p>
            <a:pPr marL="0" lvl="0" indent="0" algn="l" rtl="0">
              <a:lnSpc>
                <a:spcPct val="150000"/>
              </a:lnSpc>
              <a:spcBef>
                <a:spcPts val="0"/>
              </a:spcBef>
              <a:spcAft>
                <a:spcPts val="0"/>
              </a:spcAft>
              <a:buNone/>
            </a:pPr>
            <a:r>
              <a:rPr lang="en-GB" sz="1200" b="1">
                <a:solidFill>
                  <a:srgbClr val="333333"/>
                </a:solidFill>
                <a:latin typeface="Verdana"/>
                <a:ea typeface="Verdana"/>
                <a:cs typeface="Verdana"/>
                <a:sym typeface="Verdana"/>
              </a:rPr>
              <a:t>Noted Points -</a:t>
            </a:r>
            <a:endParaRPr sz="1200" b="1">
              <a:solidFill>
                <a:srgbClr val="333333"/>
              </a:solidFill>
              <a:latin typeface="Verdana"/>
              <a:ea typeface="Verdana"/>
              <a:cs typeface="Verdana"/>
              <a:sym typeface="Verdana"/>
            </a:endParaRPr>
          </a:p>
          <a:p>
            <a:pPr marL="0" lvl="0" indent="0" algn="l" rtl="0">
              <a:lnSpc>
                <a:spcPct val="150000"/>
              </a:lnSpc>
              <a:spcBef>
                <a:spcPts val="0"/>
              </a:spcBef>
              <a:spcAft>
                <a:spcPts val="0"/>
              </a:spcAft>
              <a:buNone/>
            </a:pPr>
            <a:r>
              <a:rPr lang="en-GB" sz="1200">
                <a:solidFill>
                  <a:srgbClr val="333333"/>
                </a:solidFill>
                <a:latin typeface="Verdana"/>
                <a:ea typeface="Verdana"/>
                <a:cs typeface="Verdana"/>
                <a:sym typeface="Verdana"/>
              </a:rPr>
              <a:t>We need to setup our machine’s local environments which are the following.</a:t>
            </a:r>
            <a:endParaRPr sz="1200">
              <a:solidFill>
                <a:srgbClr val="333333"/>
              </a:solidFill>
              <a:latin typeface="Verdana"/>
              <a:ea typeface="Verdana"/>
              <a:cs typeface="Verdana"/>
              <a:sym typeface="Verdana"/>
            </a:endParaRPr>
          </a:p>
          <a:p>
            <a:pPr marL="457200" lvl="0" indent="-304800" algn="l" rtl="0">
              <a:lnSpc>
                <a:spcPct val="150000"/>
              </a:lnSpc>
              <a:spcBef>
                <a:spcPts val="0"/>
              </a:spcBef>
              <a:spcAft>
                <a:spcPts val="0"/>
              </a:spcAft>
              <a:buClr>
                <a:srgbClr val="333333"/>
              </a:buClr>
              <a:buSzPts val="1200"/>
              <a:buFont typeface="Verdana"/>
              <a:buChar char="●"/>
            </a:pPr>
            <a:r>
              <a:rPr lang="en-GB" sz="1200">
                <a:solidFill>
                  <a:srgbClr val="333333"/>
                </a:solidFill>
                <a:latin typeface="Verdana"/>
                <a:ea typeface="Verdana"/>
                <a:cs typeface="Verdana"/>
                <a:sym typeface="Verdana"/>
              </a:rPr>
              <a:t>node.js &gt;= </a:t>
            </a:r>
            <a:r>
              <a:rPr lang="en-GB" sz="1200">
                <a:solidFill>
                  <a:schemeClr val="accent2"/>
                </a:solidFill>
                <a:highlight>
                  <a:srgbClr val="FFFFFF"/>
                </a:highlight>
                <a:latin typeface="Open Sans"/>
                <a:ea typeface="Open Sans"/>
                <a:cs typeface="Open Sans"/>
                <a:sym typeface="Open Sans"/>
              </a:rPr>
              <a:t>Node LTS 10.16</a:t>
            </a:r>
            <a:endParaRPr sz="1200">
              <a:solidFill>
                <a:srgbClr val="333333"/>
              </a:solidFill>
              <a:latin typeface="Verdana"/>
              <a:ea typeface="Verdana"/>
              <a:cs typeface="Verdana"/>
              <a:sym typeface="Verdana"/>
            </a:endParaRPr>
          </a:p>
          <a:p>
            <a:pPr marL="457200" lvl="0" indent="-304800" algn="l" rtl="0">
              <a:lnSpc>
                <a:spcPct val="150000"/>
              </a:lnSpc>
              <a:spcBef>
                <a:spcPts val="0"/>
              </a:spcBef>
              <a:spcAft>
                <a:spcPts val="0"/>
              </a:spcAft>
              <a:buClr>
                <a:srgbClr val="333333"/>
              </a:buClr>
              <a:buSzPts val="1200"/>
              <a:buFont typeface="Verdana"/>
              <a:buChar char="●"/>
            </a:pPr>
            <a:r>
              <a:rPr lang="en-GB" sz="1200">
                <a:solidFill>
                  <a:srgbClr val="333333"/>
                </a:solidFill>
                <a:latin typeface="Verdana"/>
                <a:ea typeface="Verdana"/>
                <a:cs typeface="Verdana"/>
                <a:sym typeface="Verdana"/>
              </a:rPr>
              <a:t>npm &gt;= 6.9.x</a:t>
            </a:r>
            <a:endParaRPr sz="1200">
              <a:solidFill>
                <a:srgbClr val="333333"/>
              </a:solidFill>
              <a:latin typeface="Verdana"/>
              <a:ea typeface="Verdana"/>
              <a:cs typeface="Verdana"/>
              <a:sym typeface="Verdana"/>
            </a:endParaRPr>
          </a:p>
          <a:p>
            <a:pPr marL="457200" lvl="0" indent="-304800" algn="l" rtl="0">
              <a:lnSpc>
                <a:spcPct val="150000"/>
              </a:lnSpc>
              <a:spcBef>
                <a:spcPts val="0"/>
              </a:spcBef>
              <a:spcAft>
                <a:spcPts val="0"/>
              </a:spcAft>
              <a:buClr>
                <a:srgbClr val="333333"/>
              </a:buClr>
              <a:buSzPts val="1200"/>
              <a:buFont typeface="Verdana"/>
              <a:buChar char="●"/>
            </a:pPr>
            <a:r>
              <a:rPr lang="en-GB" sz="1200">
                <a:solidFill>
                  <a:srgbClr val="333333"/>
                </a:solidFill>
                <a:latin typeface="Verdana"/>
                <a:ea typeface="Verdana"/>
                <a:cs typeface="Verdana"/>
                <a:sym typeface="Verdana"/>
              </a:rPr>
              <a:t>Visual Studio Code or Atom</a:t>
            </a:r>
            <a:endParaRPr sz="1200">
              <a:solidFill>
                <a:srgbClr val="333333"/>
              </a:solidFill>
              <a:latin typeface="Verdana"/>
              <a:ea typeface="Verdana"/>
              <a:cs typeface="Verdana"/>
              <a:sym typeface="Verdana"/>
            </a:endParaRPr>
          </a:p>
          <a:p>
            <a:pPr marL="0" lvl="0" indent="0" algn="l" rtl="0">
              <a:lnSpc>
                <a:spcPct val="150000"/>
              </a:lnSpc>
              <a:spcBef>
                <a:spcPts val="0"/>
              </a:spcBef>
              <a:spcAft>
                <a:spcPts val="0"/>
              </a:spcAft>
              <a:buNone/>
            </a:pPr>
            <a:endParaRPr sz="1200">
              <a:solidFill>
                <a:srgbClr val="333333"/>
              </a:solidFill>
              <a:latin typeface="Verdana"/>
              <a:ea typeface="Verdana"/>
              <a:cs typeface="Verdana"/>
              <a:sym typeface="Verdana"/>
            </a:endParaRPr>
          </a:p>
          <a:p>
            <a:pPr marL="0" lvl="0" indent="0" algn="l" rtl="0">
              <a:lnSpc>
                <a:spcPct val="150000"/>
              </a:lnSpc>
              <a:spcBef>
                <a:spcPts val="0"/>
              </a:spcBef>
              <a:spcAft>
                <a:spcPts val="0"/>
              </a:spcAft>
              <a:buNone/>
            </a:pPr>
            <a:r>
              <a:rPr lang="en-GB" sz="1200">
                <a:solidFill>
                  <a:srgbClr val="333333"/>
                </a:solidFill>
                <a:latin typeface="Verdana"/>
                <a:ea typeface="Verdana"/>
                <a:cs typeface="Verdana"/>
                <a:sym typeface="Verdana"/>
              </a:rPr>
              <a:t>Angular’s community has announced Angular releases in every 6 months and its looks like </a:t>
            </a:r>
            <a:endParaRPr sz="1200">
              <a:solidFill>
                <a:srgbClr val="333333"/>
              </a:solidFill>
              <a:latin typeface="Verdana"/>
              <a:ea typeface="Verdana"/>
              <a:cs typeface="Verdana"/>
              <a:sym typeface="Verdana"/>
            </a:endParaRPr>
          </a:p>
          <a:p>
            <a:pPr marL="457200" lvl="0" indent="-304800" algn="l" rtl="0">
              <a:lnSpc>
                <a:spcPct val="150000"/>
              </a:lnSpc>
              <a:spcBef>
                <a:spcPts val="0"/>
              </a:spcBef>
              <a:spcAft>
                <a:spcPts val="0"/>
              </a:spcAft>
              <a:buClr>
                <a:srgbClr val="333333"/>
              </a:buClr>
              <a:buSzPts val="1200"/>
              <a:buFont typeface="Verdana"/>
              <a:buChar char="➔"/>
            </a:pPr>
            <a:r>
              <a:rPr lang="en-GB" sz="1200">
                <a:solidFill>
                  <a:srgbClr val="333333"/>
                </a:solidFill>
                <a:latin typeface="Verdana"/>
                <a:ea typeface="Verdana"/>
                <a:cs typeface="Verdana"/>
                <a:sym typeface="Verdana"/>
              </a:rPr>
              <a:t>Angular 6 is in Mar 2018 and</a:t>
            </a:r>
            <a:endParaRPr sz="1200">
              <a:solidFill>
                <a:srgbClr val="333333"/>
              </a:solidFill>
              <a:latin typeface="Verdana"/>
              <a:ea typeface="Verdana"/>
              <a:cs typeface="Verdana"/>
              <a:sym typeface="Verdana"/>
            </a:endParaRPr>
          </a:p>
          <a:p>
            <a:pPr marL="457200" lvl="0" indent="-304800" algn="l" rtl="0">
              <a:lnSpc>
                <a:spcPct val="150000"/>
              </a:lnSpc>
              <a:spcBef>
                <a:spcPts val="0"/>
              </a:spcBef>
              <a:spcAft>
                <a:spcPts val="0"/>
              </a:spcAft>
              <a:buClr>
                <a:srgbClr val="333333"/>
              </a:buClr>
              <a:buSzPts val="1200"/>
              <a:buFont typeface="Verdana"/>
              <a:buChar char="➔"/>
            </a:pPr>
            <a:r>
              <a:rPr lang="en-GB" sz="1200">
                <a:solidFill>
                  <a:srgbClr val="333333"/>
                </a:solidFill>
                <a:latin typeface="Verdana"/>
                <a:ea typeface="Verdana"/>
                <a:cs typeface="Verdana"/>
                <a:sym typeface="Verdana"/>
              </a:rPr>
              <a:t>Angular 7 is in Oct 2018</a:t>
            </a:r>
            <a:endParaRPr sz="1200">
              <a:solidFill>
                <a:srgbClr val="333333"/>
              </a:solidFill>
              <a:latin typeface="Verdana"/>
              <a:ea typeface="Verdana"/>
              <a:cs typeface="Verdana"/>
              <a:sym typeface="Verdana"/>
            </a:endParaRPr>
          </a:p>
          <a:p>
            <a:pPr marL="457200" lvl="0" indent="-304800" algn="l" rtl="0">
              <a:lnSpc>
                <a:spcPct val="150000"/>
              </a:lnSpc>
              <a:spcBef>
                <a:spcPts val="0"/>
              </a:spcBef>
              <a:spcAft>
                <a:spcPts val="0"/>
              </a:spcAft>
              <a:buClr>
                <a:srgbClr val="333333"/>
              </a:buClr>
              <a:buSzPts val="1200"/>
              <a:buFont typeface="Verdana"/>
              <a:buChar char="➔"/>
            </a:pPr>
            <a:r>
              <a:rPr lang="en-GB" sz="1200">
                <a:solidFill>
                  <a:srgbClr val="333333"/>
                </a:solidFill>
                <a:latin typeface="Verdana"/>
                <a:ea typeface="Verdana"/>
                <a:cs typeface="Verdana"/>
                <a:sym typeface="Verdana"/>
              </a:rPr>
              <a:t>Angular 8 is in May 2019</a:t>
            </a:r>
            <a:endParaRPr sz="1200">
              <a:solidFill>
                <a:srgbClr val="333333"/>
              </a:solidFill>
              <a:latin typeface="Verdana"/>
              <a:ea typeface="Verdana"/>
              <a:cs typeface="Verdana"/>
              <a:sym typeface="Verdana"/>
            </a:endParaRPr>
          </a:p>
          <a:p>
            <a:pPr marL="457200" lvl="0" indent="-304800" algn="l" rtl="0">
              <a:lnSpc>
                <a:spcPct val="150000"/>
              </a:lnSpc>
              <a:spcBef>
                <a:spcPts val="0"/>
              </a:spcBef>
              <a:spcAft>
                <a:spcPts val="0"/>
              </a:spcAft>
              <a:buClr>
                <a:srgbClr val="333333"/>
              </a:buClr>
              <a:buSzPts val="1200"/>
              <a:buFont typeface="Verdana"/>
              <a:buChar char="➔"/>
            </a:pPr>
            <a:r>
              <a:rPr lang="en-GB" sz="1200">
                <a:solidFill>
                  <a:srgbClr val="333333"/>
                </a:solidFill>
                <a:latin typeface="Verdana"/>
                <a:ea typeface="Verdana"/>
                <a:cs typeface="Verdana"/>
                <a:sym typeface="Verdana"/>
              </a:rPr>
              <a:t>And so on</a:t>
            </a:r>
            <a:endParaRPr sz="1200">
              <a:solidFill>
                <a:srgbClr val="333333"/>
              </a:solidFill>
              <a:latin typeface="Verdana"/>
              <a:ea typeface="Verdana"/>
              <a:cs typeface="Verdana"/>
              <a:sym typeface="Verdana"/>
            </a:endParaRPr>
          </a:p>
        </p:txBody>
      </p:sp>
      <p:pic>
        <p:nvPicPr>
          <p:cNvPr id="284" name="Google Shape;284;p33"/>
          <p:cNvPicPr preferRelativeResize="0"/>
          <p:nvPr/>
        </p:nvPicPr>
        <p:blipFill rotWithShape="1">
          <a:blip r:embed="rId3">
            <a:alphaModFix/>
          </a:blip>
          <a:srcRect t="23500" r="77503" b="20758"/>
          <a:stretch/>
        </p:blipFill>
        <p:spPr>
          <a:xfrm>
            <a:off x="6977575" y="1133925"/>
            <a:ext cx="1579249" cy="711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4"/>
          <p:cNvSpPr txBox="1">
            <a:spLocks noGrp="1"/>
          </p:cNvSpPr>
          <p:nvPr>
            <p:ph type="title"/>
          </p:nvPr>
        </p:nvSpPr>
        <p:spPr>
          <a:xfrm>
            <a:off x="311700" y="0"/>
            <a:ext cx="8520600" cy="470700"/>
          </a:xfrm>
          <a:prstGeom prst="rect">
            <a:avLst/>
          </a:prstGeom>
        </p:spPr>
        <p:txBody>
          <a:bodyPr spcFirstLastPara="1" wrap="square" lIns="91425" tIns="91425" rIns="91425" bIns="91425" anchor="t" anchorCtr="0">
            <a:noAutofit/>
          </a:bodyPr>
          <a:lstStyle/>
          <a:p>
            <a:pPr marL="0" lvl="0" indent="0" algn="l" rtl="0">
              <a:lnSpc>
                <a:spcPct val="150000"/>
              </a:lnSpc>
              <a:spcBef>
                <a:spcPts val="100"/>
              </a:spcBef>
              <a:spcAft>
                <a:spcPts val="0"/>
              </a:spcAft>
              <a:buNone/>
            </a:pPr>
            <a:r>
              <a:rPr lang="en-GB" sz="2400" b="1"/>
              <a:t>Project setup options for Angular apps :</a:t>
            </a:r>
            <a:endParaRPr sz="2400"/>
          </a:p>
        </p:txBody>
      </p:sp>
      <p:sp>
        <p:nvSpPr>
          <p:cNvPr id="290" name="Google Shape;290;p34"/>
          <p:cNvSpPr txBox="1">
            <a:spLocks noGrp="1"/>
          </p:cNvSpPr>
          <p:nvPr>
            <p:ph type="body" idx="1"/>
          </p:nvPr>
        </p:nvSpPr>
        <p:spPr>
          <a:xfrm>
            <a:off x="311700" y="729100"/>
            <a:ext cx="8520600" cy="4414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400">
                <a:solidFill>
                  <a:srgbClr val="222222"/>
                </a:solidFill>
                <a:latin typeface="Verdana"/>
                <a:ea typeface="Verdana"/>
                <a:cs typeface="Verdana"/>
                <a:sym typeface="Verdana"/>
              </a:rPr>
              <a:t>There are a few different ways to get started with an Angular project.</a:t>
            </a:r>
            <a:endParaRPr sz="1400">
              <a:solidFill>
                <a:srgbClr val="222222"/>
              </a:solidFill>
              <a:latin typeface="Verdana"/>
              <a:ea typeface="Verdana"/>
              <a:cs typeface="Verdana"/>
              <a:sym typeface="Verdana"/>
            </a:endParaRPr>
          </a:p>
          <a:p>
            <a:pPr marL="457200" lvl="0" indent="-317500" algn="l" rtl="0">
              <a:lnSpc>
                <a:spcPct val="150000"/>
              </a:lnSpc>
              <a:spcBef>
                <a:spcPts val="0"/>
              </a:spcBef>
              <a:spcAft>
                <a:spcPts val="0"/>
              </a:spcAft>
              <a:buClr>
                <a:schemeClr val="dk1"/>
              </a:buClr>
              <a:buSzPts val="1400"/>
              <a:buFont typeface="Verdana"/>
              <a:buAutoNum type="arabicPeriod"/>
            </a:pPr>
            <a:r>
              <a:rPr lang="en-GB" sz="1400">
                <a:solidFill>
                  <a:schemeClr val="dk1"/>
                </a:solidFill>
                <a:latin typeface="Verdana"/>
                <a:ea typeface="Verdana"/>
                <a:cs typeface="Verdana"/>
                <a:sym typeface="Verdana"/>
              </a:rPr>
              <a:t>By Webpack</a:t>
            </a:r>
            <a:endParaRPr sz="1400">
              <a:solidFill>
                <a:schemeClr val="dk1"/>
              </a:solidFill>
              <a:latin typeface="Verdana"/>
              <a:ea typeface="Verdana"/>
              <a:cs typeface="Verdana"/>
              <a:sym typeface="Verdana"/>
            </a:endParaRPr>
          </a:p>
          <a:p>
            <a:pPr marL="457200" lvl="0" indent="-317500" algn="l" rtl="0">
              <a:lnSpc>
                <a:spcPct val="150000"/>
              </a:lnSpc>
              <a:spcBef>
                <a:spcPts val="0"/>
              </a:spcBef>
              <a:spcAft>
                <a:spcPts val="0"/>
              </a:spcAft>
              <a:buClr>
                <a:schemeClr val="dk1"/>
              </a:buClr>
              <a:buSzPts val="1400"/>
              <a:buFont typeface="Verdana"/>
              <a:buAutoNum type="arabicPeriod"/>
            </a:pPr>
            <a:r>
              <a:rPr lang="en-GB" sz="1400">
                <a:solidFill>
                  <a:schemeClr val="dk1"/>
                </a:solidFill>
                <a:latin typeface="Verdana"/>
                <a:ea typeface="Verdana"/>
                <a:cs typeface="Verdana"/>
                <a:sym typeface="Verdana"/>
              </a:rPr>
              <a:t>By Angular-cli</a:t>
            </a:r>
            <a:endParaRPr sz="1400">
              <a:solidFill>
                <a:schemeClr val="dk1"/>
              </a:solidFill>
              <a:latin typeface="Verdana"/>
              <a:ea typeface="Verdana"/>
              <a:cs typeface="Verdana"/>
              <a:sym typeface="Verdana"/>
            </a:endParaRPr>
          </a:p>
          <a:p>
            <a:pPr marL="0" lvl="0" indent="0" algn="l" rtl="0">
              <a:lnSpc>
                <a:spcPct val="100000"/>
              </a:lnSpc>
              <a:spcBef>
                <a:spcPts val="100"/>
              </a:spcBef>
              <a:spcAft>
                <a:spcPts val="0"/>
              </a:spcAft>
              <a:buNone/>
            </a:pPr>
            <a:endParaRPr sz="1400">
              <a:solidFill>
                <a:schemeClr val="dk1"/>
              </a:solidFill>
              <a:latin typeface="Verdana"/>
              <a:ea typeface="Verdana"/>
              <a:cs typeface="Verdana"/>
              <a:sym typeface="Verdana"/>
            </a:endParaRPr>
          </a:p>
          <a:p>
            <a:pPr marL="0" lvl="0" indent="0" algn="l" rtl="0">
              <a:lnSpc>
                <a:spcPct val="150000"/>
              </a:lnSpc>
              <a:spcBef>
                <a:spcPts val="0"/>
              </a:spcBef>
              <a:spcAft>
                <a:spcPts val="0"/>
              </a:spcAft>
              <a:buNone/>
            </a:pPr>
            <a:r>
              <a:rPr lang="en-GB" sz="1400" b="1">
                <a:solidFill>
                  <a:schemeClr val="dk1"/>
                </a:solidFill>
                <a:latin typeface="Verdana"/>
                <a:ea typeface="Verdana"/>
                <a:cs typeface="Verdana"/>
                <a:sym typeface="Verdana"/>
              </a:rPr>
              <a:t>Webpack</a:t>
            </a:r>
            <a:r>
              <a:rPr lang="en-GB" sz="1400">
                <a:solidFill>
                  <a:schemeClr val="dk1"/>
                </a:solidFill>
                <a:latin typeface="Verdana"/>
                <a:ea typeface="Verdana"/>
                <a:cs typeface="Verdana"/>
                <a:sym typeface="Verdana"/>
              </a:rPr>
              <a:t> is well-known tool and standard for creating Angular apps. By the use of webpack we can create project structure of angular applications from scratch and you know every aspect of the setup of angular application. If you want to know more about webpack installation for Angular apps refer this angular docs link </a:t>
            </a:r>
            <a:r>
              <a:rPr lang="en-GB" sz="1200" b="1" i="1" u="sng">
                <a:solidFill>
                  <a:schemeClr val="hlink"/>
                </a:solidFill>
                <a:latin typeface="Verdana"/>
                <a:ea typeface="Verdana"/>
                <a:cs typeface="Verdana"/>
                <a:sym typeface="Verdana"/>
                <a:hlinkClick r:id="rId3"/>
              </a:rPr>
              <a:t>https://angular.io/guide/webpack</a:t>
            </a:r>
            <a:r>
              <a:rPr lang="en-GB" sz="1200">
                <a:solidFill>
                  <a:schemeClr val="dk1"/>
                </a:solidFill>
                <a:latin typeface="Verdana"/>
                <a:ea typeface="Verdana"/>
                <a:cs typeface="Verdana"/>
                <a:sym typeface="Verdana"/>
              </a:rPr>
              <a:t>.</a:t>
            </a:r>
            <a:endParaRPr sz="1200">
              <a:solidFill>
                <a:schemeClr val="dk1"/>
              </a:solidFill>
              <a:latin typeface="Verdana"/>
              <a:ea typeface="Verdana"/>
              <a:cs typeface="Verdana"/>
              <a:sym typeface="Verdana"/>
            </a:endParaRPr>
          </a:p>
          <a:p>
            <a:pPr marL="0" lvl="0" indent="0" algn="l" rtl="0">
              <a:lnSpc>
                <a:spcPct val="100000"/>
              </a:lnSpc>
              <a:spcBef>
                <a:spcPts val="500"/>
              </a:spcBef>
              <a:spcAft>
                <a:spcPts val="0"/>
              </a:spcAft>
              <a:buNone/>
            </a:pPr>
            <a:endParaRPr sz="1200">
              <a:solidFill>
                <a:schemeClr val="dk1"/>
              </a:solidFill>
              <a:latin typeface="Verdana"/>
              <a:ea typeface="Verdana"/>
              <a:cs typeface="Verdana"/>
              <a:sym typeface="Verdana"/>
            </a:endParaRPr>
          </a:p>
          <a:p>
            <a:pPr marL="0" lvl="0" indent="0" algn="l" rtl="0">
              <a:lnSpc>
                <a:spcPct val="150000"/>
              </a:lnSpc>
              <a:spcBef>
                <a:spcPts val="0"/>
              </a:spcBef>
              <a:spcAft>
                <a:spcPts val="0"/>
              </a:spcAft>
              <a:buNone/>
            </a:pPr>
            <a:r>
              <a:rPr lang="en-GB" sz="1400" b="1">
                <a:solidFill>
                  <a:schemeClr val="dk1"/>
                </a:solidFill>
                <a:highlight>
                  <a:srgbClr val="FFFFFF"/>
                </a:highlight>
                <a:latin typeface="Verdana"/>
                <a:ea typeface="Verdana"/>
                <a:cs typeface="Verdana"/>
                <a:sym typeface="Verdana"/>
              </a:rPr>
              <a:t>Angular CLI </a:t>
            </a:r>
            <a:r>
              <a:rPr lang="en-GB" sz="1400">
                <a:solidFill>
                  <a:schemeClr val="dk1"/>
                </a:solidFill>
                <a:highlight>
                  <a:srgbClr val="FFFFFF"/>
                </a:highlight>
                <a:latin typeface="Verdana"/>
                <a:ea typeface="Verdana"/>
                <a:cs typeface="Verdana"/>
                <a:sym typeface="Verdana"/>
              </a:rPr>
              <a:t>is mostly used tool for creating angular applications. It is a tool for the scaffold to create a new application which is based on angular. It helps in creating </a:t>
            </a:r>
            <a:r>
              <a:rPr lang="en-GB" sz="1400" b="1" i="1">
                <a:solidFill>
                  <a:schemeClr val="dk1"/>
                </a:solidFill>
                <a:highlight>
                  <a:srgbClr val="FFFFFF"/>
                </a:highlight>
                <a:latin typeface="Verdana"/>
                <a:ea typeface="Verdana"/>
                <a:cs typeface="Verdana"/>
                <a:sym typeface="Verdana"/>
              </a:rPr>
              <a:t>component</a:t>
            </a:r>
            <a:r>
              <a:rPr lang="en-GB" sz="1400">
                <a:solidFill>
                  <a:schemeClr val="dk1"/>
                </a:solidFill>
                <a:highlight>
                  <a:srgbClr val="FFFFFF"/>
                </a:highlight>
                <a:latin typeface="Verdana"/>
                <a:ea typeface="Verdana"/>
                <a:cs typeface="Verdana"/>
                <a:sym typeface="Verdana"/>
              </a:rPr>
              <a:t>, </a:t>
            </a:r>
            <a:r>
              <a:rPr lang="en-GB" sz="1400" b="1" i="1">
                <a:solidFill>
                  <a:schemeClr val="dk1"/>
                </a:solidFill>
                <a:highlight>
                  <a:srgbClr val="FFFFFF"/>
                </a:highlight>
                <a:latin typeface="Verdana"/>
                <a:ea typeface="Verdana"/>
                <a:cs typeface="Verdana"/>
                <a:sym typeface="Verdana"/>
              </a:rPr>
              <a:t>pipes</a:t>
            </a:r>
            <a:r>
              <a:rPr lang="en-GB" sz="1400">
                <a:solidFill>
                  <a:schemeClr val="dk1"/>
                </a:solidFill>
                <a:highlight>
                  <a:srgbClr val="FFFFFF"/>
                </a:highlight>
                <a:latin typeface="Verdana"/>
                <a:ea typeface="Verdana"/>
                <a:cs typeface="Verdana"/>
                <a:sym typeface="Verdana"/>
              </a:rPr>
              <a:t>, </a:t>
            </a:r>
            <a:r>
              <a:rPr lang="en-GB" sz="1400" b="1" i="1">
                <a:solidFill>
                  <a:schemeClr val="dk1"/>
                </a:solidFill>
                <a:highlight>
                  <a:srgbClr val="FFFFFF"/>
                </a:highlight>
                <a:latin typeface="Verdana"/>
                <a:ea typeface="Verdana"/>
                <a:cs typeface="Verdana"/>
                <a:sym typeface="Verdana"/>
              </a:rPr>
              <a:t>services</a:t>
            </a:r>
            <a:r>
              <a:rPr lang="en-GB" sz="1400">
                <a:solidFill>
                  <a:schemeClr val="dk1"/>
                </a:solidFill>
                <a:highlight>
                  <a:srgbClr val="FFFFFF"/>
                </a:highlight>
                <a:latin typeface="Verdana"/>
                <a:ea typeface="Verdana"/>
                <a:cs typeface="Verdana"/>
                <a:sym typeface="Verdana"/>
              </a:rPr>
              <a:t>, </a:t>
            </a:r>
            <a:r>
              <a:rPr lang="en-GB" sz="1400" b="1" i="1">
                <a:solidFill>
                  <a:schemeClr val="dk1"/>
                </a:solidFill>
                <a:highlight>
                  <a:srgbClr val="FFFFFF"/>
                </a:highlight>
                <a:latin typeface="Verdana"/>
                <a:ea typeface="Verdana"/>
                <a:cs typeface="Verdana"/>
                <a:sym typeface="Verdana"/>
              </a:rPr>
              <a:t>providers</a:t>
            </a:r>
            <a:r>
              <a:rPr lang="en-GB" sz="1400">
                <a:solidFill>
                  <a:schemeClr val="dk1"/>
                </a:solidFill>
                <a:highlight>
                  <a:srgbClr val="FFFFFF"/>
                </a:highlight>
                <a:latin typeface="Verdana"/>
                <a:ea typeface="Verdana"/>
                <a:cs typeface="Verdana"/>
                <a:sym typeface="Verdana"/>
              </a:rPr>
              <a:t> and prepare to build for deployment. Simplicity is the only reason for its popularity.</a:t>
            </a:r>
            <a:endParaRPr sz="1400">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5"/>
          <p:cNvSpPr txBox="1">
            <a:spLocks noGrp="1"/>
          </p:cNvSpPr>
          <p:nvPr>
            <p:ph type="title"/>
          </p:nvPr>
        </p:nvSpPr>
        <p:spPr>
          <a:xfrm>
            <a:off x="311700" y="1884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800" b="1">
                <a:solidFill>
                  <a:srgbClr val="383838"/>
                </a:solidFill>
                <a:latin typeface="Verdana"/>
                <a:ea typeface="Verdana"/>
                <a:cs typeface="Verdana"/>
                <a:sym typeface="Verdana"/>
              </a:rPr>
              <a:t>How To Create and Set Up a new Project in Angular using CLI?</a:t>
            </a:r>
            <a:endParaRPr sz="1800" b="1">
              <a:solidFill>
                <a:srgbClr val="383838"/>
              </a:solidFill>
              <a:latin typeface="Verdana"/>
              <a:ea typeface="Verdana"/>
              <a:cs typeface="Verdana"/>
              <a:sym typeface="Verdana"/>
            </a:endParaRPr>
          </a:p>
          <a:p>
            <a:pPr marL="0" lvl="0" indent="0" algn="l" rtl="0">
              <a:spcBef>
                <a:spcPts val="1400"/>
              </a:spcBef>
              <a:spcAft>
                <a:spcPts val="0"/>
              </a:spcAft>
              <a:buNone/>
            </a:pPr>
            <a:endParaRPr sz="1800">
              <a:solidFill>
                <a:srgbClr val="383838"/>
              </a:solidFill>
              <a:latin typeface="Verdana"/>
              <a:ea typeface="Verdana"/>
              <a:cs typeface="Verdana"/>
              <a:sym typeface="Verdana"/>
            </a:endParaRPr>
          </a:p>
        </p:txBody>
      </p:sp>
      <p:sp>
        <p:nvSpPr>
          <p:cNvPr id="296" name="Google Shape;296;p35"/>
          <p:cNvSpPr txBox="1">
            <a:spLocks noGrp="1"/>
          </p:cNvSpPr>
          <p:nvPr>
            <p:ph type="body" idx="1"/>
          </p:nvPr>
        </p:nvSpPr>
        <p:spPr>
          <a:xfrm>
            <a:off x="311700" y="688125"/>
            <a:ext cx="8520600" cy="4222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GB" sz="1200">
                <a:solidFill>
                  <a:srgbClr val="333333"/>
                </a:solidFill>
                <a:highlight>
                  <a:srgbClr val="FFFFFF"/>
                </a:highlight>
                <a:latin typeface="Verdana"/>
                <a:ea typeface="Verdana"/>
                <a:cs typeface="Verdana"/>
                <a:sym typeface="Verdana"/>
              </a:rPr>
              <a:t>First you must Install </a:t>
            </a:r>
            <a:r>
              <a:rPr lang="en-GB" sz="1200" b="1">
                <a:solidFill>
                  <a:srgbClr val="333333"/>
                </a:solidFill>
                <a:highlight>
                  <a:srgbClr val="FFFFFF"/>
                </a:highlight>
                <a:latin typeface="Verdana"/>
                <a:ea typeface="Verdana"/>
                <a:cs typeface="Verdana"/>
                <a:sym typeface="Verdana"/>
              </a:rPr>
              <a:t>Node.js</a:t>
            </a:r>
            <a:r>
              <a:rPr lang="en-GB" sz="1200">
                <a:solidFill>
                  <a:srgbClr val="333333"/>
                </a:solidFill>
                <a:highlight>
                  <a:srgbClr val="FFFFFF"/>
                </a:highlight>
                <a:latin typeface="Verdana"/>
                <a:ea typeface="Verdana"/>
                <a:cs typeface="Verdana"/>
                <a:sym typeface="Verdana"/>
              </a:rPr>
              <a:t> and </a:t>
            </a:r>
            <a:r>
              <a:rPr lang="en-GB" sz="1200" b="1">
                <a:solidFill>
                  <a:srgbClr val="333333"/>
                </a:solidFill>
                <a:highlight>
                  <a:srgbClr val="FFFFFF"/>
                </a:highlight>
                <a:latin typeface="Verdana"/>
                <a:ea typeface="Verdana"/>
                <a:cs typeface="Verdana"/>
                <a:sym typeface="Verdana"/>
              </a:rPr>
              <a:t>npm </a:t>
            </a:r>
            <a:r>
              <a:rPr lang="en-GB" sz="1200">
                <a:solidFill>
                  <a:srgbClr val="333333"/>
                </a:solidFill>
                <a:highlight>
                  <a:srgbClr val="FFFFFF"/>
                </a:highlight>
                <a:latin typeface="Verdana"/>
                <a:ea typeface="Verdana"/>
                <a:cs typeface="Verdana"/>
                <a:sym typeface="Verdana"/>
              </a:rPr>
              <a:t>if you are not already on your machine.</a:t>
            </a:r>
            <a:endParaRPr sz="1200">
              <a:solidFill>
                <a:srgbClr val="333333"/>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Clr>
                <a:schemeClr val="dk1"/>
              </a:buClr>
              <a:buSzPts val="1100"/>
              <a:buFont typeface="Arial"/>
              <a:buNone/>
            </a:pPr>
            <a:r>
              <a:rPr lang="en-GB" sz="1200" b="1">
                <a:solidFill>
                  <a:srgbClr val="333333"/>
                </a:solidFill>
                <a:highlight>
                  <a:srgbClr val="FFFFFF"/>
                </a:highlight>
                <a:latin typeface="Verdana"/>
                <a:ea typeface="Verdana"/>
                <a:cs typeface="Verdana"/>
                <a:sym typeface="Verdana"/>
              </a:rPr>
              <a:t>Steps 1</a:t>
            </a:r>
            <a:r>
              <a:rPr lang="en-GB" sz="1200">
                <a:solidFill>
                  <a:srgbClr val="333333"/>
                </a:solidFill>
                <a:highlight>
                  <a:srgbClr val="FFFFFF"/>
                </a:highlight>
                <a:latin typeface="Verdana"/>
                <a:ea typeface="Verdana"/>
                <a:cs typeface="Verdana"/>
                <a:sym typeface="Verdana"/>
              </a:rPr>
              <a:t> - install the Angular CLI globally.</a:t>
            </a:r>
            <a:endParaRPr sz="1200">
              <a:solidFill>
                <a:srgbClr val="333333"/>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Clr>
                <a:schemeClr val="dk1"/>
              </a:buClr>
              <a:buSzPts val="1100"/>
              <a:buFont typeface="Arial"/>
              <a:buNone/>
            </a:pPr>
            <a:r>
              <a:rPr lang="en-GB" sz="1200">
                <a:solidFill>
                  <a:srgbClr val="D4D4D4"/>
                </a:solidFill>
                <a:highlight>
                  <a:srgbClr val="1E1E1E"/>
                </a:highlight>
                <a:latin typeface="Verdana"/>
                <a:ea typeface="Verdana"/>
                <a:cs typeface="Verdana"/>
                <a:sym typeface="Verdana"/>
              </a:rPr>
              <a:t>npm install -g @angular/cli</a:t>
            </a:r>
            <a:endParaRPr sz="1200">
              <a:solidFill>
                <a:srgbClr val="D4D4D4"/>
              </a:solidFill>
              <a:highlight>
                <a:srgbClr val="1E1E1E"/>
              </a:highlight>
              <a:latin typeface="Verdana"/>
              <a:ea typeface="Verdana"/>
              <a:cs typeface="Verdana"/>
              <a:sym typeface="Verdana"/>
            </a:endParaRPr>
          </a:p>
          <a:p>
            <a:pPr marL="0" lvl="0" indent="0" algn="l" rtl="0">
              <a:lnSpc>
                <a:spcPct val="150000"/>
              </a:lnSpc>
              <a:spcBef>
                <a:spcPts val="0"/>
              </a:spcBef>
              <a:spcAft>
                <a:spcPts val="0"/>
              </a:spcAft>
              <a:buClr>
                <a:schemeClr val="dk1"/>
              </a:buClr>
              <a:buSzPts val="1100"/>
              <a:buFont typeface="Arial"/>
              <a:buNone/>
            </a:pPr>
            <a:r>
              <a:rPr lang="en-GB" sz="1200">
                <a:solidFill>
                  <a:srgbClr val="222222"/>
                </a:solidFill>
                <a:latin typeface="Verdana"/>
                <a:ea typeface="Verdana"/>
                <a:cs typeface="Verdana"/>
                <a:sym typeface="Verdana"/>
              </a:rPr>
              <a:t>Once installed, you can access the CLI tool by typing </a:t>
            </a:r>
            <a:r>
              <a:rPr lang="en-GB" sz="1200" i="1">
                <a:solidFill>
                  <a:srgbClr val="222222"/>
                </a:solidFill>
                <a:latin typeface="Verdana"/>
                <a:ea typeface="Verdana"/>
                <a:cs typeface="Verdana"/>
                <a:sym typeface="Verdana"/>
              </a:rPr>
              <a:t>ng</a:t>
            </a:r>
            <a:r>
              <a:rPr lang="en-GB" sz="1200">
                <a:solidFill>
                  <a:srgbClr val="222222"/>
                </a:solidFill>
                <a:latin typeface="Verdana"/>
                <a:ea typeface="Verdana"/>
                <a:cs typeface="Verdana"/>
                <a:sym typeface="Verdana"/>
              </a:rPr>
              <a:t>.</a:t>
            </a:r>
            <a:endParaRPr sz="1200">
              <a:solidFill>
                <a:srgbClr val="222222"/>
              </a:solidFill>
              <a:latin typeface="Verdana"/>
              <a:ea typeface="Verdana"/>
              <a:cs typeface="Verdana"/>
              <a:sym typeface="Verdana"/>
            </a:endParaRPr>
          </a:p>
          <a:p>
            <a:pPr marL="0" lvl="0" indent="0" algn="l" rtl="0">
              <a:lnSpc>
                <a:spcPct val="150000"/>
              </a:lnSpc>
              <a:spcBef>
                <a:spcPts val="0"/>
              </a:spcBef>
              <a:spcAft>
                <a:spcPts val="0"/>
              </a:spcAft>
              <a:buClr>
                <a:schemeClr val="dk1"/>
              </a:buClr>
              <a:buSzPts val="1100"/>
              <a:buFont typeface="Arial"/>
              <a:buNone/>
            </a:pPr>
            <a:r>
              <a:rPr lang="en-GB" sz="1200">
                <a:solidFill>
                  <a:srgbClr val="222222"/>
                </a:solidFill>
                <a:latin typeface="Verdana"/>
                <a:ea typeface="Verdana"/>
                <a:cs typeface="Verdana"/>
                <a:sym typeface="Verdana"/>
              </a:rPr>
              <a:t>To check the version of your Angular CLI, type:</a:t>
            </a:r>
            <a:endParaRPr sz="1200">
              <a:solidFill>
                <a:srgbClr val="222222"/>
              </a:solidFill>
              <a:latin typeface="Verdana"/>
              <a:ea typeface="Verdana"/>
              <a:cs typeface="Verdana"/>
              <a:sym typeface="Verdana"/>
            </a:endParaRPr>
          </a:p>
          <a:p>
            <a:pPr marL="0" lvl="0" indent="0" algn="l" rtl="0">
              <a:lnSpc>
                <a:spcPct val="150000"/>
              </a:lnSpc>
              <a:spcBef>
                <a:spcPts val="0"/>
              </a:spcBef>
              <a:spcAft>
                <a:spcPts val="0"/>
              </a:spcAft>
              <a:buClr>
                <a:schemeClr val="dk1"/>
              </a:buClr>
              <a:buSzPts val="1100"/>
              <a:buFont typeface="Arial"/>
              <a:buNone/>
            </a:pPr>
            <a:r>
              <a:rPr lang="en-GB" sz="1200">
                <a:solidFill>
                  <a:srgbClr val="D4D4D4"/>
                </a:solidFill>
                <a:highlight>
                  <a:srgbClr val="1E1E1E"/>
                </a:highlight>
                <a:latin typeface="Verdana"/>
                <a:ea typeface="Verdana"/>
                <a:cs typeface="Verdana"/>
                <a:sym typeface="Verdana"/>
              </a:rPr>
              <a:t>ng -v</a:t>
            </a:r>
            <a:endParaRPr sz="1200">
              <a:solidFill>
                <a:srgbClr val="D4D4D4"/>
              </a:solidFill>
              <a:highlight>
                <a:srgbClr val="1E1E1E"/>
              </a:highlight>
              <a:latin typeface="Verdana"/>
              <a:ea typeface="Verdana"/>
              <a:cs typeface="Verdana"/>
              <a:sym typeface="Verdana"/>
            </a:endParaRPr>
          </a:p>
          <a:p>
            <a:pPr marL="0" lvl="0" indent="0" algn="l" rtl="0">
              <a:lnSpc>
                <a:spcPct val="150000"/>
              </a:lnSpc>
              <a:spcBef>
                <a:spcPts val="0"/>
              </a:spcBef>
              <a:spcAft>
                <a:spcPts val="0"/>
              </a:spcAft>
              <a:buClr>
                <a:schemeClr val="dk1"/>
              </a:buClr>
              <a:buSzPts val="1100"/>
              <a:buFont typeface="Arial"/>
              <a:buNone/>
            </a:pPr>
            <a:r>
              <a:rPr lang="en-GB" sz="1200" b="1">
                <a:solidFill>
                  <a:srgbClr val="333333"/>
                </a:solidFill>
                <a:highlight>
                  <a:srgbClr val="FFFFFF"/>
                </a:highlight>
                <a:latin typeface="Verdana"/>
                <a:ea typeface="Verdana"/>
                <a:cs typeface="Verdana"/>
                <a:sym typeface="Verdana"/>
              </a:rPr>
              <a:t>Steps 2</a:t>
            </a:r>
            <a:r>
              <a:rPr lang="en-GB" sz="1200">
                <a:solidFill>
                  <a:srgbClr val="333333"/>
                </a:solidFill>
                <a:highlight>
                  <a:srgbClr val="FFFFFF"/>
                </a:highlight>
                <a:latin typeface="Verdana"/>
                <a:ea typeface="Verdana"/>
                <a:cs typeface="Verdana"/>
                <a:sym typeface="Verdana"/>
              </a:rPr>
              <a:t> - Create a new project</a:t>
            </a:r>
            <a:endParaRPr sz="1200">
              <a:solidFill>
                <a:srgbClr val="333333"/>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Clr>
                <a:schemeClr val="dk1"/>
              </a:buClr>
              <a:buSzPts val="1100"/>
              <a:buFont typeface="Arial"/>
              <a:buNone/>
            </a:pPr>
            <a:r>
              <a:rPr lang="en-GB" sz="1200">
                <a:solidFill>
                  <a:srgbClr val="333333"/>
                </a:solidFill>
                <a:highlight>
                  <a:srgbClr val="FFFFFF"/>
                </a:highlight>
                <a:latin typeface="Verdana"/>
                <a:ea typeface="Verdana"/>
                <a:cs typeface="Verdana"/>
                <a:sym typeface="Verdana"/>
              </a:rPr>
              <a:t>Open a </a:t>
            </a:r>
            <a:r>
              <a:rPr lang="en-GB" sz="1200" b="1">
                <a:solidFill>
                  <a:srgbClr val="333333"/>
                </a:solidFill>
                <a:highlight>
                  <a:srgbClr val="FFFFFF"/>
                </a:highlight>
                <a:latin typeface="Verdana"/>
                <a:ea typeface="Verdana"/>
                <a:cs typeface="Verdana"/>
                <a:sym typeface="Verdana"/>
              </a:rPr>
              <a:t>Node.js</a:t>
            </a:r>
            <a:r>
              <a:rPr lang="en-GB" sz="1200">
                <a:solidFill>
                  <a:srgbClr val="333333"/>
                </a:solidFill>
                <a:highlight>
                  <a:srgbClr val="FFFFFF"/>
                </a:highlight>
                <a:latin typeface="Verdana"/>
                <a:ea typeface="Verdana"/>
                <a:cs typeface="Verdana"/>
                <a:sym typeface="Verdana"/>
              </a:rPr>
              <a:t> command prompt</a:t>
            </a:r>
            <a:endParaRPr sz="1200">
              <a:solidFill>
                <a:srgbClr val="333333"/>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Clr>
                <a:schemeClr val="dk1"/>
              </a:buClr>
              <a:buSzPts val="1100"/>
              <a:buFont typeface="Arial"/>
              <a:buNone/>
            </a:pPr>
            <a:r>
              <a:rPr lang="en-GB" sz="1200">
                <a:solidFill>
                  <a:srgbClr val="333333"/>
                </a:solidFill>
                <a:highlight>
                  <a:srgbClr val="FFFFFF"/>
                </a:highlight>
                <a:latin typeface="Verdana"/>
                <a:ea typeface="Verdana"/>
                <a:cs typeface="Verdana"/>
                <a:sym typeface="Verdana"/>
              </a:rPr>
              <a:t>Generate a new project using the below command -</a:t>
            </a:r>
            <a:endParaRPr sz="1200">
              <a:solidFill>
                <a:srgbClr val="333333"/>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Clr>
                <a:schemeClr val="dk1"/>
              </a:buClr>
              <a:buSzPts val="1100"/>
              <a:buFont typeface="Arial"/>
              <a:buNone/>
            </a:pPr>
            <a:r>
              <a:rPr lang="en-GB" sz="1200">
                <a:solidFill>
                  <a:srgbClr val="D4D4D4"/>
                </a:solidFill>
                <a:highlight>
                  <a:srgbClr val="1E1E1E"/>
                </a:highlight>
                <a:latin typeface="Verdana"/>
                <a:ea typeface="Verdana"/>
                <a:cs typeface="Verdana"/>
                <a:sym typeface="Verdana"/>
              </a:rPr>
              <a:t>ng new my-app</a:t>
            </a:r>
            <a:endParaRPr sz="1200">
              <a:solidFill>
                <a:srgbClr val="D4D4D4"/>
              </a:solidFill>
              <a:highlight>
                <a:srgbClr val="1E1E1E"/>
              </a:highlight>
              <a:latin typeface="Verdana"/>
              <a:ea typeface="Verdana"/>
              <a:cs typeface="Verdana"/>
              <a:sym typeface="Verdana"/>
            </a:endParaRPr>
          </a:p>
          <a:p>
            <a:pPr marL="0" lvl="0" indent="0" algn="l" rtl="0">
              <a:lnSpc>
                <a:spcPct val="150000"/>
              </a:lnSpc>
              <a:spcBef>
                <a:spcPts val="0"/>
              </a:spcBef>
              <a:spcAft>
                <a:spcPts val="0"/>
              </a:spcAft>
              <a:buClr>
                <a:schemeClr val="dk1"/>
              </a:buClr>
              <a:buSzPts val="1100"/>
              <a:buFont typeface="Arial"/>
              <a:buNone/>
            </a:pPr>
            <a:r>
              <a:rPr lang="en-GB" sz="1200" b="1">
                <a:solidFill>
                  <a:srgbClr val="333333"/>
                </a:solidFill>
                <a:highlight>
                  <a:srgbClr val="FFFFFF"/>
                </a:highlight>
                <a:latin typeface="Verdana"/>
                <a:ea typeface="Verdana"/>
                <a:cs typeface="Verdana"/>
                <a:sym typeface="Verdana"/>
              </a:rPr>
              <a:t>Steps 3</a:t>
            </a:r>
            <a:r>
              <a:rPr lang="en-GB" sz="1200">
                <a:solidFill>
                  <a:srgbClr val="333333"/>
                </a:solidFill>
                <a:highlight>
                  <a:srgbClr val="FFFFFF"/>
                </a:highlight>
                <a:latin typeface="Verdana"/>
                <a:ea typeface="Verdana"/>
                <a:cs typeface="Verdana"/>
                <a:sym typeface="Verdana"/>
              </a:rPr>
              <a:t> - Serve the application</a:t>
            </a:r>
            <a:endParaRPr sz="1200">
              <a:solidFill>
                <a:srgbClr val="333333"/>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Clr>
                <a:schemeClr val="dk1"/>
              </a:buClr>
              <a:buSzPts val="1100"/>
              <a:buFont typeface="Arial"/>
              <a:buNone/>
            </a:pPr>
            <a:r>
              <a:rPr lang="en-GB" sz="1200">
                <a:solidFill>
                  <a:srgbClr val="333333"/>
                </a:solidFill>
                <a:highlight>
                  <a:srgbClr val="FFFFFF"/>
                </a:highlight>
                <a:latin typeface="Verdana"/>
                <a:ea typeface="Verdana"/>
                <a:cs typeface="Verdana"/>
                <a:sym typeface="Verdana"/>
              </a:rPr>
              <a:t>Go to your project directory using the Node.js command prompt and launch the angular server i.e.</a:t>
            </a:r>
            <a:endParaRPr sz="1200">
              <a:solidFill>
                <a:srgbClr val="333333"/>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Clr>
                <a:schemeClr val="dk1"/>
              </a:buClr>
              <a:buSzPts val="1100"/>
              <a:buFont typeface="Arial"/>
              <a:buNone/>
            </a:pPr>
            <a:r>
              <a:rPr lang="en-GB" sz="1200">
                <a:solidFill>
                  <a:srgbClr val="D4D4D4"/>
                </a:solidFill>
                <a:highlight>
                  <a:srgbClr val="1E1E1E"/>
                </a:highlight>
                <a:latin typeface="Verdana"/>
                <a:ea typeface="Verdana"/>
                <a:cs typeface="Verdana"/>
                <a:sym typeface="Verdana"/>
              </a:rPr>
              <a:t>cd my-app</a:t>
            </a:r>
            <a:endParaRPr sz="1200">
              <a:solidFill>
                <a:srgbClr val="D4D4D4"/>
              </a:solidFill>
              <a:highlight>
                <a:srgbClr val="1E1E1E"/>
              </a:highlight>
              <a:latin typeface="Verdana"/>
              <a:ea typeface="Verdana"/>
              <a:cs typeface="Verdana"/>
              <a:sym typeface="Verdana"/>
            </a:endParaRPr>
          </a:p>
          <a:p>
            <a:pPr marL="0" lvl="0" indent="0" algn="l" rtl="0">
              <a:lnSpc>
                <a:spcPct val="150000"/>
              </a:lnSpc>
              <a:spcBef>
                <a:spcPts val="0"/>
              </a:spcBef>
              <a:spcAft>
                <a:spcPts val="0"/>
              </a:spcAft>
              <a:buClr>
                <a:schemeClr val="dk1"/>
              </a:buClr>
              <a:buSzPts val="1100"/>
              <a:buFont typeface="Arial"/>
              <a:buNone/>
            </a:pPr>
            <a:r>
              <a:rPr lang="en-GB" sz="1200">
                <a:solidFill>
                  <a:srgbClr val="D4D4D4"/>
                </a:solidFill>
                <a:highlight>
                  <a:srgbClr val="1E1E1E"/>
                </a:highlight>
                <a:latin typeface="Verdana"/>
                <a:ea typeface="Verdana"/>
                <a:cs typeface="Verdana"/>
                <a:sym typeface="Verdana"/>
              </a:rPr>
              <a:t>ng serve –open</a:t>
            </a:r>
            <a:endParaRPr sz="1200">
              <a:solidFill>
                <a:srgbClr val="D4D4D4"/>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Clr>
                <a:schemeClr val="dk1"/>
              </a:buClr>
              <a:buSzPts val="1100"/>
              <a:buFont typeface="Arial"/>
              <a:buNone/>
            </a:pPr>
            <a:r>
              <a:rPr lang="en-GB" sz="1200">
                <a:solidFill>
                  <a:srgbClr val="333333"/>
                </a:solidFill>
                <a:highlight>
                  <a:srgbClr val="FFFFFF"/>
                </a:highlight>
                <a:latin typeface="Verdana"/>
                <a:ea typeface="Verdana"/>
                <a:cs typeface="Verdana"/>
                <a:sym typeface="Verdana"/>
              </a:rPr>
              <a:t>After run the above commands - automatically open your browser on </a:t>
            </a:r>
            <a:r>
              <a:rPr lang="en-GB" sz="1200" b="1">
                <a:solidFill>
                  <a:srgbClr val="333333"/>
                </a:solidFill>
                <a:highlight>
                  <a:srgbClr val="FFFFFF"/>
                </a:highlight>
                <a:latin typeface="Verdana"/>
                <a:ea typeface="Verdana"/>
                <a:cs typeface="Verdana"/>
                <a:sym typeface="Verdana"/>
              </a:rPr>
              <a:t>http://localhost:4200/</a:t>
            </a:r>
            <a:r>
              <a:rPr lang="en-GB" sz="1200">
                <a:solidFill>
                  <a:srgbClr val="333333"/>
                </a:solidFill>
                <a:highlight>
                  <a:srgbClr val="FFFFFF"/>
                </a:highlight>
                <a:latin typeface="Verdana"/>
                <a:ea typeface="Verdana"/>
                <a:cs typeface="Verdana"/>
                <a:sym typeface="Verdana"/>
              </a:rPr>
              <a:t> </a:t>
            </a:r>
            <a:endParaRPr sz="1200">
              <a:solidFill>
                <a:srgbClr val="333333"/>
              </a:solidFill>
              <a:highlight>
                <a:srgbClr val="FFFFFF"/>
              </a:highlight>
              <a:latin typeface="Verdana"/>
              <a:ea typeface="Verdana"/>
              <a:cs typeface="Verdana"/>
              <a:sym typeface="Verdana"/>
            </a:endParaRPr>
          </a:p>
          <a:p>
            <a:pPr marL="0" lvl="0" indent="0" algn="l" rtl="0">
              <a:lnSpc>
                <a:spcPct val="150000"/>
              </a:lnSpc>
              <a:spcBef>
                <a:spcPts val="0"/>
              </a:spcBef>
              <a:spcAft>
                <a:spcPts val="1600"/>
              </a:spcAft>
              <a:buNone/>
            </a:pPr>
            <a:endParaRPr sz="1200">
              <a:solidFill>
                <a:srgbClr val="383838"/>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6"/>
          <p:cNvSpPr txBox="1"/>
          <p:nvPr/>
        </p:nvSpPr>
        <p:spPr>
          <a:xfrm>
            <a:off x="211850" y="73550"/>
            <a:ext cx="3765300" cy="362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2400" b="1"/>
              <a:t>Angular Bootstrap</a:t>
            </a:r>
            <a:endParaRPr sz="2400" b="1"/>
          </a:p>
        </p:txBody>
      </p:sp>
      <p:pic>
        <p:nvPicPr>
          <p:cNvPr id="302" name="Google Shape;302;p36"/>
          <p:cNvPicPr preferRelativeResize="0"/>
          <p:nvPr/>
        </p:nvPicPr>
        <p:blipFill rotWithShape="1">
          <a:blip r:embed="rId3">
            <a:alphaModFix/>
          </a:blip>
          <a:srcRect b="17101"/>
          <a:stretch/>
        </p:blipFill>
        <p:spPr>
          <a:xfrm>
            <a:off x="5791450" y="3224912"/>
            <a:ext cx="3142000" cy="1724338"/>
          </a:xfrm>
          <a:prstGeom prst="rect">
            <a:avLst/>
          </a:prstGeom>
          <a:noFill/>
          <a:ln>
            <a:noFill/>
          </a:ln>
        </p:spPr>
      </p:pic>
      <p:sp>
        <p:nvSpPr>
          <p:cNvPr id="303" name="Google Shape;303;p36"/>
          <p:cNvSpPr txBox="1"/>
          <p:nvPr/>
        </p:nvSpPr>
        <p:spPr>
          <a:xfrm>
            <a:off x="211200" y="612050"/>
            <a:ext cx="8721600" cy="27543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200">
                <a:solidFill>
                  <a:schemeClr val="dk1"/>
                </a:solidFill>
                <a:latin typeface="Verdana"/>
                <a:ea typeface="Verdana"/>
                <a:cs typeface="Verdana"/>
                <a:sym typeface="Verdana"/>
              </a:rPr>
              <a:t>Required things to Bootstrap Angular Application  : </a:t>
            </a:r>
            <a:endParaRPr sz="1200" b="1">
              <a:solidFill>
                <a:schemeClr val="dk1"/>
              </a:solidFill>
              <a:latin typeface="Verdana"/>
              <a:ea typeface="Verdana"/>
              <a:cs typeface="Verdana"/>
              <a:sym typeface="Verdana"/>
            </a:endParaRPr>
          </a:p>
          <a:p>
            <a:pPr marL="0" lvl="0" indent="0" algn="l" rtl="0">
              <a:lnSpc>
                <a:spcPct val="150000"/>
              </a:lnSpc>
              <a:spcBef>
                <a:spcPts val="0"/>
              </a:spcBef>
              <a:spcAft>
                <a:spcPts val="0"/>
              </a:spcAft>
              <a:buNone/>
            </a:pPr>
            <a:r>
              <a:rPr lang="en-GB" sz="1200" b="1">
                <a:solidFill>
                  <a:schemeClr val="dk1"/>
                </a:solidFill>
                <a:latin typeface="Verdana"/>
                <a:ea typeface="Verdana"/>
                <a:cs typeface="Verdana"/>
                <a:sym typeface="Verdana"/>
              </a:rPr>
              <a:t>1. NgModule :</a:t>
            </a:r>
            <a:r>
              <a:rPr lang="en-GB" sz="1200">
                <a:solidFill>
                  <a:schemeClr val="dk1"/>
                </a:solidFill>
                <a:latin typeface="Verdana"/>
                <a:ea typeface="Verdana"/>
                <a:cs typeface="Verdana"/>
                <a:sym typeface="Verdana"/>
              </a:rPr>
              <a:t> NgModule</a:t>
            </a:r>
            <a:r>
              <a:rPr lang="en-GB" sz="1200">
                <a:solidFill>
                  <a:schemeClr val="dk1"/>
                </a:solidFill>
                <a:highlight>
                  <a:srgbClr val="FFFFFF"/>
                </a:highlight>
                <a:latin typeface="Verdana"/>
                <a:ea typeface="Verdana"/>
                <a:cs typeface="Verdana"/>
                <a:sym typeface="Verdana"/>
              </a:rPr>
              <a:t> is most important in the Angular application. It is a </a:t>
            </a:r>
            <a:r>
              <a:rPr lang="en-GB" sz="1200" b="1" i="1">
                <a:solidFill>
                  <a:schemeClr val="dk1"/>
                </a:solidFill>
                <a:highlight>
                  <a:srgbClr val="FFFFFF"/>
                </a:highlight>
                <a:latin typeface="Verdana"/>
                <a:ea typeface="Verdana"/>
                <a:cs typeface="Verdana"/>
                <a:sym typeface="Verdana"/>
              </a:rPr>
              <a:t>class</a:t>
            </a:r>
            <a:r>
              <a:rPr lang="en-GB" sz="1200">
                <a:solidFill>
                  <a:schemeClr val="dk1"/>
                </a:solidFill>
                <a:highlight>
                  <a:srgbClr val="FFFFFF"/>
                </a:highlight>
                <a:latin typeface="Verdana"/>
                <a:ea typeface="Verdana"/>
                <a:cs typeface="Verdana"/>
                <a:sym typeface="Verdana"/>
              </a:rPr>
              <a:t> where all the parts of the angular application fit together. Every application has at-least one </a:t>
            </a:r>
            <a:r>
              <a:rPr lang="en-GB" sz="1200">
                <a:solidFill>
                  <a:schemeClr val="dk1"/>
                </a:solidFill>
                <a:latin typeface="Verdana"/>
                <a:ea typeface="Verdana"/>
                <a:cs typeface="Verdana"/>
                <a:sym typeface="Verdana"/>
              </a:rPr>
              <a:t>NgModule</a:t>
            </a:r>
            <a:r>
              <a:rPr lang="en-GB" sz="1200">
                <a:solidFill>
                  <a:schemeClr val="dk1"/>
                </a:solidFill>
                <a:highlight>
                  <a:srgbClr val="FFFFFF"/>
                </a:highlight>
                <a:latin typeface="Verdana"/>
                <a:ea typeface="Verdana"/>
                <a:cs typeface="Verdana"/>
                <a:sym typeface="Verdana"/>
              </a:rPr>
              <a:t> for bootstrapping the angular application.</a:t>
            </a:r>
            <a:endParaRPr sz="1200">
              <a:solidFill>
                <a:schemeClr val="dk1"/>
              </a:solidFill>
              <a:latin typeface="Verdana"/>
              <a:ea typeface="Verdana"/>
              <a:cs typeface="Verdana"/>
              <a:sym typeface="Verdana"/>
            </a:endParaRPr>
          </a:p>
          <a:p>
            <a:pPr marL="0" lvl="0" indent="0" algn="l" rtl="0">
              <a:lnSpc>
                <a:spcPct val="150000"/>
              </a:lnSpc>
              <a:spcBef>
                <a:spcPts val="0"/>
              </a:spcBef>
              <a:spcAft>
                <a:spcPts val="0"/>
              </a:spcAft>
              <a:buNone/>
            </a:pPr>
            <a:r>
              <a:rPr lang="en-GB" sz="1200" b="1">
                <a:solidFill>
                  <a:schemeClr val="dk1"/>
                </a:solidFill>
                <a:latin typeface="Verdana"/>
                <a:ea typeface="Verdana"/>
                <a:cs typeface="Verdana"/>
                <a:sym typeface="Verdana"/>
              </a:rPr>
              <a:t>2. Root Component :</a:t>
            </a:r>
            <a:r>
              <a:rPr lang="en-GB" sz="1200">
                <a:solidFill>
                  <a:schemeClr val="dk1"/>
                </a:solidFill>
                <a:latin typeface="Verdana"/>
                <a:ea typeface="Verdana"/>
                <a:cs typeface="Verdana"/>
                <a:sym typeface="Verdana"/>
              </a:rPr>
              <a:t> </a:t>
            </a:r>
            <a:r>
              <a:rPr lang="en-GB" sz="1200">
                <a:solidFill>
                  <a:schemeClr val="dk1"/>
                </a:solidFill>
                <a:highlight>
                  <a:srgbClr val="FFFFFF"/>
                </a:highlight>
                <a:latin typeface="Verdana"/>
                <a:ea typeface="Verdana"/>
                <a:cs typeface="Verdana"/>
                <a:sym typeface="Verdana"/>
              </a:rPr>
              <a:t>When angular CLI scaffold the new app of angular, root component automatically created whose name is </a:t>
            </a:r>
            <a:r>
              <a:rPr lang="en-GB" sz="1200">
                <a:solidFill>
                  <a:schemeClr val="dk1"/>
                </a:solidFill>
                <a:latin typeface="Verdana"/>
                <a:ea typeface="Verdana"/>
                <a:cs typeface="Verdana"/>
                <a:sym typeface="Verdana"/>
              </a:rPr>
              <a:t>app.component </a:t>
            </a:r>
            <a:r>
              <a:rPr lang="en-GB" sz="1200">
                <a:solidFill>
                  <a:schemeClr val="dk1"/>
                </a:solidFill>
                <a:highlight>
                  <a:srgbClr val="FFFFFF"/>
                </a:highlight>
                <a:latin typeface="Verdana"/>
                <a:ea typeface="Verdana"/>
                <a:cs typeface="Verdana"/>
                <a:sym typeface="Verdana"/>
              </a:rPr>
              <a:t>. This component includes 3 files above </a:t>
            </a:r>
            <a:r>
              <a:rPr lang="en-GB" sz="1200">
                <a:solidFill>
                  <a:schemeClr val="dk1"/>
                </a:solidFill>
                <a:latin typeface="Verdana"/>
                <a:ea typeface="Verdana"/>
                <a:cs typeface="Verdana"/>
                <a:sym typeface="Verdana"/>
              </a:rPr>
              <a:t>app.component.html </a:t>
            </a:r>
            <a:r>
              <a:rPr lang="en-GB" sz="1200">
                <a:solidFill>
                  <a:schemeClr val="dk1"/>
                </a:solidFill>
                <a:highlight>
                  <a:srgbClr val="FFFFFF"/>
                </a:highlight>
                <a:latin typeface="Verdana"/>
                <a:ea typeface="Verdana"/>
                <a:cs typeface="Verdana"/>
                <a:sym typeface="Verdana"/>
              </a:rPr>
              <a:t>, </a:t>
            </a:r>
            <a:r>
              <a:rPr lang="en-GB" sz="1200">
                <a:solidFill>
                  <a:schemeClr val="dk1"/>
                </a:solidFill>
                <a:latin typeface="Verdana"/>
                <a:ea typeface="Verdana"/>
                <a:cs typeface="Verdana"/>
                <a:sym typeface="Verdana"/>
              </a:rPr>
              <a:t>app.component.css </a:t>
            </a:r>
            <a:r>
              <a:rPr lang="en-GB" sz="1200">
                <a:solidFill>
                  <a:schemeClr val="dk1"/>
                </a:solidFill>
                <a:highlight>
                  <a:srgbClr val="FFFFFF"/>
                </a:highlight>
                <a:latin typeface="Verdana"/>
                <a:ea typeface="Verdana"/>
                <a:cs typeface="Verdana"/>
                <a:sym typeface="Verdana"/>
              </a:rPr>
              <a:t>, </a:t>
            </a:r>
            <a:r>
              <a:rPr lang="en-GB" sz="1200">
                <a:solidFill>
                  <a:schemeClr val="dk1"/>
                </a:solidFill>
                <a:latin typeface="Verdana"/>
                <a:ea typeface="Verdana"/>
                <a:cs typeface="Verdana"/>
                <a:sym typeface="Verdana"/>
              </a:rPr>
              <a:t>app.component.ts </a:t>
            </a:r>
            <a:r>
              <a:rPr lang="en-GB" sz="1200">
                <a:solidFill>
                  <a:schemeClr val="dk1"/>
                </a:solidFill>
                <a:highlight>
                  <a:srgbClr val="FFFFFF"/>
                </a:highlight>
                <a:latin typeface="Verdana"/>
                <a:ea typeface="Verdana"/>
                <a:cs typeface="Verdana"/>
                <a:sym typeface="Verdana"/>
              </a:rPr>
              <a:t>.</a:t>
            </a:r>
            <a:endParaRPr sz="1200">
              <a:solidFill>
                <a:schemeClr val="dk1"/>
              </a:solidFill>
              <a:latin typeface="Verdana"/>
              <a:ea typeface="Verdana"/>
              <a:cs typeface="Verdana"/>
              <a:sym typeface="Verdana"/>
            </a:endParaRPr>
          </a:p>
          <a:p>
            <a:pPr marL="0" lvl="0" indent="0" algn="l" rtl="0">
              <a:lnSpc>
                <a:spcPct val="150000"/>
              </a:lnSpc>
              <a:spcBef>
                <a:spcPts val="0"/>
              </a:spcBef>
              <a:spcAft>
                <a:spcPts val="0"/>
              </a:spcAft>
              <a:buNone/>
            </a:pPr>
            <a:r>
              <a:rPr lang="en-GB" sz="1200" b="1">
                <a:solidFill>
                  <a:schemeClr val="dk1"/>
                </a:solidFill>
                <a:latin typeface="Verdana"/>
                <a:ea typeface="Verdana"/>
                <a:cs typeface="Verdana"/>
                <a:sym typeface="Verdana"/>
              </a:rPr>
              <a:t>3. Browser Bootstrap : </a:t>
            </a:r>
            <a:r>
              <a:rPr lang="en-GB" sz="1200">
                <a:solidFill>
                  <a:schemeClr val="dk1"/>
                </a:solidFill>
                <a:highlight>
                  <a:srgbClr val="FFFFFF"/>
                </a:highlight>
                <a:latin typeface="Verdana"/>
                <a:ea typeface="Verdana"/>
                <a:cs typeface="Verdana"/>
                <a:sym typeface="Verdana"/>
              </a:rPr>
              <a:t>In the above 2 steps, we will gather the information about </a:t>
            </a:r>
            <a:r>
              <a:rPr lang="en-GB" sz="1200">
                <a:solidFill>
                  <a:schemeClr val="dk1"/>
                </a:solidFill>
                <a:latin typeface="Verdana"/>
                <a:ea typeface="Verdana"/>
                <a:cs typeface="Verdana"/>
                <a:sym typeface="Verdana"/>
              </a:rPr>
              <a:t>NgModule</a:t>
            </a:r>
            <a:r>
              <a:rPr lang="en-GB" sz="1200">
                <a:solidFill>
                  <a:schemeClr val="dk1"/>
                </a:solidFill>
                <a:highlight>
                  <a:srgbClr val="FFFFFF"/>
                </a:highlight>
                <a:latin typeface="Verdana"/>
                <a:ea typeface="Verdana"/>
                <a:cs typeface="Verdana"/>
                <a:sym typeface="Verdana"/>
              </a:rPr>
              <a:t>, imports array, declaration array, bootstrap array and default root component (</a:t>
            </a:r>
            <a:r>
              <a:rPr lang="en-GB" sz="1200">
                <a:solidFill>
                  <a:schemeClr val="dk1"/>
                </a:solidFill>
                <a:latin typeface="Verdana"/>
                <a:ea typeface="Verdana"/>
                <a:cs typeface="Verdana"/>
                <a:sym typeface="Verdana"/>
              </a:rPr>
              <a:t>app.component.ts</a:t>
            </a:r>
            <a:r>
              <a:rPr lang="en-GB" sz="1200">
                <a:solidFill>
                  <a:schemeClr val="dk1"/>
                </a:solidFill>
                <a:highlight>
                  <a:srgbClr val="FFFFFF"/>
                </a:highlight>
                <a:latin typeface="Verdana"/>
                <a:ea typeface="Verdana"/>
                <a:cs typeface="Verdana"/>
                <a:sym typeface="Verdana"/>
              </a:rPr>
              <a:t>) of the Angular project.</a:t>
            </a:r>
            <a:endParaRPr sz="1200">
              <a:latin typeface="Verdana"/>
              <a:ea typeface="Verdana"/>
              <a:cs typeface="Verdana"/>
              <a:sym typeface="Verdana"/>
            </a:endParaRPr>
          </a:p>
        </p:txBody>
      </p:sp>
      <p:sp>
        <p:nvSpPr>
          <p:cNvPr id="304" name="Google Shape;304;p36"/>
          <p:cNvSpPr txBox="1"/>
          <p:nvPr/>
        </p:nvSpPr>
        <p:spPr>
          <a:xfrm>
            <a:off x="211850" y="3306383"/>
            <a:ext cx="5637900" cy="17301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200">
                <a:solidFill>
                  <a:schemeClr val="dk1"/>
                </a:solidFill>
                <a:highlight>
                  <a:schemeClr val="lt1"/>
                </a:highlight>
                <a:latin typeface="Verdana"/>
                <a:ea typeface="Verdana"/>
                <a:cs typeface="Verdana"/>
                <a:sym typeface="Verdana"/>
              </a:rPr>
              <a:t>In this step, we learn about how to bootstrap module.</a:t>
            </a:r>
            <a:r>
              <a:rPr lang="en-GB" sz="1200">
                <a:solidFill>
                  <a:schemeClr val="dk1"/>
                </a:solidFill>
                <a:latin typeface="Verdana"/>
                <a:ea typeface="Verdana"/>
                <a:cs typeface="Verdana"/>
                <a:sym typeface="Verdana"/>
              </a:rPr>
              <a:t> In the process of bootstrapping of Angular applications, there are 3 main steps :</a:t>
            </a:r>
            <a:endParaRPr sz="1200">
              <a:solidFill>
                <a:schemeClr val="dk1"/>
              </a:solidFill>
              <a:latin typeface="Verdana"/>
              <a:ea typeface="Verdana"/>
              <a:cs typeface="Verdana"/>
              <a:sym typeface="Verdana"/>
            </a:endParaRPr>
          </a:p>
          <a:p>
            <a:pPr marL="749300" lvl="0" indent="-304800" algn="l" rtl="0">
              <a:lnSpc>
                <a:spcPct val="150000"/>
              </a:lnSpc>
              <a:spcBef>
                <a:spcPts val="500"/>
              </a:spcBef>
              <a:spcAft>
                <a:spcPts val="0"/>
              </a:spcAft>
              <a:buClr>
                <a:schemeClr val="dk1"/>
              </a:buClr>
              <a:buSzPts val="1200"/>
              <a:buFont typeface="Verdana"/>
              <a:buAutoNum type="arabicPeriod"/>
            </a:pPr>
            <a:r>
              <a:rPr lang="en-GB" sz="1200" b="1">
                <a:solidFill>
                  <a:schemeClr val="dk1"/>
                </a:solidFill>
                <a:latin typeface="Verdana"/>
                <a:ea typeface="Verdana"/>
                <a:cs typeface="Verdana"/>
                <a:sym typeface="Verdana"/>
              </a:rPr>
              <a:t>Import AppModule.</a:t>
            </a:r>
            <a:endParaRPr sz="1200" b="1">
              <a:solidFill>
                <a:schemeClr val="dk1"/>
              </a:solidFill>
              <a:latin typeface="Verdana"/>
              <a:ea typeface="Verdana"/>
              <a:cs typeface="Verdana"/>
              <a:sym typeface="Verdana"/>
            </a:endParaRPr>
          </a:p>
          <a:p>
            <a:pPr marL="749300" lvl="0" indent="-304800" algn="l" rtl="0">
              <a:lnSpc>
                <a:spcPct val="150000"/>
              </a:lnSpc>
              <a:spcBef>
                <a:spcPts val="500"/>
              </a:spcBef>
              <a:spcAft>
                <a:spcPts val="0"/>
              </a:spcAft>
              <a:buClr>
                <a:schemeClr val="dk1"/>
              </a:buClr>
              <a:buSzPts val="1200"/>
              <a:buFont typeface="Verdana"/>
              <a:buAutoNum type="arabicPeriod"/>
            </a:pPr>
            <a:r>
              <a:rPr lang="en-GB" sz="1200" b="1">
                <a:solidFill>
                  <a:schemeClr val="dk1"/>
                </a:solidFill>
                <a:latin typeface="Verdana"/>
                <a:ea typeface="Verdana"/>
                <a:cs typeface="Verdana"/>
                <a:sym typeface="Verdana"/>
              </a:rPr>
              <a:t>Import Browser Bootstrap.</a:t>
            </a:r>
            <a:endParaRPr sz="1200" b="1">
              <a:solidFill>
                <a:schemeClr val="dk1"/>
              </a:solidFill>
              <a:latin typeface="Verdana"/>
              <a:ea typeface="Verdana"/>
              <a:cs typeface="Verdana"/>
              <a:sym typeface="Verdana"/>
            </a:endParaRPr>
          </a:p>
          <a:p>
            <a:pPr marL="749300" lvl="0" indent="-304800" algn="l" rtl="0">
              <a:lnSpc>
                <a:spcPct val="150000"/>
              </a:lnSpc>
              <a:spcBef>
                <a:spcPts val="500"/>
              </a:spcBef>
              <a:spcAft>
                <a:spcPts val="0"/>
              </a:spcAft>
              <a:buClr>
                <a:schemeClr val="dk1"/>
              </a:buClr>
              <a:buSzPts val="1200"/>
              <a:buFont typeface="Verdana"/>
              <a:buAutoNum type="arabicPeriod"/>
            </a:pPr>
            <a:r>
              <a:rPr lang="en-GB" sz="1200" b="1">
                <a:solidFill>
                  <a:schemeClr val="dk1"/>
                </a:solidFill>
                <a:latin typeface="Verdana"/>
                <a:ea typeface="Verdana"/>
                <a:cs typeface="Verdana"/>
                <a:sym typeface="Verdana"/>
              </a:rPr>
              <a:t>Bootstrap the module.</a:t>
            </a:r>
            <a:endParaRPr sz="1200" b="1">
              <a:solidFill>
                <a:schemeClr val="dk1"/>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09" name="Google Shape;309;p37"/>
          <p:cNvPicPr preferRelativeResize="0"/>
          <p:nvPr/>
        </p:nvPicPr>
        <p:blipFill>
          <a:blip r:embed="rId3">
            <a:alphaModFix/>
          </a:blip>
          <a:stretch>
            <a:fillRect/>
          </a:stretch>
        </p:blipFill>
        <p:spPr>
          <a:xfrm>
            <a:off x="215200" y="447375"/>
            <a:ext cx="8713600" cy="4267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8"/>
          <p:cNvSpPr txBox="1">
            <a:spLocks noGrp="1"/>
          </p:cNvSpPr>
          <p:nvPr>
            <p:ph type="ctrTitle"/>
          </p:nvPr>
        </p:nvSpPr>
        <p:spPr>
          <a:xfrm>
            <a:off x="576725" y="3195050"/>
            <a:ext cx="2824500" cy="17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a:t>ANGULAR MODULE</a:t>
            </a:r>
            <a:endParaRPr sz="3600"/>
          </a:p>
        </p:txBody>
      </p:sp>
      <p:sp>
        <p:nvSpPr>
          <p:cNvPr id="315" name="Google Shape;315;p38"/>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2000" b="1">
                <a:solidFill>
                  <a:srgbClr val="3F5378"/>
                </a:solidFill>
                <a:latin typeface="Roboto Condensed"/>
                <a:ea typeface="Roboto Condensed"/>
                <a:cs typeface="Roboto Condensed"/>
                <a:sym typeface="Roboto Condensed"/>
              </a:rPr>
              <a:t>1</a:t>
            </a:r>
            <a:endParaRPr sz="3000" b="1">
              <a:solidFill>
                <a:srgbClr val="3F5378"/>
              </a:solidFill>
              <a:latin typeface="Roboto Condensed"/>
              <a:ea typeface="Roboto Condensed"/>
              <a:cs typeface="Roboto Condensed"/>
              <a:sym typeface="Roboto Condense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9"/>
          <p:cNvSpPr txBox="1">
            <a:spLocks noGrp="1"/>
          </p:cNvSpPr>
          <p:nvPr>
            <p:ph type="title"/>
          </p:nvPr>
        </p:nvSpPr>
        <p:spPr>
          <a:xfrm>
            <a:off x="258950" y="198275"/>
            <a:ext cx="8573400" cy="52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What is a Angular Module?</a:t>
            </a:r>
            <a:endParaRPr/>
          </a:p>
        </p:txBody>
      </p:sp>
      <p:sp>
        <p:nvSpPr>
          <p:cNvPr id="321" name="Google Shape;321;p39"/>
          <p:cNvSpPr txBox="1">
            <a:spLocks noGrp="1"/>
          </p:cNvSpPr>
          <p:nvPr>
            <p:ph type="body" idx="1"/>
          </p:nvPr>
        </p:nvSpPr>
        <p:spPr>
          <a:xfrm>
            <a:off x="258950" y="918050"/>
            <a:ext cx="8667600" cy="1277400"/>
          </a:xfrm>
          <a:prstGeom prst="rect">
            <a:avLst/>
          </a:prstGeom>
        </p:spPr>
        <p:txBody>
          <a:bodyPr spcFirstLastPara="1" wrap="square" lIns="91425" tIns="91425" rIns="91425" bIns="91425" anchor="t" anchorCtr="0">
            <a:noAutofit/>
          </a:bodyPr>
          <a:lstStyle/>
          <a:p>
            <a:pPr marL="457200" lvl="0" indent="-304800" algn="l" rtl="0">
              <a:lnSpc>
                <a:spcPct val="200000"/>
              </a:lnSpc>
              <a:spcBef>
                <a:spcPts val="0"/>
              </a:spcBef>
              <a:spcAft>
                <a:spcPts val="0"/>
              </a:spcAft>
              <a:buClr>
                <a:srgbClr val="000000"/>
              </a:buClr>
              <a:buSzPts val="1200"/>
              <a:buFont typeface="Verdana"/>
              <a:buChar char="➔"/>
            </a:pPr>
            <a:r>
              <a:rPr lang="en-GB" sz="1200">
                <a:solidFill>
                  <a:srgbClr val="000000"/>
                </a:solidFill>
                <a:latin typeface="Verdana"/>
                <a:ea typeface="Verdana"/>
                <a:cs typeface="Verdana"/>
                <a:sym typeface="Verdana"/>
              </a:rPr>
              <a:t>Another analogy to understand </a:t>
            </a:r>
            <a:r>
              <a:rPr lang="en-GB" sz="1200" b="1">
                <a:solidFill>
                  <a:srgbClr val="980000"/>
                </a:solidFill>
                <a:latin typeface="Verdana"/>
                <a:ea typeface="Verdana"/>
                <a:cs typeface="Verdana"/>
                <a:sym typeface="Verdana"/>
              </a:rPr>
              <a:t>Angular modules is classes</a:t>
            </a:r>
            <a:r>
              <a:rPr lang="en-GB" sz="1200">
                <a:solidFill>
                  <a:srgbClr val="000000"/>
                </a:solidFill>
                <a:latin typeface="Verdana"/>
                <a:ea typeface="Verdana"/>
                <a:cs typeface="Verdana"/>
                <a:sym typeface="Verdana"/>
              </a:rPr>
              <a:t>. </a:t>
            </a:r>
            <a:endParaRPr sz="1200">
              <a:solidFill>
                <a:srgbClr val="000000"/>
              </a:solidFill>
              <a:highlight>
                <a:srgbClr val="FFFFFF"/>
              </a:highlight>
              <a:latin typeface="Verdana"/>
              <a:ea typeface="Verdana"/>
              <a:cs typeface="Verdana"/>
              <a:sym typeface="Verdana"/>
            </a:endParaRPr>
          </a:p>
          <a:p>
            <a:pPr marL="457200" lvl="0" indent="-304800" algn="l" rtl="0">
              <a:lnSpc>
                <a:spcPct val="200000"/>
              </a:lnSpc>
              <a:spcBef>
                <a:spcPts val="0"/>
              </a:spcBef>
              <a:spcAft>
                <a:spcPts val="0"/>
              </a:spcAft>
              <a:buClr>
                <a:srgbClr val="000000"/>
              </a:buClr>
              <a:buSzPts val="1200"/>
              <a:buFont typeface="Verdana"/>
              <a:buChar char="➔"/>
            </a:pPr>
            <a:r>
              <a:rPr lang="en-GB" sz="1200">
                <a:solidFill>
                  <a:srgbClr val="000000"/>
                </a:solidFill>
                <a:highlight>
                  <a:srgbClr val="FFFFFF"/>
                </a:highlight>
                <a:latin typeface="Verdana"/>
                <a:ea typeface="Verdana"/>
                <a:cs typeface="Verdana"/>
                <a:sym typeface="Verdana"/>
              </a:rPr>
              <a:t>It is a mechanism to </a:t>
            </a:r>
            <a:r>
              <a:rPr lang="en-GB" sz="1200" b="1">
                <a:solidFill>
                  <a:srgbClr val="980000"/>
                </a:solidFill>
                <a:highlight>
                  <a:srgbClr val="FFFFFF"/>
                </a:highlight>
                <a:latin typeface="Verdana"/>
                <a:ea typeface="Verdana"/>
                <a:cs typeface="Verdana"/>
                <a:sym typeface="Verdana"/>
              </a:rPr>
              <a:t>group components, directives, pipes and services</a:t>
            </a:r>
            <a:r>
              <a:rPr lang="en-GB" sz="1200">
                <a:solidFill>
                  <a:srgbClr val="000000"/>
                </a:solidFill>
                <a:highlight>
                  <a:srgbClr val="FFFFFF"/>
                </a:highlight>
                <a:latin typeface="Verdana"/>
                <a:ea typeface="Verdana"/>
                <a:cs typeface="Verdana"/>
                <a:sym typeface="Verdana"/>
              </a:rPr>
              <a:t> that are related.</a:t>
            </a:r>
            <a:endParaRPr sz="1200">
              <a:solidFill>
                <a:srgbClr val="000000"/>
              </a:solidFill>
              <a:latin typeface="Verdana"/>
              <a:ea typeface="Verdana"/>
              <a:cs typeface="Verdana"/>
              <a:sym typeface="Verdana"/>
            </a:endParaRPr>
          </a:p>
          <a:p>
            <a:pPr marL="457200" lvl="0" indent="-304800" algn="l" rtl="0">
              <a:lnSpc>
                <a:spcPct val="200000"/>
              </a:lnSpc>
              <a:spcBef>
                <a:spcPts val="0"/>
              </a:spcBef>
              <a:spcAft>
                <a:spcPts val="0"/>
              </a:spcAft>
              <a:buClr>
                <a:srgbClr val="000000"/>
              </a:buClr>
              <a:buSzPts val="1200"/>
              <a:buFont typeface="Verdana"/>
              <a:buChar char="➔"/>
            </a:pPr>
            <a:r>
              <a:rPr lang="en-GB" sz="1200">
                <a:solidFill>
                  <a:srgbClr val="000000"/>
                </a:solidFill>
                <a:highlight>
                  <a:schemeClr val="lt1"/>
                </a:highlight>
                <a:latin typeface="Verdana"/>
                <a:ea typeface="Verdana"/>
                <a:cs typeface="Verdana"/>
                <a:sym typeface="Verdana"/>
              </a:rPr>
              <a:t>A module is a </a:t>
            </a:r>
            <a:r>
              <a:rPr lang="en-GB" sz="1200" b="1">
                <a:solidFill>
                  <a:srgbClr val="980000"/>
                </a:solidFill>
                <a:highlight>
                  <a:schemeClr val="lt1"/>
                </a:highlight>
                <a:latin typeface="Verdana"/>
                <a:ea typeface="Verdana"/>
                <a:cs typeface="Verdana"/>
                <a:sym typeface="Verdana"/>
              </a:rPr>
              <a:t>TypeScript class </a:t>
            </a:r>
            <a:r>
              <a:rPr lang="en-GB" sz="1200">
                <a:solidFill>
                  <a:srgbClr val="000000"/>
                </a:solidFill>
                <a:highlight>
                  <a:schemeClr val="lt1"/>
                </a:highlight>
                <a:latin typeface="Verdana"/>
                <a:ea typeface="Verdana"/>
                <a:cs typeface="Verdana"/>
                <a:sym typeface="Verdana"/>
              </a:rPr>
              <a:t>with the decorator </a:t>
            </a:r>
            <a:r>
              <a:rPr lang="en-GB" sz="1200" b="1" i="1">
                <a:solidFill>
                  <a:srgbClr val="980000"/>
                </a:solidFill>
                <a:highlight>
                  <a:schemeClr val="lt1"/>
                </a:highlight>
                <a:latin typeface="Verdana"/>
                <a:ea typeface="Verdana"/>
                <a:cs typeface="Verdana"/>
                <a:sym typeface="Verdana"/>
              </a:rPr>
              <a:t>NgModule</a:t>
            </a:r>
            <a:r>
              <a:rPr lang="en-GB" sz="1200" b="1">
                <a:solidFill>
                  <a:srgbClr val="980000"/>
                </a:solidFill>
                <a:highlight>
                  <a:schemeClr val="lt1"/>
                </a:highlight>
                <a:latin typeface="Verdana"/>
                <a:ea typeface="Verdana"/>
                <a:cs typeface="Verdana"/>
                <a:sym typeface="Verdana"/>
              </a:rPr>
              <a:t> </a:t>
            </a:r>
            <a:r>
              <a:rPr lang="en-GB" sz="1200">
                <a:solidFill>
                  <a:srgbClr val="000000"/>
                </a:solidFill>
                <a:highlight>
                  <a:schemeClr val="lt1"/>
                </a:highlight>
                <a:latin typeface="Verdana"/>
                <a:ea typeface="Verdana"/>
                <a:cs typeface="Verdana"/>
                <a:sym typeface="Verdana"/>
              </a:rPr>
              <a:t>applied on it. </a:t>
            </a:r>
            <a:endParaRPr sz="1200">
              <a:solidFill>
                <a:srgbClr val="333333"/>
              </a:solidFill>
              <a:highlight>
                <a:schemeClr val="lt1"/>
              </a:highlight>
              <a:latin typeface="Verdana"/>
              <a:ea typeface="Verdana"/>
              <a:cs typeface="Verdana"/>
              <a:sym typeface="Verdana"/>
            </a:endParaRPr>
          </a:p>
          <a:p>
            <a:pPr marL="0" lvl="0" indent="0" algn="l" rtl="0">
              <a:lnSpc>
                <a:spcPct val="150000"/>
              </a:lnSpc>
              <a:spcBef>
                <a:spcPts val="1600"/>
              </a:spcBef>
              <a:spcAft>
                <a:spcPts val="0"/>
              </a:spcAft>
              <a:buClr>
                <a:srgbClr val="000000"/>
              </a:buClr>
              <a:buSzPts val="1100"/>
              <a:buFont typeface="Arial"/>
              <a:buNone/>
            </a:pPr>
            <a:endParaRPr sz="1200">
              <a:solidFill>
                <a:schemeClr val="dk1"/>
              </a:solidFill>
              <a:latin typeface="Verdana"/>
              <a:ea typeface="Verdana"/>
              <a:cs typeface="Verdana"/>
              <a:sym typeface="Verdana"/>
            </a:endParaRPr>
          </a:p>
          <a:p>
            <a:pPr marL="0" lvl="0" indent="0" algn="l" rtl="0">
              <a:lnSpc>
                <a:spcPct val="150000"/>
              </a:lnSpc>
              <a:spcBef>
                <a:spcPts val="1600"/>
              </a:spcBef>
              <a:spcAft>
                <a:spcPts val="0"/>
              </a:spcAft>
              <a:buClr>
                <a:schemeClr val="dk1"/>
              </a:buClr>
              <a:buSzPts val="1100"/>
              <a:buFont typeface="Arial"/>
              <a:buNone/>
            </a:pPr>
            <a:endParaRPr sz="1200">
              <a:solidFill>
                <a:srgbClr val="555555"/>
              </a:solidFill>
              <a:highlight>
                <a:srgbClr val="EEEEEE"/>
              </a:highlight>
              <a:latin typeface="Verdana"/>
              <a:ea typeface="Verdana"/>
              <a:cs typeface="Verdana"/>
              <a:sym typeface="Verdana"/>
            </a:endParaRPr>
          </a:p>
          <a:p>
            <a:pPr marL="0" lvl="0" indent="0" algn="l" rtl="0">
              <a:lnSpc>
                <a:spcPct val="150000"/>
              </a:lnSpc>
              <a:spcBef>
                <a:spcPts val="0"/>
              </a:spcBef>
              <a:spcAft>
                <a:spcPts val="1600"/>
              </a:spcAft>
              <a:buNone/>
            </a:pPr>
            <a:endParaRPr sz="1200">
              <a:solidFill>
                <a:srgbClr val="333333"/>
              </a:solidFill>
              <a:highlight>
                <a:srgbClr val="FFFFFF"/>
              </a:highlight>
              <a:latin typeface="Verdana"/>
              <a:ea typeface="Verdana"/>
              <a:cs typeface="Verdana"/>
              <a:sym typeface="Verdana"/>
            </a:endParaRPr>
          </a:p>
        </p:txBody>
      </p:sp>
      <p:pic>
        <p:nvPicPr>
          <p:cNvPr id="322" name="Google Shape;322;p39"/>
          <p:cNvPicPr preferRelativeResize="0"/>
          <p:nvPr/>
        </p:nvPicPr>
        <p:blipFill>
          <a:blip r:embed="rId3">
            <a:alphaModFix/>
          </a:blip>
          <a:stretch>
            <a:fillRect/>
          </a:stretch>
        </p:blipFill>
        <p:spPr>
          <a:xfrm>
            <a:off x="5228045" y="2272825"/>
            <a:ext cx="3698454" cy="2026875"/>
          </a:xfrm>
          <a:prstGeom prst="rect">
            <a:avLst/>
          </a:prstGeom>
          <a:noFill/>
          <a:ln>
            <a:noFill/>
          </a:ln>
        </p:spPr>
      </p:pic>
      <p:sp>
        <p:nvSpPr>
          <p:cNvPr id="323" name="Google Shape;323;p39"/>
          <p:cNvSpPr txBox="1"/>
          <p:nvPr/>
        </p:nvSpPr>
        <p:spPr>
          <a:xfrm>
            <a:off x="311700" y="2195450"/>
            <a:ext cx="4866900" cy="25680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200">
                <a:solidFill>
                  <a:srgbClr val="444444"/>
                </a:solidFill>
                <a:highlight>
                  <a:srgbClr val="FFFFFF"/>
                </a:highlight>
                <a:latin typeface="Verdana"/>
                <a:ea typeface="Verdana"/>
                <a:cs typeface="Verdana"/>
                <a:sym typeface="Verdana"/>
              </a:rPr>
              <a:t>Angular app contains </a:t>
            </a:r>
            <a:r>
              <a:rPr lang="en-GB" sz="1200" b="1">
                <a:solidFill>
                  <a:srgbClr val="980000"/>
                </a:solidFill>
                <a:highlight>
                  <a:srgbClr val="FFFFFF"/>
                </a:highlight>
                <a:latin typeface="Verdana"/>
                <a:ea typeface="Verdana"/>
                <a:cs typeface="Verdana"/>
                <a:sym typeface="Verdana"/>
              </a:rPr>
              <a:t>at least one Angular module</a:t>
            </a:r>
            <a:r>
              <a:rPr lang="en-GB" sz="1200">
                <a:solidFill>
                  <a:srgbClr val="444444"/>
                </a:solidFill>
                <a:highlight>
                  <a:srgbClr val="FFFFFF"/>
                </a:highlight>
                <a:latin typeface="Verdana"/>
                <a:ea typeface="Verdana"/>
                <a:cs typeface="Verdana"/>
                <a:sym typeface="Verdana"/>
              </a:rPr>
              <a:t>, i.e. the root module. Generally, it is named as AppModule. The root module can be the only module in a small application. </a:t>
            </a:r>
            <a:r>
              <a:rPr lang="en-GB" sz="1200" b="1">
                <a:solidFill>
                  <a:srgbClr val="980000"/>
                </a:solidFill>
                <a:highlight>
                  <a:srgbClr val="FFFFFF"/>
                </a:highlight>
                <a:latin typeface="Verdana"/>
                <a:ea typeface="Verdana"/>
                <a:cs typeface="Verdana"/>
                <a:sym typeface="Verdana"/>
              </a:rPr>
              <a:t>While most of the apps have multiple modules</a:t>
            </a:r>
            <a:r>
              <a:rPr lang="en-GB" sz="1200">
                <a:solidFill>
                  <a:srgbClr val="444444"/>
                </a:solidFill>
                <a:highlight>
                  <a:srgbClr val="FFFFFF"/>
                </a:highlight>
                <a:latin typeface="Verdana"/>
                <a:ea typeface="Verdana"/>
                <a:cs typeface="Verdana"/>
                <a:sym typeface="Verdana"/>
              </a:rPr>
              <a:t>.</a:t>
            </a:r>
            <a:endParaRPr sz="1200">
              <a:solidFill>
                <a:srgbClr val="444444"/>
              </a:solidFill>
              <a:highlight>
                <a:srgbClr val="FFFFFF"/>
              </a:highlight>
              <a:latin typeface="Verdana"/>
              <a:ea typeface="Verdana"/>
              <a:cs typeface="Verdana"/>
              <a:sym typeface="Verdana"/>
            </a:endParaRPr>
          </a:p>
          <a:p>
            <a:pPr marL="0" lvl="0" indent="0" algn="l" rtl="0">
              <a:lnSpc>
                <a:spcPct val="150000"/>
              </a:lnSpc>
              <a:spcBef>
                <a:spcPts val="1600"/>
              </a:spcBef>
              <a:spcAft>
                <a:spcPts val="1600"/>
              </a:spcAft>
              <a:buNone/>
            </a:pPr>
            <a:r>
              <a:rPr lang="en-GB" sz="1200">
                <a:solidFill>
                  <a:srgbClr val="333333"/>
                </a:solidFill>
                <a:highlight>
                  <a:schemeClr val="lt1"/>
                </a:highlight>
                <a:latin typeface="Verdana"/>
                <a:ea typeface="Verdana"/>
                <a:cs typeface="Verdana"/>
                <a:sym typeface="Verdana"/>
              </a:rPr>
              <a:t>Here we can see sample </a:t>
            </a:r>
            <a:r>
              <a:rPr lang="en-GB" sz="1200">
                <a:solidFill>
                  <a:srgbClr val="444444"/>
                </a:solidFill>
                <a:highlight>
                  <a:srgbClr val="FFFFFF"/>
                </a:highlight>
                <a:latin typeface="Verdana"/>
                <a:ea typeface="Verdana"/>
                <a:cs typeface="Verdana"/>
                <a:sym typeface="Verdana"/>
              </a:rPr>
              <a:t>Every </a:t>
            </a:r>
            <a:r>
              <a:rPr lang="en-GB" sz="1200">
                <a:solidFill>
                  <a:srgbClr val="333333"/>
                </a:solidFill>
                <a:highlight>
                  <a:schemeClr val="lt1"/>
                </a:highlight>
                <a:latin typeface="Verdana"/>
                <a:ea typeface="Verdana"/>
                <a:cs typeface="Verdana"/>
                <a:sym typeface="Verdana"/>
              </a:rPr>
              <a:t>module.Where </a:t>
            </a:r>
            <a:r>
              <a:rPr lang="en-GB" sz="1200">
                <a:solidFill>
                  <a:srgbClr val="333333"/>
                </a:solidFill>
                <a:latin typeface="Verdana"/>
                <a:ea typeface="Verdana"/>
                <a:cs typeface="Verdana"/>
                <a:sym typeface="Verdana"/>
              </a:rPr>
              <a:t>we have turned the </a:t>
            </a:r>
            <a:r>
              <a:rPr lang="en-GB" sz="1200" b="1">
                <a:solidFill>
                  <a:srgbClr val="980000"/>
                </a:solidFill>
                <a:latin typeface="Verdana"/>
                <a:ea typeface="Verdana"/>
                <a:cs typeface="Verdana"/>
                <a:sym typeface="Verdana"/>
              </a:rPr>
              <a:t>class </a:t>
            </a:r>
            <a:r>
              <a:rPr lang="en-GB" sz="1200" b="1">
                <a:solidFill>
                  <a:srgbClr val="980000"/>
                </a:solidFill>
                <a:highlight>
                  <a:srgbClr val="F7F7F7"/>
                </a:highlight>
                <a:latin typeface="Verdana"/>
                <a:ea typeface="Verdana"/>
                <a:cs typeface="Verdana"/>
                <a:sym typeface="Verdana"/>
              </a:rPr>
              <a:t>AppModule</a:t>
            </a:r>
            <a:r>
              <a:rPr lang="en-GB" sz="1200" b="1">
                <a:solidFill>
                  <a:srgbClr val="980000"/>
                </a:solidFill>
                <a:latin typeface="Verdana"/>
                <a:ea typeface="Verdana"/>
                <a:cs typeface="Verdana"/>
                <a:sym typeface="Verdana"/>
              </a:rPr>
              <a:t> into an Angular module</a:t>
            </a:r>
            <a:r>
              <a:rPr lang="en-GB" sz="1200">
                <a:solidFill>
                  <a:srgbClr val="333333"/>
                </a:solidFill>
                <a:latin typeface="Verdana"/>
                <a:ea typeface="Verdana"/>
                <a:cs typeface="Verdana"/>
                <a:sym typeface="Verdana"/>
              </a:rPr>
              <a:t> just by using the </a:t>
            </a:r>
            <a:r>
              <a:rPr lang="en-GB" sz="1200" b="1">
                <a:solidFill>
                  <a:srgbClr val="980000"/>
                </a:solidFill>
                <a:highlight>
                  <a:srgbClr val="F7F7F7"/>
                </a:highlight>
                <a:latin typeface="Verdana"/>
                <a:ea typeface="Verdana"/>
                <a:cs typeface="Verdana"/>
                <a:sym typeface="Verdana"/>
              </a:rPr>
              <a:t>NgModule</a:t>
            </a:r>
            <a:r>
              <a:rPr lang="en-GB" sz="1200" b="1">
                <a:solidFill>
                  <a:srgbClr val="980000"/>
                </a:solidFill>
                <a:latin typeface="Verdana"/>
                <a:ea typeface="Verdana"/>
                <a:cs typeface="Verdana"/>
                <a:sym typeface="Verdana"/>
              </a:rPr>
              <a:t> decorator. </a:t>
            </a:r>
            <a:endParaRPr sz="1200" b="1">
              <a:solidFill>
                <a:srgbClr val="980000"/>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328" name="Google Shape;328;p40"/>
          <p:cNvPicPr preferRelativeResize="0"/>
          <p:nvPr/>
        </p:nvPicPr>
        <p:blipFill>
          <a:blip r:embed="rId3">
            <a:alphaModFix/>
          </a:blip>
          <a:stretch>
            <a:fillRect/>
          </a:stretch>
        </p:blipFill>
        <p:spPr>
          <a:xfrm>
            <a:off x="64375" y="157075"/>
            <a:ext cx="9003425" cy="47423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1"/>
          <p:cNvSpPr txBox="1"/>
          <p:nvPr/>
        </p:nvSpPr>
        <p:spPr>
          <a:xfrm>
            <a:off x="282475" y="247200"/>
            <a:ext cx="8544900" cy="46491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b="1">
                <a:highlight>
                  <a:srgbClr val="F1F1F1"/>
                </a:highlight>
                <a:latin typeface="Verdana"/>
                <a:ea typeface="Verdana"/>
                <a:cs typeface="Verdana"/>
                <a:sym typeface="Verdana"/>
              </a:rPr>
              <a:t>NgModule</a:t>
            </a:r>
            <a:r>
              <a:rPr lang="en-GB" b="1">
                <a:solidFill>
                  <a:schemeClr val="dk1"/>
                </a:solidFill>
                <a:latin typeface="Verdana"/>
                <a:ea typeface="Verdana"/>
                <a:cs typeface="Verdana"/>
                <a:sym typeface="Verdana"/>
              </a:rPr>
              <a:t> is a decorator</a:t>
            </a:r>
            <a:r>
              <a:rPr lang="en-GB">
                <a:solidFill>
                  <a:schemeClr val="dk1"/>
                </a:solidFill>
                <a:latin typeface="Verdana"/>
                <a:ea typeface="Verdana"/>
                <a:cs typeface="Verdana"/>
                <a:sym typeface="Verdana"/>
              </a:rPr>
              <a:t> function that takes a single metadata object whose properties describe the module. The most important properties are:</a:t>
            </a:r>
            <a:endParaRPr>
              <a:solidFill>
                <a:schemeClr val="dk1"/>
              </a:solidFill>
              <a:latin typeface="Verdana"/>
              <a:ea typeface="Verdana"/>
              <a:cs typeface="Verdana"/>
              <a:sym typeface="Verdana"/>
            </a:endParaRPr>
          </a:p>
          <a:p>
            <a:pPr marL="0" lvl="0" indent="0" algn="l" rtl="0">
              <a:lnSpc>
                <a:spcPct val="100000"/>
              </a:lnSpc>
              <a:spcBef>
                <a:spcPts val="0"/>
              </a:spcBef>
              <a:spcAft>
                <a:spcPts val="0"/>
              </a:spcAft>
              <a:buNone/>
            </a:pPr>
            <a:endParaRPr>
              <a:solidFill>
                <a:schemeClr val="dk1"/>
              </a:solidFill>
              <a:latin typeface="Verdana"/>
              <a:ea typeface="Verdana"/>
              <a:cs typeface="Verdana"/>
              <a:sym typeface="Verdana"/>
            </a:endParaRPr>
          </a:p>
          <a:p>
            <a:pPr marL="457200" lvl="0" indent="-317500" algn="l" rtl="0">
              <a:lnSpc>
                <a:spcPct val="150000"/>
              </a:lnSpc>
              <a:spcBef>
                <a:spcPts val="0"/>
              </a:spcBef>
              <a:spcAft>
                <a:spcPts val="0"/>
              </a:spcAft>
              <a:buClr>
                <a:schemeClr val="dk1"/>
              </a:buClr>
              <a:buSzPts val="1400"/>
              <a:buFont typeface="Verdana"/>
              <a:buAutoNum type="arabicPeriod"/>
            </a:pPr>
            <a:r>
              <a:rPr lang="en-GB" b="1">
                <a:solidFill>
                  <a:srgbClr val="FF0000"/>
                </a:solidFill>
                <a:highlight>
                  <a:srgbClr val="F1F1F1"/>
                </a:highlight>
                <a:latin typeface="Verdana"/>
                <a:ea typeface="Verdana"/>
                <a:cs typeface="Verdana"/>
                <a:sym typeface="Verdana"/>
              </a:rPr>
              <a:t>declarations</a:t>
            </a:r>
            <a:r>
              <a:rPr lang="en-GB" b="1">
                <a:solidFill>
                  <a:srgbClr val="FF0000"/>
                </a:solidFill>
                <a:latin typeface="Verdana"/>
                <a:ea typeface="Verdana"/>
                <a:cs typeface="Verdana"/>
                <a:sym typeface="Verdana"/>
              </a:rPr>
              <a:t> </a:t>
            </a:r>
            <a:r>
              <a:rPr lang="en-GB">
                <a:solidFill>
                  <a:schemeClr val="dk1"/>
                </a:solidFill>
                <a:latin typeface="Verdana"/>
                <a:ea typeface="Verdana"/>
                <a:cs typeface="Verdana"/>
                <a:sym typeface="Verdana"/>
              </a:rPr>
              <a:t>- The </a:t>
            </a:r>
            <a:r>
              <a:rPr lang="en-GB" i="1">
                <a:solidFill>
                  <a:schemeClr val="dk1"/>
                </a:solidFill>
                <a:latin typeface="Verdana"/>
                <a:ea typeface="Verdana"/>
                <a:cs typeface="Verdana"/>
                <a:sym typeface="Verdana"/>
              </a:rPr>
              <a:t>view classes</a:t>
            </a:r>
            <a:r>
              <a:rPr lang="en-GB">
                <a:solidFill>
                  <a:schemeClr val="dk1"/>
                </a:solidFill>
                <a:latin typeface="Verdana"/>
                <a:ea typeface="Verdana"/>
                <a:cs typeface="Verdana"/>
                <a:sym typeface="Verdana"/>
              </a:rPr>
              <a:t> that belong to this module. Angular has three kinds of view classes: components, directives, and pipes.</a:t>
            </a:r>
            <a:endParaRPr>
              <a:solidFill>
                <a:schemeClr val="dk1"/>
              </a:solidFill>
              <a:latin typeface="Verdana"/>
              <a:ea typeface="Verdana"/>
              <a:cs typeface="Verdana"/>
              <a:sym typeface="Verdana"/>
            </a:endParaRPr>
          </a:p>
          <a:p>
            <a:pPr marL="457200" lvl="0" indent="-317500" algn="l" rtl="0">
              <a:lnSpc>
                <a:spcPct val="150000"/>
              </a:lnSpc>
              <a:spcBef>
                <a:spcPts val="0"/>
              </a:spcBef>
              <a:spcAft>
                <a:spcPts val="0"/>
              </a:spcAft>
              <a:buClr>
                <a:schemeClr val="dk1"/>
              </a:buClr>
              <a:buSzPts val="1400"/>
              <a:buFont typeface="Verdana"/>
              <a:buAutoNum type="arabicPeriod"/>
            </a:pPr>
            <a:r>
              <a:rPr lang="en-GB" b="1">
                <a:solidFill>
                  <a:srgbClr val="FF0000"/>
                </a:solidFill>
                <a:highlight>
                  <a:srgbClr val="F1F1F1"/>
                </a:highlight>
                <a:latin typeface="Verdana"/>
                <a:ea typeface="Verdana"/>
                <a:cs typeface="Verdana"/>
                <a:sym typeface="Verdana"/>
              </a:rPr>
              <a:t>exports</a:t>
            </a:r>
            <a:r>
              <a:rPr lang="en-GB" b="1">
                <a:solidFill>
                  <a:srgbClr val="FF0000"/>
                </a:solidFill>
                <a:latin typeface="Verdana"/>
                <a:ea typeface="Verdana"/>
                <a:cs typeface="Verdana"/>
                <a:sym typeface="Verdana"/>
              </a:rPr>
              <a:t> </a:t>
            </a:r>
            <a:r>
              <a:rPr lang="en-GB">
                <a:solidFill>
                  <a:schemeClr val="dk1"/>
                </a:solidFill>
                <a:latin typeface="Verdana"/>
                <a:ea typeface="Verdana"/>
                <a:cs typeface="Verdana"/>
                <a:sym typeface="Verdana"/>
              </a:rPr>
              <a:t>- The subset of declarations that should be visible and usable in the component templates of other modules.</a:t>
            </a:r>
            <a:endParaRPr>
              <a:solidFill>
                <a:schemeClr val="dk1"/>
              </a:solidFill>
              <a:latin typeface="Verdana"/>
              <a:ea typeface="Verdana"/>
              <a:cs typeface="Verdana"/>
              <a:sym typeface="Verdana"/>
            </a:endParaRPr>
          </a:p>
          <a:p>
            <a:pPr marL="457200" lvl="0" indent="-317500" algn="l" rtl="0">
              <a:lnSpc>
                <a:spcPct val="150000"/>
              </a:lnSpc>
              <a:spcBef>
                <a:spcPts val="0"/>
              </a:spcBef>
              <a:spcAft>
                <a:spcPts val="0"/>
              </a:spcAft>
              <a:buClr>
                <a:schemeClr val="dk1"/>
              </a:buClr>
              <a:buSzPts val="1400"/>
              <a:buFont typeface="Verdana"/>
              <a:buAutoNum type="arabicPeriod"/>
            </a:pPr>
            <a:r>
              <a:rPr lang="en-GB" b="1">
                <a:solidFill>
                  <a:srgbClr val="FF0000"/>
                </a:solidFill>
                <a:highlight>
                  <a:srgbClr val="F1F1F1"/>
                </a:highlight>
                <a:latin typeface="Verdana"/>
                <a:ea typeface="Verdana"/>
                <a:cs typeface="Verdana"/>
                <a:sym typeface="Verdana"/>
              </a:rPr>
              <a:t>imports</a:t>
            </a:r>
            <a:r>
              <a:rPr lang="en-GB" b="1">
                <a:solidFill>
                  <a:srgbClr val="FF0000"/>
                </a:solidFill>
                <a:latin typeface="Verdana"/>
                <a:ea typeface="Verdana"/>
                <a:cs typeface="Verdana"/>
                <a:sym typeface="Verdana"/>
              </a:rPr>
              <a:t> </a:t>
            </a:r>
            <a:r>
              <a:rPr lang="en-GB">
                <a:solidFill>
                  <a:schemeClr val="dk1"/>
                </a:solidFill>
                <a:latin typeface="Verdana"/>
                <a:ea typeface="Verdana"/>
                <a:cs typeface="Verdana"/>
                <a:sym typeface="Verdana"/>
              </a:rPr>
              <a:t>- Other modules whose exported classes are needed by component templates declared in this module.</a:t>
            </a:r>
            <a:endParaRPr>
              <a:solidFill>
                <a:schemeClr val="dk1"/>
              </a:solidFill>
              <a:latin typeface="Verdana"/>
              <a:ea typeface="Verdana"/>
              <a:cs typeface="Verdana"/>
              <a:sym typeface="Verdana"/>
            </a:endParaRPr>
          </a:p>
          <a:p>
            <a:pPr marL="457200" lvl="0" indent="-317500" algn="l" rtl="0">
              <a:lnSpc>
                <a:spcPct val="150000"/>
              </a:lnSpc>
              <a:spcBef>
                <a:spcPts val="0"/>
              </a:spcBef>
              <a:spcAft>
                <a:spcPts val="0"/>
              </a:spcAft>
              <a:buClr>
                <a:schemeClr val="dk1"/>
              </a:buClr>
              <a:buSzPts val="1400"/>
              <a:buFont typeface="Verdana"/>
              <a:buAutoNum type="arabicPeriod"/>
            </a:pPr>
            <a:r>
              <a:rPr lang="en-GB" b="1">
                <a:solidFill>
                  <a:srgbClr val="FF0000"/>
                </a:solidFill>
                <a:highlight>
                  <a:srgbClr val="F1F1F1"/>
                </a:highlight>
                <a:latin typeface="Verdana"/>
                <a:ea typeface="Verdana"/>
                <a:cs typeface="Verdana"/>
                <a:sym typeface="Verdana"/>
              </a:rPr>
              <a:t>providers</a:t>
            </a:r>
            <a:r>
              <a:rPr lang="en-GB" b="1">
                <a:solidFill>
                  <a:srgbClr val="FF0000"/>
                </a:solidFill>
                <a:latin typeface="Verdana"/>
                <a:ea typeface="Verdana"/>
                <a:cs typeface="Verdana"/>
                <a:sym typeface="Verdana"/>
              </a:rPr>
              <a:t> </a:t>
            </a:r>
            <a:r>
              <a:rPr lang="en-GB">
                <a:solidFill>
                  <a:schemeClr val="dk1"/>
                </a:solidFill>
                <a:latin typeface="Verdana"/>
                <a:ea typeface="Verdana"/>
                <a:cs typeface="Verdana"/>
                <a:sym typeface="Verdana"/>
              </a:rPr>
              <a:t>- Creators of services that this module contributes to the global collection of services; they become accessible in all parts of the app.</a:t>
            </a:r>
            <a:endParaRPr>
              <a:solidFill>
                <a:schemeClr val="dk1"/>
              </a:solidFill>
              <a:latin typeface="Verdana"/>
              <a:ea typeface="Verdana"/>
              <a:cs typeface="Verdana"/>
              <a:sym typeface="Verdana"/>
            </a:endParaRPr>
          </a:p>
          <a:p>
            <a:pPr marL="457200" lvl="0" indent="-317500" algn="l" rtl="0">
              <a:lnSpc>
                <a:spcPct val="150000"/>
              </a:lnSpc>
              <a:spcBef>
                <a:spcPts val="0"/>
              </a:spcBef>
              <a:spcAft>
                <a:spcPts val="0"/>
              </a:spcAft>
              <a:buClr>
                <a:schemeClr val="dk1"/>
              </a:buClr>
              <a:buSzPts val="1400"/>
              <a:buFont typeface="Verdana"/>
              <a:buAutoNum type="arabicPeriod"/>
            </a:pPr>
            <a:r>
              <a:rPr lang="en-GB" b="1">
                <a:solidFill>
                  <a:srgbClr val="FF0000"/>
                </a:solidFill>
                <a:highlight>
                  <a:srgbClr val="F1F1F1"/>
                </a:highlight>
                <a:latin typeface="Verdana"/>
                <a:ea typeface="Verdana"/>
                <a:cs typeface="Verdana"/>
                <a:sym typeface="Verdana"/>
              </a:rPr>
              <a:t>bootstrap</a:t>
            </a:r>
            <a:r>
              <a:rPr lang="en-GB" b="1">
                <a:solidFill>
                  <a:srgbClr val="FF0000"/>
                </a:solidFill>
                <a:latin typeface="Verdana"/>
                <a:ea typeface="Verdana"/>
                <a:cs typeface="Verdana"/>
                <a:sym typeface="Verdana"/>
              </a:rPr>
              <a:t> </a:t>
            </a:r>
            <a:r>
              <a:rPr lang="en-GB">
                <a:solidFill>
                  <a:schemeClr val="dk1"/>
                </a:solidFill>
                <a:latin typeface="Verdana"/>
                <a:ea typeface="Verdana"/>
                <a:cs typeface="Verdana"/>
                <a:sym typeface="Verdana"/>
              </a:rPr>
              <a:t>- The main application view, called the </a:t>
            </a:r>
            <a:r>
              <a:rPr lang="en-GB" i="1">
                <a:solidFill>
                  <a:schemeClr val="dk1"/>
                </a:solidFill>
                <a:latin typeface="Verdana"/>
                <a:ea typeface="Verdana"/>
                <a:cs typeface="Verdana"/>
                <a:sym typeface="Verdana"/>
              </a:rPr>
              <a:t>root component</a:t>
            </a:r>
            <a:r>
              <a:rPr lang="en-GB">
                <a:solidFill>
                  <a:schemeClr val="dk1"/>
                </a:solidFill>
                <a:latin typeface="Verdana"/>
                <a:ea typeface="Verdana"/>
                <a:cs typeface="Verdana"/>
                <a:sym typeface="Verdana"/>
              </a:rPr>
              <a:t>, that hosts all other app views. Only the </a:t>
            </a:r>
            <a:r>
              <a:rPr lang="en-GB" i="1">
                <a:solidFill>
                  <a:schemeClr val="dk1"/>
                </a:solidFill>
                <a:latin typeface="Verdana"/>
                <a:ea typeface="Verdana"/>
                <a:cs typeface="Verdana"/>
                <a:sym typeface="Verdana"/>
              </a:rPr>
              <a:t>root module</a:t>
            </a:r>
            <a:r>
              <a:rPr lang="en-GB">
                <a:solidFill>
                  <a:schemeClr val="dk1"/>
                </a:solidFill>
                <a:latin typeface="Verdana"/>
                <a:ea typeface="Verdana"/>
                <a:cs typeface="Verdana"/>
                <a:sym typeface="Verdana"/>
              </a:rPr>
              <a:t> should set this </a:t>
            </a:r>
            <a:r>
              <a:rPr lang="en-GB">
                <a:solidFill>
                  <a:srgbClr val="333333"/>
                </a:solidFill>
                <a:highlight>
                  <a:srgbClr val="F1F1F1"/>
                </a:highlight>
                <a:latin typeface="Verdana"/>
                <a:ea typeface="Verdana"/>
                <a:cs typeface="Verdana"/>
                <a:sym typeface="Verdana"/>
              </a:rPr>
              <a:t>bootstrap</a:t>
            </a:r>
            <a:r>
              <a:rPr lang="en-GB">
                <a:solidFill>
                  <a:schemeClr val="dk1"/>
                </a:solidFill>
                <a:latin typeface="Verdana"/>
                <a:ea typeface="Verdana"/>
                <a:cs typeface="Verdana"/>
                <a:sym typeface="Verdana"/>
              </a:rPr>
              <a:t> property.</a:t>
            </a:r>
            <a:endParaRPr>
              <a:solidFill>
                <a:schemeClr val="dk1"/>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24"/>
          <p:cNvPicPr preferRelativeResize="0"/>
          <p:nvPr/>
        </p:nvPicPr>
        <p:blipFill>
          <a:blip r:embed="rId3">
            <a:alphaModFix/>
          </a:blip>
          <a:stretch>
            <a:fillRect/>
          </a:stretch>
        </p:blipFill>
        <p:spPr>
          <a:xfrm>
            <a:off x="5626200" y="226688"/>
            <a:ext cx="3384975" cy="1899675"/>
          </a:xfrm>
          <a:prstGeom prst="rect">
            <a:avLst/>
          </a:prstGeom>
          <a:noFill/>
          <a:ln>
            <a:noFill/>
          </a:ln>
        </p:spPr>
      </p:pic>
      <p:pic>
        <p:nvPicPr>
          <p:cNvPr id="235" name="Google Shape;235;p24"/>
          <p:cNvPicPr preferRelativeResize="0"/>
          <p:nvPr/>
        </p:nvPicPr>
        <p:blipFill>
          <a:blip r:embed="rId4">
            <a:alphaModFix/>
          </a:blip>
          <a:stretch>
            <a:fillRect/>
          </a:stretch>
        </p:blipFill>
        <p:spPr>
          <a:xfrm>
            <a:off x="5626200" y="2515677"/>
            <a:ext cx="3384975" cy="1979298"/>
          </a:xfrm>
          <a:prstGeom prst="rect">
            <a:avLst/>
          </a:prstGeom>
          <a:noFill/>
          <a:ln>
            <a:noFill/>
          </a:ln>
        </p:spPr>
      </p:pic>
      <p:sp>
        <p:nvSpPr>
          <p:cNvPr id="236" name="Google Shape;236;p24"/>
          <p:cNvSpPr txBox="1"/>
          <p:nvPr/>
        </p:nvSpPr>
        <p:spPr>
          <a:xfrm>
            <a:off x="304800" y="226725"/>
            <a:ext cx="5211000" cy="18996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b="1">
                <a:solidFill>
                  <a:schemeClr val="dk1"/>
                </a:solidFill>
                <a:latin typeface="Verdana"/>
                <a:ea typeface="Verdana"/>
                <a:cs typeface="Verdana"/>
                <a:sym typeface="Verdana"/>
              </a:rPr>
              <a:t>Multiple page</a:t>
            </a:r>
            <a:endParaRPr b="1">
              <a:solidFill>
                <a:schemeClr val="dk1"/>
              </a:solidFill>
              <a:latin typeface="Verdana"/>
              <a:ea typeface="Verdana"/>
              <a:cs typeface="Verdana"/>
              <a:sym typeface="Verdana"/>
            </a:endParaRPr>
          </a:p>
          <a:p>
            <a:pPr marL="0" lvl="0" indent="0" algn="l" rtl="0">
              <a:lnSpc>
                <a:spcPct val="150000"/>
              </a:lnSpc>
              <a:spcBef>
                <a:spcPts val="0"/>
              </a:spcBef>
              <a:spcAft>
                <a:spcPts val="0"/>
              </a:spcAft>
              <a:buNone/>
            </a:pPr>
            <a:endParaRPr b="1">
              <a:solidFill>
                <a:schemeClr val="dk1"/>
              </a:solidFill>
              <a:latin typeface="Verdana"/>
              <a:ea typeface="Verdana"/>
              <a:cs typeface="Verdana"/>
              <a:sym typeface="Verdana"/>
            </a:endParaRPr>
          </a:p>
          <a:p>
            <a:pPr marL="0" lvl="0" indent="0" algn="l" rtl="0">
              <a:lnSpc>
                <a:spcPct val="150000"/>
              </a:lnSpc>
              <a:spcBef>
                <a:spcPts val="0"/>
              </a:spcBef>
              <a:spcAft>
                <a:spcPts val="0"/>
              </a:spcAft>
              <a:buNone/>
            </a:pPr>
            <a:r>
              <a:rPr lang="en-GB" sz="1200">
                <a:solidFill>
                  <a:schemeClr val="dk1"/>
                </a:solidFill>
                <a:highlight>
                  <a:srgbClr val="FFFFFF"/>
                </a:highlight>
                <a:latin typeface="Verdana"/>
                <a:ea typeface="Verdana"/>
                <a:cs typeface="Verdana"/>
                <a:sym typeface="Verdana"/>
              </a:rPr>
              <a:t>Multiple-page applications work in a “traditional” way. Every change eg. display the data or submit data back to server requests rendering a new page from the server in the browser. </a:t>
            </a:r>
            <a:endParaRPr sz="1200">
              <a:solidFill>
                <a:schemeClr val="dk1"/>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None/>
            </a:pPr>
            <a:endParaRPr sz="1200">
              <a:solidFill>
                <a:schemeClr val="dk1"/>
              </a:solidFill>
              <a:highlight>
                <a:srgbClr val="FFFFFF"/>
              </a:highlight>
              <a:latin typeface="Verdana"/>
              <a:ea typeface="Verdana"/>
              <a:cs typeface="Verdana"/>
              <a:sym typeface="Verdana"/>
            </a:endParaRPr>
          </a:p>
        </p:txBody>
      </p:sp>
      <p:sp>
        <p:nvSpPr>
          <p:cNvPr id="237" name="Google Shape;237;p24"/>
          <p:cNvSpPr txBox="1"/>
          <p:nvPr/>
        </p:nvSpPr>
        <p:spPr>
          <a:xfrm>
            <a:off x="304800" y="1965600"/>
            <a:ext cx="5486100" cy="29424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b="1">
                <a:solidFill>
                  <a:schemeClr val="dk1"/>
                </a:solidFill>
                <a:latin typeface="Verdana"/>
                <a:ea typeface="Verdana"/>
                <a:cs typeface="Verdana"/>
                <a:sym typeface="Verdana"/>
              </a:rPr>
              <a:t>Single Page</a:t>
            </a:r>
            <a:endParaRPr b="1">
              <a:solidFill>
                <a:schemeClr val="dk1"/>
              </a:solidFill>
              <a:latin typeface="Verdana"/>
              <a:ea typeface="Verdana"/>
              <a:cs typeface="Verdana"/>
              <a:sym typeface="Verdana"/>
            </a:endParaRPr>
          </a:p>
          <a:p>
            <a:pPr marL="0" lvl="0" indent="0" algn="l" rtl="0">
              <a:lnSpc>
                <a:spcPct val="150000"/>
              </a:lnSpc>
              <a:spcBef>
                <a:spcPts val="0"/>
              </a:spcBef>
              <a:spcAft>
                <a:spcPts val="0"/>
              </a:spcAft>
              <a:buNone/>
            </a:pPr>
            <a:endParaRPr b="1">
              <a:solidFill>
                <a:schemeClr val="dk1"/>
              </a:solidFill>
              <a:latin typeface="Verdana"/>
              <a:ea typeface="Verdana"/>
              <a:cs typeface="Verdana"/>
              <a:sym typeface="Verdana"/>
            </a:endParaRPr>
          </a:p>
          <a:p>
            <a:pPr marL="0" lvl="0" indent="0" algn="l" rtl="0">
              <a:lnSpc>
                <a:spcPct val="150000"/>
              </a:lnSpc>
              <a:spcBef>
                <a:spcPts val="0"/>
              </a:spcBef>
              <a:spcAft>
                <a:spcPts val="0"/>
              </a:spcAft>
              <a:buNone/>
            </a:pPr>
            <a:r>
              <a:rPr lang="en-GB" sz="1200">
                <a:solidFill>
                  <a:schemeClr val="dk1"/>
                </a:solidFill>
                <a:latin typeface="Verdana"/>
                <a:ea typeface="Verdana"/>
                <a:cs typeface="Verdana"/>
                <a:sym typeface="Verdana"/>
              </a:rPr>
              <a:t>When we first navigate to a new site the server returns the html, javascript and css needed to render that page. All further changes to the URL are handled locally by the client application. Typically the client application will make one or more API requests to get the information it needs to show the new page. </a:t>
            </a:r>
            <a:endParaRPr sz="1200">
              <a:solidFill>
                <a:schemeClr val="dk1"/>
              </a:solidFill>
              <a:latin typeface="Verdana"/>
              <a:ea typeface="Verdana"/>
              <a:cs typeface="Verdana"/>
              <a:sym typeface="Verdana"/>
            </a:endParaRPr>
          </a:p>
          <a:p>
            <a:pPr marL="0" lvl="0" indent="0" algn="l" rtl="0">
              <a:lnSpc>
                <a:spcPct val="100000"/>
              </a:lnSpc>
              <a:spcBef>
                <a:spcPts val="0"/>
              </a:spcBef>
              <a:spcAft>
                <a:spcPts val="0"/>
              </a:spcAft>
              <a:buNone/>
            </a:pPr>
            <a:endParaRPr sz="1200">
              <a:solidFill>
                <a:schemeClr val="dk1"/>
              </a:solidFill>
              <a:latin typeface="Verdana"/>
              <a:ea typeface="Verdana"/>
              <a:cs typeface="Verdana"/>
              <a:sym typeface="Verdana"/>
            </a:endParaRPr>
          </a:p>
          <a:p>
            <a:pPr marL="0" lvl="0" indent="0" algn="l" rtl="0">
              <a:lnSpc>
                <a:spcPct val="150000"/>
              </a:lnSpc>
              <a:spcBef>
                <a:spcPts val="0"/>
              </a:spcBef>
              <a:spcAft>
                <a:spcPts val="0"/>
              </a:spcAft>
              <a:buNone/>
            </a:pPr>
            <a:r>
              <a:rPr lang="en-GB" sz="1200">
                <a:solidFill>
                  <a:schemeClr val="dk1"/>
                </a:solidFill>
                <a:latin typeface="Verdana"/>
                <a:ea typeface="Verdana"/>
                <a:cs typeface="Verdana"/>
                <a:sym typeface="Verdana"/>
              </a:rPr>
              <a:t>Single page apps are distinguished by their ability to redraw any part of the UI without requiring a server round trip to retrieve HTML.</a:t>
            </a:r>
            <a:endParaRPr sz="1200">
              <a:solidFill>
                <a:schemeClr val="dk1"/>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2"/>
          <p:cNvSpPr txBox="1">
            <a:spLocks noGrp="1"/>
          </p:cNvSpPr>
          <p:nvPr>
            <p:ph type="ctrTitle"/>
          </p:nvPr>
        </p:nvSpPr>
        <p:spPr>
          <a:xfrm>
            <a:off x="400175" y="3136200"/>
            <a:ext cx="3719400" cy="180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a:t>ANGULAR COMPONENT</a:t>
            </a:r>
            <a:endParaRPr sz="3600"/>
          </a:p>
        </p:txBody>
      </p:sp>
      <p:sp>
        <p:nvSpPr>
          <p:cNvPr id="339" name="Google Shape;339;p42"/>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2000" b="1">
                <a:solidFill>
                  <a:srgbClr val="3F5378"/>
                </a:solidFill>
                <a:latin typeface="Roboto Condensed"/>
                <a:ea typeface="Roboto Condensed"/>
                <a:cs typeface="Roboto Condensed"/>
                <a:sym typeface="Roboto Condensed"/>
              </a:rPr>
              <a:t>2</a:t>
            </a:r>
            <a:endParaRPr sz="3000" b="1">
              <a:solidFill>
                <a:srgbClr val="3F5378"/>
              </a:solidFill>
              <a:latin typeface="Roboto Condensed"/>
              <a:ea typeface="Roboto Condensed"/>
              <a:cs typeface="Roboto Condensed"/>
              <a:sym typeface="Roboto Condense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3"/>
          <p:cNvSpPr txBox="1"/>
          <p:nvPr/>
        </p:nvSpPr>
        <p:spPr>
          <a:xfrm>
            <a:off x="311700" y="2248075"/>
            <a:ext cx="4732500" cy="27540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sz="1200">
              <a:solidFill>
                <a:srgbClr val="FF0000"/>
              </a:solidFill>
              <a:highlight>
                <a:srgbClr val="FAFAFA"/>
              </a:highlight>
              <a:latin typeface="Verdana"/>
              <a:ea typeface="Verdana"/>
              <a:cs typeface="Verdana"/>
              <a:sym typeface="Verdana"/>
            </a:endParaRPr>
          </a:p>
          <a:p>
            <a:pPr marL="0" lvl="0" indent="0" algn="l" rtl="0">
              <a:lnSpc>
                <a:spcPct val="150000"/>
              </a:lnSpc>
              <a:spcBef>
                <a:spcPts val="0"/>
              </a:spcBef>
              <a:spcAft>
                <a:spcPts val="0"/>
              </a:spcAft>
              <a:buNone/>
            </a:pPr>
            <a:r>
              <a:rPr lang="en-GB" sz="1200">
                <a:solidFill>
                  <a:schemeClr val="dk1"/>
                </a:solidFill>
                <a:latin typeface="Verdana"/>
                <a:ea typeface="Verdana"/>
                <a:cs typeface="Verdana"/>
                <a:sym typeface="Verdana"/>
              </a:rPr>
              <a:t>Angular components are a </a:t>
            </a:r>
            <a:r>
              <a:rPr lang="en-GB" sz="1200" b="1">
                <a:solidFill>
                  <a:srgbClr val="980000"/>
                </a:solidFill>
                <a:latin typeface="Verdana"/>
                <a:ea typeface="Verdana"/>
                <a:cs typeface="Verdana"/>
                <a:sym typeface="Verdana"/>
              </a:rPr>
              <a:t>subset of directives.</a:t>
            </a:r>
            <a:r>
              <a:rPr lang="en-GB" sz="1200">
                <a:solidFill>
                  <a:schemeClr val="dk1"/>
                </a:solidFill>
                <a:latin typeface="Verdana"/>
                <a:ea typeface="Verdana"/>
                <a:cs typeface="Verdana"/>
                <a:sym typeface="Verdana"/>
              </a:rPr>
              <a:t> Unlike directives, </a:t>
            </a:r>
            <a:r>
              <a:rPr lang="en-GB" sz="1200" b="1">
                <a:solidFill>
                  <a:srgbClr val="980000"/>
                </a:solidFill>
                <a:latin typeface="Verdana"/>
                <a:ea typeface="Verdana"/>
                <a:cs typeface="Verdana"/>
                <a:sym typeface="Verdana"/>
              </a:rPr>
              <a:t>components always have a template </a:t>
            </a:r>
            <a:r>
              <a:rPr lang="en-GB" sz="1200">
                <a:solidFill>
                  <a:schemeClr val="dk1"/>
                </a:solidFill>
                <a:latin typeface="Verdana"/>
                <a:ea typeface="Verdana"/>
                <a:cs typeface="Verdana"/>
                <a:sym typeface="Verdana"/>
              </a:rPr>
              <a:t>and only one component can be instantiated per an element in a template.</a:t>
            </a:r>
            <a:endParaRPr sz="1200">
              <a:solidFill>
                <a:schemeClr val="dk1"/>
              </a:solidFill>
              <a:latin typeface="Verdana"/>
              <a:ea typeface="Verdana"/>
              <a:cs typeface="Verdana"/>
              <a:sym typeface="Verdana"/>
            </a:endParaRPr>
          </a:p>
          <a:p>
            <a:pPr marL="0" lvl="0" indent="0" algn="l" rtl="0">
              <a:lnSpc>
                <a:spcPct val="100000"/>
              </a:lnSpc>
              <a:spcBef>
                <a:spcPts val="0"/>
              </a:spcBef>
              <a:spcAft>
                <a:spcPts val="0"/>
              </a:spcAft>
              <a:buNone/>
            </a:pPr>
            <a:endParaRPr sz="1200">
              <a:solidFill>
                <a:schemeClr val="dk1"/>
              </a:solidFill>
              <a:latin typeface="Verdana"/>
              <a:ea typeface="Verdana"/>
              <a:cs typeface="Verdana"/>
              <a:sym typeface="Verdana"/>
            </a:endParaRPr>
          </a:p>
          <a:p>
            <a:pPr marL="0" lvl="0" indent="0" algn="l" rtl="0">
              <a:lnSpc>
                <a:spcPct val="150000"/>
              </a:lnSpc>
              <a:spcBef>
                <a:spcPts val="0"/>
              </a:spcBef>
              <a:spcAft>
                <a:spcPts val="0"/>
              </a:spcAft>
              <a:buNone/>
            </a:pPr>
            <a:r>
              <a:rPr lang="en-GB" sz="1200">
                <a:solidFill>
                  <a:srgbClr val="333333"/>
                </a:solidFill>
                <a:highlight>
                  <a:srgbClr val="FFFFFF"/>
                </a:highlight>
                <a:latin typeface="Verdana"/>
                <a:ea typeface="Verdana"/>
                <a:cs typeface="Verdana"/>
                <a:sym typeface="Verdana"/>
              </a:rPr>
              <a:t>Here, first we import the components and dependencies that we require in our component using import keyword. Then, we attach the metadata of the component using </a:t>
            </a:r>
            <a:r>
              <a:rPr lang="en-GB" sz="1200" b="1">
                <a:solidFill>
                  <a:srgbClr val="980000"/>
                </a:solidFill>
                <a:highlight>
                  <a:srgbClr val="FFFFFF"/>
                </a:highlight>
                <a:latin typeface="Verdana"/>
                <a:ea typeface="Verdana"/>
                <a:cs typeface="Verdana"/>
                <a:sym typeface="Verdana"/>
              </a:rPr>
              <a:t>@Component decorator.</a:t>
            </a:r>
            <a:endParaRPr sz="1200" b="1">
              <a:solidFill>
                <a:srgbClr val="980000"/>
              </a:solidFill>
              <a:latin typeface="Verdana"/>
              <a:ea typeface="Verdana"/>
              <a:cs typeface="Verdana"/>
              <a:sym typeface="Verdana"/>
            </a:endParaRPr>
          </a:p>
          <a:p>
            <a:pPr marL="0" marR="25400" lvl="0" indent="0" algn="just" rtl="0">
              <a:lnSpc>
                <a:spcPct val="150000"/>
              </a:lnSpc>
              <a:spcBef>
                <a:spcPts val="0"/>
              </a:spcBef>
              <a:spcAft>
                <a:spcPts val="0"/>
              </a:spcAft>
              <a:buNone/>
            </a:pPr>
            <a:endParaRPr sz="1200">
              <a:solidFill>
                <a:srgbClr val="333333"/>
              </a:solidFill>
              <a:highlight>
                <a:srgbClr val="FFFFFF"/>
              </a:highlight>
              <a:latin typeface="Verdana"/>
              <a:ea typeface="Verdana"/>
              <a:cs typeface="Verdana"/>
              <a:sym typeface="Verdana"/>
            </a:endParaRPr>
          </a:p>
        </p:txBody>
      </p:sp>
      <p:pic>
        <p:nvPicPr>
          <p:cNvPr id="345" name="Google Shape;345;p43"/>
          <p:cNvPicPr preferRelativeResize="0"/>
          <p:nvPr/>
        </p:nvPicPr>
        <p:blipFill rotWithShape="1">
          <a:blip r:embed="rId3">
            <a:alphaModFix/>
          </a:blip>
          <a:srcRect t="39587" r="42243"/>
          <a:stretch/>
        </p:blipFill>
        <p:spPr>
          <a:xfrm>
            <a:off x="4950175" y="2381125"/>
            <a:ext cx="3995049" cy="2488175"/>
          </a:xfrm>
          <a:prstGeom prst="rect">
            <a:avLst/>
          </a:prstGeom>
          <a:noFill/>
          <a:ln>
            <a:noFill/>
          </a:ln>
        </p:spPr>
      </p:pic>
      <p:sp>
        <p:nvSpPr>
          <p:cNvPr id="346" name="Google Shape;346;p43"/>
          <p:cNvSpPr txBox="1">
            <a:spLocks noGrp="1"/>
          </p:cNvSpPr>
          <p:nvPr>
            <p:ph type="title" idx="4294967295"/>
          </p:nvPr>
        </p:nvSpPr>
        <p:spPr>
          <a:xfrm>
            <a:off x="311700" y="198275"/>
            <a:ext cx="8520600" cy="52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t>What is a Angular </a:t>
            </a:r>
            <a:r>
              <a:rPr lang="en-GB" sz="2400" b="1">
                <a:solidFill>
                  <a:srgbClr val="333333"/>
                </a:solidFill>
              </a:rPr>
              <a:t>Component</a:t>
            </a:r>
            <a:r>
              <a:rPr lang="en-GB" sz="2400" b="1"/>
              <a:t>?</a:t>
            </a:r>
            <a:endParaRPr sz="2400" b="1"/>
          </a:p>
        </p:txBody>
      </p:sp>
      <p:sp>
        <p:nvSpPr>
          <p:cNvPr id="347" name="Google Shape;347;p43"/>
          <p:cNvSpPr txBox="1"/>
          <p:nvPr/>
        </p:nvSpPr>
        <p:spPr>
          <a:xfrm>
            <a:off x="223625" y="812125"/>
            <a:ext cx="8608800" cy="1518300"/>
          </a:xfrm>
          <a:prstGeom prst="rect">
            <a:avLst/>
          </a:prstGeom>
          <a:noFill/>
          <a:ln>
            <a:noFill/>
          </a:ln>
        </p:spPr>
        <p:txBody>
          <a:bodyPr spcFirstLastPara="1" wrap="square" lIns="91425" tIns="91425" rIns="91425" bIns="91425" anchor="ctr" anchorCtr="0">
            <a:noAutofit/>
          </a:bodyPr>
          <a:lstStyle/>
          <a:p>
            <a:pPr marL="457200" lvl="0" indent="-304800" algn="l" rtl="0">
              <a:lnSpc>
                <a:spcPct val="200000"/>
              </a:lnSpc>
              <a:spcBef>
                <a:spcPts val="0"/>
              </a:spcBef>
              <a:spcAft>
                <a:spcPts val="0"/>
              </a:spcAft>
              <a:buSzPts val="1200"/>
              <a:buFont typeface="Verdana"/>
              <a:buChar char="➔"/>
            </a:pPr>
            <a:r>
              <a:rPr lang="en-GB" sz="1200">
                <a:solidFill>
                  <a:schemeClr val="dk1"/>
                </a:solidFill>
                <a:latin typeface="Verdana"/>
                <a:ea typeface="Verdana"/>
                <a:cs typeface="Verdana"/>
                <a:sym typeface="Verdana"/>
              </a:rPr>
              <a:t>Components are</a:t>
            </a:r>
            <a:r>
              <a:rPr lang="en-GB" sz="1200">
                <a:latin typeface="Verdana"/>
                <a:ea typeface="Verdana"/>
                <a:cs typeface="Verdana"/>
                <a:sym typeface="Verdana"/>
              </a:rPr>
              <a:t> anything that is </a:t>
            </a:r>
            <a:r>
              <a:rPr lang="en-GB" sz="1200" b="1">
                <a:solidFill>
                  <a:srgbClr val="980000"/>
                </a:solidFill>
                <a:latin typeface="Verdana"/>
                <a:ea typeface="Verdana"/>
                <a:cs typeface="Verdana"/>
                <a:sym typeface="Verdana"/>
              </a:rPr>
              <a:t>visible to the end user</a:t>
            </a:r>
            <a:endParaRPr sz="1200" b="1">
              <a:solidFill>
                <a:srgbClr val="980000"/>
              </a:solidFill>
              <a:latin typeface="Verdana"/>
              <a:ea typeface="Verdana"/>
              <a:cs typeface="Verdana"/>
              <a:sym typeface="Verdana"/>
            </a:endParaRPr>
          </a:p>
          <a:p>
            <a:pPr marL="457200" lvl="0" indent="-304800" algn="l" rtl="0">
              <a:lnSpc>
                <a:spcPct val="200000"/>
              </a:lnSpc>
              <a:spcBef>
                <a:spcPts val="0"/>
              </a:spcBef>
              <a:spcAft>
                <a:spcPts val="0"/>
              </a:spcAft>
              <a:buSzPts val="1200"/>
              <a:buFont typeface="Verdana"/>
              <a:buChar char="➔"/>
            </a:pPr>
            <a:r>
              <a:rPr lang="en-GB" sz="1200">
                <a:latin typeface="Verdana"/>
                <a:ea typeface="Verdana"/>
                <a:cs typeface="Verdana"/>
                <a:sym typeface="Verdana"/>
              </a:rPr>
              <a:t>Components are the </a:t>
            </a:r>
            <a:r>
              <a:rPr lang="en-GB" sz="1200" b="1">
                <a:solidFill>
                  <a:srgbClr val="980000"/>
                </a:solidFill>
                <a:latin typeface="Verdana"/>
                <a:ea typeface="Verdana"/>
                <a:cs typeface="Verdana"/>
                <a:sym typeface="Verdana"/>
              </a:rPr>
              <a:t>most basic building block of an UI</a:t>
            </a:r>
            <a:r>
              <a:rPr lang="en-GB" sz="1200">
                <a:latin typeface="Verdana"/>
                <a:ea typeface="Verdana"/>
                <a:cs typeface="Verdana"/>
                <a:sym typeface="Verdana"/>
              </a:rPr>
              <a:t> in an Angular application.</a:t>
            </a:r>
            <a:endParaRPr sz="1200">
              <a:latin typeface="Verdana"/>
              <a:ea typeface="Verdana"/>
              <a:cs typeface="Verdana"/>
              <a:sym typeface="Verdana"/>
            </a:endParaRPr>
          </a:p>
          <a:p>
            <a:pPr marL="457200" lvl="0" indent="-304800" algn="l" rtl="0">
              <a:lnSpc>
                <a:spcPct val="200000"/>
              </a:lnSpc>
              <a:spcBef>
                <a:spcPts val="0"/>
              </a:spcBef>
              <a:spcAft>
                <a:spcPts val="0"/>
              </a:spcAft>
              <a:buSzPts val="1200"/>
              <a:buFont typeface="Verdana"/>
              <a:buChar char="➔"/>
            </a:pPr>
            <a:r>
              <a:rPr lang="en-GB" sz="1200">
                <a:solidFill>
                  <a:schemeClr val="dk1"/>
                </a:solidFill>
                <a:latin typeface="Verdana"/>
                <a:ea typeface="Verdana"/>
                <a:cs typeface="Verdana"/>
                <a:sym typeface="Verdana"/>
              </a:rPr>
              <a:t>Components</a:t>
            </a:r>
            <a:r>
              <a:rPr lang="en-GB" sz="1200">
                <a:latin typeface="Verdana"/>
                <a:ea typeface="Verdana"/>
                <a:cs typeface="Verdana"/>
                <a:sym typeface="Verdana"/>
              </a:rPr>
              <a:t> can be </a:t>
            </a:r>
            <a:r>
              <a:rPr lang="en-GB" sz="1200" b="1">
                <a:solidFill>
                  <a:srgbClr val="980000"/>
                </a:solidFill>
                <a:latin typeface="Verdana"/>
                <a:ea typeface="Verdana"/>
                <a:cs typeface="Verdana"/>
                <a:sym typeface="Verdana"/>
              </a:rPr>
              <a:t>reused many times</a:t>
            </a:r>
            <a:r>
              <a:rPr lang="en-GB" sz="1200">
                <a:latin typeface="Verdana"/>
                <a:ea typeface="Verdana"/>
                <a:cs typeface="Verdana"/>
                <a:sym typeface="Verdana"/>
              </a:rPr>
              <a:t> within an application.</a:t>
            </a:r>
            <a:endParaRPr sz="1200">
              <a:latin typeface="Verdana"/>
              <a:ea typeface="Verdana"/>
              <a:cs typeface="Verdana"/>
              <a:sym typeface="Verdana"/>
            </a:endParaRPr>
          </a:p>
          <a:p>
            <a:pPr marL="457200" lvl="0" indent="-304800" algn="l" rtl="0">
              <a:lnSpc>
                <a:spcPct val="200000"/>
              </a:lnSpc>
              <a:spcBef>
                <a:spcPts val="0"/>
              </a:spcBef>
              <a:spcAft>
                <a:spcPts val="0"/>
              </a:spcAft>
              <a:buSzPts val="1200"/>
              <a:buFont typeface="Verdana"/>
              <a:buChar char="➔"/>
            </a:pPr>
            <a:r>
              <a:rPr lang="en-GB" sz="1200">
                <a:latin typeface="Verdana"/>
                <a:ea typeface="Verdana"/>
                <a:cs typeface="Verdana"/>
                <a:sym typeface="Verdana"/>
              </a:rPr>
              <a:t>An Angular application is a </a:t>
            </a:r>
            <a:r>
              <a:rPr lang="en-GB" sz="1200" b="1">
                <a:solidFill>
                  <a:srgbClr val="980000"/>
                </a:solidFill>
                <a:latin typeface="Verdana"/>
                <a:ea typeface="Verdana"/>
                <a:cs typeface="Verdana"/>
                <a:sym typeface="Verdana"/>
              </a:rPr>
              <a:t>tree of Angular components.</a:t>
            </a:r>
            <a:endParaRPr sz="1200" b="1">
              <a:solidFill>
                <a:srgbClr val="980000"/>
              </a:solidFill>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pic>
        <p:nvPicPr>
          <p:cNvPr id="352" name="Google Shape;352;p44"/>
          <p:cNvPicPr preferRelativeResize="0"/>
          <p:nvPr/>
        </p:nvPicPr>
        <p:blipFill rotWithShape="1">
          <a:blip r:embed="rId3">
            <a:alphaModFix/>
          </a:blip>
          <a:srcRect t="27808" b="37123"/>
          <a:stretch/>
        </p:blipFill>
        <p:spPr>
          <a:xfrm>
            <a:off x="270938" y="344675"/>
            <a:ext cx="8602123" cy="1696826"/>
          </a:xfrm>
          <a:prstGeom prst="rect">
            <a:avLst/>
          </a:prstGeom>
          <a:noFill/>
          <a:ln>
            <a:noFill/>
          </a:ln>
        </p:spPr>
      </p:pic>
      <p:sp>
        <p:nvSpPr>
          <p:cNvPr id="353" name="Google Shape;353;p44"/>
          <p:cNvSpPr txBox="1"/>
          <p:nvPr/>
        </p:nvSpPr>
        <p:spPr>
          <a:xfrm>
            <a:off x="185600" y="2200575"/>
            <a:ext cx="8687400" cy="2624700"/>
          </a:xfrm>
          <a:prstGeom prst="rect">
            <a:avLst/>
          </a:prstGeom>
          <a:noFill/>
          <a:ln>
            <a:noFill/>
          </a:ln>
        </p:spPr>
        <p:txBody>
          <a:bodyPr spcFirstLastPara="1" wrap="square" lIns="91425" tIns="91425" rIns="91425" bIns="91425" anchor="ctr" anchorCtr="0">
            <a:noAutofit/>
          </a:bodyPr>
          <a:lstStyle/>
          <a:p>
            <a:pPr marL="25400" marR="25400" lvl="0" indent="0" algn="just" rtl="0">
              <a:lnSpc>
                <a:spcPct val="150000"/>
              </a:lnSpc>
              <a:spcBef>
                <a:spcPts val="0"/>
              </a:spcBef>
              <a:spcAft>
                <a:spcPts val="0"/>
              </a:spcAft>
              <a:buNone/>
            </a:pPr>
            <a:r>
              <a:rPr lang="en-GB" sz="1200">
                <a:solidFill>
                  <a:schemeClr val="dk1"/>
                </a:solidFill>
                <a:latin typeface="Verdana"/>
                <a:ea typeface="Verdana"/>
                <a:cs typeface="Verdana"/>
                <a:sym typeface="Verdana"/>
              </a:rPr>
              <a:t>Components are a logical piece of code for Angular application. A Component consists of the following −</a:t>
            </a:r>
            <a:endParaRPr sz="1200">
              <a:solidFill>
                <a:schemeClr val="dk1"/>
              </a:solidFill>
              <a:latin typeface="Verdana"/>
              <a:ea typeface="Verdana"/>
              <a:cs typeface="Verdana"/>
              <a:sym typeface="Verdana"/>
            </a:endParaRPr>
          </a:p>
          <a:p>
            <a:pPr marL="482600" marR="25400" lvl="0" indent="-304800" algn="just" rtl="0">
              <a:lnSpc>
                <a:spcPct val="150000"/>
              </a:lnSpc>
              <a:spcBef>
                <a:spcPts val="700"/>
              </a:spcBef>
              <a:spcAft>
                <a:spcPts val="0"/>
              </a:spcAft>
              <a:buClr>
                <a:schemeClr val="dk1"/>
              </a:buClr>
              <a:buSzPts val="1200"/>
              <a:buFont typeface="Verdana"/>
              <a:buAutoNum type="arabicPeriod"/>
            </a:pPr>
            <a:r>
              <a:rPr lang="en-GB" sz="1200" b="1">
                <a:solidFill>
                  <a:schemeClr val="dk1"/>
                </a:solidFill>
                <a:latin typeface="Verdana"/>
                <a:ea typeface="Verdana"/>
                <a:cs typeface="Verdana"/>
                <a:sym typeface="Verdana"/>
              </a:rPr>
              <a:t>Template </a:t>
            </a:r>
            <a:r>
              <a:rPr lang="en-GB" sz="1200">
                <a:solidFill>
                  <a:schemeClr val="dk1"/>
                </a:solidFill>
                <a:latin typeface="Verdana"/>
                <a:ea typeface="Verdana"/>
                <a:cs typeface="Verdana"/>
                <a:sym typeface="Verdana"/>
              </a:rPr>
              <a:t>− This is used to render the view for the application. This contains the HTML that needs to be rendered in the application. This part also includes the binding and directives.</a:t>
            </a:r>
            <a:endParaRPr sz="1200">
              <a:solidFill>
                <a:schemeClr val="dk1"/>
              </a:solidFill>
              <a:latin typeface="Verdana"/>
              <a:ea typeface="Verdana"/>
              <a:cs typeface="Verdana"/>
              <a:sym typeface="Verdana"/>
            </a:endParaRPr>
          </a:p>
          <a:p>
            <a:pPr marL="482600" marR="25400" lvl="0" indent="-304800" algn="just" rtl="0">
              <a:lnSpc>
                <a:spcPct val="150000"/>
              </a:lnSpc>
              <a:spcBef>
                <a:spcPts val="0"/>
              </a:spcBef>
              <a:spcAft>
                <a:spcPts val="0"/>
              </a:spcAft>
              <a:buClr>
                <a:schemeClr val="dk1"/>
              </a:buClr>
              <a:buSzPts val="1200"/>
              <a:buFont typeface="Verdana"/>
              <a:buAutoNum type="arabicPeriod"/>
            </a:pPr>
            <a:r>
              <a:rPr lang="en-GB" sz="1200" b="1">
                <a:solidFill>
                  <a:schemeClr val="dk1"/>
                </a:solidFill>
                <a:latin typeface="Verdana"/>
                <a:ea typeface="Verdana"/>
                <a:cs typeface="Verdana"/>
                <a:sym typeface="Verdana"/>
              </a:rPr>
              <a:t>Class </a:t>
            </a:r>
            <a:r>
              <a:rPr lang="en-GB" sz="1200">
                <a:solidFill>
                  <a:schemeClr val="dk1"/>
                </a:solidFill>
                <a:latin typeface="Verdana"/>
                <a:ea typeface="Verdana"/>
                <a:cs typeface="Verdana"/>
                <a:sym typeface="Verdana"/>
              </a:rPr>
              <a:t>− This is like a class defined in any language such as C. This contains properties and methods. This has the code which is used to support the view. It is defined in TypeScript.</a:t>
            </a:r>
            <a:endParaRPr sz="1200">
              <a:solidFill>
                <a:schemeClr val="dk1"/>
              </a:solidFill>
              <a:latin typeface="Verdana"/>
              <a:ea typeface="Verdana"/>
              <a:cs typeface="Verdana"/>
              <a:sym typeface="Verdana"/>
            </a:endParaRPr>
          </a:p>
          <a:p>
            <a:pPr marL="482600" marR="25400" lvl="0" indent="-304800" algn="just" rtl="0">
              <a:lnSpc>
                <a:spcPct val="150000"/>
              </a:lnSpc>
              <a:spcBef>
                <a:spcPts val="0"/>
              </a:spcBef>
              <a:spcAft>
                <a:spcPts val="0"/>
              </a:spcAft>
              <a:buClr>
                <a:schemeClr val="dk1"/>
              </a:buClr>
              <a:buSzPts val="1200"/>
              <a:buFont typeface="Verdana"/>
              <a:buAutoNum type="arabicPeriod"/>
            </a:pPr>
            <a:r>
              <a:rPr lang="en-GB" sz="1200" b="1">
                <a:solidFill>
                  <a:schemeClr val="dk1"/>
                </a:solidFill>
                <a:latin typeface="Verdana"/>
                <a:ea typeface="Verdana"/>
                <a:cs typeface="Verdana"/>
                <a:sym typeface="Verdana"/>
              </a:rPr>
              <a:t>Metadata </a:t>
            </a:r>
            <a:r>
              <a:rPr lang="en-GB" sz="1200">
                <a:solidFill>
                  <a:schemeClr val="dk1"/>
                </a:solidFill>
                <a:latin typeface="Verdana"/>
                <a:ea typeface="Verdana"/>
                <a:cs typeface="Verdana"/>
                <a:sym typeface="Verdana"/>
              </a:rPr>
              <a:t>− This has the extra data defined for the Angular class. It is defined with a decorator.</a:t>
            </a:r>
            <a:endParaRPr sz="1200" b="1">
              <a:solidFill>
                <a:srgbClr val="5B0F00"/>
              </a:solidFill>
              <a:highlight>
                <a:schemeClr val="lt1"/>
              </a:highlight>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5"/>
          <p:cNvSpPr txBox="1">
            <a:spLocks noGrp="1"/>
          </p:cNvSpPr>
          <p:nvPr>
            <p:ph type="ctrTitle"/>
          </p:nvPr>
        </p:nvSpPr>
        <p:spPr>
          <a:xfrm>
            <a:off x="400175" y="3136200"/>
            <a:ext cx="3719400" cy="180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a:t>ANGULAR METADATA</a:t>
            </a:r>
            <a:endParaRPr sz="3600"/>
          </a:p>
        </p:txBody>
      </p:sp>
      <p:sp>
        <p:nvSpPr>
          <p:cNvPr id="359" name="Google Shape;359;p45"/>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2000" b="1">
                <a:solidFill>
                  <a:srgbClr val="3F5378"/>
                </a:solidFill>
                <a:latin typeface="Roboto Condensed"/>
                <a:ea typeface="Roboto Condensed"/>
                <a:cs typeface="Roboto Condensed"/>
                <a:sym typeface="Roboto Condensed"/>
              </a:rPr>
              <a:t>3</a:t>
            </a:r>
            <a:endParaRPr sz="3000" b="1">
              <a:solidFill>
                <a:srgbClr val="3F5378"/>
              </a:solidFill>
              <a:latin typeface="Roboto Condensed"/>
              <a:ea typeface="Roboto Condensed"/>
              <a:cs typeface="Roboto Condensed"/>
              <a:sym typeface="Roboto Condense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pic>
        <p:nvPicPr>
          <p:cNvPr id="364" name="Google Shape;364;p46"/>
          <p:cNvPicPr preferRelativeResize="0"/>
          <p:nvPr/>
        </p:nvPicPr>
        <p:blipFill rotWithShape="1">
          <a:blip r:embed="rId3">
            <a:alphaModFix/>
          </a:blip>
          <a:srcRect l="24693" t="15247" r="1331" b="10881"/>
          <a:stretch/>
        </p:blipFill>
        <p:spPr>
          <a:xfrm>
            <a:off x="73263" y="88738"/>
            <a:ext cx="8997475" cy="4966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7"/>
          <p:cNvSpPr txBox="1"/>
          <p:nvPr/>
        </p:nvSpPr>
        <p:spPr>
          <a:xfrm>
            <a:off x="198850" y="79550"/>
            <a:ext cx="8590200" cy="67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800">
                <a:solidFill>
                  <a:schemeClr val="dk1"/>
                </a:solidFill>
              </a:rPr>
              <a:t>Metadata</a:t>
            </a:r>
            <a:endParaRPr sz="2800">
              <a:solidFill>
                <a:schemeClr val="dk1"/>
              </a:solidFill>
            </a:endParaRPr>
          </a:p>
        </p:txBody>
      </p:sp>
      <p:pic>
        <p:nvPicPr>
          <p:cNvPr id="370" name="Google Shape;370;p47"/>
          <p:cNvPicPr preferRelativeResize="0"/>
          <p:nvPr/>
        </p:nvPicPr>
        <p:blipFill rotWithShape="1">
          <a:blip r:embed="rId3">
            <a:alphaModFix/>
          </a:blip>
          <a:srcRect t="39587" r="42243"/>
          <a:stretch/>
        </p:blipFill>
        <p:spPr>
          <a:xfrm>
            <a:off x="5074775" y="882725"/>
            <a:ext cx="3882250" cy="2382675"/>
          </a:xfrm>
          <a:prstGeom prst="rect">
            <a:avLst/>
          </a:prstGeom>
          <a:noFill/>
          <a:ln>
            <a:noFill/>
          </a:ln>
        </p:spPr>
      </p:pic>
      <p:sp>
        <p:nvSpPr>
          <p:cNvPr id="371" name="Google Shape;371;p47"/>
          <p:cNvSpPr txBox="1"/>
          <p:nvPr/>
        </p:nvSpPr>
        <p:spPr>
          <a:xfrm>
            <a:off x="238600" y="3604250"/>
            <a:ext cx="8590200" cy="1280100"/>
          </a:xfrm>
          <a:prstGeom prst="rect">
            <a:avLst/>
          </a:prstGeom>
          <a:noFill/>
          <a:ln>
            <a:noFill/>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GB" sz="1200">
                <a:solidFill>
                  <a:srgbClr val="333333"/>
                </a:solidFill>
                <a:latin typeface="Verdana"/>
                <a:ea typeface="Verdana"/>
                <a:cs typeface="Verdana"/>
                <a:sym typeface="Verdana"/>
              </a:rPr>
              <a:t>The most important configurations of @Component decorator are:</a:t>
            </a:r>
            <a:endParaRPr sz="1200">
              <a:solidFill>
                <a:schemeClr val="dk1"/>
              </a:solidFill>
              <a:latin typeface="Verdana"/>
              <a:ea typeface="Verdana"/>
              <a:cs typeface="Verdana"/>
              <a:sym typeface="Verdana"/>
            </a:endParaRPr>
          </a:p>
          <a:p>
            <a:pPr marL="457200" lvl="0" indent="-304800" algn="just" rtl="0">
              <a:lnSpc>
                <a:spcPct val="200000"/>
              </a:lnSpc>
              <a:spcBef>
                <a:spcPts val="800"/>
              </a:spcBef>
              <a:spcAft>
                <a:spcPts val="0"/>
              </a:spcAft>
              <a:buClr>
                <a:srgbClr val="333333"/>
              </a:buClr>
              <a:buSzPts val="1200"/>
              <a:buFont typeface="Verdana"/>
              <a:buChar char="➔"/>
            </a:pPr>
            <a:r>
              <a:rPr lang="en-GB" sz="1200" b="1">
                <a:solidFill>
                  <a:schemeClr val="dk1"/>
                </a:solidFill>
                <a:latin typeface="Verdana"/>
                <a:ea typeface="Verdana"/>
                <a:cs typeface="Verdana"/>
                <a:sym typeface="Verdana"/>
              </a:rPr>
              <a:t>selector </a:t>
            </a:r>
            <a:r>
              <a:rPr lang="en-GB" sz="1200">
                <a:solidFill>
                  <a:schemeClr val="dk1"/>
                </a:solidFill>
                <a:latin typeface="Verdana"/>
                <a:ea typeface="Verdana"/>
                <a:cs typeface="Verdana"/>
                <a:sym typeface="Verdana"/>
              </a:rPr>
              <a:t>- css selector that identifies this component in a template</a:t>
            </a:r>
            <a:endParaRPr sz="1200">
              <a:solidFill>
                <a:srgbClr val="333333"/>
              </a:solidFill>
              <a:latin typeface="Verdana"/>
              <a:ea typeface="Verdana"/>
              <a:cs typeface="Verdana"/>
              <a:sym typeface="Verdana"/>
            </a:endParaRPr>
          </a:p>
          <a:p>
            <a:pPr marL="457200" lvl="0" indent="-304800" algn="l" rtl="0">
              <a:lnSpc>
                <a:spcPct val="200000"/>
              </a:lnSpc>
              <a:spcBef>
                <a:spcPts val="0"/>
              </a:spcBef>
              <a:spcAft>
                <a:spcPts val="0"/>
              </a:spcAft>
              <a:buClr>
                <a:schemeClr val="dk1"/>
              </a:buClr>
              <a:buSzPts val="1200"/>
              <a:buFont typeface="Verdana"/>
              <a:buChar char="➔"/>
            </a:pPr>
            <a:r>
              <a:rPr lang="en-GB" sz="1200" b="1">
                <a:solidFill>
                  <a:schemeClr val="dk1"/>
                </a:solidFill>
                <a:latin typeface="Verdana"/>
                <a:ea typeface="Verdana"/>
                <a:cs typeface="Verdana"/>
                <a:sym typeface="Verdana"/>
              </a:rPr>
              <a:t>templateUrl </a:t>
            </a:r>
            <a:r>
              <a:rPr lang="en-GB" sz="1200">
                <a:solidFill>
                  <a:schemeClr val="dk1"/>
                </a:solidFill>
                <a:latin typeface="Verdana"/>
                <a:ea typeface="Verdana"/>
                <a:cs typeface="Verdana"/>
                <a:sym typeface="Verdana"/>
              </a:rPr>
              <a:t>- url to an external file containing a template for the view</a:t>
            </a:r>
            <a:endParaRPr sz="1200">
              <a:solidFill>
                <a:srgbClr val="333333"/>
              </a:solidFill>
              <a:latin typeface="Verdana"/>
              <a:ea typeface="Verdana"/>
              <a:cs typeface="Verdana"/>
              <a:sym typeface="Verdana"/>
            </a:endParaRPr>
          </a:p>
          <a:p>
            <a:pPr marL="457200" lvl="0" indent="-304800" algn="l" rtl="0">
              <a:lnSpc>
                <a:spcPct val="200000"/>
              </a:lnSpc>
              <a:spcBef>
                <a:spcPts val="0"/>
              </a:spcBef>
              <a:spcAft>
                <a:spcPts val="0"/>
              </a:spcAft>
              <a:buClr>
                <a:srgbClr val="333333"/>
              </a:buClr>
              <a:buSzPts val="1200"/>
              <a:buFont typeface="Open Sans"/>
              <a:buChar char="➔"/>
            </a:pPr>
            <a:r>
              <a:rPr lang="en-GB" sz="1200" b="1">
                <a:solidFill>
                  <a:schemeClr val="dk1"/>
                </a:solidFill>
                <a:latin typeface="Verdana"/>
                <a:ea typeface="Verdana"/>
                <a:cs typeface="Verdana"/>
                <a:sym typeface="Verdana"/>
              </a:rPr>
              <a:t>providers </a:t>
            </a:r>
            <a:r>
              <a:rPr lang="en-GB" sz="1200">
                <a:solidFill>
                  <a:schemeClr val="dk1"/>
                </a:solidFill>
                <a:latin typeface="Verdana"/>
                <a:ea typeface="Verdana"/>
                <a:cs typeface="Verdana"/>
                <a:sym typeface="Verdana"/>
              </a:rPr>
              <a:t>- list of providers available to this component and its children</a:t>
            </a:r>
            <a:endParaRPr sz="1200">
              <a:solidFill>
                <a:srgbClr val="333333"/>
              </a:solidFill>
              <a:latin typeface="Verdana"/>
              <a:ea typeface="Verdana"/>
              <a:cs typeface="Verdana"/>
              <a:sym typeface="Verdana"/>
            </a:endParaRPr>
          </a:p>
        </p:txBody>
      </p:sp>
      <p:sp>
        <p:nvSpPr>
          <p:cNvPr id="372" name="Google Shape;372;p47"/>
          <p:cNvSpPr txBox="1"/>
          <p:nvPr/>
        </p:nvSpPr>
        <p:spPr>
          <a:xfrm>
            <a:off x="198850" y="882725"/>
            <a:ext cx="4638600" cy="23826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en-GB" sz="1200">
                <a:solidFill>
                  <a:schemeClr val="dk1"/>
                </a:solidFill>
                <a:highlight>
                  <a:srgbClr val="FAFAFA"/>
                </a:highlight>
                <a:latin typeface="Verdana"/>
                <a:ea typeface="Verdana"/>
                <a:cs typeface="Verdana"/>
                <a:sym typeface="Verdana"/>
              </a:rPr>
              <a:t>Metadata tells Angular </a:t>
            </a:r>
            <a:r>
              <a:rPr lang="en-GB" sz="1200" b="1">
                <a:solidFill>
                  <a:srgbClr val="980000"/>
                </a:solidFill>
                <a:highlight>
                  <a:srgbClr val="FAFAFA"/>
                </a:highlight>
                <a:latin typeface="Verdana"/>
                <a:ea typeface="Verdana"/>
                <a:cs typeface="Verdana"/>
                <a:sym typeface="Verdana"/>
              </a:rPr>
              <a:t>how to process a class</a:t>
            </a:r>
            <a:r>
              <a:rPr lang="en-GB" sz="1200">
                <a:solidFill>
                  <a:schemeClr val="dk1"/>
                </a:solidFill>
                <a:highlight>
                  <a:srgbClr val="FAFAFA"/>
                </a:highlight>
                <a:latin typeface="Verdana"/>
                <a:ea typeface="Verdana"/>
                <a:cs typeface="Verdana"/>
                <a:sym typeface="Verdana"/>
              </a:rPr>
              <a:t>.</a:t>
            </a:r>
            <a:r>
              <a:rPr lang="en-GB" sz="1200">
                <a:solidFill>
                  <a:schemeClr val="dk1"/>
                </a:solidFill>
                <a:highlight>
                  <a:schemeClr val="lt1"/>
                </a:highlight>
                <a:latin typeface="Verdana"/>
                <a:ea typeface="Verdana"/>
                <a:cs typeface="Verdana"/>
                <a:sym typeface="Verdana"/>
              </a:rPr>
              <a:t>This is used to </a:t>
            </a:r>
            <a:r>
              <a:rPr lang="en-GB" sz="1200" b="1">
                <a:solidFill>
                  <a:srgbClr val="980000"/>
                </a:solidFill>
                <a:highlight>
                  <a:schemeClr val="lt1"/>
                </a:highlight>
                <a:latin typeface="Verdana"/>
                <a:ea typeface="Verdana"/>
                <a:cs typeface="Verdana"/>
                <a:sym typeface="Verdana"/>
              </a:rPr>
              <a:t>decorate Angular class with additional information</a:t>
            </a:r>
            <a:r>
              <a:rPr lang="en-GB" sz="1200">
                <a:solidFill>
                  <a:schemeClr val="dk1"/>
                </a:solidFill>
                <a:highlight>
                  <a:schemeClr val="lt1"/>
                </a:highlight>
                <a:latin typeface="Verdana"/>
                <a:ea typeface="Verdana"/>
                <a:cs typeface="Verdana"/>
                <a:sym typeface="Verdana"/>
              </a:rPr>
              <a:t>.Metadata can be attached to TypeScript using a decorator.</a:t>
            </a:r>
            <a:endParaRPr sz="1200">
              <a:solidFill>
                <a:schemeClr val="dk1"/>
              </a:solidFill>
              <a:highlight>
                <a:schemeClr val="lt1"/>
              </a:highlight>
              <a:latin typeface="Verdana"/>
              <a:ea typeface="Verdana"/>
              <a:cs typeface="Verdana"/>
              <a:sym typeface="Verdana"/>
            </a:endParaRPr>
          </a:p>
          <a:p>
            <a:pPr marL="0" lvl="0" indent="0" algn="l" rtl="0">
              <a:lnSpc>
                <a:spcPct val="150000"/>
              </a:lnSpc>
              <a:spcBef>
                <a:spcPts val="0"/>
              </a:spcBef>
              <a:spcAft>
                <a:spcPts val="0"/>
              </a:spcAft>
              <a:buNone/>
            </a:pPr>
            <a:r>
              <a:rPr lang="en-GB" sz="1200">
                <a:solidFill>
                  <a:srgbClr val="333333"/>
                </a:solidFill>
                <a:highlight>
                  <a:srgbClr val="FFFFFF"/>
                </a:highlight>
                <a:latin typeface="Verdana"/>
                <a:ea typeface="Verdana"/>
                <a:cs typeface="Verdana"/>
                <a:sym typeface="Verdana"/>
              </a:rPr>
              <a:t>Here is the @Component decorator, which identifies the class immediately below it as a component class. The @Component decorator takes the required configuration object which Angular needs to create and present the component and its view.</a:t>
            </a:r>
            <a:endParaRPr sz="1200">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377" name="Google Shape;377;p48"/>
          <p:cNvPicPr preferRelativeResize="0"/>
          <p:nvPr/>
        </p:nvPicPr>
        <p:blipFill>
          <a:blip r:embed="rId3">
            <a:alphaModFix/>
          </a:blip>
          <a:stretch>
            <a:fillRect/>
          </a:stretch>
        </p:blipFill>
        <p:spPr>
          <a:xfrm>
            <a:off x="387800" y="234775"/>
            <a:ext cx="6076950" cy="4562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9"/>
          <p:cNvSpPr txBox="1"/>
          <p:nvPr/>
        </p:nvSpPr>
        <p:spPr>
          <a:xfrm>
            <a:off x="344675" y="159075"/>
            <a:ext cx="5952000" cy="62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Verdana"/>
                <a:ea typeface="Verdana"/>
                <a:cs typeface="Verdana"/>
                <a:sym typeface="Verdana"/>
              </a:rPr>
              <a:t>Directive Resolver</a:t>
            </a:r>
            <a:endParaRPr sz="2400" b="1">
              <a:latin typeface="Verdana"/>
              <a:ea typeface="Verdana"/>
              <a:cs typeface="Verdana"/>
              <a:sym typeface="Verdana"/>
            </a:endParaRPr>
          </a:p>
        </p:txBody>
      </p:sp>
      <p:sp>
        <p:nvSpPr>
          <p:cNvPr id="383" name="Google Shape;383;p49"/>
          <p:cNvSpPr txBox="1"/>
          <p:nvPr/>
        </p:nvSpPr>
        <p:spPr>
          <a:xfrm>
            <a:off x="410950" y="914700"/>
            <a:ext cx="8232300" cy="1879296"/>
          </a:xfrm>
          <a:prstGeom prst="rect">
            <a:avLst/>
          </a:prstGeom>
          <a:noFill/>
          <a:ln>
            <a:noFill/>
          </a:ln>
        </p:spPr>
        <p:txBody>
          <a:bodyPr spcFirstLastPara="1" wrap="square" lIns="91425" tIns="91425" rIns="91425" bIns="91425" anchor="ctr" anchorCtr="0">
            <a:noAutofit/>
          </a:bodyPr>
          <a:lstStyle/>
          <a:p>
            <a:pPr marL="457200" lvl="0" indent="-304800" algn="l" rtl="0">
              <a:lnSpc>
                <a:spcPct val="150000"/>
              </a:lnSpc>
              <a:spcBef>
                <a:spcPts val="0"/>
              </a:spcBef>
              <a:spcAft>
                <a:spcPts val="0"/>
              </a:spcAft>
              <a:buClr>
                <a:schemeClr val="dk1"/>
              </a:buClr>
              <a:buSzPts val="1200"/>
              <a:buFont typeface="Verdana"/>
              <a:buAutoNum type="arabicPeriod"/>
            </a:pPr>
            <a:r>
              <a:rPr lang="en-GB" sz="1200">
                <a:solidFill>
                  <a:schemeClr val="dk1"/>
                </a:solidFill>
                <a:latin typeface="Verdana"/>
                <a:ea typeface="Verdana"/>
                <a:cs typeface="Verdana"/>
                <a:sym typeface="Verdana"/>
              </a:rPr>
              <a:t>inputs - list of class property names to data-bind as component inputs</a:t>
            </a:r>
            <a:endParaRPr sz="1200">
              <a:solidFill>
                <a:schemeClr val="dk1"/>
              </a:solidFill>
              <a:latin typeface="Verdana"/>
              <a:ea typeface="Verdana"/>
              <a:cs typeface="Verdana"/>
              <a:sym typeface="Verdana"/>
            </a:endParaRPr>
          </a:p>
          <a:p>
            <a:pPr marL="457200" lvl="0" indent="-304800" algn="l" rtl="0">
              <a:lnSpc>
                <a:spcPct val="150000"/>
              </a:lnSpc>
              <a:spcBef>
                <a:spcPts val="0"/>
              </a:spcBef>
              <a:spcAft>
                <a:spcPts val="0"/>
              </a:spcAft>
              <a:buClr>
                <a:schemeClr val="dk1"/>
              </a:buClr>
              <a:buSzPts val="1200"/>
              <a:buFont typeface="Verdana"/>
              <a:buAutoNum type="arabicPeriod"/>
            </a:pPr>
            <a:r>
              <a:rPr lang="en-GB" sz="1200">
                <a:solidFill>
                  <a:schemeClr val="dk1"/>
                </a:solidFill>
                <a:latin typeface="Verdana"/>
                <a:ea typeface="Verdana"/>
                <a:cs typeface="Verdana"/>
                <a:sym typeface="Verdana"/>
              </a:rPr>
              <a:t>outputs - list of class property names that expose output events that others can subscribe to</a:t>
            </a:r>
            <a:endParaRPr sz="1200">
              <a:solidFill>
                <a:schemeClr val="dk1"/>
              </a:solidFill>
              <a:latin typeface="Verdana"/>
              <a:ea typeface="Verdana"/>
              <a:cs typeface="Verdana"/>
              <a:sym typeface="Verdana"/>
            </a:endParaRPr>
          </a:p>
          <a:p>
            <a:pPr marL="457200" lvl="0" indent="-304800" algn="l" rtl="0">
              <a:lnSpc>
                <a:spcPct val="150000"/>
              </a:lnSpc>
              <a:spcBef>
                <a:spcPts val="0"/>
              </a:spcBef>
              <a:spcAft>
                <a:spcPts val="0"/>
              </a:spcAft>
              <a:buClr>
                <a:schemeClr val="dk1"/>
              </a:buClr>
              <a:buSzPts val="1200"/>
              <a:buFont typeface="Verdana"/>
              <a:buAutoNum type="arabicPeriod"/>
            </a:pPr>
            <a:r>
              <a:rPr lang="en-GB" sz="1200">
                <a:solidFill>
                  <a:schemeClr val="dk1"/>
                </a:solidFill>
                <a:latin typeface="Verdana"/>
                <a:ea typeface="Verdana"/>
                <a:cs typeface="Verdana"/>
                <a:sym typeface="Verdana"/>
              </a:rPr>
              <a:t>host - map of class property to host element bindings for events, properties and attributes</a:t>
            </a:r>
            <a:endParaRPr sz="1200">
              <a:solidFill>
                <a:schemeClr val="dk1"/>
              </a:solidFill>
              <a:latin typeface="Verdana"/>
              <a:ea typeface="Verdana"/>
              <a:cs typeface="Verdana"/>
              <a:sym typeface="Verdana"/>
            </a:endParaRPr>
          </a:p>
          <a:p>
            <a:pPr marL="457200" lvl="0" indent="-304800" algn="l" rtl="0">
              <a:lnSpc>
                <a:spcPct val="150000"/>
              </a:lnSpc>
              <a:spcBef>
                <a:spcPts val="0"/>
              </a:spcBef>
              <a:spcAft>
                <a:spcPts val="0"/>
              </a:spcAft>
              <a:buClr>
                <a:schemeClr val="dk1"/>
              </a:buClr>
              <a:buSzPts val="1200"/>
              <a:buFont typeface="Verdana"/>
              <a:buAutoNum type="arabicPeriod"/>
            </a:pPr>
            <a:r>
              <a:rPr lang="en-GB" sz="1200">
                <a:solidFill>
                  <a:schemeClr val="dk1"/>
                </a:solidFill>
                <a:latin typeface="Verdana"/>
                <a:ea typeface="Verdana"/>
                <a:cs typeface="Verdana"/>
                <a:sym typeface="Verdana"/>
              </a:rPr>
              <a:t>selector - css selector that identifies this component in a template</a:t>
            </a:r>
            <a:endParaRPr sz="1200">
              <a:solidFill>
                <a:schemeClr val="dk1"/>
              </a:solidFill>
              <a:latin typeface="Verdana"/>
              <a:ea typeface="Verdana"/>
              <a:cs typeface="Verdana"/>
              <a:sym typeface="Verdana"/>
            </a:endParaRPr>
          </a:p>
          <a:p>
            <a:pPr marL="457200" lvl="0" indent="-304800" algn="l" rtl="0">
              <a:lnSpc>
                <a:spcPct val="150000"/>
              </a:lnSpc>
              <a:spcBef>
                <a:spcPts val="0"/>
              </a:spcBef>
              <a:spcAft>
                <a:spcPts val="0"/>
              </a:spcAft>
              <a:buClr>
                <a:schemeClr val="dk1"/>
              </a:buClr>
              <a:buSzPts val="1200"/>
              <a:buFont typeface="Verdana"/>
              <a:buAutoNum type="arabicPeriod"/>
            </a:pPr>
            <a:r>
              <a:rPr lang="en-GB" sz="1200">
                <a:solidFill>
                  <a:schemeClr val="dk1"/>
                </a:solidFill>
                <a:latin typeface="Verdana"/>
                <a:ea typeface="Verdana"/>
                <a:cs typeface="Verdana"/>
                <a:sym typeface="Verdana"/>
              </a:rPr>
              <a:t>queries - configure queries that can be injected into the component</a:t>
            </a:r>
            <a:endParaRPr sz="1200">
              <a:solidFill>
                <a:schemeClr val="dk1"/>
              </a:solidFill>
              <a:latin typeface="Verdana"/>
              <a:ea typeface="Verdana"/>
              <a:cs typeface="Verdana"/>
              <a:sym typeface="Verdana"/>
            </a:endParaRPr>
          </a:p>
          <a:p>
            <a:pPr marL="457200" lvl="0" indent="-304800" algn="l" rtl="0">
              <a:lnSpc>
                <a:spcPct val="150000"/>
              </a:lnSpc>
              <a:spcBef>
                <a:spcPts val="0"/>
              </a:spcBef>
              <a:spcAft>
                <a:spcPts val="0"/>
              </a:spcAft>
              <a:buClr>
                <a:schemeClr val="dk1"/>
              </a:buClr>
              <a:buSzPts val="1200"/>
              <a:buFont typeface="Verdana"/>
              <a:buAutoNum type="arabicPeriod"/>
            </a:pPr>
            <a:r>
              <a:rPr lang="en-GB" sz="1200">
                <a:solidFill>
                  <a:schemeClr val="dk1"/>
                </a:solidFill>
                <a:latin typeface="Verdana"/>
                <a:ea typeface="Verdana"/>
                <a:cs typeface="Verdana"/>
                <a:sym typeface="Verdana"/>
              </a:rPr>
              <a:t>exportAs - name under which the component instance is exported in a template</a:t>
            </a:r>
            <a:endParaRPr sz="1200">
              <a:solidFill>
                <a:schemeClr val="dk1"/>
              </a:solidFill>
              <a:latin typeface="Verdana"/>
              <a:ea typeface="Verdana"/>
              <a:cs typeface="Verdana"/>
              <a:sym typeface="Verdana"/>
            </a:endParaRPr>
          </a:p>
          <a:p>
            <a:pPr marL="457200" lvl="0" indent="-304800" algn="l" rtl="0">
              <a:lnSpc>
                <a:spcPct val="150000"/>
              </a:lnSpc>
              <a:spcBef>
                <a:spcPts val="0"/>
              </a:spcBef>
              <a:spcAft>
                <a:spcPts val="0"/>
              </a:spcAft>
              <a:buClr>
                <a:schemeClr val="dk1"/>
              </a:buClr>
              <a:buSzPts val="1200"/>
              <a:buFont typeface="Verdana"/>
              <a:buAutoNum type="arabicPeriod"/>
            </a:pPr>
            <a:r>
              <a:rPr lang="en-GB" sz="1200">
                <a:solidFill>
                  <a:schemeClr val="dk1"/>
                </a:solidFill>
                <a:latin typeface="Verdana"/>
                <a:ea typeface="Verdana"/>
                <a:cs typeface="Verdana"/>
                <a:sym typeface="Verdana"/>
              </a:rPr>
              <a:t>providers - list of providers available to this component and its children</a:t>
            </a:r>
            <a:endParaRPr sz="1200">
              <a:latin typeface="Verdana"/>
              <a:ea typeface="Verdana"/>
              <a:cs typeface="Verdana"/>
              <a:sym typeface="Verdana"/>
            </a:endParaRPr>
          </a:p>
        </p:txBody>
      </p:sp>
      <p:sp>
        <p:nvSpPr>
          <p:cNvPr id="384" name="Google Shape;384;p49"/>
          <p:cNvSpPr txBox="1"/>
          <p:nvPr/>
        </p:nvSpPr>
        <p:spPr>
          <a:xfrm>
            <a:off x="410950" y="2797125"/>
            <a:ext cx="5952000" cy="62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a:t>View Resolver</a:t>
            </a:r>
            <a:endParaRPr sz="2400" b="1"/>
          </a:p>
        </p:txBody>
      </p:sp>
      <p:sp>
        <p:nvSpPr>
          <p:cNvPr id="385" name="Google Shape;385;p49"/>
          <p:cNvSpPr txBox="1"/>
          <p:nvPr/>
        </p:nvSpPr>
        <p:spPr>
          <a:xfrm>
            <a:off x="410950" y="3367150"/>
            <a:ext cx="8497200" cy="1590600"/>
          </a:xfrm>
          <a:prstGeom prst="rect">
            <a:avLst/>
          </a:prstGeom>
          <a:noFill/>
          <a:ln>
            <a:noFill/>
          </a:ln>
        </p:spPr>
        <p:txBody>
          <a:bodyPr spcFirstLastPara="1" wrap="square" lIns="91425" tIns="91425" rIns="91425" bIns="91425" anchor="ctr" anchorCtr="0">
            <a:noAutofit/>
          </a:bodyPr>
          <a:lstStyle/>
          <a:p>
            <a:pPr marL="457200" lvl="0" indent="-304800" algn="l" rtl="0">
              <a:lnSpc>
                <a:spcPct val="150000"/>
              </a:lnSpc>
              <a:spcBef>
                <a:spcPts val="0"/>
              </a:spcBef>
              <a:spcAft>
                <a:spcPts val="0"/>
              </a:spcAft>
              <a:buClr>
                <a:schemeClr val="dk1"/>
              </a:buClr>
              <a:buSzPts val="1200"/>
              <a:buFont typeface="Verdana"/>
              <a:buAutoNum type="arabicPeriod"/>
            </a:pPr>
            <a:r>
              <a:rPr lang="en-GB" sz="1200">
                <a:solidFill>
                  <a:schemeClr val="dk1"/>
                </a:solidFill>
                <a:latin typeface="Verdana"/>
                <a:ea typeface="Verdana"/>
                <a:cs typeface="Verdana"/>
                <a:sym typeface="Verdana"/>
              </a:rPr>
              <a:t>styleUrls - list of urls to stylesheets to be applied to this component's view</a:t>
            </a:r>
            <a:endParaRPr sz="1200">
              <a:solidFill>
                <a:schemeClr val="dk1"/>
              </a:solidFill>
              <a:latin typeface="Verdana"/>
              <a:ea typeface="Verdana"/>
              <a:cs typeface="Verdana"/>
              <a:sym typeface="Verdana"/>
            </a:endParaRPr>
          </a:p>
          <a:p>
            <a:pPr marL="457200" lvl="0" indent="-304800" algn="l" rtl="0">
              <a:lnSpc>
                <a:spcPct val="150000"/>
              </a:lnSpc>
              <a:spcBef>
                <a:spcPts val="0"/>
              </a:spcBef>
              <a:spcAft>
                <a:spcPts val="0"/>
              </a:spcAft>
              <a:buClr>
                <a:schemeClr val="dk1"/>
              </a:buClr>
              <a:buSzPts val="1200"/>
              <a:buFont typeface="Verdana"/>
              <a:buAutoNum type="arabicPeriod"/>
            </a:pPr>
            <a:r>
              <a:rPr lang="en-GB" sz="1200">
                <a:solidFill>
                  <a:schemeClr val="dk1"/>
                </a:solidFill>
                <a:latin typeface="Verdana"/>
                <a:ea typeface="Verdana"/>
                <a:cs typeface="Verdana"/>
                <a:sym typeface="Verdana"/>
              </a:rPr>
              <a:t>styles - inline-defined styles to be applied to this component's view</a:t>
            </a:r>
            <a:endParaRPr sz="1200">
              <a:solidFill>
                <a:schemeClr val="dk1"/>
              </a:solidFill>
              <a:latin typeface="Verdana"/>
              <a:ea typeface="Verdana"/>
              <a:cs typeface="Verdana"/>
              <a:sym typeface="Verdana"/>
            </a:endParaRPr>
          </a:p>
          <a:p>
            <a:pPr marL="457200" lvl="0" indent="-304800" algn="l" rtl="0">
              <a:lnSpc>
                <a:spcPct val="150000"/>
              </a:lnSpc>
              <a:spcBef>
                <a:spcPts val="0"/>
              </a:spcBef>
              <a:spcAft>
                <a:spcPts val="0"/>
              </a:spcAft>
              <a:buClr>
                <a:schemeClr val="dk1"/>
              </a:buClr>
              <a:buSzPts val="1200"/>
              <a:buFont typeface="Verdana"/>
              <a:buAutoNum type="arabicPeriod"/>
            </a:pPr>
            <a:r>
              <a:rPr lang="en-GB" sz="1200">
                <a:solidFill>
                  <a:schemeClr val="dk1"/>
                </a:solidFill>
                <a:latin typeface="Verdana"/>
                <a:ea typeface="Verdana"/>
                <a:cs typeface="Verdana"/>
                <a:sym typeface="Verdana"/>
              </a:rPr>
              <a:t>template - inline-defined template for the view</a:t>
            </a:r>
            <a:endParaRPr sz="1200">
              <a:solidFill>
                <a:schemeClr val="dk1"/>
              </a:solidFill>
              <a:latin typeface="Verdana"/>
              <a:ea typeface="Verdana"/>
              <a:cs typeface="Verdana"/>
              <a:sym typeface="Verdana"/>
            </a:endParaRPr>
          </a:p>
          <a:p>
            <a:pPr marL="457200" lvl="0" indent="-304800" algn="l" rtl="0">
              <a:lnSpc>
                <a:spcPct val="150000"/>
              </a:lnSpc>
              <a:spcBef>
                <a:spcPts val="0"/>
              </a:spcBef>
              <a:spcAft>
                <a:spcPts val="0"/>
              </a:spcAft>
              <a:buClr>
                <a:schemeClr val="dk1"/>
              </a:buClr>
              <a:buSzPts val="1200"/>
              <a:buFont typeface="Verdana"/>
              <a:buAutoNum type="arabicPeriod"/>
            </a:pPr>
            <a:r>
              <a:rPr lang="en-GB" sz="1200">
                <a:solidFill>
                  <a:schemeClr val="dk1"/>
                </a:solidFill>
                <a:latin typeface="Verdana"/>
                <a:ea typeface="Verdana"/>
                <a:cs typeface="Verdana"/>
                <a:sym typeface="Verdana"/>
              </a:rPr>
              <a:t>templateUrl - url to an external file containing a template for the view</a:t>
            </a:r>
            <a:endParaRPr sz="1200">
              <a:solidFill>
                <a:schemeClr val="dk1"/>
              </a:solidFill>
              <a:latin typeface="Verdana"/>
              <a:ea typeface="Verdana"/>
              <a:cs typeface="Verdana"/>
              <a:sym typeface="Verdana"/>
            </a:endParaRPr>
          </a:p>
          <a:p>
            <a:pPr marL="457200" lvl="0" indent="-304800" algn="l" rtl="0">
              <a:lnSpc>
                <a:spcPct val="150000"/>
              </a:lnSpc>
              <a:spcBef>
                <a:spcPts val="0"/>
              </a:spcBef>
              <a:spcAft>
                <a:spcPts val="0"/>
              </a:spcAft>
              <a:buClr>
                <a:schemeClr val="dk1"/>
              </a:buClr>
              <a:buSzPts val="1200"/>
              <a:buFont typeface="Verdana"/>
              <a:buAutoNum type="arabicPeriod"/>
            </a:pPr>
            <a:r>
              <a:rPr lang="en-GB" sz="1200">
                <a:solidFill>
                  <a:schemeClr val="dk1"/>
                </a:solidFill>
                <a:latin typeface="Verdana"/>
                <a:ea typeface="Verdana"/>
                <a:cs typeface="Verdana"/>
                <a:sym typeface="Verdana"/>
              </a:rPr>
              <a:t>encapsulation - style encapsulation strategy used by this component</a:t>
            </a:r>
            <a:endParaRPr sz="1200">
              <a:solidFill>
                <a:schemeClr val="dk1"/>
              </a:solidFill>
              <a:latin typeface="Verdana"/>
              <a:ea typeface="Verdana"/>
              <a:cs typeface="Verdana"/>
              <a:sym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0"/>
          <p:cNvSpPr txBox="1">
            <a:spLocks noGrp="1"/>
          </p:cNvSpPr>
          <p:nvPr>
            <p:ph type="ctrTitle"/>
          </p:nvPr>
        </p:nvSpPr>
        <p:spPr>
          <a:xfrm>
            <a:off x="400175" y="3136200"/>
            <a:ext cx="3719400" cy="180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a:t>ANGULAR TEMPLATE</a:t>
            </a:r>
            <a:endParaRPr sz="3600"/>
          </a:p>
        </p:txBody>
      </p:sp>
      <p:sp>
        <p:nvSpPr>
          <p:cNvPr id="391" name="Google Shape;391;p50"/>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2000" b="1">
                <a:solidFill>
                  <a:srgbClr val="3F5378"/>
                </a:solidFill>
                <a:latin typeface="Roboto Condensed"/>
                <a:ea typeface="Roboto Condensed"/>
                <a:cs typeface="Roboto Condensed"/>
                <a:sym typeface="Roboto Condensed"/>
              </a:rPr>
              <a:t>4</a:t>
            </a:r>
            <a:endParaRPr sz="3000" b="1">
              <a:solidFill>
                <a:srgbClr val="3F5378"/>
              </a:solidFill>
              <a:latin typeface="Roboto Condensed"/>
              <a:ea typeface="Roboto Condensed"/>
              <a:cs typeface="Roboto Condensed"/>
              <a:sym typeface="Roboto Condense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pic>
        <p:nvPicPr>
          <p:cNvPr id="396" name="Google Shape;396;p51"/>
          <p:cNvPicPr preferRelativeResize="0"/>
          <p:nvPr/>
        </p:nvPicPr>
        <p:blipFill rotWithShape="1">
          <a:blip r:embed="rId3">
            <a:alphaModFix/>
          </a:blip>
          <a:srcRect l="21728" t="13116" b="8056"/>
          <a:stretch/>
        </p:blipFill>
        <p:spPr>
          <a:xfrm>
            <a:off x="-17875" y="-21800"/>
            <a:ext cx="9076123"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25"/>
          <p:cNvPicPr preferRelativeResize="0"/>
          <p:nvPr/>
        </p:nvPicPr>
        <p:blipFill rotWithShape="1">
          <a:blip r:embed="rId3">
            <a:alphaModFix/>
          </a:blip>
          <a:srcRect t="14252" b="7781"/>
          <a:stretch/>
        </p:blipFill>
        <p:spPr>
          <a:xfrm>
            <a:off x="137025" y="657141"/>
            <a:ext cx="8869800" cy="38910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2"/>
          <p:cNvSpPr txBox="1"/>
          <p:nvPr/>
        </p:nvSpPr>
        <p:spPr>
          <a:xfrm>
            <a:off x="200100" y="823900"/>
            <a:ext cx="4731600" cy="39900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800"/>
              </a:spcBef>
              <a:spcAft>
                <a:spcPts val="0"/>
              </a:spcAft>
              <a:buNone/>
            </a:pPr>
            <a:r>
              <a:rPr lang="en-GB">
                <a:solidFill>
                  <a:schemeClr val="dk1"/>
                </a:solidFill>
                <a:latin typeface="Verdana"/>
                <a:ea typeface="Verdana"/>
                <a:cs typeface="Verdana"/>
                <a:sym typeface="Verdana"/>
              </a:rPr>
              <a:t>Angular templating system gives us a syntax to express the dynamic part of our HTML.</a:t>
            </a:r>
            <a:endParaRPr>
              <a:solidFill>
                <a:schemeClr val="dk1"/>
              </a:solidFill>
              <a:latin typeface="Verdana"/>
              <a:ea typeface="Verdana"/>
              <a:cs typeface="Verdana"/>
              <a:sym typeface="Verdana"/>
            </a:endParaRPr>
          </a:p>
          <a:p>
            <a:pPr marL="0" lvl="0" indent="0" algn="l" rtl="0">
              <a:lnSpc>
                <a:spcPct val="150000"/>
              </a:lnSpc>
              <a:spcBef>
                <a:spcPts val="800"/>
              </a:spcBef>
              <a:spcAft>
                <a:spcPts val="0"/>
              </a:spcAft>
              <a:buNone/>
            </a:pPr>
            <a:endParaRPr>
              <a:solidFill>
                <a:schemeClr val="dk1"/>
              </a:solidFill>
              <a:latin typeface="Verdana"/>
              <a:ea typeface="Verdana"/>
              <a:cs typeface="Verdana"/>
              <a:sym typeface="Verdana"/>
            </a:endParaRPr>
          </a:p>
          <a:p>
            <a:pPr marL="457200" lvl="0" indent="-317500" algn="l" rtl="0">
              <a:lnSpc>
                <a:spcPct val="150000"/>
              </a:lnSpc>
              <a:spcBef>
                <a:spcPts val="0"/>
              </a:spcBef>
              <a:spcAft>
                <a:spcPts val="0"/>
              </a:spcAft>
              <a:buClr>
                <a:schemeClr val="dk1"/>
              </a:buClr>
              <a:buSzPts val="1400"/>
              <a:buFont typeface="Verdana"/>
              <a:buChar char="➔"/>
            </a:pPr>
            <a:r>
              <a:rPr lang="en-GB">
                <a:solidFill>
                  <a:schemeClr val="dk1"/>
                </a:solidFill>
                <a:latin typeface="Verdana"/>
                <a:ea typeface="Verdana"/>
                <a:cs typeface="Verdana"/>
                <a:sym typeface="Verdana"/>
              </a:rPr>
              <a:t>A template is HTML that tells Angular how to render a component </a:t>
            </a:r>
            <a:endParaRPr>
              <a:solidFill>
                <a:schemeClr val="dk1"/>
              </a:solidFill>
              <a:latin typeface="Verdana"/>
              <a:ea typeface="Verdana"/>
              <a:cs typeface="Verdana"/>
              <a:sym typeface="Verdana"/>
            </a:endParaRPr>
          </a:p>
          <a:p>
            <a:pPr marL="457200" lvl="0" indent="-317500" algn="l" rtl="0">
              <a:lnSpc>
                <a:spcPct val="150000"/>
              </a:lnSpc>
              <a:spcBef>
                <a:spcPts val="0"/>
              </a:spcBef>
              <a:spcAft>
                <a:spcPts val="0"/>
              </a:spcAft>
              <a:buClr>
                <a:schemeClr val="dk1"/>
              </a:buClr>
              <a:buSzPts val="1400"/>
              <a:buFont typeface="Verdana"/>
              <a:buChar char="➔"/>
            </a:pPr>
            <a:r>
              <a:rPr lang="en-GB">
                <a:solidFill>
                  <a:schemeClr val="dk1"/>
                </a:solidFill>
                <a:latin typeface="Verdana"/>
                <a:ea typeface="Verdana"/>
                <a:cs typeface="Verdana"/>
                <a:sym typeface="Verdana"/>
              </a:rPr>
              <a:t>Templates include data bindings as well as other components and directives </a:t>
            </a:r>
            <a:endParaRPr>
              <a:solidFill>
                <a:schemeClr val="dk1"/>
              </a:solidFill>
              <a:latin typeface="Verdana"/>
              <a:ea typeface="Verdana"/>
              <a:cs typeface="Verdana"/>
              <a:sym typeface="Verdana"/>
            </a:endParaRPr>
          </a:p>
          <a:p>
            <a:pPr marL="0" lvl="0" indent="0" algn="l" rtl="0">
              <a:lnSpc>
                <a:spcPct val="150000"/>
              </a:lnSpc>
              <a:spcBef>
                <a:spcPts val="0"/>
              </a:spcBef>
              <a:spcAft>
                <a:spcPts val="0"/>
              </a:spcAft>
              <a:buNone/>
            </a:pPr>
            <a:endParaRPr>
              <a:solidFill>
                <a:schemeClr val="dk1"/>
              </a:solidFill>
              <a:latin typeface="Verdana"/>
              <a:ea typeface="Verdana"/>
              <a:cs typeface="Verdana"/>
              <a:sym typeface="Verdana"/>
            </a:endParaRPr>
          </a:p>
          <a:p>
            <a:pPr marL="0" lvl="0" indent="0" algn="l" rtl="0">
              <a:lnSpc>
                <a:spcPct val="150000"/>
              </a:lnSpc>
              <a:spcBef>
                <a:spcPts val="800"/>
              </a:spcBef>
              <a:spcAft>
                <a:spcPts val="0"/>
              </a:spcAft>
              <a:buClr>
                <a:schemeClr val="dk1"/>
              </a:buClr>
              <a:buSzPts val="1100"/>
              <a:buFont typeface="Arial"/>
              <a:buNone/>
            </a:pPr>
            <a:r>
              <a:rPr lang="en-GB">
                <a:solidFill>
                  <a:schemeClr val="dk1"/>
                </a:solidFill>
                <a:latin typeface="Verdana"/>
                <a:ea typeface="Verdana"/>
                <a:cs typeface="Verdana"/>
                <a:sym typeface="Verdana"/>
              </a:rPr>
              <a:t>In Angular, a component needs to have a view. To define a view, you can define a template inline (</a:t>
            </a:r>
            <a:r>
              <a:rPr lang="en-GB" i="1">
                <a:solidFill>
                  <a:schemeClr val="dk1"/>
                </a:solidFill>
                <a:latin typeface="Verdana"/>
                <a:ea typeface="Verdana"/>
                <a:cs typeface="Verdana"/>
                <a:sym typeface="Verdana"/>
              </a:rPr>
              <a:t>using template</a:t>
            </a:r>
            <a:r>
              <a:rPr lang="en-GB">
                <a:solidFill>
                  <a:schemeClr val="dk1"/>
                </a:solidFill>
                <a:latin typeface="Verdana"/>
                <a:ea typeface="Verdana"/>
                <a:cs typeface="Verdana"/>
                <a:sym typeface="Verdana"/>
              </a:rPr>
              <a:t>) or in a separate file (</a:t>
            </a:r>
            <a:r>
              <a:rPr lang="en-GB" i="1">
                <a:solidFill>
                  <a:schemeClr val="dk1"/>
                </a:solidFill>
                <a:latin typeface="Verdana"/>
                <a:ea typeface="Verdana"/>
                <a:cs typeface="Verdana"/>
                <a:sym typeface="Verdana"/>
              </a:rPr>
              <a:t>using templateUrl</a:t>
            </a:r>
            <a:r>
              <a:rPr lang="en-GB">
                <a:solidFill>
                  <a:schemeClr val="dk1"/>
                </a:solidFill>
                <a:latin typeface="Verdana"/>
                <a:ea typeface="Verdana"/>
                <a:cs typeface="Verdana"/>
                <a:sym typeface="Verdana"/>
              </a:rPr>
              <a:t>).</a:t>
            </a:r>
            <a:endParaRPr>
              <a:latin typeface="Verdana"/>
              <a:ea typeface="Verdana"/>
              <a:cs typeface="Verdana"/>
              <a:sym typeface="Verdana"/>
            </a:endParaRPr>
          </a:p>
        </p:txBody>
      </p:sp>
      <p:pic>
        <p:nvPicPr>
          <p:cNvPr id="402" name="Google Shape;402;p52"/>
          <p:cNvPicPr preferRelativeResize="0"/>
          <p:nvPr/>
        </p:nvPicPr>
        <p:blipFill rotWithShape="1">
          <a:blip r:embed="rId3">
            <a:alphaModFix/>
          </a:blip>
          <a:srcRect r="21905"/>
          <a:stretch/>
        </p:blipFill>
        <p:spPr>
          <a:xfrm>
            <a:off x="5051375" y="672150"/>
            <a:ext cx="3906325" cy="3799176"/>
          </a:xfrm>
          <a:prstGeom prst="rect">
            <a:avLst/>
          </a:prstGeom>
          <a:noFill/>
          <a:ln>
            <a:noFill/>
          </a:ln>
        </p:spPr>
      </p:pic>
      <p:sp>
        <p:nvSpPr>
          <p:cNvPr id="403" name="Google Shape;403;p52"/>
          <p:cNvSpPr txBox="1"/>
          <p:nvPr/>
        </p:nvSpPr>
        <p:spPr>
          <a:xfrm>
            <a:off x="200100" y="0"/>
            <a:ext cx="8757600" cy="65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800">
                <a:solidFill>
                  <a:schemeClr val="dk1"/>
                </a:solidFill>
              </a:rPr>
              <a:t>Template </a:t>
            </a:r>
            <a:endParaRPr sz="2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3"/>
          <p:cNvSpPr txBox="1"/>
          <p:nvPr/>
        </p:nvSpPr>
        <p:spPr>
          <a:xfrm>
            <a:off x="358050" y="459025"/>
            <a:ext cx="8580300" cy="3978300"/>
          </a:xfrm>
          <a:prstGeom prst="rect">
            <a:avLst/>
          </a:prstGeom>
          <a:noFill/>
          <a:ln>
            <a:noFill/>
          </a:ln>
        </p:spPr>
        <p:txBody>
          <a:bodyPr spcFirstLastPara="1" wrap="square" lIns="91425" tIns="91425" rIns="91425" bIns="91425" anchor="ctr" anchorCtr="0">
            <a:noAutofit/>
          </a:bodyPr>
          <a:lstStyle/>
          <a:p>
            <a:pPr marL="0" lvl="0" indent="0" algn="l" rtl="0">
              <a:lnSpc>
                <a:spcPct val="158000"/>
              </a:lnSpc>
              <a:spcBef>
                <a:spcPts val="2900"/>
              </a:spcBef>
              <a:spcAft>
                <a:spcPts val="0"/>
              </a:spcAft>
              <a:buClr>
                <a:schemeClr val="dk1"/>
              </a:buClr>
              <a:buSzPts val="1100"/>
              <a:buFont typeface="Arial"/>
              <a:buNone/>
            </a:pPr>
            <a:r>
              <a:rPr lang="en-GB">
                <a:solidFill>
                  <a:schemeClr val="dk1"/>
                </a:solidFill>
                <a:latin typeface="Verdana"/>
                <a:ea typeface="Verdana"/>
                <a:cs typeface="Verdana"/>
                <a:sym typeface="Verdana"/>
              </a:rPr>
              <a:t>To simplify things, a template helps us to render HTML with some dynamic parts depending on our data. It allows us to express data and property binding, event binding and templating concerns. To be able to express those behaviours, </a:t>
            </a:r>
            <a:endParaRPr>
              <a:solidFill>
                <a:schemeClr val="dk1"/>
              </a:solidFill>
              <a:latin typeface="Verdana"/>
              <a:ea typeface="Verdana"/>
              <a:cs typeface="Verdana"/>
              <a:sym typeface="Verdana"/>
            </a:endParaRPr>
          </a:p>
          <a:p>
            <a:pPr marL="0" lvl="0" indent="0" algn="l" rtl="0">
              <a:lnSpc>
                <a:spcPct val="158000"/>
              </a:lnSpc>
              <a:spcBef>
                <a:spcPts val="2900"/>
              </a:spcBef>
              <a:spcAft>
                <a:spcPts val="0"/>
              </a:spcAft>
              <a:buClr>
                <a:schemeClr val="dk1"/>
              </a:buClr>
              <a:buSzPts val="1100"/>
              <a:buFont typeface="Arial"/>
              <a:buNone/>
            </a:pPr>
            <a:r>
              <a:rPr lang="en-GB">
                <a:solidFill>
                  <a:schemeClr val="dk1"/>
                </a:solidFill>
                <a:latin typeface="Verdana"/>
                <a:ea typeface="Verdana"/>
                <a:cs typeface="Verdana"/>
                <a:sym typeface="Verdana"/>
              </a:rPr>
              <a:t>Angular comes with its own symbols:</a:t>
            </a:r>
            <a:endParaRPr>
              <a:solidFill>
                <a:schemeClr val="dk1"/>
              </a:solidFill>
              <a:latin typeface="Verdana"/>
              <a:ea typeface="Verdana"/>
              <a:cs typeface="Verdana"/>
              <a:sym typeface="Verdana"/>
            </a:endParaRPr>
          </a:p>
          <a:p>
            <a:pPr marL="749300" lvl="0" indent="-317500" algn="l" rtl="0">
              <a:lnSpc>
                <a:spcPct val="158000"/>
              </a:lnSpc>
              <a:spcBef>
                <a:spcPts val="2200"/>
              </a:spcBef>
              <a:spcAft>
                <a:spcPts val="0"/>
              </a:spcAft>
              <a:buClr>
                <a:schemeClr val="dk1"/>
              </a:buClr>
              <a:buSzPts val="1400"/>
              <a:buFont typeface="Georgia"/>
              <a:buAutoNum type="arabicPeriod"/>
            </a:pPr>
            <a:r>
              <a:rPr lang="en-GB" b="1">
                <a:solidFill>
                  <a:schemeClr val="dk1"/>
                </a:solidFill>
                <a:latin typeface="Verdana"/>
                <a:ea typeface="Verdana"/>
                <a:cs typeface="Verdana"/>
                <a:sym typeface="Verdana"/>
              </a:rPr>
              <a:t>{{ }}</a:t>
            </a:r>
            <a:r>
              <a:rPr lang="en-GB">
                <a:solidFill>
                  <a:schemeClr val="dk1"/>
                </a:solidFill>
                <a:latin typeface="Verdana"/>
                <a:ea typeface="Verdana"/>
                <a:cs typeface="Verdana"/>
                <a:sym typeface="Verdana"/>
              </a:rPr>
              <a:t> for interpolation.</a:t>
            </a:r>
            <a:endParaRPr>
              <a:solidFill>
                <a:schemeClr val="dk1"/>
              </a:solidFill>
              <a:latin typeface="Verdana"/>
              <a:ea typeface="Verdana"/>
              <a:cs typeface="Verdana"/>
              <a:sym typeface="Verdana"/>
            </a:endParaRPr>
          </a:p>
          <a:p>
            <a:pPr marL="749300" lvl="0" indent="-317500" algn="l" rtl="0">
              <a:lnSpc>
                <a:spcPct val="158000"/>
              </a:lnSpc>
              <a:spcBef>
                <a:spcPts val="0"/>
              </a:spcBef>
              <a:spcAft>
                <a:spcPts val="0"/>
              </a:spcAft>
              <a:buClr>
                <a:schemeClr val="dk1"/>
              </a:buClr>
              <a:buSzPts val="1400"/>
              <a:buFont typeface="Georgia"/>
              <a:buAutoNum type="arabicPeriod"/>
            </a:pPr>
            <a:r>
              <a:rPr lang="en-GB" b="1">
                <a:solidFill>
                  <a:schemeClr val="dk1"/>
                </a:solidFill>
                <a:latin typeface="Verdana"/>
                <a:ea typeface="Verdana"/>
                <a:cs typeface="Verdana"/>
                <a:sym typeface="Verdana"/>
              </a:rPr>
              <a:t>[]</a:t>
            </a:r>
            <a:r>
              <a:rPr lang="en-GB">
                <a:solidFill>
                  <a:schemeClr val="dk1"/>
                </a:solidFill>
                <a:latin typeface="Verdana"/>
                <a:ea typeface="Verdana"/>
                <a:cs typeface="Verdana"/>
                <a:sym typeface="Verdana"/>
              </a:rPr>
              <a:t> for property binding.</a:t>
            </a:r>
            <a:endParaRPr>
              <a:solidFill>
                <a:schemeClr val="dk1"/>
              </a:solidFill>
              <a:latin typeface="Verdana"/>
              <a:ea typeface="Verdana"/>
              <a:cs typeface="Verdana"/>
              <a:sym typeface="Verdana"/>
            </a:endParaRPr>
          </a:p>
          <a:p>
            <a:pPr marL="749300" lvl="0" indent="-317500" algn="l" rtl="0">
              <a:lnSpc>
                <a:spcPct val="158000"/>
              </a:lnSpc>
              <a:spcBef>
                <a:spcPts val="0"/>
              </a:spcBef>
              <a:spcAft>
                <a:spcPts val="0"/>
              </a:spcAft>
              <a:buClr>
                <a:schemeClr val="dk1"/>
              </a:buClr>
              <a:buSzPts val="1400"/>
              <a:buFont typeface="Georgia"/>
              <a:buAutoNum type="arabicPeriod"/>
            </a:pPr>
            <a:r>
              <a:rPr lang="en-GB" b="1">
                <a:solidFill>
                  <a:schemeClr val="dk1"/>
                </a:solidFill>
                <a:latin typeface="Verdana"/>
                <a:ea typeface="Verdana"/>
                <a:cs typeface="Verdana"/>
                <a:sym typeface="Verdana"/>
              </a:rPr>
              <a:t>()</a:t>
            </a:r>
            <a:r>
              <a:rPr lang="en-GB">
                <a:solidFill>
                  <a:schemeClr val="dk1"/>
                </a:solidFill>
                <a:latin typeface="Verdana"/>
                <a:ea typeface="Verdana"/>
                <a:cs typeface="Verdana"/>
                <a:sym typeface="Verdana"/>
              </a:rPr>
              <a:t> for event binding.</a:t>
            </a:r>
            <a:endParaRPr>
              <a:solidFill>
                <a:schemeClr val="dk1"/>
              </a:solidFill>
              <a:latin typeface="Verdana"/>
              <a:ea typeface="Verdana"/>
              <a:cs typeface="Verdana"/>
              <a:sym typeface="Verdana"/>
            </a:endParaRPr>
          </a:p>
          <a:p>
            <a:pPr marL="749300" lvl="0" indent="-317500" algn="l" rtl="0">
              <a:lnSpc>
                <a:spcPct val="158000"/>
              </a:lnSpc>
              <a:spcBef>
                <a:spcPts val="0"/>
              </a:spcBef>
              <a:spcAft>
                <a:spcPts val="0"/>
              </a:spcAft>
              <a:buClr>
                <a:schemeClr val="dk1"/>
              </a:buClr>
              <a:buSzPts val="1400"/>
              <a:buFont typeface="Georgia"/>
              <a:buAutoNum type="arabicPeriod"/>
            </a:pPr>
            <a:r>
              <a:rPr lang="en-GB" b="1">
                <a:solidFill>
                  <a:schemeClr val="dk1"/>
                </a:solidFill>
                <a:latin typeface="Verdana"/>
                <a:ea typeface="Verdana"/>
                <a:cs typeface="Verdana"/>
                <a:sym typeface="Verdana"/>
              </a:rPr>
              <a:t>#</a:t>
            </a:r>
            <a:r>
              <a:rPr lang="en-GB">
                <a:solidFill>
                  <a:schemeClr val="dk1"/>
                </a:solidFill>
                <a:latin typeface="Verdana"/>
                <a:ea typeface="Verdana"/>
                <a:cs typeface="Verdana"/>
                <a:sym typeface="Verdana"/>
              </a:rPr>
              <a:t> for variable declaration.</a:t>
            </a:r>
            <a:endParaRPr>
              <a:solidFill>
                <a:schemeClr val="dk1"/>
              </a:solidFill>
              <a:latin typeface="Verdana"/>
              <a:ea typeface="Verdana"/>
              <a:cs typeface="Verdana"/>
              <a:sym typeface="Verdana"/>
            </a:endParaRPr>
          </a:p>
          <a:p>
            <a:pPr marL="749300" lvl="0" indent="-317500" algn="l" rtl="0">
              <a:lnSpc>
                <a:spcPct val="158000"/>
              </a:lnSpc>
              <a:spcBef>
                <a:spcPts val="0"/>
              </a:spcBef>
              <a:spcAft>
                <a:spcPts val="0"/>
              </a:spcAft>
              <a:buClr>
                <a:schemeClr val="dk1"/>
              </a:buClr>
              <a:buSzPts val="1400"/>
              <a:buFont typeface="Georgia"/>
              <a:buAutoNum type="arabicPeriod"/>
            </a:pPr>
            <a:r>
              <a:rPr lang="en-GB" b="1">
                <a:solidFill>
                  <a:schemeClr val="dk1"/>
                </a:solidFill>
                <a:latin typeface="Verdana"/>
                <a:ea typeface="Verdana"/>
                <a:cs typeface="Verdana"/>
                <a:sym typeface="Verdana"/>
              </a:rPr>
              <a:t>*</a:t>
            </a:r>
            <a:r>
              <a:rPr lang="en-GB">
                <a:solidFill>
                  <a:schemeClr val="dk1"/>
                </a:solidFill>
                <a:latin typeface="Verdana"/>
                <a:ea typeface="Verdana"/>
                <a:cs typeface="Verdana"/>
                <a:sym typeface="Verdana"/>
              </a:rPr>
              <a:t> for structural directives.</a:t>
            </a:r>
            <a:endParaRPr>
              <a:solidFill>
                <a:schemeClr val="dk1"/>
              </a:solidFill>
              <a:latin typeface="Verdana"/>
              <a:ea typeface="Verdana"/>
              <a:cs typeface="Verdana"/>
              <a:sym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4"/>
          <p:cNvSpPr txBox="1">
            <a:spLocks noGrp="1"/>
          </p:cNvSpPr>
          <p:nvPr>
            <p:ph type="ctrTitle"/>
          </p:nvPr>
        </p:nvSpPr>
        <p:spPr>
          <a:xfrm>
            <a:off x="400175" y="3136200"/>
            <a:ext cx="3719400" cy="180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a:t>ANGULAR </a:t>
            </a:r>
            <a:endParaRPr sz="3600"/>
          </a:p>
          <a:p>
            <a:pPr marL="0" lvl="0" indent="0" algn="l" rtl="0">
              <a:spcBef>
                <a:spcPts val="0"/>
              </a:spcBef>
              <a:spcAft>
                <a:spcPts val="0"/>
              </a:spcAft>
              <a:buNone/>
            </a:pPr>
            <a:r>
              <a:rPr lang="en-GB" sz="3600"/>
              <a:t>DATA BINDING</a:t>
            </a:r>
            <a:endParaRPr sz="3600"/>
          </a:p>
        </p:txBody>
      </p:sp>
      <p:sp>
        <p:nvSpPr>
          <p:cNvPr id="414" name="Google Shape;414;p5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2000" b="1">
                <a:solidFill>
                  <a:srgbClr val="3F5378"/>
                </a:solidFill>
                <a:latin typeface="Roboto Condensed"/>
                <a:ea typeface="Roboto Condensed"/>
                <a:cs typeface="Roboto Condensed"/>
                <a:sym typeface="Roboto Condensed"/>
              </a:rPr>
              <a:t>5</a:t>
            </a:r>
            <a:endParaRPr sz="3000" b="1">
              <a:solidFill>
                <a:srgbClr val="3F5378"/>
              </a:solidFill>
              <a:latin typeface="Roboto Condensed"/>
              <a:ea typeface="Roboto Condensed"/>
              <a:cs typeface="Roboto Condensed"/>
              <a:sym typeface="Roboto Condense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5"/>
          <p:cNvSpPr txBox="1"/>
          <p:nvPr/>
        </p:nvSpPr>
        <p:spPr>
          <a:xfrm>
            <a:off x="211850" y="659100"/>
            <a:ext cx="8615700" cy="39429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1100"/>
              </a:spcBef>
              <a:spcAft>
                <a:spcPts val="0"/>
              </a:spcAft>
              <a:buClr>
                <a:schemeClr val="dk1"/>
              </a:buClr>
              <a:buSzPts val="1100"/>
              <a:buFont typeface="Arial"/>
              <a:buNone/>
            </a:pPr>
            <a:r>
              <a:rPr lang="en-GB">
                <a:solidFill>
                  <a:schemeClr val="accent2"/>
                </a:solidFill>
                <a:latin typeface="Verdana"/>
                <a:ea typeface="Verdana"/>
                <a:cs typeface="Verdana"/>
                <a:sym typeface="Verdana"/>
              </a:rPr>
              <a:t>Data binding is one of the most powerful features of software development technologies. Data binding is the </a:t>
            </a:r>
            <a:r>
              <a:rPr lang="en-GB" b="1">
                <a:solidFill>
                  <a:srgbClr val="980000"/>
                </a:solidFill>
                <a:latin typeface="Verdana"/>
                <a:ea typeface="Verdana"/>
                <a:cs typeface="Verdana"/>
                <a:sym typeface="Verdana"/>
              </a:rPr>
              <a:t>connection bridge between View and the business logic </a:t>
            </a:r>
            <a:r>
              <a:rPr lang="en-GB">
                <a:solidFill>
                  <a:schemeClr val="accent2"/>
                </a:solidFill>
                <a:latin typeface="Verdana"/>
                <a:ea typeface="Verdana"/>
                <a:cs typeface="Verdana"/>
                <a:sym typeface="Verdana"/>
              </a:rPr>
              <a:t>(View Model) of the application. </a:t>
            </a:r>
            <a:r>
              <a:rPr lang="en-GB" b="1">
                <a:solidFill>
                  <a:srgbClr val="980000"/>
                </a:solidFill>
                <a:latin typeface="Verdana"/>
                <a:ea typeface="Verdana"/>
                <a:cs typeface="Verdana"/>
                <a:sym typeface="Verdana"/>
              </a:rPr>
              <a:t>Data binding in Angular is the automatic synchronization between Model and the View.</a:t>
            </a:r>
            <a:r>
              <a:rPr lang="en-GB" b="1">
                <a:solidFill>
                  <a:schemeClr val="accent2"/>
                </a:solidFill>
                <a:latin typeface="Verdana"/>
                <a:ea typeface="Verdana"/>
                <a:cs typeface="Verdana"/>
                <a:sym typeface="Verdana"/>
              </a:rPr>
              <a:t> </a:t>
            </a:r>
            <a:r>
              <a:rPr lang="en-GB">
                <a:solidFill>
                  <a:schemeClr val="accent2"/>
                </a:solidFill>
                <a:latin typeface="Verdana"/>
                <a:ea typeface="Verdana"/>
                <a:cs typeface="Verdana"/>
                <a:sym typeface="Verdana"/>
              </a:rPr>
              <a:t>When the Model changes, the Views are automatically updated and vice-versa. </a:t>
            </a:r>
            <a:endParaRPr>
              <a:solidFill>
                <a:schemeClr val="accent2"/>
              </a:solidFill>
              <a:latin typeface="Verdana"/>
              <a:ea typeface="Verdana"/>
              <a:cs typeface="Verdana"/>
              <a:sym typeface="Verdana"/>
            </a:endParaRPr>
          </a:p>
          <a:p>
            <a:pPr marL="0" lvl="0" indent="0" algn="l" rtl="0">
              <a:lnSpc>
                <a:spcPct val="150000"/>
              </a:lnSpc>
              <a:spcBef>
                <a:spcPts val="1100"/>
              </a:spcBef>
              <a:spcAft>
                <a:spcPts val="0"/>
              </a:spcAft>
              <a:buClr>
                <a:schemeClr val="dk1"/>
              </a:buClr>
              <a:buSzPts val="1100"/>
              <a:buFont typeface="Arial"/>
              <a:buNone/>
            </a:pPr>
            <a:r>
              <a:rPr lang="en-GB">
                <a:solidFill>
                  <a:schemeClr val="accent2"/>
                </a:solidFill>
                <a:latin typeface="Verdana"/>
                <a:ea typeface="Verdana"/>
                <a:cs typeface="Verdana"/>
                <a:sym typeface="Verdana"/>
              </a:rPr>
              <a:t>There are many ways to bind the data in Angular. Following are the types of data binding in Angular.</a:t>
            </a:r>
            <a:endParaRPr>
              <a:solidFill>
                <a:schemeClr val="accent2"/>
              </a:solidFill>
              <a:latin typeface="Verdana"/>
              <a:ea typeface="Verdana"/>
              <a:cs typeface="Verdana"/>
              <a:sym typeface="Verdana"/>
            </a:endParaRPr>
          </a:p>
          <a:p>
            <a:pPr marL="457200" lvl="0" indent="-317500" algn="l" rtl="0">
              <a:lnSpc>
                <a:spcPct val="150000"/>
              </a:lnSpc>
              <a:spcBef>
                <a:spcPts val="1100"/>
              </a:spcBef>
              <a:spcAft>
                <a:spcPts val="0"/>
              </a:spcAft>
              <a:buClr>
                <a:schemeClr val="accent2"/>
              </a:buClr>
              <a:buSzPts val="1400"/>
              <a:buFont typeface="Verdana"/>
              <a:buChar char="➔"/>
            </a:pPr>
            <a:r>
              <a:rPr lang="en-GB">
                <a:solidFill>
                  <a:schemeClr val="accent2"/>
                </a:solidFill>
                <a:latin typeface="Verdana"/>
                <a:ea typeface="Verdana"/>
                <a:cs typeface="Verdana"/>
                <a:sym typeface="Verdana"/>
              </a:rPr>
              <a:t>Interpolation</a:t>
            </a:r>
            <a:endParaRPr>
              <a:solidFill>
                <a:schemeClr val="accent2"/>
              </a:solidFill>
              <a:latin typeface="Verdana"/>
              <a:ea typeface="Verdana"/>
              <a:cs typeface="Verdana"/>
              <a:sym typeface="Verdana"/>
            </a:endParaRPr>
          </a:p>
          <a:p>
            <a:pPr marL="457200" lvl="0" indent="-317500" algn="l" rtl="0">
              <a:lnSpc>
                <a:spcPct val="150000"/>
              </a:lnSpc>
              <a:spcBef>
                <a:spcPts val="0"/>
              </a:spcBef>
              <a:spcAft>
                <a:spcPts val="0"/>
              </a:spcAft>
              <a:buClr>
                <a:schemeClr val="accent2"/>
              </a:buClr>
              <a:buSzPts val="1400"/>
              <a:buFont typeface="Arial"/>
              <a:buChar char="➔"/>
            </a:pPr>
            <a:r>
              <a:rPr lang="en-GB">
                <a:solidFill>
                  <a:srgbClr val="333333"/>
                </a:solidFill>
                <a:highlight>
                  <a:srgbClr val="FFFFFF"/>
                </a:highlight>
                <a:latin typeface="Verdana"/>
                <a:ea typeface="Verdana"/>
                <a:cs typeface="Verdana"/>
                <a:sym typeface="Verdana"/>
              </a:rPr>
              <a:t>Property </a:t>
            </a:r>
            <a:r>
              <a:rPr lang="en-GB" b="1">
                <a:solidFill>
                  <a:srgbClr val="333333"/>
                </a:solidFill>
                <a:highlight>
                  <a:srgbClr val="FFFFFF"/>
                </a:highlight>
                <a:latin typeface="Verdana"/>
                <a:ea typeface="Verdana"/>
                <a:cs typeface="Verdana"/>
                <a:sym typeface="Verdana"/>
              </a:rPr>
              <a:t>/ </a:t>
            </a:r>
            <a:r>
              <a:rPr lang="en-GB">
                <a:solidFill>
                  <a:schemeClr val="accent2"/>
                </a:solidFill>
                <a:latin typeface="Verdana"/>
                <a:ea typeface="Verdana"/>
                <a:cs typeface="Verdana"/>
                <a:sym typeface="Verdana"/>
              </a:rPr>
              <a:t>One-way binding (unidirectional)</a:t>
            </a:r>
            <a:endParaRPr>
              <a:solidFill>
                <a:schemeClr val="accent2"/>
              </a:solidFill>
              <a:latin typeface="Verdana"/>
              <a:ea typeface="Verdana"/>
              <a:cs typeface="Verdana"/>
              <a:sym typeface="Verdana"/>
            </a:endParaRPr>
          </a:p>
          <a:p>
            <a:pPr marL="457200" lvl="0" indent="-317500" algn="l" rtl="0">
              <a:lnSpc>
                <a:spcPct val="150000"/>
              </a:lnSpc>
              <a:spcBef>
                <a:spcPts val="0"/>
              </a:spcBef>
              <a:spcAft>
                <a:spcPts val="0"/>
              </a:spcAft>
              <a:buClr>
                <a:schemeClr val="accent2"/>
              </a:buClr>
              <a:buSzPts val="1400"/>
              <a:buFont typeface="Verdana"/>
              <a:buChar char="➔"/>
            </a:pPr>
            <a:r>
              <a:rPr lang="en-GB">
                <a:solidFill>
                  <a:schemeClr val="accent2"/>
                </a:solidFill>
                <a:latin typeface="Verdana"/>
                <a:ea typeface="Verdana"/>
                <a:cs typeface="Verdana"/>
                <a:sym typeface="Verdana"/>
              </a:rPr>
              <a:t>Two-way binding</a:t>
            </a:r>
            <a:endParaRPr>
              <a:solidFill>
                <a:schemeClr val="accent2"/>
              </a:solidFill>
              <a:latin typeface="Verdana"/>
              <a:ea typeface="Verdana"/>
              <a:cs typeface="Verdana"/>
              <a:sym typeface="Verdana"/>
            </a:endParaRPr>
          </a:p>
          <a:p>
            <a:pPr marL="457200" lvl="0" indent="-317500" algn="l" rtl="0">
              <a:lnSpc>
                <a:spcPct val="150000"/>
              </a:lnSpc>
              <a:spcBef>
                <a:spcPts val="0"/>
              </a:spcBef>
              <a:spcAft>
                <a:spcPts val="0"/>
              </a:spcAft>
              <a:buClr>
                <a:schemeClr val="accent2"/>
              </a:buClr>
              <a:buSzPts val="1400"/>
              <a:buFont typeface="Verdana"/>
              <a:buChar char="➔"/>
            </a:pPr>
            <a:r>
              <a:rPr lang="en-GB">
                <a:solidFill>
                  <a:schemeClr val="accent2"/>
                </a:solidFill>
                <a:latin typeface="Verdana"/>
                <a:ea typeface="Verdana"/>
                <a:cs typeface="Verdana"/>
                <a:sym typeface="Verdana"/>
              </a:rPr>
              <a:t>Event binding</a:t>
            </a:r>
            <a:endParaRPr>
              <a:solidFill>
                <a:schemeClr val="accent2"/>
              </a:solidFill>
              <a:highlight>
                <a:srgbClr val="FFFFFF"/>
              </a:highlight>
              <a:latin typeface="Verdana"/>
              <a:ea typeface="Verdana"/>
              <a:cs typeface="Verdana"/>
              <a:sym typeface="Verdana"/>
            </a:endParaRPr>
          </a:p>
        </p:txBody>
      </p:sp>
      <p:sp>
        <p:nvSpPr>
          <p:cNvPr id="420" name="Google Shape;420;p55"/>
          <p:cNvSpPr txBox="1"/>
          <p:nvPr/>
        </p:nvSpPr>
        <p:spPr>
          <a:xfrm>
            <a:off x="200100" y="0"/>
            <a:ext cx="8757600" cy="65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800">
                <a:solidFill>
                  <a:schemeClr val="dk1"/>
                </a:solidFill>
              </a:rPr>
              <a:t>DATA BINDING</a:t>
            </a:r>
            <a:endParaRPr sz="2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pic>
        <p:nvPicPr>
          <p:cNvPr id="425" name="Google Shape;425;p56"/>
          <p:cNvPicPr preferRelativeResize="0"/>
          <p:nvPr/>
        </p:nvPicPr>
        <p:blipFill rotWithShape="1">
          <a:blip r:embed="rId3">
            <a:alphaModFix/>
          </a:blip>
          <a:srcRect l="25254" t="14953" r="357" b="8441"/>
          <a:stretch/>
        </p:blipFill>
        <p:spPr>
          <a:xfrm>
            <a:off x="330513" y="69975"/>
            <a:ext cx="8635375" cy="50035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57"/>
          <p:cNvSpPr txBox="1"/>
          <p:nvPr/>
        </p:nvSpPr>
        <p:spPr>
          <a:xfrm>
            <a:off x="235400" y="376650"/>
            <a:ext cx="8721600" cy="11535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200" b="1">
                <a:solidFill>
                  <a:schemeClr val="accent2"/>
                </a:solidFill>
                <a:highlight>
                  <a:srgbClr val="FFFFFF"/>
                </a:highlight>
                <a:latin typeface="Verdana"/>
                <a:ea typeface="Verdana"/>
                <a:cs typeface="Verdana"/>
                <a:sym typeface="Verdana"/>
              </a:rPr>
              <a:t>Interpolation: </a:t>
            </a:r>
            <a:r>
              <a:rPr lang="en-GB" sz="1200">
                <a:solidFill>
                  <a:schemeClr val="accent2"/>
                </a:solidFill>
                <a:highlight>
                  <a:srgbClr val="FFFFFF"/>
                </a:highlight>
                <a:latin typeface="Verdana"/>
                <a:ea typeface="Verdana"/>
                <a:cs typeface="Verdana"/>
                <a:sym typeface="Verdana"/>
              </a:rPr>
              <a:t>This is the easiest way of data binding in Angular. This is same as Expressions  in Angular 1.x. In interpolation, we need to supply property name in the View template, enclosed in double curly braces, e.g. {{name}}. It is used for one-way binding (Component class to View only).</a:t>
            </a:r>
            <a:endParaRPr sz="1200">
              <a:solidFill>
                <a:schemeClr val="accent2"/>
              </a:solidFill>
              <a:highlight>
                <a:srgbClr val="FFFFFF"/>
              </a:highlight>
              <a:latin typeface="Verdana"/>
              <a:ea typeface="Verdana"/>
              <a:cs typeface="Verdana"/>
              <a:sym typeface="Verdana"/>
            </a:endParaRPr>
          </a:p>
          <a:p>
            <a:pPr marL="0" lvl="0" indent="0" algn="l" rtl="0">
              <a:lnSpc>
                <a:spcPct val="115000"/>
              </a:lnSpc>
              <a:spcBef>
                <a:spcPts val="0"/>
              </a:spcBef>
              <a:spcAft>
                <a:spcPts val="0"/>
              </a:spcAft>
              <a:buNone/>
            </a:pPr>
            <a:endParaRPr sz="1200">
              <a:solidFill>
                <a:schemeClr val="accent2"/>
              </a:solidFill>
              <a:highlight>
                <a:srgbClr val="FFFFFF"/>
              </a:highlight>
            </a:endParaRPr>
          </a:p>
          <a:p>
            <a:pPr marL="0" lvl="0" indent="0" algn="l" rtl="0">
              <a:lnSpc>
                <a:spcPct val="115000"/>
              </a:lnSpc>
              <a:spcBef>
                <a:spcPts val="0"/>
              </a:spcBef>
              <a:spcAft>
                <a:spcPts val="0"/>
              </a:spcAft>
              <a:buNone/>
            </a:pPr>
            <a:endParaRPr sz="1200">
              <a:solidFill>
                <a:schemeClr val="accent2"/>
              </a:solidFill>
              <a:highlight>
                <a:srgbClr val="FFFFFF"/>
              </a:highlight>
            </a:endParaRPr>
          </a:p>
        </p:txBody>
      </p:sp>
      <p:pic>
        <p:nvPicPr>
          <p:cNvPr id="431" name="Google Shape;431;p57"/>
          <p:cNvPicPr preferRelativeResize="0"/>
          <p:nvPr/>
        </p:nvPicPr>
        <p:blipFill rotWithShape="1">
          <a:blip r:embed="rId3">
            <a:alphaModFix/>
          </a:blip>
          <a:srcRect r="8659" b="-12511"/>
          <a:stretch/>
        </p:blipFill>
        <p:spPr>
          <a:xfrm>
            <a:off x="327949" y="1393338"/>
            <a:ext cx="3376757" cy="860600"/>
          </a:xfrm>
          <a:prstGeom prst="rect">
            <a:avLst/>
          </a:prstGeom>
          <a:noFill/>
          <a:ln>
            <a:noFill/>
          </a:ln>
        </p:spPr>
      </p:pic>
      <p:pic>
        <p:nvPicPr>
          <p:cNvPr id="432" name="Google Shape;432;p57"/>
          <p:cNvPicPr preferRelativeResize="0"/>
          <p:nvPr/>
        </p:nvPicPr>
        <p:blipFill>
          <a:blip r:embed="rId4">
            <a:alphaModFix/>
          </a:blip>
          <a:stretch>
            <a:fillRect/>
          </a:stretch>
        </p:blipFill>
        <p:spPr>
          <a:xfrm>
            <a:off x="4443500" y="1322561"/>
            <a:ext cx="4116150" cy="1002175"/>
          </a:xfrm>
          <a:prstGeom prst="rect">
            <a:avLst/>
          </a:prstGeom>
          <a:noFill/>
          <a:ln>
            <a:noFill/>
          </a:ln>
        </p:spPr>
      </p:pic>
      <p:sp>
        <p:nvSpPr>
          <p:cNvPr id="433" name="Google Shape;433;p57"/>
          <p:cNvSpPr txBox="1"/>
          <p:nvPr/>
        </p:nvSpPr>
        <p:spPr>
          <a:xfrm>
            <a:off x="293550" y="2754175"/>
            <a:ext cx="8556900" cy="10593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200" b="1">
                <a:solidFill>
                  <a:schemeClr val="accent2"/>
                </a:solidFill>
                <a:highlight>
                  <a:srgbClr val="FFFFFF"/>
                </a:highlight>
                <a:latin typeface="Verdana"/>
                <a:ea typeface="Verdana"/>
                <a:cs typeface="Verdana"/>
                <a:sym typeface="Verdana"/>
              </a:rPr>
              <a:t>Property binding: </a:t>
            </a:r>
            <a:r>
              <a:rPr lang="en-GB" sz="1200">
                <a:solidFill>
                  <a:schemeClr val="accent2"/>
                </a:solidFill>
                <a:highlight>
                  <a:srgbClr val="FFFFFF"/>
                </a:highlight>
                <a:latin typeface="Verdana"/>
                <a:ea typeface="Verdana"/>
                <a:cs typeface="Verdana"/>
                <a:sym typeface="Verdana"/>
              </a:rPr>
              <a:t>Angular uses HTML DOM element property for one-way binding. The square brackets are used with property name for one-way data binding in Angular. For example, if we want one-way binding between Model property and template View for textbox, we need to use [value]. </a:t>
            </a:r>
            <a:r>
              <a:rPr lang="en-GB" sz="1200">
                <a:solidFill>
                  <a:srgbClr val="333333"/>
                </a:solidFill>
                <a:highlight>
                  <a:srgbClr val="FFFFFF"/>
                </a:highlight>
                <a:latin typeface="Verdana"/>
                <a:ea typeface="Verdana"/>
                <a:cs typeface="Verdana"/>
                <a:sym typeface="Verdana"/>
              </a:rPr>
              <a:t>The following snippet shows a simple example of property binding:</a:t>
            </a:r>
            <a:endParaRPr sz="1200">
              <a:solidFill>
                <a:schemeClr val="accent2"/>
              </a:solidFill>
              <a:highlight>
                <a:srgbClr val="FFFFFF"/>
              </a:highlight>
              <a:latin typeface="Verdana"/>
              <a:ea typeface="Verdana"/>
              <a:cs typeface="Verdana"/>
              <a:sym typeface="Verdana"/>
            </a:endParaRPr>
          </a:p>
        </p:txBody>
      </p:sp>
      <p:pic>
        <p:nvPicPr>
          <p:cNvPr id="434" name="Google Shape;434;p57"/>
          <p:cNvPicPr preferRelativeResize="0"/>
          <p:nvPr/>
        </p:nvPicPr>
        <p:blipFill>
          <a:blip r:embed="rId5">
            <a:alphaModFix/>
          </a:blip>
          <a:stretch>
            <a:fillRect/>
          </a:stretch>
        </p:blipFill>
        <p:spPr>
          <a:xfrm>
            <a:off x="349625" y="4010875"/>
            <a:ext cx="3357563" cy="771525"/>
          </a:xfrm>
          <a:prstGeom prst="rect">
            <a:avLst/>
          </a:prstGeom>
          <a:noFill/>
          <a:ln>
            <a:noFill/>
          </a:ln>
        </p:spPr>
      </p:pic>
      <p:pic>
        <p:nvPicPr>
          <p:cNvPr id="435" name="Google Shape;435;p57"/>
          <p:cNvPicPr preferRelativeResize="0"/>
          <p:nvPr/>
        </p:nvPicPr>
        <p:blipFill>
          <a:blip r:embed="rId6">
            <a:alphaModFix/>
          </a:blip>
          <a:stretch>
            <a:fillRect/>
          </a:stretch>
        </p:blipFill>
        <p:spPr>
          <a:xfrm>
            <a:off x="4246150" y="4010863"/>
            <a:ext cx="3352800" cy="771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58"/>
          <p:cNvSpPr txBox="1"/>
          <p:nvPr/>
        </p:nvSpPr>
        <p:spPr>
          <a:xfrm>
            <a:off x="337875" y="290600"/>
            <a:ext cx="8556900" cy="7716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200" b="1">
                <a:solidFill>
                  <a:schemeClr val="accent2"/>
                </a:solidFill>
                <a:highlight>
                  <a:srgbClr val="FFFFFF"/>
                </a:highlight>
                <a:latin typeface="Verdana"/>
                <a:ea typeface="Verdana"/>
                <a:cs typeface="Verdana"/>
                <a:sym typeface="Verdana"/>
              </a:rPr>
              <a:t>Event Binding : </a:t>
            </a:r>
            <a:r>
              <a:rPr lang="en-GB" sz="1200">
                <a:solidFill>
                  <a:schemeClr val="accent2"/>
                </a:solidFill>
                <a:highlight>
                  <a:srgbClr val="FFFFFF"/>
                </a:highlight>
                <a:latin typeface="Verdana"/>
                <a:ea typeface="Verdana"/>
                <a:cs typeface="Verdana"/>
                <a:sym typeface="Verdana"/>
              </a:rPr>
              <a:t>Angular directly uses the valid HTML DOM element events. For example, ng-click is now replaced with (click). The round brackets (parentheses) are used with DOM event name for event binding in Angular. </a:t>
            </a:r>
            <a:endParaRPr sz="1200">
              <a:latin typeface="Verdana"/>
              <a:ea typeface="Verdana"/>
              <a:cs typeface="Verdana"/>
              <a:sym typeface="Verdana"/>
            </a:endParaRPr>
          </a:p>
        </p:txBody>
      </p:sp>
      <p:pic>
        <p:nvPicPr>
          <p:cNvPr id="441" name="Google Shape;441;p58"/>
          <p:cNvPicPr preferRelativeResize="0"/>
          <p:nvPr/>
        </p:nvPicPr>
        <p:blipFill>
          <a:blip r:embed="rId3">
            <a:alphaModFix/>
          </a:blip>
          <a:stretch>
            <a:fillRect/>
          </a:stretch>
        </p:blipFill>
        <p:spPr>
          <a:xfrm>
            <a:off x="4349325" y="1133025"/>
            <a:ext cx="4138309" cy="946225"/>
          </a:xfrm>
          <a:prstGeom prst="rect">
            <a:avLst/>
          </a:prstGeom>
          <a:noFill/>
          <a:ln>
            <a:noFill/>
          </a:ln>
        </p:spPr>
      </p:pic>
      <p:pic>
        <p:nvPicPr>
          <p:cNvPr id="442" name="Google Shape;442;p58"/>
          <p:cNvPicPr preferRelativeResize="0"/>
          <p:nvPr/>
        </p:nvPicPr>
        <p:blipFill>
          <a:blip r:embed="rId4">
            <a:alphaModFix/>
          </a:blip>
          <a:stretch>
            <a:fillRect/>
          </a:stretch>
        </p:blipFill>
        <p:spPr>
          <a:xfrm>
            <a:off x="401625" y="1209225"/>
            <a:ext cx="3294675" cy="946222"/>
          </a:xfrm>
          <a:prstGeom prst="rect">
            <a:avLst/>
          </a:prstGeom>
          <a:noFill/>
          <a:ln>
            <a:noFill/>
          </a:ln>
        </p:spPr>
      </p:pic>
      <p:sp>
        <p:nvSpPr>
          <p:cNvPr id="443" name="Google Shape;443;p58"/>
          <p:cNvSpPr txBox="1"/>
          <p:nvPr/>
        </p:nvSpPr>
        <p:spPr>
          <a:xfrm>
            <a:off x="249225" y="2471700"/>
            <a:ext cx="8684700" cy="2530800"/>
          </a:xfrm>
          <a:prstGeom prst="rect">
            <a:avLst/>
          </a:prstGeom>
          <a:noFill/>
          <a:ln>
            <a:noFill/>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GB" sz="1200" b="1">
                <a:solidFill>
                  <a:srgbClr val="333333"/>
                </a:solidFill>
                <a:latin typeface="Verdana"/>
                <a:ea typeface="Verdana"/>
                <a:cs typeface="Verdana"/>
                <a:sym typeface="Verdana"/>
              </a:rPr>
              <a:t>Two-way Binding:</a:t>
            </a:r>
            <a:r>
              <a:rPr lang="en-GB" sz="1200">
                <a:solidFill>
                  <a:srgbClr val="333333"/>
                </a:solidFill>
                <a:latin typeface="Verdana"/>
                <a:ea typeface="Verdana"/>
                <a:cs typeface="Verdana"/>
                <a:sym typeface="Verdana"/>
              </a:rPr>
              <a:t> It is a derived binding that uses both property binding and the event binding under the hood. This binding is used to display a value and also to update the value when a new value is entered in the UI. </a:t>
            </a:r>
            <a:r>
              <a:rPr lang="en-GB" sz="1200" i="1">
                <a:solidFill>
                  <a:srgbClr val="333333"/>
                </a:solidFill>
                <a:latin typeface="Verdana"/>
                <a:ea typeface="Verdana"/>
                <a:cs typeface="Verdana"/>
                <a:sym typeface="Verdana"/>
              </a:rPr>
              <a:t>ngModel </a:t>
            </a:r>
            <a:r>
              <a:rPr lang="en-GB" sz="1200">
                <a:solidFill>
                  <a:srgbClr val="333333"/>
                </a:solidFill>
                <a:latin typeface="Verdana"/>
                <a:ea typeface="Verdana"/>
                <a:cs typeface="Verdana"/>
                <a:sym typeface="Verdana"/>
              </a:rPr>
              <a:t>is a built-in directive that supports two-way binding. The following snippet shows how it is used:</a:t>
            </a:r>
            <a:endParaRPr sz="1200">
              <a:solidFill>
                <a:srgbClr val="333333"/>
              </a:solidFill>
              <a:latin typeface="Verdana"/>
              <a:ea typeface="Verdana"/>
              <a:cs typeface="Verdana"/>
              <a:sym typeface="Verdana"/>
            </a:endParaRPr>
          </a:p>
          <a:p>
            <a:pPr marL="0" lvl="0" indent="0" algn="just" rtl="0">
              <a:lnSpc>
                <a:spcPct val="150000"/>
              </a:lnSpc>
              <a:spcBef>
                <a:spcPts val="800"/>
              </a:spcBef>
              <a:spcAft>
                <a:spcPts val="0"/>
              </a:spcAft>
              <a:buNone/>
            </a:pPr>
            <a:r>
              <a:rPr lang="en-GB" sz="1200">
                <a:solidFill>
                  <a:srgbClr val="333333"/>
                </a:solidFill>
                <a:latin typeface="Verdana"/>
                <a:ea typeface="Verdana"/>
                <a:cs typeface="Verdana"/>
                <a:sym typeface="Verdana"/>
              </a:rPr>
              <a:t>&lt;input type="text" [(ngModel)]="name" /&gt;</a:t>
            </a:r>
            <a:endParaRPr sz="1200">
              <a:solidFill>
                <a:srgbClr val="333333"/>
              </a:solidFill>
              <a:latin typeface="Verdana"/>
              <a:ea typeface="Verdana"/>
              <a:cs typeface="Verdana"/>
              <a:sym typeface="Verdana"/>
            </a:endParaRPr>
          </a:p>
          <a:p>
            <a:pPr marL="0" lvl="0" indent="0" algn="just" rtl="0">
              <a:lnSpc>
                <a:spcPct val="150000"/>
              </a:lnSpc>
              <a:spcBef>
                <a:spcPts val="0"/>
              </a:spcBef>
              <a:spcAft>
                <a:spcPts val="0"/>
              </a:spcAft>
              <a:buNone/>
            </a:pPr>
            <a:endParaRPr sz="1200">
              <a:solidFill>
                <a:srgbClr val="333333"/>
              </a:solidFill>
              <a:latin typeface="Verdana"/>
              <a:ea typeface="Verdana"/>
              <a:cs typeface="Verdana"/>
              <a:sym typeface="Verdana"/>
            </a:endParaRPr>
          </a:p>
          <a:p>
            <a:pPr marL="0" lvl="0" indent="0" algn="just" rtl="0">
              <a:lnSpc>
                <a:spcPct val="150000"/>
              </a:lnSpc>
              <a:spcBef>
                <a:spcPts val="0"/>
              </a:spcBef>
              <a:spcAft>
                <a:spcPts val="800"/>
              </a:spcAft>
              <a:buNone/>
            </a:pPr>
            <a:r>
              <a:rPr lang="en-GB" sz="1200">
                <a:solidFill>
                  <a:srgbClr val="333333"/>
                </a:solidFill>
                <a:latin typeface="Verdana"/>
                <a:ea typeface="Verdana"/>
                <a:cs typeface="Verdana"/>
                <a:sym typeface="Verdana"/>
              </a:rPr>
              <a:t>As you see, the two-way bound directive is enclosed inside [()] (called banana-in-a-box). This notation is again a mix of both property and event bindings. The parentheses around the event name indicate that it is data bound.</a:t>
            </a:r>
            <a:endParaRPr sz="1200">
              <a:solidFill>
                <a:srgbClr val="333333"/>
              </a:solidFill>
              <a:latin typeface="Verdana"/>
              <a:ea typeface="Verdana"/>
              <a:cs typeface="Verdana"/>
              <a:sym typeface="Verdan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59"/>
          <p:cNvSpPr txBox="1"/>
          <p:nvPr/>
        </p:nvSpPr>
        <p:spPr>
          <a:xfrm>
            <a:off x="282475" y="134825"/>
            <a:ext cx="4825500" cy="46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b="1">
                <a:solidFill>
                  <a:schemeClr val="accent2"/>
                </a:solidFill>
                <a:highlight>
                  <a:srgbClr val="FFFFFF"/>
                </a:highlight>
                <a:latin typeface="Verdana"/>
                <a:ea typeface="Verdana"/>
                <a:cs typeface="Verdana"/>
                <a:sym typeface="Verdana"/>
              </a:rPr>
              <a:t>Two-way binding without ngModel directive : </a:t>
            </a:r>
            <a:endParaRPr sz="1200">
              <a:latin typeface="Verdana"/>
              <a:ea typeface="Verdana"/>
              <a:cs typeface="Verdana"/>
              <a:sym typeface="Verdana"/>
            </a:endParaRPr>
          </a:p>
        </p:txBody>
      </p:sp>
      <p:sp>
        <p:nvSpPr>
          <p:cNvPr id="449" name="Google Shape;449;p59"/>
          <p:cNvSpPr txBox="1"/>
          <p:nvPr/>
        </p:nvSpPr>
        <p:spPr>
          <a:xfrm>
            <a:off x="282475" y="788600"/>
            <a:ext cx="8519700" cy="18495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200">
                <a:solidFill>
                  <a:schemeClr val="accent2"/>
                </a:solidFill>
                <a:highlight>
                  <a:srgbClr val="FFFFFF"/>
                </a:highlight>
                <a:latin typeface="Verdana"/>
                <a:ea typeface="Verdana"/>
                <a:cs typeface="Verdana"/>
                <a:sym typeface="Verdana"/>
              </a:rPr>
              <a:t>Angular  has a feature called "template reference variables". With this feature, we are able to have direct access to an element. The template reference variable is declared by preceding an identifier with a hash/pound character (#).</a:t>
            </a:r>
            <a:endParaRPr sz="1200">
              <a:solidFill>
                <a:schemeClr val="accent2"/>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None/>
            </a:pPr>
            <a:endParaRPr sz="1200">
              <a:solidFill>
                <a:schemeClr val="accent2"/>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None/>
            </a:pPr>
            <a:r>
              <a:rPr lang="en-GB" sz="1200">
                <a:solidFill>
                  <a:schemeClr val="accent2"/>
                </a:solidFill>
                <a:highlight>
                  <a:srgbClr val="FFFFFF"/>
                </a:highlight>
                <a:latin typeface="Verdana"/>
                <a:ea typeface="Verdana"/>
                <a:cs typeface="Verdana"/>
                <a:sym typeface="Verdana"/>
              </a:rPr>
              <a:t>In the following example, we have declared a template reference variable named "txtName" on the input element. This variable is in reference to the input element. So, we can get the value property of the input element and display it with interpolation.</a:t>
            </a:r>
            <a:endParaRPr sz="1200">
              <a:latin typeface="Verdana"/>
              <a:ea typeface="Verdana"/>
              <a:cs typeface="Verdana"/>
              <a:sym typeface="Verdana"/>
            </a:endParaRPr>
          </a:p>
        </p:txBody>
      </p:sp>
      <p:pic>
        <p:nvPicPr>
          <p:cNvPr id="450" name="Google Shape;450;p59"/>
          <p:cNvPicPr preferRelativeResize="0"/>
          <p:nvPr/>
        </p:nvPicPr>
        <p:blipFill>
          <a:blip r:embed="rId3">
            <a:alphaModFix/>
          </a:blip>
          <a:stretch>
            <a:fillRect/>
          </a:stretch>
        </p:blipFill>
        <p:spPr>
          <a:xfrm>
            <a:off x="468075" y="3037625"/>
            <a:ext cx="7968925" cy="1429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60"/>
          <p:cNvSpPr txBox="1">
            <a:spLocks noGrp="1"/>
          </p:cNvSpPr>
          <p:nvPr>
            <p:ph type="ctrTitle"/>
          </p:nvPr>
        </p:nvSpPr>
        <p:spPr>
          <a:xfrm>
            <a:off x="400175" y="3136200"/>
            <a:ext cx="3719400" cy="180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a:t>ANGULAR LIFECYCLE HOOKS</a:t>
            </a:r>
            <a:endParaRPr sz="3600"/>
          </a:p>
        </p:txBody>
      </p:sp>
      <p:sp>
        <p:nvSpPr>
          <p:cNvPr id="456" name="Google Shape;456;p60"/>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2000" b="1">
                <a:solidFill>
                  <a:srgbClr val="3F5378"/>
                </a:solidFill>
                <a:latin typeface="Roboto Condensed"/>
                <a:ea typeface="Roboto Condensed"/>
                <a:cs typeface="Roboto Condensed"/>
                <a:sym typeface="Roboto Condensed"/>
              </a:rPr>
              <a:t>6</a:t>
            </a:r>
            <a:endParaRPr sz="3000" b="1">
              <a:solidFill>
                <a:srgbClr val="3F5378"/>
              </a:solidFill>
              <a:latin typeface="Roboto Condensed"/>
              <a:ea typeface="Roboto Condensed"/>
              <a:cs typeface="Roboto Condensed"/>
              <a:sym typeface="Roboto Condense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61"/>
          <p:cNvSpPr txBox="1"/>
          <p:nvPr/>
        </p:nvSpPr>
        <p:spPr>
          <a:xfrm>
            <a:off x="176550" y="0"/>
            <a:ext cx="6214500" cy="647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400" b="1">
                <a:highlight>
                  <a:srgbClr val="FFFFFF"/>
                </a:highlight>
              </a:rPr>
              <a:t>Component lifecycle hooks</a:t>
            </a:r>
            <a:endParaRPr sz="2400"/>
          </a:p>
        </p:txBody>
      </p:sp>
      <p:sp>
        <p:nvSpPr>
          <p:cNvPr id="462" name="Google Shape;462;p61"/>
          <p:cNvSpPr txBox="1"/>
          <p:nvPr/>
        </p:nvSpPr>
        <p:spPr>
          <a:xfrm>
            <a:off x="247175" y="576725"/>
            <a:ext cx="6144000" cy="22053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200" b="1">
                <a:solidFill>
                  <a:srgbClr val="333333"/>
                </a:solidFill>
                <a:highlight>
                  <a:srgbClr val="FFFFFF"/>
                </a:highlight>
                <a:latin typeface="Verdana"/>
                <a:ea typeface="Verdana"/>
                <a:cs typeface="Verdana"/>
                <a:sym typeface="Verdana"/>
              </a:rPr>
              <a:t>A component has a lifecycle managed by Angular. </a:t>
            </a:r>
            <a:endParaRPr sz="1200" b="1">
              <a:solidFill>
                <a:srgbClr val="333333"/>
              </a:solidFill>
              <a:highlight>
                <a:srgbClr val="FFFFFF"/>
              </a:highlight>
              <a:latin typeface="Verdana"/>
              <a:ea typeface="Verdana"/>
              <a:cs typeface="Verdana"/>
              <a:sym typeface="Verdana"/>
            </a:endParaRPr>
          </a:p>
          <a:p>
            <a:pPr marL="457200" lvl="0" indent="-304800" algn="l" rtl="0">
              <a:lnSpc>
                <a:spcPct val="150000"/>
              </a:lnSpc>
              <a:spcBef>
                <a:spcPts val="0"/>
              </a:spcBef>
              <a:spcAft>
                <a:spcPts val="0"/>
              </a:spcAft>
              <a:buClr>
                <a:srgbClr val="333333"/>
              </a:buClr>
              <a:buSzPts val="1200"/>
              <a:buFont typeface="Verdana"/>
              <a:buAutoNum type="arabicPeriod"/>
            </a:pPr>
            <a:r>
              <a:rPr lang="en-GB" sz="1200">
                <a:solidFill>
                  <a:srgbClr val="333333"/>
                </a:solidFill>
                <a:latin typeface="Verdana"/>
                <a:ea typeface="Verdana"/>
                <a:cs typeface="Verdana"/>
                <a:sym typeface="Verdana"/>
              </a:rPr>
              <a:t>Creates the component</a:t>
            </a:r>
            <a:endParaRPr sz="1200">
              <a:solidFill>
                <a:srgbClr val="333333"/>
              </a:solidFill>
              <a:latin typeface="Verdana"/>
              <a:ea typeface="Verdana"/>
              <a:cs typeface="Verdana"/>
              <a:sym typeface="Verdana"/>
            </a:endParaRPr>
          </a:p>
          <a:p>
            <a:pPr marL="457200" lvl="0" indent="-304800" algn="l" rtl="0">
              <a:lnSpc>
                <a:spcPct val="150000"/>
              </a:lnSpc>
              <a:spcBef>
                <a:spcPts val="0"/>
              </a:spcBef>
              <a:spcAft>
                <a:spcPts val="0"/>
              </a:spcAft>
              <a:buClr>
                <a:srgbClr val="333333"/>
              </a:buClr>
              <a:buSzPts val="1200"/>
              <a:buFont typeface="Verdana"/>
              <a:buAutoNum type="arabicPeriod"/>
            </a:pPr>
            <a:r>
              <a:rPr lang="en-GB" sz="1200">
                <a:solidFill>
                  <a:srgbClr val="333333"/>
                </a:solidFill>
                <a:latin typeface="Verdana"/>
                <a:ea typeface="Verdana"/>
                <a:cs typeface="Verdana"/>
                <a:sym typeface="Verdana"/>
              </a:rPr>
              <a:t>Renders the component</a:t>
            </a:r>
            <a:endParaRPr sz="1200">
              <a:solidFill>
                <a:srgbClr val="333333"/>
              </a:solidFill>
              <a:latin typeface="Verdana"/>
              <a:ea typeface="Verdana"/>
              <a:cs typeface="Verdana"/>
              <a:sym typeface="Verdana"/>
            </a:endParaRPr>
          </a:p>
          <a:p>
            <a:pPr marL="457200" lvl="0" indent="-304800" algn="l" rtl="0">
              <a:lnSpc>
                <a:spcPct val="150000"/>
              </a:lnSpc>
              <a:spcBef>
                <a:spcPts val="0"/>
              </a:spcBef>
              <a:spcAft>
                <a:spcPts val="0"/>
              </a:spcAft>
              <a:buClr>
                <a:srgbClr val="333333"/>
              </a:buClr>
              <a:buSzPts val="1200"/>
              <a:buFont typeface="Verdana"/>
              <a:buAutoNum type="arabicPeriod"/>
            </a:pPr>
            <a:r>
              <a:rPr lang="en-GB" sz="1200">
                <a:solidFill>
                  <a:srgbClr val="333333"/>
                </a:solidFill>
                <a:latin typeface="Verdana"/>
                <a:ea typeface="Verdana"/>
                <a:cs typeface="Verdana"/>
                <a:sym typeface="Verdana"/>
              </a:rPr>
              <a:t>Creates and renders the component children</a:t>
            </a:r>
            <a:endParaRPr sz="1200">
              <a:solidFill>
                <a:srgbClr val="333333"/>
              </a:solidFill>
              <a:latin typeface="Verdana"/>
              <a:ea typeface="Verdana"/>
              <a:cs typeface="Verdana"/>
              <a:sym typeface="Verdana"/>
            </a:endParaRPr>
          </a:p>
          <a:p>
            <a:pPr marL="457200" lvl="0" indent="-304800" algn="l" rtl="0">
              <a:lnSpc>
                <a:spcPct val="150000"/>
              </a:lnSpc>
              <a:spcBef>
                <a:spcPts val="0"/>
              </a:spcBef>
              <a:spcAft>
                <a:spcPts val="0"/>
              </a:spcAft>
              <a:buClr>
                <a:srgbClr val="333333"/>
              </a:buClr>
              <a:buSzPts val="1200"/>
              <a:buFont typeface="Verdana"/>
              <a:buAutoNum type="arabicPeriod"/>
            </a:pPr>
            <a:r>
              <a:rPr lang="en-GB" sz="1200">
                <a:solidFill>
                  <a:srgbClr val="333333"/>
                </a:solidFill>
                <a:latin typeface="Verdana"/>
                <a:ea typeface="Verdana"/>
                <a:cs typeface="Verdana"/>
                <a:sym typeface="Verdana"/>
              </a:rPr>
              <a:t>Checks when the component data-bound properties change, and </a:t>
            </a:r>
            <a:endParaRPr sz="1200">
              <a:solidFill>
                <a:srgbClr val="333333"/>
              </a:solidFill>
              <a:latin typeface="Verdana"/>
              <a:ea typeface="Verdana"/>
              <a:cs typeface="Verdana"/>
              <a:sym typeface="Verdana"/>
            </a:endParaRPr>
          </a:p>
          <a:p>
            <a:pPr marL="457200" lvl="0" indent="-304800" algn="l" rtl="0">
              <a:lnSpc>
                <a:spcPct val="150000"/>
              </a:lnSpc>
              <a:spcBef>
                <a:spcPts val="0"/>
              </a:spcBef>
              <a:spcAft>
                <a:spcPts val="0"/>
              </a:spcAft>
              <a:buClr>
                <a:srgbClr val="333333"/>
              </a:buClr>
              <a:buSzPts val="1200"/>
              <a:buFont typeface="Verdana"/>
              <a:buAutoNum type="arabicPeriod"/>
            </a:pPr>
            <a:r>
              <a:rPr lang="en-GB" sz="1200">
                <a:solidFill>
                  <a:srgbClr val="333333"/>
                </a:solidFill>
                <a:latin typeface="Verdana"/>
                <a:ea typeface="Verdana"/>
                <a:cs typeface="Verdana"/>
                <a:sym typeface="Verdana"/>
              </a:rPr>
              <a:t>Destroys the component before removing it from the DOM</a:t>
            </a:r>
            <a:endParaRPr sz="1200">
              <a:solidFill>
                <a:srgbClr val="333333"/>
              </a:solidFill>
              <a:latin typeface="Verdana"/>
              <a:ea typeface="Verdana"/>
              <a:cs typeface="Verdana"/>
              <a:sym typeface="Verdana"/>
            </a:endParaRPr>
          </a:p>
          <a:p>
            <a:pPr marL="0" lvl="0" indent="0" algn="l" rtl="0">
              <a:spcBef>
                <a:spcPts val="300"/>
              </a:spcBef>
              <a:spcAft>
                <a:spcPts val="0"/>
              </a:spcAft>
              <a:buNone/>
            </a:pPr>
            <a:r>
              <a:rPr lang="en-GB" sz="1200">
                <a:solidFill>
                  <a:srgbClr val="333333"/>
                </a:solidFill>
                <a:highlight>
                  <a:srgbClr val="FFFFFF"/>
                </a:highlight>
                <a:latin typeface="Verdana"/>
                <a:ea typeface="Verdana"/>
                <a:cs typeface="Verdana"/>
                <a:sym typeface="Verdana"/>
              </a:rPr>
              <a:t>angular offers several lifecycle hooks as shown in the image</a:t>
            </a:r>
            <a:endParaRPr sz="1200">
              <a:solidFill>
                <a:srgbClr val="333333"/>
              </a:solidFill>
              <a:latin typeface="Verdana"/>
              <a:ea typeface="Verdana"/>
              <a:cs typeface="Verdana"/>
              <a:sym typeface="Verdana"/>
            </a:endParaRPr>
          </a:p>
        </p:txBody>
      </p:sp>
      <p:pic>
        <p:nvPicPr>
          <p:cNvPr id="463" name="Google Shape;463;p61" descr="angular component lifecycle hooks"/>
          <p:cNvPicPr preferRelativeResize="0"/>
          <p:nvPr/>
        </p:nvPicPr>
        <p:blipFill>
          <a:blip r:embed="rId3">
            <a:alphaModFix/>
          </a:blip>
          <a:stretch>
            <a:fillRect/>
          </a:stretch>
        </p:blipFill>
        <p:spPr>
          <a:xfrm>
            <a:off x="6826650" y="353100"/>
            <a:ext cx="1971675" cy="2428875"/>
          </a:xfrm>
          <a:prstGeom prst="rect">
            <a:avLst/>
          </a:prstGeom>
          <a:noFill/>
          <a:ln>
            <a:noFill/>
          </a:ln>
        </p:spPr>
      </p:pic>
      <p:sp>
        <p:nvSpPr>
          <p:cNvPr id="464" name="Google Shape;464;p61"/>
          <p:cNvSpPr txBox="1"/>
          <p:nvPr/>
        </p:nvSpPr>
        <p:spPr>
          <a:xfrm>
            <a:off x="247175" y="2808850"/>
            <a:ext cx="8615700" cy="20640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sz="1200" b="1">
              <a:solidFill>
                <a:srgbClr val="333333"/>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None/>
            </a:pPr>
            <a:r>
              <a:rPr lang="en-GB" sz="1200" b="1">
                <a:solidFill>
                  <a:srgbClr val="333333"/>
                </a:solidFill>
                <a:highlight>
                  <a:srgbClr val="FFFFFF"/>
                </a:highlight>
                <a:latin typeface="Verdana"/>
                <a:ea typeface="Verdana"/>
                <a:cs typeface="Verdana"/>
                <a:sym typeface="Verdana"/>
              </a:rPr>
              <a:t>The 3 most commonly used hooks are</a:t>
            </a:r>
            <a:endParaRPr sz="1200" b="1">
              <a:solidFill>
                <a:srgbClr val="333333"/>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None/>
            </a:pPr>
            <a:r>
              <a:rPr lang="en-GB" sz="1200" b="1">
                <a:solidFill>
                  <a:srgbClr val="333333"/>
                </a:solidFill>
                <a:highlight>
                  <a:srgbClr val="FFFFFF"/>
                </a:highlight>
                <a:latin typeface="Verdana"/>
                <a:ea typeface="Verdana"/>
                <a:cs typeface="Verdana"/>
                <a:sym typeface="Verdana"/>
              </a:rPr>
              <a:t>ngOnChanges :</a:t>
            </a:r>
            <a:r>
              <a:rPr lang="en-GB" sz="1200">
                <a:solidFill>
                  <a:srgbClr val="333333"/>
                </a:solidFill>
                <a:highlight>
                  <a:srgbClr val="FFFFFF"/>
                </a:highlight>
                <a:latin typeface="Verdana"/>
                <a:ea typeface="Verdana"/>
                <a:cs typeface="Verdana"/>
                <a:sym typeface="Verdana"/>
              </a:rPr>
              <a:t> Executes, every time the value of an input property changes. The hook method receives a SimpleChanges object containing current and previous property values. This is called before ngOnInit</a:t>
            </a:r>
            <a:endParaRPr sz="1200">
              <a:solidFill>
                <a:srgbClr val="333333"/>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None/>
            </a:pPr>
            <a:r>
              <a:rPr lang="en-GB" sz="1200" b="1">
                <a:solidFill>
                  <a:srgbClr val="333333"/>
                </a:solidFill>
                <a:highlight>
                  <a:srgbClr val="FFFFFF"/>
                </a:highlight>
                <a:latin typeface="Verdana"/>
                <a:ea typeface="Verdana"/>
                <a:cs typeface="Verdana"/>
                <a:sym typeface="Verdana"/>
              </a:rPr>
              <a:t>ngOnInit :</a:t>
            </a:r>
            <a:r>
              <a:rPr lang="en-GB" sz="1200">
                <a:solidFill>
                  <a:srgbClr val="333333"/>
                </a:solidFill>
                <a:highlight>
                  <a:srgbClr val="FFFFFF"/>
                </a:highlight>
                <a:latin typeface="Verdana"/>
                <a:ea typeface="Verdana"/>
                <a:cs typeface="Verdana"/>
                <a:sym typeface="Verdana"/>
              </a:rPr>
              <a:t> Executes after the constructor and after ngOnChange hook for the first time. It is most commonly used for component initialisation and retrieving data from a database</a:t>
            </a:r>
            <a:endParaRPr sz="1200">
              <a:solidFill>
                <a:srgbClr val="333333"/>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None/>
            </a:pPr>
            <a:r>
              <a:rPr lang="en-GB" sz="1200" b="1">
                <a:solidFill>
                  <a:srgbClr val="333333"/>
                </a:solidFill>
                <a:highlight>
                  <a:srgbClr val="FFFFFF"/>
                </a:highlight>
                <a:latin typeface="Verdana"/>
                <a:ea typeface="Verdana"/>
                <a:cs typeface="Verdana"/>
                <a:sym typeface="Verdana"/>
              </a:rPr>
              <a:t>ngOnDestroy :</a:t>
            </a:r>
            <a:r>
              <a:rPr lang="en-GB" sz="1200">
                <a:solidFill>
                  <a:srgbClr val="333333"/>
                </a:solidFill>
                <a:highlight>
                  <a:srgbClr val="FFFFFF"/>
                </a:highlight>
                <a:latin typeface="Verdana"/>
                <a:ea typeface="Verdana"/>
                <a:cs typeface="Verdana"/>
                <a:sym typeface="Verdana"/>
              </a:rPr>
              <a:t> Executes just before angular destroys the component and generally used for performing cleanup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6"/>
          <p:cNvSpPr txBox="1"/>
          <p:nvPr/>
        </p:nvSpPr>
        <p:spPr>
          <a:xfrm>
            <a:off x="0" y="0"/>
            <a:ext cx="9074100" cy="5085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400"/>
              </a:spcAft>
              <a:buNone/>
            </a:pPr>
            <a:endParaRPr sz="1950">
              <a:solidFill>
                <a:srgbClr val="383838"/>
              </a:solidFill>
            </a:endParaRPr>
          </a:p>
        </p:txBody>
      </p:sp>
      <p:pic>
        <p:nvPicPr>
          <p:cNvPr id="248" name="Google Shape;248;p26"/>
          <p:cNvPicPr preferRelativeResize="0"/>
          <p:nvPr/>
        </p:nvPicPr>
        <p:blipFill rotWithShape="1">
          <a:blip r:embed="rId3">
            <a:alphaModFix/>
          </a:blip>
          <a:srcRect t="13426" r="467" b="8782"/>
          <a:stretch/>
        </p:blipFill>
        <p:spPr>
          <a:xfrm>
            <a:off x="62425" y="200100"/>
            <a:ext cx="9019149" cy="45432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2"/>
          <p:cNvSpPr txBox="1">
            <a:spLocks noGrp="1"/>
          </p:cNvSpPr>
          <p:nvPr>
            <p:ph type="title" idx="4294967295"/>
          </p:nvPr>
        </p:nvSpPr>
        <p:spPr>
          <a:xfrm>
            <a:off x="235400" y="82400"/>
            <a:ext cx="8596800" cy="3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t>Other Lifecycle Hooks</a:t>
            </a:r>
            <a:endParaRPr sz="2400" b="1"/>
          </a:p>
        </p:txBody>
      </p:sp>
      <p:sp>
        <p:nvSpPr>
          <p:cNvPr id="470" name="Google Shape;470;p62"/>
          <p:cNvSpPr txBox="1"/>
          <p:nvPr/>
        </p:nvSpPr>
        <p:spPr>
          <a:xfrm>
            <a:off x="235400" y="800350"/>
            <a:ext cx="8698200" cy="3236700"/>
          </a:xfrm>
          <a:prstGeom prst="rect">
            <a:avLst/>
          </a:prstGeom>
          <a:noFill/>
          <a:ln>
            <a:noFill/>
          </a:ln>
        </p:spPr>
        <p:txBody>
          <a:bodyPr spcFirstLastPara="1" wrap="square" lIns="91425" tIns="91425" rIns="91425" bIns="91425" anchor="ctr" anchorCtr="0">
            <a:noAutofit/>
          </a:bodyPr>
          <a:lstStyle/>
          <a:p>
            <a:pPr marL="457200" marR="25400" lvl="0" indent="-317500" algn="just" rtl="0">
              <a:lnSpc>
                <a:spcPct val="140000"/>
              </a:lnSpc>
              <a:spcBef>
                <a:spcPts val="0"/>
              </a:spcBef>
              <a:spcAft>
                <a:spcPts val="0"/>
              </a:spcAft>
              <a:buClr>
                <a:schemeClr val="dk1"/>
              </a:buClr>
              <a:buSzPts val="1400"/>
              <a:buFont typeface="Verdana"/>
              <a:buChar char="➔"/>
            </a:pPr>
            <a:r>
              <a:rPr lang="en-GB" b="1">
                <a:solidFill>
                  <a:schemeClr val="dk1"/>
                </a:solidFill>
                <a:latin typeface="Verdana"/>
                <a:ea typeface="Verdana"/>
                <a:cs typeface="Verdana"/>
                <a:sym typeface="Verdana"/>
              </a:rPr>
              <a:t>ngDoCheck :</a:t>
            </a:r>
            <a:r>
              <a:rPr lang="en-GB">
                <a:solidFill>
                  <a:schemeClr val="dk1"/>
                </a:solidFill>
                <a:latin typeface="Verdana"/>
                <a:ea typeface="Verdana"/>
                <a:cs typeface="Verdana"/>
                <a:sym typeface="Verdana"/>
              </a:rPr>
              <a:t> This is for the detection and to act on changes that Angular can't or won't detect on its own.</a:t>
            </a:r>
            <a:endParaRPr>
              <a:solidFill>
                <a:schemeClr val="dk1"/>
              </a:solidFill>
              <a:latin typeface="Verdana"/>
              <a:ea typeface="Verdana"/>
              <a:cs typeface="Verdana"/>
              <a:sym typeface="Verdana"/>
            </a:endParaRPr>
          </a:p>
          <a:p>
            <a:pPr marL="457200" marR="25400" lvl="0" indent="-317500" algn="just" rtl="0">
              <a:lnSpc>
                <a:spcPct val="140000"/>
              </a:lnSpc>
              <a:spcBef>
                <a:spcPts val="0"/>
              </a:spcBef>
              <a:spcAft>
                <a:spcPts val="0"/>
              </a:spcAft>
              <a:buClr>
                <a:schemeClr val="dk1"/>
              </a:buClr>
              <a:buSzPts val="1400"/>
              <a:buFont typeface="Verdana"/>
              <a:buChar char="➔"/>
            </a:pPr>
            <a:r>
              <a:rPr lang="en-GB" b="1">
                <a:solidFill>
                  <a:schemeClr val="dk1"/>
                </a:solidFill>
                <a:latin typeface="Verdana"/>
                <a:ea typeface="Verdana"/>
                <a:cs typeface="Verdana"/>
                <a:sym typeface="Verdana"/>
              </a:rPr>
              <a:t>ngAfterContentInit :</a:t>
            </a:r>
            <a:r>
              <a:rPr lang="en-GB">
                <a:solidFill>
                  <a:schemeClr val="dk1"/>
                </a:solidFill>
                <a:latin typeface="Verdana"/>
                <a:ea typeface="Verdana"/>
                <a:cs typeface="Verdana"/>
                <a:sym typeface="Verdana"/>
              </a:rPr>
              <a:t> This is called in response after Angular projects external content into the component's view.</a:t>
            </a:r>
            <a:endParaRPr>
              <a:solidFill>
                <a:schemeClr val="dk1"/>
              </a:solidFill>
              <a:latin typeface="Verdana"/>
              <a:ea typeface="Verdana"/>
              <a:cs typeface="Verdana"/>
              <a:sym typeface="Verdana"/>
            </a:endParaRPr>
          </a:p>
          <a:p>
            <a:pPr marL="457200" marR="25400" lvl="0" indent="-317500" algn="just" rtl="0">
              <a:lnSpc>
                <a:spcPct val="140000"/>
              </a:lnSpc>
              <a:spcBef>
                <a:spcPts val="0"/>
              </a:spcBef>
              <a:spcAft>
                <a:spcPts val="0"/>
              </a:spcAft>
              <a:buClr>
                <a:schemeClr val="dk1"/>
              </a:buClr>
              <a:buSzPts val="1400"/>
              <a:buFont typeface="Verdana"/>
              <a:buChar char="➔"/>
            </a:pPr>
            <a:r>
              <a:rPr lang="en-GB" b="1">
                <a:solidFill>
                  <a:schemeClr val="dk1"/>
                </a:solidFill>
                <a:latin typeface="Verdana"/>
                <a:ea typeface="Verdana"/>
                <a:cs typeface="Verdana"/>
                <a:sym typeface="Verdana"/>
              </a:rPr>
              <a:t>ngAfterContentChecked :</a:t>
            </a:r>
            <a:r>
              <a:rPr lang="en-GB">
                <a:solidFill>
                  <a:schemeClr val="dk1"/>
                </a:solidFill>
                <a:latin typeface="Verdana"/>
                <a:ea typeface="Verdana"/>
                <a:cs typeface="Verdana"/>
                <a:sym typeface="Verdana"/>
              </a:rPr>
              <a:t> This is called in response after Angular checks the content projected into the component.</a:t>
            </a:r>
            <a:endParaRPr>
              <a:solidFill>
                <a:schemeClr val="dk1"/>
              </a:solidFill>
              <a:latin typeface="Verdana"/>
              <a:ea typeface="Verdana"/>
              <a:cs typeface="Verdana"/>
              <a:sym typeface="Verdana"/>
            </a:endParaRPr>
          </a:p>
          <a:p>
            <a:pPr marL="457200" marR="25400" lvl="0" indent="-317500" algn="just" rtl="0">
              <a:lnSpc>
                <a:spcPct val="140000"/>
              </a:lnSpc>
              <a:spcBef>
                <a:spcPts val="0"/>
              </a:spcBef>
              <a:spcAft>
                <a:spcPts val="0"/>
              </a:spcAft>
              <a:buClr>
                <a:schemeClr val="dk1"/>
              </a:buClr>
              <a:buSzPts val="1400"/>
              <a:buFont typeface="Verdana"/>
              <a:buChar char="➔"/>
            </a:pPr>
            <a:r>
              <a:rPr lang="en-GB" b="1">
                <a:solidFill>
                  <a:schemeClr val="dk1"/>
                </a:solidFill>
                <a:latin typeface="Verdana"/>
                <a:ea typeface="Verdana"/>
                <a:cs typeface="Verdana"/>
                <a:sym typeface="Verdana"/>
              </a:rPr>
              <a:t>ngAfterViewInit : </a:t>
            </a:r>
            <a:r>
              <a:rPr lang="en-GB">
                <a:solidFill>
                  <a:schemeClr val="dk1"/>
                </a:solidFill>
                <a:latin typeface="Verdana"/>
                <a:ea typeface="Verdana"/>
                <a:cs typeface="Verdana"/>
                <a:sym typeface="Verdana"/>
              </a:rPr>
              <a:t>This is called in response after Angular initializes the component's views and child views.</a:t>
            </a:r>
            <a:endParaRPr>
              <a:solidFill>
                <a:schemeClr val="dk1"/>
              </a:solidFill>
              <a:latin typeface="Verdana"/>
              <a:ea typeface="Verdana"/>
              <a:cs typeface="Verdana"/>
              <a:sym typeface="Verdana"/>
            </a:endParaRPr>
          </a:p>
          <a:p>
            <a:pPr marL="457200" marR="25400" lvl="0" indent="-317500" algn="just" rtl="0">
              <a:lnSpc>
                <a:spcPct val="140000"/>
              </a:lnSpc>
              <a:spcBef>
                <a:spcPts val="0"/>
              </a:spcBef>
              <a:spcAft>
                <a:spcPts val="0"/>
              </a:spcAft>
              <a:buClr>
                <a:schemeClr val="dk1"/>
              </a:buClr>
              <a:buSzPts val="1400"/>
              <a:buFont typeface="Verdana"/>
              <a:buChar char="➔"/>
            </a:pPr>
            <a:r>
              <a:rPr lang="en-GB" b="1">
                <a:solidFill>
                  <a:schemeClr val="dk1"/>
                </a:solidFill>
                <a:latin typeface="Verdana"/>
                <a:ea typeface="Verdana"/>
                <a:cs typeface="Verdana"/>
                <a:sym typeface="Verdana"/>
              </a:rPr>
              <a:t>ngAfterViewChecked : </a:t>
            </a:r>
            <a:r>
              <a:rPr lang="en-GB">
                <a:solidFill>
                  <a:schemeClr val="dk1"/>
                </a:solidFill>
                <a:latin typeface="Verdana"/>
                <a:ea typeface="Verdana"/>
                <a:cs typeface="Verdana"/>
                <a:sym typeface="Verdana"/>
              </a:rPr>
              <a:t>This is called in response after Angular checks the component's views and child views.</a:t>
            </a:r>
            <a:endParaRPr>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63"/>
          <p:cNvSpPr txBox="1">
            <a:spLocks noGrp="1"/>
          </p:cNvSpPr>
          <p:nvPr>
            <p:ph type="ctrTitle"/>
          </p:nvPr>
        </p:nvSpPr>
        <p:spPr>
          <a:xfrm>
            <a:off x="400175" y="3136200"/>
            <a:ext cx="3719400" cy="180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a:t>ANGULAR DECORATORS</a:t>
            </a:r>
            <a:endParaRPr sz="3600"/>
          </a:p>
        </p:txBody>
      </p:sp>
      <p:sp>
        <p:nvSpPr>
          <p:cNvPr id="476" name="Google Shape;476;p63"/>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2000" b="1">
                <a:solidFill>
                  <a:srgbClr val="3F5378"/>
                </a:solidFill>
                <a:latin typeface="Roboto Condensed"/>
                <a:ea typeface="Roboto Condensed"/>
                <a:cs typeface="Roboto Condensed"/>
                <a:sym typeface="Roboto Condensed"/>
              </a:rPr>
              <a:t>7</a:t>
            </a:r>
            <a:endParaRPr sz="3000" b="1">
              <a:solidFill>
                <a:srgbClr val="3F5378"/>
              </a:solidFill>
              <a:latin typeface="Roboto Condensed"/>
              <a:ea typeface="Roboto Condensed"/>
              <a:cs typeface="Roboto Condensed"/>
              <a:sym typeface="Roboto Condense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64"/>
          <p:cNvSpPr txBox="1">
            <a:spLocks noGrp="1"/>
          </p:cNvSpPr>
          <p:nvPr>
            <p:ph type="title" idx="4294967295"/>
          </p:nvPr>
        </p:nvSpPr>
        <p:spPr>
          <a:xfrm>
            <a:off x="235400" y="198275"/>
            <a:ext cx="8596800" cy="52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b="1"/>
              <a:t>What is a Angular </a:t>
            </a:r>
            <a:r>
              <a:rPr lang="en-GB" sz="2400" b="1">
                <a:solidFill>
                  <a:srgbClr val="333333"/>
                </a:solidFill>
              </a:rPr>
              <a:t>Decorators</a:t>
            </a:r>
            <a:r>
              <a:rPr lang="en-GB" sz="2400" b="1"/>
              <a:t>?</a:t>
            </a:r>
            <a:endParaRPr sz="2400" b="1"/>
          </a:p>
        </p:txBody>
      </p:sp>
      <p:sp>
        <p:nvSpPr>
          <p:cNvPr id="482" name="Google Shape;482;p64"/>
          <p:cNvSpPr txBox="1"/>
          <p:nvPr/>
        </p:nvSpPr>
        <p:spPr>
          <a:xfrm>
            <a:off x="235400" y="852125"/>
            <a:ext cx="8662500" cy="408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highlight>
                  <a:srgbClr val="FFFFFF"/>
                </a:highlight>
                <a:latin typeface="Verdana"/>
                <a:ea typeface="Verdana"/>
                <a:cs typeface="Verdana"/>
                <a:sym typeface="Verdana"/>
              </a:rPr>
              <a:t>Different types of decorators that Angular offers. There are four main types:</a:t>
            </a:r>
            <a:endParaRPr sz="1200">
              <a:solidFill>
                <a:schemeClr val="dk1"/>
              </a:solidFill>
              <a:highlight>
                <a:srgbClr val="FFFFFF"/>
              </a:highlight>
              <a:latin typeface="Verdana"/>
              <a:ea typeface="Verdana"/>
              <a:cs typeface="Verdana"/>
              <a:sym typeface="Verdana"/>
            </a:endParaRPr>
          </a:p>
          <a:p>
            <a:pPr marL="0" lvl="0" indent="0" algn="l" rtl="0">
              <a:spcBef>
                <a:spcPts val="0"/>
              </a:spcBef>
              <a:spcAft>
                <a:spcPts val="0"/>
              </a:spcAft>
              <a:buNone/>
            </a:pPr>
            <a:endParaRPr sz="1200">
              <a:solidFill>
                <a:schemeClr val="dk1"/>
              </a:solidFill>
              <a:highlight>
                <a:srgbClr val="FFFFFF"/>
              </a:highlight>
              <a:latin typeface="Verdana"/>
              <a:ea typeface="Verdana"/>
              <a:cs typeface="Verdana"/>
              <a:sym typeface="Verdana"/>
            </a:endParaRPr>
          </a:p>
          <a:p>
            <a:pPr marL="457200" lvl="0" indent="-304800" algn="l" rtl="0">
              <a:lnSpc>
                <a:spcPct val="150000"/>
              </a:lnSpc>
              <a:spcBef>
                <a:spcPts val="100"/>
              </a:spcBef>
              <a:spcAft>
                <a:spcPts val="0"/>
              </a:spcAft>
              <a:buClr>
                <a:schemeClr val="dk1"/>
              </a:buClr>
              <a:buSzPts val="1200"/>
              <a:buFont typeface="Verdana"/>
              <a:buChar char="●"/>
            </a:pPr>
            <a:r>
              <a:rPr lang="en-GB" sz="1200" b="1">
                <a:solidFill>
                  <a:schemeClr val="dk1"/>
                </a:solidFill>
                <a:latin typeface="Verdana"/>
                <a:ea typeface="Verdana"/>
                <a:cs typeface="Verdana"/>
                <a:sym typeface="Verdana"/>
              </a:rPr>
              <a:t>Class decorators :</a:t>
            </a:r>
            <a:r>
              <a:rPr lang="en-GB" sz="1200">
                <a:solidFill>
                  <a:schemeClr val="dk1"/>
                </a:solidFill>
                <a:latin typeface="Verdana"/>
                <a:ea typeface="Verdana"/>
                <a:cs typeface="Verdana"/>
                <a:sym typeface="Verdana"/>
              </a:rPr>
              <a:t> </a:t>
            </a:r>
            <a:r>
              <a:rPr lang="en-GB" sz="1200">
                <a:solidFill>
                  <a:schemeClr val="dk1"/>
                </a:solidFill>
                <a:highlight>
                  <a:srgbClr val="FFFFFF"/>
                </a:highlight>
                <a:latin typeface="Verdana"/>
                <a:ea typeface="Verdana"/>
                <a:cs typeface="Verdana"/>
                <a:sym typeface="Verdana"/>
              </a:rPr>
              <a:t>These are the top-level decorators that we use to express </a:t>
            </a:r>
            <a:r>
              <a:rPr lang="en-GB" sz="1200" i="1">
                <a:solidFill>
                  <a:schemeClr val="dk1"/>
                </a:solidFill>
                <a:highlight>
                  <a:srgbClr val="FFFFFF"/>
                </a:highlight>
                <a:latin typeface="Verdana"/>
                <a:ea typeface="Verdana"/>
                <a:cs typeface="Verdana"/>
                <a:sym typeface="Verdana"/>
              </a:rPr>
              <a:t>intent</a:t>
            </a:r>
            <a:r>
              <a:rPr lang="en-GB" sz="1200">
                <a:solidFill>
                  <a:schemeClr val="dk1"/>
                </a:solidFill>
                <a:highlight>
                  <a:srgbClr val="FFFFFF"/>
                </a:highlight>
                <a:latin typeface="Verdana"/>
                <a:ea typeface="Verdana"/>
                <a:cs typeface="Verdana"/>
                <a:sym typeface="Verdana"/>
              </a:rPr>
              <a:t> for classes. They allow us to tell Angular that a particular class is a component, or module</a:t>
            </a:r>
            <a:endParaRPr sz="1200">
              <a:solidFill>
                <a:schemeClr val="dk1"/>
              </a:solidFill>
              <a:highlight>
                <a:srgbClr val="FFFFFF"/>
              </a:highlight>
              <a:latin typeface="Verdana"/>
              <a:ea typeface="Verdana"/>
              <a:cs typeface="Verdana"/>
              <a:sym typeface="Verdana"/>
            </a:endParaRPr>
          </a:p>
          <a:p>
            <a:pPr marL="0" lvl="0" indent="0" algn="l" rtl="0">
              <a:lnSpc>
                <a:spcPct val="150000"/>
              </a:lnSpc>
              <a:spcBef>
                <a:spcPts val="100"/>
              </a:spcBef>
              <a:spcAft>
                <a:spcPts val="0"/>
              </a:spcAft>
              <a:buNone/>
            </a:pPr>
            <a:r>
              <a:rPr lang="en-GB" sz="1200">
                <a:solidFill>
                  <a:schemeClr val="dk1"/>
                </a:solidFill>
                <a:latin typeface="Verdana"/>
                <a:ea typeface="Verdana"/>
                <a:cs typeface="Verdana"/>
                <a:sym typeface="Verdana"/>
              </a:rPr>
              <a:t>         e.g. </a:t>
            </a:r>
            <a:r>
              <a:rPr lang="en-GB" sz="1200">
                <a:solidFill>
                  <a:srgbClr val="8F46C9"/>
                </a:solidFill>
                <a:latin typeface="Verdana"/>
                <a:ea typeface="Verdana"/>
                <a:cs typeface="Verdana"/>
                <a:sym typeface="Verdana"/>
              </a:rPr>
              <a:t>@Component</a:t>
            </a:r>
            <a:r>
              <a:rPr lang="en-GB" sz="1200">
                <a:solidFill>
                  <a:schemeClr val="dk1"/>
                </a:solidFill>
                <a:latin typeface="Verdana"/>
                <a:ea typeface="Verdana"/>
                <a:cs typeface="Verdana"/>
                <a:sym typeface="Verdana"/>
              </a:rPr>
              <a:t> and </a:t>
            </a:r>
            <a:r>
              <a:rPr lang="en-GB" sz="1200">
                <a:solidFill>
                  <a:srgbClr val="8F46C9"/>
                </a:solidFill>
                <a:latin typeface="Verdana"/>
                <a:ea typeface="Verdana"/>
                <a:cs typeface="Verdana"/>
                <a:sym typeface="Verdana"/>
              </a:rPr>
              <a:t>@NgModule</a:t>
            </a:r>
            <a:endParaRPr sz="1200">
              <a:solidFill>
                <a:srgbClr val="8F46C9"/>
              </a:solidFill>
              <a:latin typeface="Verdana"/>
              <a:ea typeface="Verdana"/>
              <a:cs typeface="Verdana"/>
              <a:sym typeface="Verdana"/>
            </a:endParaRPr>
          </a:p>
          <a:p>
            <a:pPr marL="457200" lvl="0" indent="-304800" algn="l" rtl="0">
              <a:lnSpc>
                <a:spcPct val="150000"/>
              </a:lnSpc>
              <a:spcBef>
                <a:spcPts val="100"/>
              </a:spcBef>
              <a:spcAft>
                <a:spcPts val="0"/>
              </a:spcAft>
              <a:buClr>
                <a:schemeClr val="dk1"/>
              </a:buClr>
              <a:buSzPts val="1200"/>
              <a:buFont typeface="Verdana"/>
              <a:buChar char="●"/>
            </a:pPr>
            <a:r>
              <a:rPr lang="en-GB" sz="1200" b="1">
                <a:solidFill>
                  <a:schemeClr val="dk1"/>
                </a:solidFill>
                <a:latin typeface="Verdana"/>
                <a:ea typeface="Verdana"/>
                <a:cs typeface="Verdana"/>
                <a:sym typeface="Verdana"/>
              </a:rPr>
              <a:t>Property decorators :</a:t>
            </a:r>
            <a:r>
              <a:rPr lang="en-GB" sz="1200">
                <a:solidFill>
                  <a:schemeClr val="dk1"/>
                </a:solidFill>
                <a:latin typeface="Verdana"/>
                <a:ea typeface="Verdana"/>
                <a:cs typeface="Verdana"/>
                <a:sym typeface="Verdana"/>
              </a:rPr>
              <a:t> Those are properties inside classes, </a:t>
            </a:r>
            <a:r>
              <a:rPr lang="en-GB" sz="1200">
                <a:solidFill>
                  <a:schemeClr val="dk1"/>
                </a:solidFill>
                <a:highlight>
                  <a:srgbClr val="FFFFFF"/>
                </a:highlight>
                <a:latin typeface="Verdana"/>
                <a:ea typeface="Verdana"/>
                <a:cs typeface="Verdana"/>
                <a:sym typeface="Verdana"/>
              </a:rPr>
              <a:t>They allow us to decorate specific properties within our classes - an extremely powerful mechanism.</a:t>
            </a:r>
            <a:endParaRPr sz="1200">
              <a:solidFill>
                <a:schemeClr val="dk1"/>
              </a:solidFill>
              <a:highlight>
                <a:srgbClr val="FFFFFF"/>
              </a:highlight>
              <a:latin typeface="Verdana"/>
              <a:ea typeface="Verdana"/>
              <a:cs typeface="Verdana"/>
              <a:sym typeface="Verdana"/>
            </a:endParaRPr>
          </a:p>
          <a:p>
            <a:pPr marL="0" lvl="0" indent="0" algn="l" rtl="0">
              <a:lnSpc>
                <a:spcPct val="150000"/>
              </a:lnSpc>
              <a:spcBef>
                <a:spcPts val="100"/>
              </a:spcBef>
              <a:spcAft>
                <a:spcPts val="0"/>
              </a:spcAft>
              <a:buNone/>
            </a:pPr>
            <a:r>
              <a:rPr lang="en-GB" sz="1200">
                <a:solidFill>
                  <a:schemeClr val="dk1"/>
                </a:solidFill>
                <a:latin typeface="Verdana"/>
                <a:ea typeface="Verdana"/>
                <a:cs typeface="Verdana"/>
                <a:sym typeface="Verdana"/>
              </a:rPr>
              <a:t>         e.g. </a:t>
            </a:r>
            <a:r>
              <a:rPr lang="en-GB" sz="1200">
                <a:solidFill>
                  <a:srgbClr val="8F46C9"/>
                </a:solidFill>
                <a:latin typeface="Verdana"/>
                <a:ea typeface="Verdana"/>
                <a:cs typeface="Verdana"/>
                <a:sym typeface="Verdana"/>
              </a:rPr>
              <a:t>@Input</a:t>
            </a:r>
            <a:r>
              <a:rPr lang="en-GB" sz="1200">
                <a:solidFill>
                  <a:schemeClr val="dk1"/>
                </a:solidFill>
                <a:latin typeface="Verdana"/>
                <a:ea typeface="Verdana"/>
                <a:cs typeface="Verdana"/>
                <a:sym typeface="Verdana"/>
              </a:rPr>
              <a:t> and </a:t>
            </a:r>
            <a:r>
              <a:rPr lang="en-GB" sz="1200">
                <a:solidFill>
                  <a:srgbClr val="8F46C9"/>
                </a:solidFill>
                <a:latin typeface="Verdana"/>
                <a:ea typeface="Verdana"/>
                <a:cs typeface="Verdana"/>
                <a:sym typeface="Verdana"/>
              </a:rPr>
              <a:t>@Output</a:t>
            </a:r>
            <a:endParaRPr sz="1200">
              <a:solidFill>
                <a:srgbClr val="8F46C9"/>
              </a:solidFill>
              <a:latin typeface="Verdana"/>
              <a:ea typeface="Verdana"/>
              <a:cs typeface="Verdana"/>
              <a:sym typeface="Verdana"/>
            </a:endParaRPr>
          </a:p>
          <a:p>
            <a:pPr marL="457200" lvl="0" indent="-304800" algn="l" rtl="0">
              <a:lnSpc>
                <a:spcPct val="150000"/>
              </a:lnSpc>
              <a:spcBef>
                <a:spcPts val="100"/>
              </a:spcBef>
              <a:spcAft>
                <a:spcPts val="0"/>
              </a:spcAft>
              <a:buClr>
                <a:schemeClr val="dk1"/>
              </a:buClr>
              <a:buSzPts val="1200"/>
              <a:buFont typeface="Verdana"/>
              <a:buChar char="●"/>
            </a:pPr>
            <a:r>
              <a:rPr lang="en-GB" sz="1200" b="1">
                <a:solidFill>
                  <a:schemeClr val="dk1"/>
                </a:solidFill>
                <a:latin typeface="Verdana"/>
                <a:ea typeface="Verdana"/>
                <a:cs typeface="Verdana"/>
                <a:sym typeface="Verdana"/>
              </a:rPr>
              <a:t>Method decorators :</a:t>
            </a:r>
            <a:r>
              <a:rPr lang="en-GB" sz="1200">
                <a:solidFill>
                  <a:schemeClr val="dk1"/>
                </a:solidFill>
                <a:latin typeface="Verdana"/>
                <a:ea typeface="Verdana"/>
                <a:cs typeface="Verdana"/>
                <a:sym typeface="Verdana"/>
              </a:rPr>
              <a:t> Those are methods inside classes, </a:t>
            </a:r>
            <a:r>
              <a:rPr lang="en-GB" sz="1200">
                <a:solidFill>
                  <a:schemeClr val="dk1"/>
                </a:solidFill>
                <a:highlight>
                  <a:srgbClr val="FFFFFF"/>
                </a:highlight>
                <a:latin typeface="Verdana"/>
                <a:ea typeface="Verdana"/>
                <a:cs typeface="Verdana"/>
                <a:sym typeface="Verdana"/>
              </a:rPr>
              <a:t>Method decorators are very similar to property decorators but are used for methods instead. </a:t>
            </a:r>
            <a:endParaRPr sz="1200">
              <a:solidFill>
                <a:schemeClr val="dk1"/>
              </a:solidFill>
              <a:highlight>
                <a:srgbClr val="FFFFFF"/>
              </a:highlight>
              <a:latin typeface="Verdana"/>
              <a:ea typeface="Verdana"/>
              <a:cs typeface="Verdana"/>
              <a:sym typeface="Verdana"/>
            </a:endParaRPr>
          </a:p>
          <a:p>
            <a:pPr marL="0" lvl="0" indent="0" algn="l" rtl="0">
              <a:lnSpc>
                <a:spcPct val="150000"/>
              </a:lnSpc>
              <a:spcBef>
                <a:spcPts val="100"/>
              </a:spcBef>
              <a:spcAft>
                <a:spcPts val="0"/>
              </a:spcAft>
              <a:buNone/>
            </a:pPr>
            <a:r>
              <a:rPr lang="en-GB" sz="1200">
                <a:solidFill>
                  <a:schemeClr val="dk1"/>
                </a:solidFill>
                <a:latin typeface="Verdana"/>
                <a:ea typeface="Verdana"/>
                <a:cs typeface="Verdana"/>
                <a:sym typeface="Verdana"/>
              </a:rPr>
              <a:t>        e.g. </a:t>
            </a:r>
            <a:r>
              <a:rPr lang="en-GB" sz="1200">
                <a:solidFill>
                  <a:srgbClr val="8F46C9"/>
                </a:solidFill>
                <a:latin typeface="Verdana"/>
                <a:ea typeface="Verdana"/>
                <a:cs typeface="Verdana"/>
                <a:sym typeface="Verdana"/>
              </a:rPr>
              <a:t>@HostListener</a:t>
            </a:r>
            <a:endParaRPr sz="1200">
              <a:solidFill>
                <a:srgbClr val="8F46C9"/>
              </a:solidFill>
              <a:latin typeface="Verdana"/>
              <a:ea typeface="Verdana"/>
              <a:cs typeface="Verdana"/>
              <a:sym typeface="Verdana"/>
            </a:endParaRPr>
          </a:p>
          <a:p>
            <a:pPr marL="457200" lvl="0" indent="-304800" algn="l" rtl="0">
              <a:lnSpc>
                <a:spcPct val="150000"/>
              </a:lnSpc>
              <a:spcBef>
                <a:spcPts val="100"/>
              </a:spcBef>
              <a:spcAft>
                <a:spcPts val="0"/>
              </a:spcAft>
              <a:buClr>
                <a:schemeClr val="dk1"/>
              </a:buClr>
              <a:buSzPts val="1200"/>
              <a:buFont typeface="Verdana"/>
              <a:buChar char="●"/>
            </a:pPr>
            <a:r>
              <a:rPr lang="en-GB" sz="1200" b="1">
                <a:solidFill>
                  <a:schemeClr val="dk1"/>
                </a:solidFill>
                <a:latin typeface="Verdana"/>
                <a:ea typeface="Verdana"/>
                <a:cs typeface="Verdana"/>
                <a:sym typeface="Verdana"/>
              </a:rPr>
              <a:t>Parameter decorators :</a:t>
            </a:r>
            <a:r>
              <a:rPr lang="en-GB" sz="1200">
                <a:solidFill>
                  <a:schemeClr val="dk1"/>
                </a:solidFill>
                <a:latin typeface="Verdana"/>
                <a:ea typeface="Verdana"/>
                <a:cs typeface="Verdana"/>
                <a:sym typeface="Verdana"/>
              </a:rPr>
              <a:t> Those are parameters inside class constructors,  </a:t>
            </a:r>
            <a:r>
              <a:rPr lang="en-GB" sz="1200">
                <a:solidFill>
                  <a:schemeClr val="dk1"/>
                </a:solidFill>
                <a:highlight>
                  <a:srgbClr val="FFFFFF"/>
                </a:highlight>
                <a:latin typeface="Verdana"/>
                <a:ea typeface="Verdana"/>
                <a:cs typeface="Verdana"/>
                <a:sym typeface="Verdana"/>
              </a:rPr>
              <a:t>An example of this is </a:t>
            </a:r>
            <a:r>
              <a:rPr lang="en-GB" sz="1200">
                <a:solidFill>
                  <a:srgbClr val="8F46C9"/>
                </a:solidFill>
                <a:latin typeface="Verdana"/>
                <a:ea typeface="Verdana"/>
                <a:cs typeface="Verdana"/>
                <a:sym typeface="Verdana"/>
              </a:rPr>
              <a:t>@Inject</a:t>
            </a:r>
            <a:r>
              <a:rPr lang="en-GB" sz="1200">
                <a:solidFill>
                  <a:schemeClr val="dk1"/>
                </a:solidFill>
                <a:highlight>
                  <a:srgbClr val="FFFFFF"/>
                </a:highlight>
                <a:latin typeface="Verdana"/>
                <a:ea typeface="Verdana"/>
                <a:cs typeface="Verdana"/>
                <a:sym typeface="Verdana"/>
              </a:rPr>
              <a:t> that lets us tell Angular what we want that parameter to be initiated with</a:t>
            </a:r>
            <a:endParaRPr sz="1200">
              <a:solidFill>
                <a:schemeClr val="dk1"/>
              </a:solidFill>
              <a:highlight>
                <a:srgbClr val="FFFFFF"/>
              </a:highlight>
              <a:latin typeface="Verdana"/>
              <a:ea typeface="Verdana"/>
              <a:cs typeface="Verdana"/>
              <a:sym typeface="Verdana"/>
            </a:endParaRPr>
          </a:p>
          <a:p>
            <a:pPr marL="0" lvl="0" indent="457200" algn="l" rtl="0">
              <a:lnSpc>
                <a:spcPct val="150000"/>
              </a:lnSpc>
              <a:spcBef>
                <a:spcPts val="100"/>
              </a:spcBef>
              <a:spcAft>
                <a:spcPts val="0"/>
              </a:spcAft>
              <a:buNone/>
            </a:pPr>
            <a:r>
              <a:rPr lang="en-GB" sz="1200">
                <a:solidFill>
                  <a:schemeClr val="dk1"/>
                </a:solidFill>
                <a:latin typeface="Verdana"/>
                <a:ea typeface="Verdana"/>
                <a:cs typeface="Verdana"/>
                <a:sym typeface="Verdana"/>
              </a:rPr>
              <a:t>e.g. </a:t>
            </a:r>
            <a:r>
              <a:rPr lang="en-GB" sz="1200">
                <a:solidFill>
                  <a:srgbClr val="8F46C9"/>
                </a:solidFill>
                <a:latin typeface="Verdana"/>
                <a:ea typeface="Verdana"/>
                <a:cs typeface="Verdana"/>
                <a:sym typeface="Verdana"/>
              </a:rPr>
              <a:t>@Inject</a:t>
            </a:r>
            <a:endParaRPr sz="1200">
              <a:solidFill>
                <a:srgbClr val="8F46C9"/>
              </a:solidFill>
              <a:latin typeface="Verdana"/>
              <a:ea typeface="Verdana"/>
              <a:cs typeface="Verdana"/>
              <a:sym typeface="Verdana"/>
            </a:endParaRPr>
          </a:p>
          <a:p>
            <a:pPr marL="0" lvl="0" indent="0" algn="l" rtl="0">
              <a:spcBef>
                <a:spcPts val="100"/>
              </a:spcBef>
              <a:spcAft>
                <a:spcPts val="0"/>
              </a:spcAft>
              <a:buNone/>
            </a:pPr>
            <a:endParaRPr sz="12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65"/>
          <p:cNvSpPr txBox="1"/>
          <p:nvPr/>
        </p:nvSpPr>
        <p:spPr>
          <a:xfrm>
            <a:off x="251950" y="564925"/>
            <a:ext cx="8707800" cy="12948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200">
                <a:solidFill>
                  <a:schemeClr val="dk1"/>
                </a:solidFill>
                <a:highlight>
                  <a:srgbClr val="FFFFFF"/>
                </a:highlight>
                <a:latin typeface="Verdana"/>
                <a:ea typeface="Verdana"/>
                <a:cs typeface="Verdana"/>
                <a:sym typeface="Verdana"/>
              </a:rPr>
              <a:t>Decorators are actually just functions, it’s as simple as that, and are called with whatever they are decorating. A method decorator will be called with the value of the method it’s decorating, and a class decorator will be called with the class to be decorated.</a:t>
            </a:r>
            <a:endParaRPr sz="1200">
              <a:latin typeface="Verdana"/>
              <a:ea typeface="Verdana"/>
              <a:cs typeface="Verdana"/>
              <a:sym typeface="Verdana"/>
            </a:endParaRPr>
          </a:p>
        </p:txBody>
      </p:sp>
      <p:sp>
        <p:nvSpPr>
          <p:cNvPr id="488" name="Google Shape;488;p65"/>
          <p:cNvSpPr txBox="1"/>
          <p:nvPr/>
        </p:nvSpPr>
        <p:spPr>
          <a:xfrm>
            <a:off x="251950" y="105925"/>
            <a:ext cx="8634300" cy="459000"/>
          </a:xfrm>
          <a:prstGeom prst="rect">
            <a:avLst/>
          </a:prstGeom>
          <a:noFill/>
          <a:ln>
            <a:noFill/>
          </a:ln>
        </p:spPr>
        <p:txBody>
          <a:bodyPr spcFirstLastPara="1" wrap="square" lIns="91425" tIns="91425" rIns="91425" bIns="91425" anchor="ctr" anchorCtr="0">
            <a:noAutofit/>
          </a:bodyPr>
          <a:lstStyle/>
          <a:p>
            <a:pPr marL="0" lvl="0" indent="0" algn="l" rtl="0">
              <a:lnSpc>
                <a:spcPct val="123809"/>
              </a:lnSpc>
              <a:spcBef>
                <a:spcPts val="0"/>
              </a:spcBef>
              <a:spcAft>
                <a:spcPts val="0"/>
              </a:spcAft>
              <a:buNone/>
            </a:pPr>
            <a:r>
              <a:rPr lang="en-GB" sz="2400" b="1"/>
              <a:t>Custom decorator</a:t>
            </a:r>
            <a:endParaRPr sz="2400" b="1"/>
          </a:p>
        </p:txBody>
      </p:sp>
      <p:pic>
        <p:nvPicPr>
          <p:cNvPr id="489" name="Google Shape;489;p65"/>
          <p:cNvPicPr preferRelativeResize="0"/>
          <p:nvPr/>
        </p:nvPicPr>
        <p:blipFill>
          <a:blip r:embed="rId3">
            <a:alphaModFix/>
          </a:blip>
          <a:stretch>
            <a:fillRect/>
          </a:stretch>
        </p:blipFill>
        <p:spPr>
          <a:xfrm>
            <a:off x="4766225" y="1647250"/>
            <a:ext cx="3931825" cy="32580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6"/>
          <p:cNvSpPr txBox="1"/>
          <p:nvPr/>
        </p:nvSpPr>
        <p:spPr>
          <a:xfrm>
            <a:off x="200100" y="70625"/>
            <a:ext cx="6555900" cy="506100"/>
          </a:xfrm>
          <a:prstGeom prst="rect">
            <a:avLst/>
          </a:prstGeom>
          <a:noFill/>
          <a:ln>
            <a:noFill/>
          </a:ln>
        </p:spPr>
        <p:txBody>
          <a:bodyPr spcFirstLastPara="1" wrap="square" lIns="91425" tIns="91425" rIns="91425" bIns="91425" anchor="ctr" anchorCtr="0">
            <a:noAutofit/>
          </a:bodyPr>
          <a:lstStyle/>
          <a:p>
            <a:pPr marL="0" lvl="0" indent="0" algn="l" rtl="0">
              <a:lnSpc>
                <a:spcPct val="114130"/>
              </a:lnSpc>
              <a:spcBef>
                <a:spcPts val="0"/>
              </a:spcBef>
              <a:spcAft>
                <a:spcPts val="0"/>
              </a:spcAft>
              <a:buNone/>
            </a:pPr>
            <a:r>
              <a:rPr lang="en-GB" sz="2400" b="1">
                <a:solidFill>
                  <a:srgbClr val="333333"/>
                </a:solidFill>
              </a:rPr>
              <a:t>Angular 2 @Input and @Output</a:t>
            </a:r>
            <a:endParaRPr sz="2400" b="1">
              <a:solidFill>
                <a:srgbClr val="333333"/>
              </a:solidFill>
            </a:endParaRPr>
          </a:p>
        </p:txBody>
      </p:sp>
      <p:sp>
        <p:nvSpPr>
          <p:cNvPr id="495" name="Google Shape;495;p66"/>
          <p:cNvSpPr txBox="1"/>
          <p:nvPr/>
        </p:nvSpPr>
        <p:spPr>
          <a:xfrm>
            <a:off x="200100" y="576725"/>
            <a:ext cx="8521500" cy="17421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200">
                <a:solidFill>
                  <a:srgbClr val="111111"/>
                </a:solidFill>
                <a:highlight>
                  <a:srgbClr val="FFFFFF"/>
                </a:highlight>
                <a:latin typeface="Verdana"/>
                <a:ea typeface="Verdana"/>
                <a:cs typeface="Verdana"/>
                <a:sym typeface="Verdana"/>
              </a:rPr>
              <a:t>Input and Output are two decorators in Angular responsible for communication between two components.</a:t>
            </a:r>
            <a:endParaRPr sz="1200">
              <a:solidFill>
                <a:srgbClr val="111111"/>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None/>
            </a:pPr>
            <a:r>
              <a:rPr lang="en-GB" sz="1200">
                <a:solidFill>
                  <a:schemeClr val="dk1"/>
                </a:solidFill>
                <a:highlight>
                  <a:srgbClr val="FFFFFF"/>
                </a:highlight>
                <a:latin typeface="Verdana"/>
                <a:ea typeface="Verdana"/>
                <a:cs typeface="Verdana"/>
                <a:sym typeface="Verdana"/>
              </a:rPr>
              <a:t>@Input is a decorator to mark an input property and @Output is a decorator to mark an output property. </a:t>
            </a:r>
            <a:r>
              <a:rPr lang="en-GB" sz="1200">
                <a:solidFill>
                  <a:srgbClr val="990000"/>
                </a:solidFill>
                <a:highlight>
                  <a:srgbClr val="EFEBEB"/>
                </a:highlight>
                <a:latin typeface="Verdana"/>
                <a:ea typeface="Verdana"/>
                <a:cs typeface="Verdana"/>
                <a:sym typeface="Verdana"/>
              </a:rPr>
              <a:t>@Input</a:t>
            </a:r>
            <a:r>
              <a:rPr lang="en-GB" sz="1200">
                <a:solidFill>
                  <a:schemeClr val="dk1"/>
                </a:solidFill>
                <a:highlight>
                  <a:srgbClr val="FFFFFF"/>
                </a:highlight>
                <a:latin typeface="Verdana"/>
                <a:ea typeface="Verdana"/>
                <a:cs typeface="Verdana"/>
                <a:sym typeface="Verdana"/>
              </a:rPr>
              <a:t> is used to define an input property to achieve component property binding. </a:t>
            </a:r>
            <a:r>
              <a:rPr lang="en-GB" sz="1200">
                <a:solidFill>
                  <a:srgbClr val="990000"/>
                </a:solidFill>
                <a:highlight>
                  <a:srgbClr val="EFEBEB"/>
                </a:highlight>
                <a:latin typeface="Verdana"/>
                <a:ea typeface="Verdana"/>
                <a:cs typeface="Verdana"/>
                <a:sym typeface="Verdana"/>
              </a:rPr>
              <a:t>@Output</a:t>
            </a:r>
            <a:r>
              <a:rPr lang="en-GB" sz="1200">
                <a:solidFill>
                  <a:schemeClr val="dk1"/>
                </a:solidFill>
                <a:highlight>
                  <a:srgbClr val="FFFFFF"/>
                </a:highlight>
                <a:latin typeface="Verdana"/>
                <a:ea typeface="Verdana"/>
                <a:cs typeface="Verdana"/>
                <a:sym typeface="Verdana"/>
              </a:rPr>
              <a:t> is used to define output property to achieve custom event binding.</a:t>
            </a:r>
            <a:r>
              <a:rPr lang="en-GB" sz="1200">
                <a:solidFill>
                  <a:srgbClr val="990000"/>
                </a:solidFill>
                <a:highlight>
                  <a:srgbClr val="EFEBEB"/>
                </a:highlight>
                <a:latin typeface="Verdana"/>
                <a:ea typeface="Verdana"/>
                <a:cs typeface="Verdana"/>
                <a:sym typeface="Verdana"/>
              </a:rPr>
              <a:t>@Input</a:t>
            </a:r>
            <a:r>
              <a:rPr lang="en-GB" sz="1200">
                <a:solidFill>
                  <a:schemeClr val="dk1"/>
                </a:solidFill>
                <a:highlight>
                  <a:srgbClr val="FFFFFF"/>
                </a:highlight>
                <a:latin typeface="Verdana"/>
                <a:ea typeface="Verdana"/>
                <a:cs typeface="Verdana"/>
                <a:sym typeface="Verdana"/>
              </a:rPr>
              <a:t> and </a:t>
            </a:r>
            <a:r>
              <a:rPr lang="en-GB" sz="1200">
                <a:solidFill>
                  <a:srgbClr val="990000"/>
                </a:solidFill>
                <a:highlight>
                  <a:srgbClr val="EFEBEB"/>
                </a:highlight>
                <a:latin typeface="Verdana"/>
                <a:ea typeface="Verdana"/>
                <a:cs typeface="Verdana"/>
                <a:sym typeface="Verdana"/>
              </a:rPr>
              <a:t>@Output</a:t>
            </a:r>
            <a:r>
              <a:rPr lang="en-GB" sz="1200">
                <a:solidFill>
                  <a:schemeClr val="dk1"/>
                </a:solidFill>
                <a:highlight>
                  <a:srgbClr val="FFFFFF"/>
                </a:highlight>
                <a:latin typeface="Verdana"/>
                <a:ea typeface="Verdana"/>
                <a:cs typeface="Verdana"/>
                <a:sym typeface="Verdana"/>
              </a:rPr>
              <a:t> can define alias for property names as </a:t>
            </a:r>
            <a:r>
              <a:rPr lang="en-GB" sz="1200">
                <a:solidFill>
                  <a:srgbClr val="990000"/>
                </a:solidFill>
                <a:highlight>
                  <a:srgbClr val="EFEBEB"/>
                </a:highlight>
                <a:latin typeface="Verdana"/>
                <a:ea typeface="Verdana"/>
                <a:cs typeface="Verdana"/>
                <a:sym typeface="Verdana"/>
              </a:rPr>
              <a:t>@Input(alias)</a:t>
            </a:r>
            <a:r>
              <a:rPr lang="en-GB" sz="1200">
                <a:solidFill>
                  <a:schemeClr val="dk1"/>
                </a:solidFill>
                <a:highlight>
                  <a:srgbClr val="FFFFFF"/>
                </a:highlight>
                <a:latin typeface="Verdana"/>
                <a:ea typeface="Verdana"/>
                <a:cs typeface="Verdana"/>
                <a:sym typeface="Verdana"/>
              </a:rPr>
              <a:t> and </a:t>
            </a:r>
            <a:r>
              <a:rPr lang="en-GB" sz="1200">
                <a:solidFill>
                  <a:srgbClr val="990000"/>
                </a:solidFill>
                <a:highlight>
                  <a:srgbClr val="EFEBEB"/>
                </a:highlight>
                <a:latin typeface="Verdana"/>
                <a:ea typeface="Verdana"/>
                <a:cs typeface="Verdana"/>
                <a:sym typeface="Verdana"/>
              </a:rPr>
              <a:t>@Output(alias)</a:t>
            </a:r>
            <a:r>
              <a:rPr lang="en-GB" sz="1200">
                <a:solidFill>
                  <a:schemeClr val="dk1"/>
                </a:solidFill>
                <a:highlight>
                  <a:srgbClr val="FFFFFF"/>
                </a:highlight>
                <a:latin typeface="Verdana"/>
                <a:ea typeface="Verdana"/>
                <a:cs typeface="Verdana"/>
                <a:sym typeface="Verdana"/>
              </a:rPr>
              <a:t>. </a:t>
            </a:r>
            <a:endParaRPr sz="1200">
              <a:solidFill>
                <a:srgbClr val="111111"/>
              </a:solidFill>
              <a:highlight>
                <a:srgbClr val="FFFFFF"/>
              </a:highlight>
              <a:latin typeface="Verdana"/>
              <a:ea typeface="Verdana"/>
              <a:cs typeface="Verdana"/>
              <a:sym typeface="Verdan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7"/>
          <p:cNvSpPr txBox="1">
            <a:spLocks noGrp="1"/>
          </p:cNvSpPr>
          <p:nvPr>
            <p:ph type="ctrTitle"/>
          </p:nvPr>
        </p:nvSpPr>
        <p:spPr>
          <a:xfrm>
            <a:off x="400175" y="3136200"/>
            <a:ext cx="3719400" cy="180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a:t>ANGULAR DIRECTIVE</a:t>
            </a:r>
            <a:endParaRPr sz="3600"/>
          </a:p>
        </p:txBody>
      </p:sp>
      <p:sp>
        <p:nvSpPr>
          <p:cNvPr id="501" name="Google Shape;501;p67"/>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2000" b="1">
                <a:solidFill>
                  <a:srgbClr val="3F5378"/>
                </a:solidFill>
                <a:latin typeface="Roboto Condensed"/>
                <a:ea typeface="Roboto Condensed"/>
                <a:cs typeface="Roboto Condensed"/>
                <a:sym typeface="Roboto Condensed"/>
              </a:rPr>
              <a:t>8</a:t>
            </a:r>
            <a:endParaRPr sz="3000" b="1">
              <a:solidFill>
                <a:srgbClr val="3F5378"/>
              </a:solidFill>
              <a:latin typeface="Roboto Condensed"/>
              <a:ea typeface="Roboto Condensed"/>
              <a:cs typeface="Roboto Condensed"/>
              <a:sym typeface="Roboto Condense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8"/>
          <p:cNvSpPr txBox="1"/>
          <p:nvPr/>
        </p:nvSpPr>
        <p:spPr>
          <a:xfrm>
            <a:off x="258950" y="659125"/>
            <a:ext cx="8698800" cy="4237200"/>
          </a:xfrm>
          <a:prstGeom prst="rect">
            <a:avLst/>
          </a:prstGeom>
          <a:noFill/>
          <a:ln>
            <a:noFill/>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GB" sz="1200">
                <a:solidFill>
                  <a:srgbClr val="333333"/>
                </a:solidFill>
                <a:latin typeface="Verdana"/>
                <a:ea typeface="Verdana"/>
                <a:cs typeface="Verdana"/>
                <a:sym typeface="Verdana"/>
              </a:rPr>
              <a:t>Directives are used to extend the HTML by creating custom HTML elements and extending the existing elements.</a:t>
            </a:r>
            <a:endParaRPr sz="1200">
              <a:solidFill>
                <a:srgbClr val="333333"/>
              </a:solidFill>
              <a:latin typeface="Verdana"/>
              <a:ea typeface="Verdana"/>
              <a:cs typeface="Verdana"/>
              <a:sym typeface="Verdana"/>
            </a:endParaRPr>
          </a:p>
          <a:p>
            <a:pPr marL="0" lvl="0" indent="0" algn="just" rtl="0">
              <a:lnSpc>
                <a:spcPct val="150000"/>
              </a:lnSpc>
              <a:spcBef>
                <a:spcPts val="800"/>
              </a:spcBef>
              <a:spcAft>
                <a:spcPts val="0"/>
              </a:spcAft>
              <a:buClr>
                <a:schemeClr val="dk1"/>
              </a:buClr>
              <a:buSzPts val="1100"/>
              <a:buFont typeface="Arial"/>
              <a:buNone/>
            </a:pPr>
            <a:r>
              <a:rPr lang="en-GB" sz="1200" i="1">
                <a:solidFill>
                  <a:srgbClr val="980000"/>
                </a:solidFill>
                <a:highlight>
                  <a:srgbClr val="FEFEFE"/>
                </a:highlight>
                <a:latin typeface="Verdana"/>
                <a:ea typeface="Verdana"/>
                <a:cs typeface="Verdana"/>
                <a:sym typeface="Verdana"/>
              </a:rPr>
              <a:t>         </a:t>
            </a:r>
            <a:r>
              <a:rPr lang="en-GB" sz="1200" b="1" i="1">
                <a:solidFill>
                  <a:srgbClr val="980000"/>
                </a:solidFill>
                <a:highlight>
                  <a:srgbClr val="FEFEFE"/>
                </a:highlight>
                <a:latin typeface="Verdana"/>
                <a:ea typeface="Verdana"/>
                <a:cs typeface="Verdana"/>
                <a:sym typeface="Verdana"/>
              </a:rPr>
              <a:t>“Directives allow you to attach behavior to elements in the DOM”</a:t>
            </a:r>
            <a:endParaRPr sz="1200" b="1">
              <a:solidFill>
                <a:srgbClr val="333333"/>
              </a:solidFill>
              <a:latin typeface="Verdana"/>
              <a:ea typeface="Verdana"/>
              <a:cs typeface="Verdana"/>
              <a:sym typeface="Verdana"/>
            </a:endParaRPr>
          </a:p>
          <a:p>
            <a:pPr marL="0" lvl="0" indent="0" algn="just" rtl="0">
              <a:lnSpc>
                <a:spcPct val="150000"/>
              </a:lnSpc>
              <a:spcBef>
                <a:spcPts val="800"/>
              </a:spcBef>
              <a:spcAft>
                <a:spcPts val="0"/>
              </a:spcAft>
              <a:buNone/>
            </a:pPr>
            <a:r>
              <a:rPr lang="en-GB" sz="1200">
                <a:solidFill>
                  <a:srgbClr val="333333"/>
                </a:solidFill>
                <a:latin typeface="Verdana"/>
                <a:ea typeface="Verdana"/>
                <a:cs typeface="Verdana"/>
                <a:sym typeface="Verdana"/>
              </a:rPr>
              <a:t>Angular supports three types of directives.</a:t>
            </a:r>
            <a:endParaRPr sz="1200">
              <a:solidFill>
                <a:srgbClr val="333333"/>
              </a:solidFill>
              <a:latin typeface="Verdana"/>
              <a:ea typeface="Verdana"/>
              <a:cs typeface="Verdana"/>
              <a:sym typeface="Verdana"/>
            </a:endParaRPr>
          </a:p>
          <a:p>
            <a:pPr marL="457200" lvl="0" indent="-304800" algn="l" rtl="0">
              <a:lnSpc>
                <a:spcPct val="171428"/>
              </a:lnSpc>
              <a:spcBef>
                <a:spcPts val="800"/>
              </a:spcBef>
              <a:spcAft>
                <a:spcPts val="0"/>
              </a:spcAft>
              <a:buClr>
                <a:schemeClr val="dk1"/>
              </a:buClr>
              <a:buSzPts val="1200"/>
              <a:buFont typeface="Verdana"/>
              <a:buAutoNum type="arabicPeriod"/>
            </a:pPr>
            <a:r>
              <a:rPr lang="en-GB" sz="1200" b="1">
                <a:solidFill>
                  <a:srgbClr val="FF0000"/>
                </a:solidFill>
                <a:latin typeface="Verdana"/>
                <a:ea typeface="Verdana"/>
                <a:cs typeface="Verdana"/>
                <a:sym typeface="Verdana"/>
              </a:rPr>
              <a:t>Components</a:t>
            </a:r>
            <a:r>
              <a:rPr lang="en-GB" sz="1200">
                <a:solidFill>
                  <a:schemeClr val="dk1"/>
                </a:solidFill>
                <a:latin typeface="Verdana"/>
                <a:ea typeface="Verdana"/>
                <a:cs typeface="Verdana"/>
                <a:sym typeface="Verdana"/>
              </a:rPr>
              <a:t>—directives with a template.</a:t>
            </a:r>
            <a:endParaRPr sz="1200">
              <a:solidFill>
                <a:schemeClr val="dk1"/>
              </a:solidFill>
              <a:latin typeface="Verdana"/>
              <a:ea typeface="Verdana"/>
              <a:cs typeface="Verdana"/>
              <a:sym typeface="Verdana"/>
            </a:endParaRPr>
          </a:p>
          <a:p>
            <a:pPr marL="457200" lvl="0" indent="-304800" algn="l" rtl="0">
              <a:lnSpc>
                <a:spcPct val="171428"/>
              </a:lnSpc>
              <a:spcBef>
                <a:spcPts val="0"/>
              </a:spcBef>
              <a:spcAft>
                <a:spcPts val="0"/>
              </a:spcAft>
              <a:buClr>
                <a:schemeClr val="dk1"/>
              </a:buClr>
              <a:buSzPts val="1200"/>
              <a:buFont typeface="Verdana"/>
              <a:buAutoNum type="arabicPeriod"/>
            </a:pPr>
            <a:r>
              <a:rPr lang="en-GB" sz="1200" b="1">
                <a:solidFill>
                  <a:srgbClr val="FF0000"/>
                </a:solidFill>
                <a:latin typeface="Verdana"/>
                <a:ea typeface="Verdana"/>
                <a:cs typeface="Verdana"/>
                <a:sym typeface="Verdana"/>
              </a:rPr>
              <a:t>Structural directives</a:t>
            </a:r>
            <a:r>
              <a:rPr lang="en-GB" sz="1200">
                <a:solidFill>
                  <a:schemeClr val="dk1"/>
                </a:solidFill>
                <a:latin typeface="Verdana"/>
                <a:ea typeface="Verdana"/>
                <a:cs typeface="Verdana"/>
                <a:sym typeface="Verdana"/>
              </a:rPr>
              <a:t>—change the DOM layout by adding and removing DOM elements.</a:t>
            </a:r>
            <a:endParaRPr sz="1200">
              <a:solidFill>
                <a:schemeClr val="dk1"/>
              </a:solidFill>
              <a:latin typeface="Verdana"/>
              <a:ea typeface="Verdana"/>
              <a:cs typeface="Verdana"/>
              <a:sym typeface="Verdana"/>
            </a:endParaRPr>
          </a:p>
          <a:p>
            <a:pPr marL="457200" lvl="0" indent="-304800" algn="l" rtl="0">
              <a:lnSpc>
                <a:spcPct val="171428"/>
              </a:lnSpc>
              <a:spcBef>
                <a:spcPts val="0"/>
              </a:spcBef>
              <a:spcAft>
                <a:spcPts val="0"/>
              </a:spcAft>
              <a:buClr>
                <a:schemeClr val="dk1"/>
              </a:buClr>
              <a:buSzPts val="1200"/>
              <a:buFont typeface="Verdana"/>
              <a:buAutoNum type="arabicPeriod"/>
            </a:pPr>
            <a:r>
              <a:rPr lang="en-GB" sz="1200" b="1">
                <a:solidFill>
                  <a:srgbClr val="FF0000"/>
                </a:solidFill>
                <a:latin typeface="Verdana"/>
                <a:ea typeface="Verdana"/>
                <a:cs typeface="Verdana"/>
                <a:sym typeface="Verdana"/>
              </a:rPr>
              <a:t>Attribute directives</a:t>
            </a:r>
            <a:r>
              <a:rPr lang="en-GB" sz="1200">
                <a:solidFill>
                  <a:schemeClr val="dk1"/>
                </a:solidFill>
                <a:latin typeface="Verdana"/>
                <a:ea typeface="Verdana"/>
                <a:cs typeface="Verdana"/>
                <a:sym typeface="Verdana"/>
              </a:rPr>
              <a:t>—change the appearance or behavior of an element, component, or another directive.</a:t>
            </a:r>
            <a:endParaRPr sz="1200">
              <a:solidFill>
                <a:schemeClr val="dk1"/>
              </a:solidFill>
              <a:latin typeface="Verdana"/>
              <a:ea typeface="Verdana"/>
              <a:cs typeface="Verdana"/>
              <a:sym typeface="Verdana"/>
            </a:endParaRPr>
          </a:p>
          <a:p>
            <a:pPr marL="0" lvl="0" indent="0" algn="l" rtl="0">
              <a:lnSpc>
                <a:spcPct val="150000"/>
              </a:lnSpc>
              <a:spcBef>
                <a:spcPts val="300"/>
              </a:spcBef>
              <a:spcAft>
                <a:spcPts val="0"/>
              </a:spcAft>
              <a:buClr>
                <a:schemeClr val="dk1"/>
              </a:buClr>
              <a:buSzPts val="1100"/>
              <a:buFont typeface="Arial"/>
              <a:buNone/>
            </a:pPr>
            <a:r>
              <a:rPr lang="en-GB" sz="1200">
                <a:solidFill>
                  <a:srgbClr val="444444"/>
                </a:solidFill>
                <a:highlight>
                  <a:srgbClr val="FFFFFF"/>
                </a:highlight>
                <a:latin typeface="Verdana"/>
                <a:ea typeface="Verdana"/>
                <a:cs typeface="Verdana"/>
                <a:sym typeface="Verdana"/>
              </a:rPr>
              <a:t>Angular Directive is basically a class with a @Directive decorator. </a:t>
            </a:r>
            <a:r>
              <a:rPr lang="en-GB" sz="1200">
                <a:solidFill>
                  <a:schemeClr val="dk1"/>
                </a:solidFill>
                <a:highlight>
                  <a:srgbClr val="FFFFFF"/>
                </a:highlight>
                <a:latin typeface="Verdana"/>
                <a:ea typeface="Verdana"/>
                <a:cs typeface="Verdana"/>
                <a:sym typeface="Verdana"/>
              </a:rPr>
              <a:t>It has a </a:t>
            </a:r>
            <a:r>
              <a:rPr lang="en-GB" sz="1200">
                <a:solidFill>
                  <a:srgbClr val="990000"/>
                </a:solidFill>
                <a:highlight>
                  <a:srgbClr val="EFEBEB"/>
                </a:highlight>
                <a:latin typeface="Verdana"/>
                <a:ea typeface="Verdana"/>
                <a:cs typeface="Verdana"/>
                <a:sym typeface="Verdana"/>
              </a:rPr>
              <a:t>selector</a:t>
            </a:r>
            <a:r>
              <a:rPr lang="en-GB" sz="1200">
                <a:solidFill>
                  <a:schemeClr val="dk1"/>
                </a:solidFill>
                <a:highlight>
                  <a:srgbClr val="FFFFFF"/>
                </a:highlight>
                <a:latin typeface="Verdana"/>
                <a:ea typeface="Verdana"/>
                <a:cs typeface="Verdana"/>
                <a:sym typeface="Verdana"/>
              </a:rPr>
              <a:t> metadata that defines the custom directive name.</a:t>
            </a:r>
            <a:r>
              <a:rPr lang="en-GB" sz="1200">
                <a:solidFill>
                  <a:srgbClr val="444444"/>
                </a:solidFill>
                <a:highlight>
                  <a:srgbClr val="FFFFFF"/>
                </a:highlight>
                <a:latin typeface="Verdana"/>
                <a:ea typeface="Verdana"/>
                <a:cs typeface="Verdana"/>
                <a:sym typeface="Verdana"/>
              </a:rPr>
              <a:t> A @Component decorator is actually a @Directive decorator extended with template-oriented features. Whenever Angular renders a directive, it changes the DOM according to the instructions given by the directive. Directive appears within an element tag similar to attributes.</a:t>
            </a:r>
            <a:endParaRPr sz="1200">
              <a:solidFill>
                <a:srgbClr val="333333"/>
              </a:solidFill>
              <a:latin typeface="Verdana"/>
              <a:ea typeface="Verdana"/>
              <a:cs typeface="Verdana"/>
              <a:sym typeface="Verdana"/>
            </a:endParaRPr>
          </a:p>
        </p:txBody>
      </p:sp>
      <p:sp>
        <p:nvSpPr>
          <p:cNvPr id="507" name="Google Shape;507;p68"/>
          <p:cNvSpPr txBox="1"/>
          <p:nvPr/>
        </p:nvSpPr>
        <p:spPr>
          <a:xfrm>
            <a:off x="200100" y="106050"/>
            <a:ext cx="8757600" cy="62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800">
                <a:solidFill>
                  <a:schemeClr val="dk1"/>
                </a:solidFill>
              </a:rPr>
              <a:t>DIRECTIVES</a:t>
            </a:r>
            <a:endParaRPr sz="2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pic>
        <p:nvPicPr>
          <p:cNvPr id="512" name="Google Shape;512;p69"/>
          <p:cNvPicPr preferRelativeResize="0"/>
          <p:nvPr/>
        </p:nvPicPr>
        <p:blipFill rotWithShape="1">
          <a:blip r:embed="rId3">
            <a:alphaModFix/>
          </a:blip>
          <a:srcRect l="21679" t="12384" r="729" b="7454"/>
          <a:stretch/>
        </p:blipFill>
        <p:spPr>
          <a:xfrm>
            <a:off x="0" y="0"/>
            <a:ext cx="9143999" cy="51435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pic>
        <p:nvPicPr>
          <p:cNvPr id="517" name="Google Shape;517;p70"/>
          <p:cNvPicPr preferRelativeResize="0"/>
          <p:nvPr/>
        </p:nvPicPr>
        <p:blipFill rotWithShape="1">
          <a:blip r:embed="rId3">
            <a:alphaModFix/>
          </a:blip>
          <a:srcRect l="21184" t="15421" r="384" b="8161"/>
          <a:stretch/>
        </p:blipFill>
        <p:spPr>
          <a:xfrm>
            <a:off x="4795875" y="2039967"/>
            <a:ext cx="4112550" cy="2254733"/>
          </a:xfrm>
          <a:prstGeom prst="rect">
            <a:avLst/>
          </a:prstGeom>
          <a:noFill/>
          <a:ln>
            <a:noFill/>
          </a:ln>
        </p:spPr>
      </p:pic>
      <p:sp>
        <p:nvSpPr>
          <p:cNvPr id="518" name="Google Shape;518;p70"/>
          <p:cNvSpPr txBox="1"/>
          <p:nvPr/>
        </p:nvSpPr>
        <p:spPr>
          <a:xfrm>
            <a:off x="265125" y="212100"/>
            <a:ext cx="8643300" cy="14829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2400" b="1">
                <a:solidFill>
                  <a:schemeClr val="accent2"/>
                </a:solidFill>
                <a:highlight>
                  <a:srgbClr val="FFFFFF"/>
                </a:highlight>
              </a:rPr>
              <a:t>Attribute directive: </a:t>
            </a:r>
            <a:endParaRPr sz="1200">
              <a:solidFill>
                <a:schemeClr val="accent2"/>
              </a:solidFill>
            </a:endParaRPr>
          </a:p>
          <a:p>
            <a:pPr marL="0" lvl="0" indent="0" algn="l" rtl="0">
              <a:lnSpc>
                <a:spcPct val="150000"/>
              </a:lnSpc>
              <a:spcBef>
                <a:spcPts val="0"/>
              </a:spcBef>
              <a:spcAft>
                <a:spcPts val="0"/>
              </a:spcAft>
              <a:buNone/>
            </a:pPr>
            <a:r>
              <a:rPr lang="en-GB" sz="1200">
                <a:solidFill>
                  <a:schemeClr val="accent2"/>
                </a:solidFill>
                <a:latin typeface="Verdana"/>
                <a:ea typeface="Verdana"/>
                <a:cs typeface="Verdana"/>
                <a:sym typeface="Verdana"/>
              </a:rPr>
              <a:t>Attribute directive is mainly used to change/modify the behavior of the html element.As the name tells, it is used to change the attributes of the existing html element. In Angular there are many built in attribute directives. Some of the useful ones are NgClass, NgStyle </a:t>
            </a:r>
            <a:endParaRPr sz="1200">
              <a:solidFill>
                <a:schemeClr val="accent2"/>
              </a:solidFill>
              <a:latin typeface="Verdana"/>
              <a:ea typeface="Verdana"/>
              <a:cs typeface="Verdana"/>
              <a:sym typeface="Verdana"/>
            </a:endParaRPr>
          </a:p>
          <a:p>
            <a:pPr marL="0" lvl="0" indent="0" algn="l" rtl="0">
              <a:spcBef>
                <a:spcPts val="0"/>
              </a:spcBef>
              <a:spcAft>
                <a:spcPts val="0"/>
              </a:spcAft>
              <a:buNone/>
            </a:pPr>
            <a:endParaRPr sz="1050" b="1">
              <a:solidFill>
                <a:schemeClr val="accent2"/>
              </a:solidFill>
              <a:highlight>
                <a:srgbClr val="FFFFFF"/>
              </a:highlight>
              <a:latin typeface="Open Sans"/>
              <a:ea typeface="Open Sans"/>
              <a:cs typeface="Open Sans"/>
              <a:sym typeface="Open Sans"/>
            </a:endParaRPr>
          </a:p>
        </p:txBody>
      </p:sp>
      <p:pic>
        <p:nvPicPr>
          <p:cNvPr id="519" name="Google Shape;519;p70"/>
          <p:cNvPicPr preferRelativeResize="0"/>
          <p:nvPr/>
        </p:nvPicPr>
        <p:blipFill>
          <a:blip r:embed="rId4">
            <a:alphaModFix/>
          </a:blip>
          <a:stretch>
            <a:fillRect/>
          </a:stretch>
        </p:blipFill>
        <p:spPr>
          <a:xfrm>
            <a:off x="265125" y="2123433"/>
            <a:ext cx="4424700" cy="208780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71"/>
          <p:cNvSpPr txBox="1"/>
          <p:nvPr/>
        </p:nvSpPr>
        <p:spPr>
          <a:xfrm>
            <a:off x="265125" y="212100"/>
            <a:ext cx="8643300" cy="45783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sz="1050" b="1">
              <a:solidFill>
                <a:schemeClr val="accent2"/>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None/>
            </a:pPr>
            <a:r>
              <a:rPr lang="en-GB" sz="2400" b="1"/>
              <a:t>Custom Attribute Directives</a:t>
            </a:r>
            <a:r>
              <a:rPr lang="en-GB" sz="2400" b="1">
                <a:highlight>
                  <a:srgbClr val="FFFFFF"/>
                </a:highlight>
              </a:rPr>
              <a:t>: </a:t>
            </a:r>
            <a:endParaRPr sz="2400" b="1">
              <a:highlight>
                <a:srgbClr val="FFFFFF"/>
              </a:highlight>
            </a:endParaRPr>
          </a:p>
          <a:p>
            <a:pPr marL="0" lvl="0" indent="0" algn="l" rtl="0">
              <a:lnSpc>
                <a:spcPct val="115000"/>
              </a:lnSpc>
              <a:spcBef>
                <a:spcPts val="0"/>
              </a:spcBef>
              <a:spcAft>
                <a:spcPts val="0"/>
              </a:spcAft>
              <a:buNone/>
            </a:pPr>
            <a:endParaRPr b="1">
              <a:solidFill>
                <a:schemeClr val="accent2"/>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None/>
            </a:pPr>
            <a:r>
              <a:rPr lang="en-GB">
                <a:solidFill>
                  <a:schemeClr val="dk1"/>
                </a:solidFill>
                <a:highlight>
                  <a:srgbClr val="FFFFFF"/>
                </a:highlight>
                <a:latin typeface="Verdana"/>
                <a:ea typeface="Verdana"/>
                <a:cs typeface="Verdana"/>
                <a:sym typeface="Verdana"/>
              </a:rPr>
              <a:t>Angular custom attribute is created to change appearance and behavior of HTML element. Find the steps to create custom attribute directive. </a:t>
            </a:r>
            <a:endParaRPr>
              <a:solidFill>
                <a:schemeClr val="dk1"/>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None/>
            </a:pPr>
            <a:endParaRPr>
              <a:solidFill>
                <a:schemeClr val="dk1"/>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None/>
            </a:pPr>
            <a:r>
              <a:rPr lang="en-GB" b="1">
                <a:solidFill>
                  <a:schemeClr val="dk1"/>
                </a:solidFill>
                <a:highlight>
                  <a:srgbClr val="FFFFFF"/>
                </a:highlight>
                <a:latin typeface="Verdana"/>
                <a:ea typeface="Verdana"/>
                <a:cs typeface="Verdana"/>
                <a:sym typeface="Verdana"/>
              </a:rPr>
              <a:t>1.</a:t>
            </a:r>
            <a:r>
              <a:rPr lang="en-GB">
                <a:solidFill>
                  <a:schemeClr val="dk1"/>
                </a:solidFill>
                <a:highlight>
                  <a:srgbClr val="FFFFFF"/>
                </a:highlight>
                <a:latin typeface="Verdana"/>
                <a:ea typeface="Verdana"/>
                <a:cs typeface="Verdana"/>
                <a:sym typeface="Verdana"/>
              </a:rPr>
              <a:t> Create a class decorated with </a:t>
            </a:r>
            <a:r>
              <a:rPr lang="en-GB">
                <a:solidFill>
                  <a:srgbClr val="990000"/>
                </a:solidFill>
                <a:highlight>
                  <a:srgbClr val="EFEBEB"/>
                </a:highlight>
                <a:latin typeface="Verdana"/>
                <a:ea typeface="Verdana"/>
                <a:cs typeface="Verdana"/>
                <a:sym typeface="Verdana"/>
              </a:rPr>
              <a:t>@Directive()</a:t>
            </a:r>
            <a:r>
              <a:rPr lang="en-GB">
                <a:solidFill>
                  <a:schemeClr val="dk1"/>
                </a:solidFill>
                <a:highlight>
                  <a:srgbClr val="FFFFFF"/>
                </a:highlight>
                <a:latin typeface="Verdana"/>
                <a:ea typeface="Verdana"/>
                <a:cs typeface="Verdana"/>
                <a:sym typeface="Verdana"/>
              </a:rPr>
              <a:t>. </a:t>
            </a:r>
            <a:endParaRPr>
              <a:solidFill>
                <a:schemeClr val="dk1"/>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None/>
            </a:pPr>
            <a:r>
              <a:rPr lang="en-GB" b="1">
                <a:solidFill>
                  <a:schemeClr val="dk1"/>
                </a:solidFill>
                <a:highlight>
                  <a:srgbClr val="FFFFFF"/>
                </a:highlight>
                <a:latin typeface="Verdana"/>
                <a:ea typeface="Verdana"/>
                <a:cs typeface="Verdana"/>
                <a:sym typeface="Verdana"/>
              </a:rPr>
              <a:t>2.</a:t>
            </a:r>
            <a:r>
              <a:rPr lang="en-GB">
                <a:solidFill>
                  <a:schemeClr val="dk1"/>
                </a:solidFill>
                <a:highlight>
                  <a:srgbClr val="FFFFFF"/>
                </a:highlight>
                <a:latin typeface="Verdana"/>
                <a:ea typeface="Verdana"/>
                <a:cs typeface="Verdana"/>
                <a:sym typeface="Verdana"/>
              </a:rPr>
              <a:t> Assign the attribute directive name using </a:t>
            </a:r>
            <a:r>
              <a:rPr lang="en-GB">
                <a:solidFill>
                  <a:srgbClr val="990000"/>
                </a:solidFill>
                <a:highlight>
                  <a:srgbClr val="EFEBEB"/>
                </a:highlight>
                <a:latin typeface="Verdana"/>
                <a:ea typeface="Verdana"/>
                <a:cs typeface="Verdana"/>
                <a:sym typeface="Verdana"/>
              </a:rPr>
              <a:t>selector</a:t>
            </a:r>
            <a:r>
              <a:rPr lang="en-GB">
                <a:solidFill>
                  <a:schemeClr val="dk1"/>
                </a:solidFill>
                <a:highlight>
                  <a:srgbClr val="FFFFFF"/>
                </a:highlight>
                <a:latin typeface="Verdana"/>
                <a:ea typeface="Verdana"/>
                <a:cs typeface="Verdana"/>
                <a:sym typeface="Verdana"/>
              </a:rPr>
              <a:t> metadata of </a:t>
            </a:r>
            <a:r>
              <a:rPr lang="en-GB">
                <a:solidFill>
                  <a:srgbClr val="990000"/>
                </a:solidFill>
                <a:highlight>
                  <a:srgbClr val="EFEBEB"/>
                </a:highlight>
                <a:latin typeface="Verdana"/>
                <a:ea typeface="Verdana"/>
                <a:cs typeface="Verdana"/>
                <a:sym typeface="Verdana"/>
              </a:rPr>
              <a:t>@Directive()</a:t>
            </a:r>
            <a:r>
              <a:rPr lang="en-GB">
                <a:solidFill>
                  <a:schemeClr val="dk1"/>
                </a:solidFill>
                <a:highlight>
                  <a:srgbClr val="FFFFFF"/>
                </a:highlight>
                <a:latin typeface="Verdana"/>
                <a:ea typeface="Verdana"/>
                <a:cs typeface="Verdana"/>
                <a:sym typeface="Verdana"/>
              </a:rPr>
              <a:t> decorator enclosed with bracket </a:t>
            </a:r>
            <a:r>
              <a:rPr lang="en-GB">
                <a:solidFill>
                  <a:srgbClr val="990000"/>
                </a:solidFill>
                <a:highlight>
                  <a:srgbClr val="EFEBEB"/>
                </a:highlight>
                <a:latin typeface="Verdana"/>
                <a:ea typeface="Verdana"/>
                <a:cs typeface="Verdana"/>
                <a:sym typeface="Verdana"/>
              </a:rPr>
              <a:t>[]</a:t>
            </a:r>
            <a:r>
              <a:rPr lang="en-GB">
                <a:solidFill>
                  <a:schemeClr val="dk1"/>
                </a:solidFill>
                <a:highlight>
                  <a:srgbClr val="FFFFFF"/>
                </a:highlight>
                <a:latin typeface="Verdana"/>
                <a:ea typeface="Verdana"/>
                <a:cs typeface="Verdana"/>
                <a:sym typeface="Verdana"/>
              </a:rPr>
              <a:t> . </a:t>
            </a:r>
            <a:endParaRPr>
              <a:solidFill>
                <a:schemeClr val="dk1"/>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None/>
            </a:pPr>
            <a:r>
              <a:rPr lang="en-GB" b="1">
                <a:solidFill>
                  <a:schemeClr val="dk1"/>
                </a:solidFill>
                <a:highlight>
                  <a:srgbClr val="FFFFFF"/>
                </a:highlight>
                <a:latin typeface="Verdana"/>
                <a:ea typeface="Verdana"/>
                <a:cs typeface="Verdana"/>
                <a:sym typeface="Verdana"/>
              </a:rPr>
              <a:t>3.</a:t>
            </a:r>
            <a:r>
              <a:rPr lang="en-GB">
                <a:solidFill>
                  <a:schemeClr val="dk1"/>
                </a:solidFill>
                <a:highlight>
                  <a:srgbClr val="FFFFFF"/>
                </a:highlight>
                <a:latin typeface="Verdana"/>
                <a:ea typeface="Verdana"/>
                <a:cs typeface="Verdana"/>
                <a:sym typeface="Verdana"/>
              </a:rPr>
              <a:t> Use </a:t>
            </a:r>
            <a:r>
              <a:rPr lang="en-GB">
                <a:solidFill>
                  <a:srgbClr val="990000"/>
                </a:solidFill>
                <a:highlight>
                  <a:srgbClr val="EFEBEB"/>
                </a:highlight>
                <a:latin typeface="Verdana"/>
                <a:ea typeface="Verdana"/>
                <a:cs typeface="Verdana"/>
                <a:sym typeface="Verdana"/>
              </a:rPr>
              <a:t>ElementRef</a:t>
            </a:r>
            <a:r>
              <a:rPr lang="en-GB">
                <a:solidFill>
                  <a:schemeClr val="dk1"/>
                </a:solidFill>
                <a:highlight>
                  <a:srgbClr val="FFFFFF"/>
                </a:highlight>
                <a:latin typeface="Verdana"/>
                <a:ea typeface="Verdana"/>
                <a:cs typeface="Verdana"/>
                <a:sym typeface="Verdana"/>
              </a:rPr>
              <a:t> class to access DOM to change host element appearance. </a:t>
            </a:r>
            <a:endParaRPr>
              <a:solidFill>
                <a:schemeClr val="dk1"/>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None/>
            </a:pPr>
            <a:r>
              <a:rPr lang="en-GB" b="1">
                <a:solidFill>
                  <a:schemeClr val="dk1"/>
                </a:solidFill>
                <a:highlight>
                  <a:srgbClr val="FFFFFF"/>
                </a:highlight>
                <a:latin typeface="Verdana"/>
                <a:ea typeface="Verdana"/>
                <a:cs typeface="Verdana"/>
                <a:sym typeface="Verdana"/>
              </a:rPr>
              <a:t>4.</a:t>
            </a:r>
            <a:r>
              <a:rPr lang="en-GB">
                <a:solidFill>
                  <a:schemeClr val="dk1"/>
                </a:solidFill>
                <a:highlight>
                  <a:srgbClr val="FFFFFF"/>
                </a:highlight>
                <a:latin typeface="Verdana"/>
                <a:ea typeface="Verdana"/>
                <a:cs typeface="Verdana"/>
                <a:sym typeface="Verdana"/>
              </a:rPr>
              <a:t> Use </a:t>
            </a:r>
            <a:r>
              <a:rPr lang="en-GB">
                <a:solidFill>
                  <a:srgbClr val="990000"/>
                </a:solidFill>
                <a:highlight>
                  <a:srgbClr val="EFEBEB"/>
                </a:highlight>
                <a:latin typeface="Verdana"/>
                <a:ea typeface="Verdana"/>
                <a:cs typeface="Verdana"/>
                <a:sym typeface="Verdana"/>
              </a:rPr>
              <a:t>@Input()</a:t>
            </a:r>
            <a:r>
              <a:rPr lang="en-GB">
                <a:solidFill>
                  <a:schemeClr val="dk1"/>
                </a:solidFill>
                <a:highlight>
                  <a:srgbClr val="FFFFFF"/>
                </a:highlight>
                <a:latin typeface="Verdana"/>
                <a:ea typeface="Verdana"/>
                <a:cs typeface="Verdana"/>
                <a:sym typeface="Verdana"/>
              </a:rPr>
              <a:t> decorator to accept user input in our custom directive. </a:t>
            </a:r>
            <a:endParaRPr>
              <a:solidFill>
                <a:schemeClr val="dk1"/>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None/>
            </a:pPr>
            <a:r>
              <a:rPr lang="en-GB" b="1">
                <a:solidFill>
                  <a:schemeClr val="dk1"/>
                </a:solidFill>
                <a:highlight>
                  <a:srgbClr val="FFFFFF"/>
                </a:highlight>
                <a:latin typeface="Verdana"/>
                <a:ea typeface="Verdana"/>
                <a:cs typeface="Verdana"/>
                <a:sym typeface="Verdana"/>
              </a:rPr>
              <a:t>5.</a:t>
            </a:r>
            <a:r>
              <a:rPr lang="en-GB">
                <a:solidFill>
                  <a:schemeClr val="dk1"/>
                </a:solidFill>
                <a:highlight>
                  <a:srgbClr val="FFFFFF"/>
                </a:highlight>
                <a:latin typeface="Verdana"/>
                <a:ea typeface="Verdana"/>
                <a:cs typeface="Verdana"/>
                <a:sym typeface="Verdana"/>
              </a:rPr>
              <a:t> Use </a:t>
            </a:r>
            <a:r>
              <a:rPr lang="en-GB">
                <a:solidFill>
                  <a:srgbClr val="990000"/>
                </a:solidFill>
                <a:highlight>
                  <a:srgbClr val="EFEBEB"/>
                </a:highlight>
                <a:latin typeface="Verdana"/>
                <a:ea typeface="Verdana"/>
                <a:cs typeface="Verdana"/>
                <a:sym typeface="Verdana"/>
              </a:rPr>
              <a:t>@HostListener()</a:t>
            </a:r>
            <a:r>
              <a:rPr lang="en-GB">
                <a:solidFill>
                  <a:schemeClr val="dk1"/>
                </a:solidFill>
                <a:highlight>
                  <a:srgbClr val="FFFFFF"/>
                </a:highlight>
                <a:latin typeface="Verdana"/>
                <a:ea typeface="Verdana"/>
                <a:cs typeface="Verdana"/>
                <a:sym typeface="Verdana"/>
              </a:rPr>
              <a:t> decorator to listen events in custom attribute directive. </a:t>
            </a:r>
            <a:endParaRPr>
              <a:solidFill>
                <a:schemeClr val="dk1"/>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None/>
            </a:pPr>
            <a:r>
              <a:rPr lang="en-GB" b="1">
                <a:solidFill>
                  <a:schemeClr val="dk1"/>
                </a:solidFill>
                <a:highlight>
                  <a:srgbClr val="FFFFFF"/>
                </a:highlight>
                <a:latin typeface="Verdana"/>
                <a:ea typeface="Verdana"/>
                <a:cs typeface="Verdana"/>
                <a:sym typeface="Verdana"/>
              </a:rPr>
              <a:t>6.</a:t>
            </a:r>
            <a:r>
              <a:rPr lang="en-GB">
                <a:solidFill>
                  <a:schemeClr val="dk1"/>
                </a:solidFill>
                <a:highlight>
                  <a:srgbClr val="FFFFFF"/>
                </a:highlight>
                <a:latin typeface="Verdana"/>
                <a:ea typeface="Verdana"/>
                <a:cs typeface="Verdana"/>
                <a:sym typeface="Verdana"/>
              </a:rPr>
              <a:t> Configure custom attribute directive class in application module in the </a:t>
            </a:r>
            <a:r>
              <a:rPr lang="en-GB">
                <a:solidFill>
                  <a:srgbClr val="990000"/>
                </a:solidFill>
                <a:highlight>
                  <a:srgbClr val="EFEBEB"/>
                </a:highlight>
                <a:latin typeface="Verdana"/>
                <a:ea typeface="Verdana"/>
                <a:cs typeface="Verdana"/>
                <a:sym typeface="Verdana"/>
              </a:rPr>
              <a:t>declarations</a:t>
            </a:r>
            <a:r>
              <a:rPr lang="en-GB">
                <a:solidFill>
                  <a:schemeClr val="dk1"/>
                </a:solidFill>
                <a:highlight>
                  <a:srgbClr val="FFFFFF"/>
                </a:highlight>
                <a:latin typeface="Verdana"/>
                <a:ea typeface="Verdana"/>
                <a:cs typeface="Verdana"/>
                <a:sym typeface="Verdana"/>
              </a:rPr>
              <a:t> metadata of </a:t>
            </a:r>
            <a:r>
              <a:rPr lang="en-GB">
                <a:solidFill>
                  <a:srgbClr val="990000"/>
                </a:solidFill>
                <a:highlight>
                  <a:srgbClr val="EFEBEB"/>
                </a:highlight>
                <a:latin typeface="Verdana"/>
                <a:ea typeface="Verdana"/>
                <a:cs typeface="Verdana"/>
                <a:sym typeface="Verdana"/>
              </a:rPr>
              <a:t>@NgModule</a:t>
            </a:r>
            <a:r>
              <a:rPr lang="en-GB">
                <a:solidFill>
                  <a:schemeClr val="dk1"/>
                </a:solidFill>
                <a:highlight>
                  <a:srgbClr val="FFFFFF"/>
                </a:highlight>
                <a:latin typeface="Verdana"/>
                <a:ea typeface="Verdana"/>
                <a:cs typeface="Verdana"/>
                <a:sym typeface="Verdana"/>
              </a:rPr>
              <a:t>decorator.</a:t>
            </a:r>
            <a:endParaRPr b="1">
              <a:solidFill>
                <a:schemeClr val="accent2"/>
              </a:solidFill>
              <a:highlight>
                <a:srgbClr val="FFFFFF"/>
              </a:highlight>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27"/>
          <p:cNvPicPr preferRelativeResize="0"/>
          <p:nvPr/>
        </p:nvPicPr>
        <p:blipFill>
          <a:blip r:embed="rId3">
            <a:alphaModFix/>
          </a:blip>
          <a:stretch>
            <a:fillRect/>
          </a:stretch>
        </p:blipFill>
        <p:spPr>
          <a:xfrm>
            <a:off x="497025" y="235075"/>
            <a:ext cx="8305250" cy="46733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pic>
        <p:nvPicPr>
          <p:cNvPr id="529" name="Google Shape;529;p72"/>
          <p:cNvPicPr preferRelativeResize="0"/>
          <p:nvPr/>
        </p:nvPicPr>
        <p:blipFill rotWithShape="1">
          <a:blip r:embed="rId3">
            <a:alphaModFix/>
          </a:blip>
          <a:srcRect l="22513" t="12950" r="3816" b="20467"/>
          <a:stretch/>
        </p:blipFill>
        <p:spPr>
          <a:xfrm>
            <a:off x="3751575" y="1793250"/>
            <a:ext cx="5139025" cy="2657350"/>
          </a:xfrm>
          <a:prstGeom prst="rect">
            <a:avLst/>
          </a:prstGeom>
          <a:noFill/>
          <a:ln>
            <a:noFill/>
          </a:ln>
        </p:spPr>
      </p:pic>
      <p:sp>
        <p:nvSpPr>
          <p:cNvPr id="530" name="Google Shape;530;p72"/>
          <p:cNvSpPr txBox="1"/>
          <p:nvPr/>
        </p:nvSpPr>
        <p:spPr>
          <a:xfrm>
            <a:off x="291650" y="58325"/>
            <a:ext cx="8598900" cy="2884200"/>
          </a:xfrm>
          <a:prstGeom prst="rect">
            <a:avLst/>
          </a:prstGeom>
          <a:noFill/>
          <a:ln>
            <a:noFill/>
          </a:ln>
        </p:spPr>
        <p:txBody>
          <a:bodyPr spcFirstLastPara="1" wrap="square" lIns="91425" tIns="91425" rIns="91425" bIns="91425" anchor="ctr" anchorCtr="0">
            <a:noAutofit/>
          </a:bodyPr>
          <a:lstStyle/>
          <a:p>
            <a:pPr marL="0" lvl="0" indent="0" algn="just" rtl="0">
              <a:lnSpc>
                <a:spcPct val="110000"/>
              </a:lnSpc>
              <a:spcBef>
                <a:spcPts val="1500"/>
              </a:spcBef>
              <a:spcAft>
                <a:spcPts val="0"/>
              </a:spcAft>
              <a:buNone/>
            </a:pPr>
            <a:endParaRPr sz="1350" b="1">
              <a:solidFill>
                <a:srgbClr val="333333"/>
              </a:solidFill>
              <a:latin typeface="Georgia"/>
              <a:ea typeface="Georgia"/>
              <a:cs typeface="Georgia"/>
              <a:sym typeface="Georgia"/>
            </a:endParaRPr>
          </a:p>
          <a:p>
            <a:pPr marL="0" lvl="0" indent="0" algn="just" rtl="0">
              <a:lnSpc>
                <a:spcPct val="115000"/>
              </a:lnSpc>
              <a:spcBef>
                <a:spcPts val="800"/>
              </a:spcBef>
              <a:spcAft>
                <a:spcPts val="0"/>
              </a:spcAft>
              <a:buNone/>
            </a:pPr>
            <a:endParaRPr sz="1050">
              <a:solidFill>
                <a:srgbClr val="333333"/>
              </a:solidFill>
            </a:endParaRPr>
          </a:p>
          <a:p>
            <a:pPr marL="0" lvl="0" indent="0" algn="just" rtl="0">
              <a:lnSpc>
                <a:spcPct val="110000"/>
              </a:lnSpc>
              <a:spcBef>
                <a:spcPts val="1500"/>
              </a:spcBef>
              <a:spcAft>
                <a:spcPts val="0"/>
              </a:spcAft>
              <a:buNone/>
            </a:pPr>
            <a:r>
              <a:rPr lang="en-GB" sz="2400" b="1">
                <a:solidFill>
                  <a:srgbClr val="333333"/>
                </a:solidFill>
              </a:rPr>
              <a:t>Structural Directives</a:t>
            </a:r>
            <a:endParaRPr sz="2400">
              <a:solidFill>
                <a:srgbClr val="333333"/>
              </a:solidFill>
            </a:endParaRPr>
          </a:p>
          <a:p>
            <a:pPr marL="0" lvl="0" indent="0" algn="just" rtl="0">
              <a:lnSpc>
                <a:spcPct val="115000"/>
              </a:lnSpc>
              <a:spcBef>
                <a:spcPts val="800"/>
              </a:spcBef>
              <a:spcAft>
                <a:spcPts val="0"/>
              </a:spcAft>
              <a:buNone/>
            </a:pPr>
            <a:r>
              <a:rPr lang="en-GB" sz="1200">
                <a:solidFill>
                  <a:srgbClr val="333333"/>
                </a:solidFill>
                <a:latin typeface="Verdana"/>
                <a:ea typeface="Verdana"/>
                <a:cs typeface="Verdana"/>
                <a:sym typeface="Verdana"/>
              </a:rPr>
              <a:t>Structural directives modify the template of the element. They can add, remove or replace elements inside the template. Like attribute directives, the structural directives are classes with the @Directive decorator. Usage of the structural directives differs from usage of attribute directives, they are prefixed with an asterisk in the HTML template.</a:t>
            </a:r>
            <a:endParaRPr sz="1200">
              <a:solidFill>
                <a:srgbClr val="333333"/>
              </a:solidFill>
              <a:latin typeface="Verdana"/>
              <a:ea typeface="Verdana"/>
              <a:cs typeface="Verdana"/>
              <a:sym typeface="Verdana"/>
            </a:endParaRPr>
          </a:p>
          <a:p>
            <a:pPr marL="0" lvl="0" indent="0" algn="just" rtl="0">
              <a:lnSpc>
                <a:spcPct val="115000"/>
              </a:lnSpc>
              <a:spcBef>
                <a:spcPts val="800"/>
              </a:spcBef>
              <a:spcAft>
                <a:spcPts val="0"/>
              </a:spcAft>
              <a:buNone/>
            </a:pPr>
            <a:endParaRPr sz="1200">
              <a:solidFill>
                <a:srgbClr val="333333"/>
              </a:solidFill>
              <a:latin typeface="Verdana"/>
              <a:ea typeface="Verdana"/>
              <a:cs typeface="Verdana"/>
              <a:sym typeface="Verdana"/>
            </a:endParaRPr>
          </a:p>
          <a:p>
            <a:pPr marL="0" lvl="0" indent="0" algn="just" rtl="0">
              <a:lnSpc>
                <a:spcPct val="115000"/>
              </a:lnSpc>
              <a:spcBef>
                <a:spcPts val="800"/>
              </a:spcBef>
              <a:spcAft>
                <a:spcPts val="0"/>
              </a:spcAft>
              <a:buNone/>
            </a:pPr>
            <a:r>
              <a:rPr lang="en-GB" sz="1200">
                <a:solidFill>
                  <a:srgbClr val="333333"/>
                </a:solidFill>
                <a:latin typeface="Verdana"/>
                <a:ea typeface="Verdana"/>
                <a:cs typeface="Verdana"/>
                <a:sym typeface="Verdana"/>
              </a:rPr>
              <a:t>&lt;div </a:t>
            </a:r>
            <a:r>
              <a:rPr lang="en-GB" sz="1200" b="1">
                <a:solidFill>
                  <a:srgbClr val="333333"/>
                </a:solidFill>
                <a:latin typeface="Verdana"/>
                <a:ea typeface="Verdana"/>
                <a:cs typeface="Verdana"/>
                <a:sym typeface="Verdana"/>
              </a:rPr>
              <a:t>*repeater="collection"</a:t>
            </a:r>
            <a:r>
              <a:rPr lang="en-GB" sz="1200">
                <a:solidFill>
                  <a:srgbClr val="333333"/>
                </a:solidFill>
                <a:latin typeface="Verdana"/>
                <a:ea typeface="Verdana"/>
                <a:cs typeface="Verdana"/>
                <a:sym typeface="Verdana"/>
              </a:rPr>
              <a:t>&gt;&lt;/div&gt;</a:t>
            </a:r>
            <a:endParaRPr sz="1200">
              <a:solidFill>
                <a:srgbClr val="333333"/>
              </a:solidFill>
              <a:latin typeface="Verdana"/>
              <a:ea typeface="Verdana"/>
              <a:cs typeface="Verdana"/>
              <a:sym typeface="Verdana"/>
            </a:endParaRPr>
          </a:p>
          <a:p>
            <a:pPr marL="0" lvl="0" indent="0" algn="just" rtl="0">
              <a:lnSpc>
                <a:spcPct val="115000"/>
              </a:lnSpc>
              <a:spcBef>
                <a:spcPts val="0"/>
              </a:spcBef>
              <a:spcAft>
                <a:spcPts val="0"/>
              </a:spcAft>
              <a:buNone/>
            </a:pPr>
            <a:endParaRPr sz="1200">
              <a:solidFill>
                <a:srgbClr val="333333"/>
              </a:solidFill>
              <a:latin typeface="Verdana"/>
              <a:ea typeface="Verdana"/>
              <a:cs typeface="Verdana"/>
              <a:sym typeface="Verdana"/>
            </a:endParaRPr>
          </a:p>
          <a:p>
            <a:pPr marL="0" lvl="0" indent="0" algn="just" rtl="0">
              <a:lnSpc>
                <a:spcPct val="115000"/>
              </a:lnSpc>
              <a:spcBef>
                <a:spcPts val="0"/>
              </a:spcBef>
              <a:spcAft>
                <a:spcPts val="0"/>
              </a:spcAft>
              <a:buNone/>
            </a:pPr>
            <a:r>
              <a:rPr lang="en-GB" sz="1200">
                <a:solidFill>
                  <a:srgbClr val="333333"/>
                </a:solidFill>
                <a:highlight>
                  <a:srgbClr val="FFFFFF"/>
                </a:highlight>
                <a:latin typeface="Verdana"/>
                <a:ea typeface="Verdana"/>
                <a:cs typeface="Verdana"/>
                <a:sym typeface="Verdana"/>
              </a:rPr>
              <a:t>&lt;table </a:t>
            </a:r>
            <a:r>
              <a:rPr lang="en-GB" sz="1200" b="1">
                <a:solidFill>
                  <a:srgbClr val="333333"/>
                </a:solidFill>
                <a:highlight>
                  <a:srgbClr val="FFFFFF"/>
                </a:highlight>
                <a:latin typeface="Verdana"/>
                <a:ea typeface="Verdana"/>
                <a:cs typeface="Verdana"/>
                <a:sym typeface="Verdana"/>
              </a:rPr>
              <a:t>*ngIf="data.length &gt; 0"</a:t>
            </a:r>
            <a:r>
              <a:rPr lang="en-GB" sz="1200">
                <a:solidFill>
                  <a:srgbClr val="333333"/>
                </a:solidFill>
                <a:highlight>
                  <a:srgbClr val="FFFFFF"/>
                </a:highlight>
                <a:latin typeface="Verdana"/>
                <a:ea typeface="Verdana"/>
                <a:cs typeface="Verdana"/>
                <a:sym typeface="Verdana"/>
              </a:rPr>
              <a:t>&gt;</a:t>
            </a:r>
            <a:endParaRPr sz="1200">
              <a:solidFill>
                <a:srgbClr val="333333"/>
              </a:solidFill>
              <a:highlight>
                <a:srgbClr val="FFFFFF"/>
              </a:highlight>
              <a:latin typeface="Verdana"/>
              <a:ea typeface="Verdana"/>
              <a:cs typeface="Verdana"/>
              <a:sym typeface="Verdana"/>
            </a:endParaRPr>
          </a:p>
          <a:p>
            <a:pPr marL="0" lvl="0" indent="0" algn="just" rtl="0">
              <a:lnSpc>
                <a:spcPct val="115000"/>
              </a:lnSpc>
              <a:spcBef>
                <a:spcPts val="0"/>
              </a:spcBef>
              <a:spcAft>
                <a:spcPts val="0"/>
              </a:spcAft>
              <a:buNone/>
            </a:pPr>
            <a:r>
              <a:rPr lang="en-GB" sz="1200">
                <a:solidFill>
                  <a:srgbClr val="C7254E"/>
                </a:solidFill>
                <a:highlight>
                  <a:srgbClr val="FFFFFF"/>
                </a:highlight>
                <a:latin typeface="Verdana"/>
                <a:ea typeface="Verdana"/>
                <a:cs typeface="Verdana"/>
                <a:sym typeface="Verdana"/>
              </a:rPr>
              <a:t>  </a:t>
            </a:r>
            <a:r>
              <a:rPr lang="en-GB" sz="1200">
                <a:solidFill>
                  <a:srgbClr val="333333"/>
                </a:solidFill>
                <a:highlight>
                  <a:srgbClr val="FFFFFF"/>
                </a:highlight>
                <a:latin typeface="Verdana"/>
                <a:ea typeface="Verdana"/>
                <a:cs typeface="Verdana"/>
                <a:sym typeface="Verdana"/>
              </a:rPr>
              <a:t>&lt;!-- HTML markup of table --&gt;</a:t>
            </a:r>
            <a:endParaRPr sz="1200">
              <a:solidFill>
                <a:srgbClr val="333333"/>
              </a:solidFill>
              <a:highlight>
                <a:srgbClr val="FFFFFF"/>
              </a:highlight>
              <a:latin typeface="Verdana"/>
              <a:ea typeface="Verdana"/>
              <a:cs typeface="Verdana"/>
              <a:sym typeface="Verdana"/>
            </a:endParaRPr>
          </a:p>
          <a:p>
            <a:pPr marL="0" lvl="0" indent="0" algn="just" rtl="0">
              <a:lnSpc>
                <a:spcPct val="115000"/>
              </a:lnSpc>
              <a:spcBef>
                <a:spcPts val="0"/>
              </a:spcBef>
              <a:spcAft>
                <a:spcPts val="0"/>
              </a:spcAft>
              <a:buNone/>
            </a:pPr>
            <a:r>
              <a:rPr lang="en-GB" sz="1200">
                <a:solidFill>
                  <a:srgbClr val="333333"/>
                </a:solidFill>
                <a:highlight>
                  <a:srgbClr val="FFFFFF"/>
                </a:highlight>
                <a:latin typeface="Verdana"/>
                <a:ea typeface="Verdana"/>
                <a:cs typeface="Verdana"/>
                <a:sym typeface="Verdana"/>
              </a:rPr>
              <a:t>&lt;/table&gt;</a:t>
            </a:r>
            <a:endParaRPr sz="1200">
              <a:solidFill>
                <a:srgbClr val="333333"/>
              </a:solidFill>
              <a:highlight>
                <a:srgbClr val="FFFFFF"/>
              </a:highlight>
              <a:latin typeface="Verdana"/>
              <a:ea typeface="Verdana"/>
              <a:cs typeface="Verdana"/>
              <a:sym typeface="Verdana"/>
            </a:endParaRPr>
          </a:p>
          <a:p>
            <a:pPr marL="0" lvl="0" indent="0" algn="just" rtl="0">
              <a:lnSpc>
                <a:spcPct val="115000"/>
              </a:lnSpc>
              <a:spcBef>
                <a:spcPts val="0"/>
              </a:spcBef>
              <a:spcAft>
                <a:spcPts val="0"/>
              </a:spcAft>
              <a:buNone/>
            </a:pPr>
            <a:endParaRPr sz="1050">
              <a:solidFill>
                <a:srgbClr val="333333"/>
              </a:solidFill>
              <a:latin typeface="Courier New"/>
              <a:ea typeface="Courier New"/>
              <a:cs typeface="Courier New"/>
              <a:sym typeface="Courier New"/>
            </a:endParaRPr>
          </a:p>
          <a:p>
            <a:pPr marL="0" lvl="0" indent="0" algn="just" rtl="0">
              <a:lnSpc>
                <a:spcPct val="115000"/>
              </a:lnSpc>
              <a:spcBef>
                <a:spcPts val="0"/>
              </a:spcBef>
              <a:spcAft>
                <a:spcPts val="800"/>
              </a:spcAft>
              <a:buNone/>
            </a:pPr>
            <a:endParaRPr sz="1050">
              <a:solidFill>
                <a:srgbClr val="333333"/>
              </a:solidFill>
            </a:endParaRPr>
          </a:p>
        </p:txBody>
      </p:sp>
      <p:sp>
        <p:nvSpPr>
          <p:cNvPr id="531" name="Google Shape;531;p72"/>
          <p:cNvSpPr txBox="1"/>
          <p:nvPr/>
        </p:nvSpPr>
        <p:spPr>
          <a:xfrm>
            <a:off x="291650" y="3062250"/>
            <a:ext cx="3194700" cy="127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b="1">
                <a:solidFill>
                  <a:schemeClr val="accent2"/>
                </a:solidFill>
                <a:highlight>
                  <a:srgbClr val="FFFFFF"/>
                </a:highlight>
                <a:latin typeface="Verdana"/>
                <a:ea typeface="Verdana"/>
                <a:cs typeface="Verdana"/>
                <a:sym typeface="Verdana"/>
              </a:rPr>
              <a:t>Built-in structural directive - NgIf, NgFor, and NgSwitch</a:t>
            </a:r>
            <a:r>
              <a:rPr lang="en-GB" sz="1200">
                <a:solidFill>
                  <a:schemeClr val="accent2"/>
                </a:solidFill>
                <a:highlight>
                  <a:srgbClr val="FFFFFF"/>
                </a:highlight>
                <a:latin typeface="Verdana"/>
                <a:ea typeface="Verdana"/>
                <a:cs typeface="Verdana"/>
                <a:sym typeface="Verdana"/>
              </a:rPr>
              <a:t> </a:t>
            </a:r>
            <a:endParaRPr sz="1200">
              <a:latin typeface="Verdana"/>
              <a:ea typeface="Verdana"/>
              <a:cs typeface="Verdana"/>
              <a:sym typeface="Verdan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73"/>
          <p:cNvSpPr txBox="1"/>
          <p:nvPr/>
        </p:nvSpPr>
        <p:spPr>
          <a:xfrm>
            <a:off x="291650" y="58325"/>
            <a:ext cx="8598900" cy="4732200"/>
          </a:xfrm>
          <a:prstGeom prst="rect">
            <a:avLst/>
          </a:prstGeom>
          <a:noFill/>
          <a:ln>
            <a:noFill/>
          </a:ln>
        </p:spPr>
        <p:txBody>
          <a:bodyPr spcFirstLastPara="1" wrap="square" lIns="91425" tIns="91425" rIns="91425" bIns="91425" anchor="ctr" anchorCtr="0">
            <a:noAutofit/>
          </a:bodyPr>
          <a:lstStyle/>
          <a:p>
            <a:pPr marL="0" lvl="0" indent="0" algn="just" rtl="0">
              <a:lnSpc>
                <a:spcPct val="110000"/>
              </a:lnSpc>
              <a:spcBef>
                <a:spcPts val="1500"/>
              </a:spcBef>
              <a:spcAft>
                <a:spcPts val="0"/>
              </a:spcAft>
              <a:buNone/>
            </a:pPr>
            <a:r>
              <a:rPr lang="en-GB" sz="2400" b="1">
                <a:solidFill>
                  <a:srgbClr val="333333"/>
                </a:solidFill>
              </a:rPr>
              <a:t>Custom Structural Directives</a:t>
            </a:r>
            <a:endParaRPr sz="2400" b="1">
              <a:solidFill>
                <a:srgbClr val="333333"/>
              </a:solidFill>
            </a:endParaRPr>
          </a:p>
          <a:p>
            <a:pPr marL="0" lvl="0" indent="0" algn="just" rtl="0">
              <a:lnSpc>
                <a:spcPct val="150000"/>
              </a:lnSpc>
              <a:spcBef>
                <a:spcPts val="800"/>
              </a:spcBef>
              <a:spcAft>
                <a:spcPts val="0"/>
              </a:spcAft>
              <a:buClr>
                <a:schemeClr val="dk1"/>
              </a:buClr>
              <a:buSzPts val="1100"/>
              <a:buFont typeface="Arial"/>
              <a:buNone/>
            </a:pPr>
            <a:r>
              <a:rPr lang="en-GB" sz="1300">
                <a:solidFill>
                  <a:schemeClr val="dk1"/>
                </a:solidFill>
                <a:highlight>
                  <a:srgbClr val="FFFFFF"/>
                </a:highlight>
                <a:latin typeface="Verdana"/>
                <a:ea typeface="Verdana"/>
                <a:cs typeface="Verdana"/>
                <a:sym typeface="Verdana"/>
              </a:rPr>
              <a:t>Structural directive is used to change the DOM layout by adding and removing DOM elements. Find the steps to create custom structural directive. </a:t>
            </a:r>
            <a:endParaRPr sz="1300">
              <a:solidFill>
                <a:schemeClr val="dk1"/>
              </a:solidFill>
              <a:highlight>
                <a:srgbClr val="FFFFFF"/>
              </a:highlight>
              <a:latin typeface="Verdana"/>
              <a:ea typeface="Verdana"/>
              <a:cs typeface="Verdana"/>
              <a:sym typeface="Verdana"/>
            </a:endParaRPr>
          </a:p>
          <a:p>
            <a:pPr marL="0" lvl="0" indent="0" algn="just" rtl="0">
              <a:lnSpc>
                <a:spcPct val="150000"/>
              </a:lnSpc>
              <a:spcBef>
                <a:spcPts val="0"/>
              </a:spcBef>
              <a:spcAft>
                <a:spcPts val="0"/>
              </a:spcAft>
              <a:buClr>
                <a:schemeClr val="dk1"/>
              </a:buClr>
              <a:buSzPts val="1100"/>
              <a:buFont typeface="Arial"/>
              <a:buNone/>
            </a:pPr>
            <a:r>
              <a:rPr lang="en-GB" sz="1300" b="1">
                <a:solidFill>
                  <a:schemeClr val="dk1"/>
                </a:solidFill>
                <a:highlight>
                  <a:srgbClr val="FFFFFF"/>
                </a:highlight>
                <a:latin typeface="Verdana"/>
                <a:ea typeface="Verdana"/>
                <a:cs typeface="Verdana"/>
                <a:sym typeface="Verdana"/>
              </a:rPr>
              <a:t>1.</a:t>
            </a:r>
            <a:r>
              <a:rPr lang="en-GB" sz="1300">
                <a:solidFill>
                  <a:schemeClr val="dk1"/>
                </a:solidFill>
                <a:highlight>
                  <a:srgbClr val="FFFFFF"/>
                </a:highlight>
                <a:latin typeface="Verdana"/>
                <a:ea typeface="Verdana"/>
                <a:cs typeface="Verdana"/>
                <a:sym typeface="Verdana"/>
              </a:rPr>
              <a:t> Create a class decorated with </a:t>
            </a:r>
            <a:r>
              <a:rPr lang="en-GB" sz="1300">
                <a:solidFill>
                  <a:srgbClr val="990000"/>
                </a:solidFill>
                <a:highlight>
                  <a:srgbClr val="EFEBEB"/>
                </a:highlight>
                <a:latin typeface="Verdana"/>
                <a:ea typeface="Verdana"/>
                <a:cs typeface="Verdana"/>
                <a:sym typeface="Verdana"/>
              </a:rPr>
              <a:t>@Directive()</a:t>
            </a:r>
            <a:r>
              <a:rPr lang="en-GB" sz="1300">
                <a:solidFill>
                  <a:schemeClr val="dk1"/>
                </a:solidFill>
                <a:highlight>
                  <a:srgbClr val="FFFFFF"/>
                </a:highlight>
                <a:latin typeface="Verdana"/>
                <a:ea typeface="Verdana"/>
                <a:cs typeface="Verdana"/>
                <a:sym typeface="Verdana"/>
              </a:rPr>
              <a:t>. </a:t>
            </a:r>
            <a:endParaRPr sz="1300">
              <a:solidFill>
                <a:schemeClr val="dk1"/>
              </a:solidFill>
              <a:highlight>
                <a:srgbClr val="FFFFFF"/>
              </a:highlight>
              <a:latin typeface="Verdana"/>
              <a:ea typeface="Verdana"/>
              <a:cs typeface="Verdana"/>
              <a:sym typeface="Verdana"/>
            </a:endParaRPr>
          </a:p>
          <a:p>
            <a:pPr marL="0" lvl="0" indent="0" algn="just" rtl="0">
              <a:lnSpc>
                <a:spcPct val="150000"/>
              </a:lnSpc>
              <a:spcBef>
                <a:spcPts val="0"/>
              </a:spcBef>
              <a:spcAft>
                <a:spcPts val="0"/>
              </a:spcAft>
              <a:buNone/>
            </a:pPr>
            <a:r>
              <a:rPr lang="en-GB" sz="1300" b="1">
                <a:solidFill>
                  <a:schemeClr val="dk1"/>
                </a:solidFill>
                <a:highlight>
                  <a:srgbClr val="FFFFFF"/>
                </a:highlight>
                <a:latin typeface="Verdana"/>
                <a:ea typeface="Verdana"/>
                <a:cs typeface="Verdana"/>
                <a:sym typeface="Verdana"/>
              </a:rPr>
              <a:t>2.</a:t>
            </a:r>
            <a:r>
              <a:rPr lang="en-GB" sz="1300">
                <a:solidFill>
                  <a:schemeClr val="dk1"/>
                </a:solidFill>
                <a:highlight>
                  <a:srgbClr val="FFFFFF"/>
                </a:highlight>
                <a:latin typeface="Verdana"/>
                <a:ea typeface="Verdana"/>
                <a:cs typeface="Verdana"/>
                <a:sym typeface="Verdana"/>
              </a:rPr>
              <a:t> Assign the structural directive name using </a:t>
            </a:r>
            <a:r>
              <a:rPr lang="en-GB" sz="1300">
                <a:solidFill>
                  <a:srgbClr val="990000"/>
                </a:solidFill>
                <a:highlight>
                  <a:srgbClr val="EFEBEB"/>
                </a:highlight>
                <a:latin typeface="Verdana"/>
                <a:ea typeface="Verdana"/>
                <a:cs typeface="Verdana"/>
                <a:sym typeface="Verdana"/>
              </a:rPr>
              <a:t>selector</a:t>
            </a:r>
            <a:r>
              <a:rPr lang="en-GB" sz="1300">
                <a:solidFill>
                  <a:schemeClr val="dk1"/>
                </a:solidFill>
                <a:highlight>
                  <a:srgbClr val="FFFFFF"/>
                </a:highlight>
                <a:latin typeface="Verdana"/>
                <a:ea typeface="Verdana"/>
                <a:cs typeface="Verdana"/>
                <a:sym typeface="Verdana"/>
              </a:rPr>
              <a:t> metadata of </a:t>
            </a:r>
            <a:r>
              <a:rPr lang="en-GB" sz="1300">
                <a:solidFill>
                  <a:srgbClr val="990000"/>
                </a:solidFill>
                <a:highlight>
                  <a:srgbClr val="EFEBEB"/>
                </a:highlight>
                <a:latin typeface="Verdana"/>
                <a:ea typeface="Verdana"/>
                <a:cs typeface="Verdana"/>
                <a:sym typeface="Verdana"/>
              </a:rPr>
              <a:t>@Directive()</a:t>
            </a:r>
            <a:r>
              <a:rPr lang="en-GB" sz="1300">
                <a:solidFill>
                  <a:schemeClr val="dk1"/>
                </a:solidFill>
                <a:highlight>
                  <a:srgbClr val="FFFFFF"/>
                </a:highlight>
                <a:latin typeface="Verdana"/>
                <a:ea typeface="Verdana"/>
                <a:cs typeface="Verdana"/>
                <a:sym typeface="Verdana"/>
              </a:rPr>
              <a:t> decorator enclosed with bracket </a:t>
            </a:r>
            <a:r>
              <a:rPr lang="en-GB" sz="1300">
                <a:solidFill>
                  <a:srgbClr val="990000"/>
                </a:solidFill>
                <a:highlight>
                  <a:srgbClr val="EFEBEB"/>
                </a:highlight>
                <a:latin typeface="Verdana"/>
                <a:ea typeface="Verdana"/>
                <a:cs typeface="Verdana"/>
                <a:sym typeface="Verdana"/>
              </a:rPr>
              <a:t>[]</a:t>
            </a:r>
            <a:r>
              <a:rPr lang="en-GB" sz="1300">
                <a:solidFill>
                  <a:schemeClr val="dk1"/>
                </a:solidFill>
                <a:highlight>
                  <a:srgbClr val="FFFFFF"/>
                </a:highlight>
                <a:latin typeface="Verdana"/>
                <a:ea typeface="Verdana"/>
                <a:cs typeface="Verdana"/>
                <a:sym typeface="Verdana"/>
              </a:rPr>
              <a:t> . </a:t>
            </a:r>
            <a:endParaRPr sz="1300">
              <a:solidFill>
                <a:schemeClr val="dk1"/>
              </a:solidFill>
              <a:highlight>
                <a:srgbClr val="FFFFFF"/>
              </a:highlight>
              <a:latin typeface="Verdana"/>
              <a:ea typeface="Verdana"/>
              <a:cs typeface="Verdana"/>
              <a:sym typeface="Verdana"/>
            </a:endParaRPr>
          </a:p>
          <a:p>
            <a:pPr marL="0" lvl="0" indent="0" algn="just" rtl="0">
              <a:lnSpc>
                <a:spcPct val="150000"/>
              </a:lnSpc>
              <a:spcBef>
                <a:spcPts val="0"/>
              </a:spcBef>
              <a:spcAft>
                <a:spcPts val="0"/>
              </a:spcAft>
              <a:buClr>
                <a:schemeClr val="dk1"/>
              </a:buClr>
              <a:buSzPts val="1100"/>
              <a:buFont typeface="Arial"/>
              <a:buNone/>
            </a:pPr>
            <a:r>
              <a:rPr lang="en-GB" sz="1300" b="1">
                <a:solidFill>
                  <a:schemeClr val="dk1"/>
                </a:solidFill>
                <a:highlight>
                  <a:srgbClr val="FFFFFF"/>
                </a:highlight>
                <a:latin typeface="Verdana"/>
                <a:ea typeface="Verdana"/>
                <a:cs typeface="Verdana"/>
                <a:sym typeface="Verdana"/>
              </a:rPr>
              <a:t>3.</a:t>
            </a:r>
            <a:r>
              <a:rPr lang="en-GB" sz="1300">
                <a:solidFill>
                  <a:schemeClr val="dk1"/>
                </a:solidFill>
                <a:highlight>
                  <a:srgbClr val="FFFFFF"/>
                </a:highlight>
                <a:latin typeface="Verdana"/>
                <a:ea typeface="Verdana"/>
                <a:cs typeface="Verdana"/>
                <a:sym typeface="Verdana"/>
              </a:rPr>
              <a:t> Create a setter method decorated with </a:t>
            </a:r>
            <a:r>
              <a:rPr lang="en-GB" sz="1300">
                <a:solidFill>
                  <a:srgbClr val="990000"/>
                </a:solidFill>
                <a:highlight>
                  <a:srgbClr val="EFEBEB"/>
                </a:highlight>
                <a:latin typeface="Verdana"/>
                <a:ea typeface="Verdana"/>
                <a:cs typeface="Verdana"/>
                <a:sym typeface="Verdana"/>
              </a:rPr>
              <a:t>@Input()</a:t>
            </a:r>
            <a:r>
              <a:rPr lang="en-GB" sz="1300">
                <a:solidFill>
                  <a:schemeClr val="dk1"/>
                </a:solidFill>
                <a:highlight>
                  <a:srgbClr val="FFFFFF"/>
                </a:highlight>
                <a:latin typeface="Verdana"/>
                <a:ea typeface="Verdana"/>
                <a:cs typeface="Verdana"/>
                <a:sym typeface="Verdana"/>
              </a:rPr>
              <a:t>. We need to take care that the method name should be same as directive name. </a:t>
            </a:r>
            <a:endParaRPr sz="1300">
              <a:solidFill>
                <a:schemeClr val="dk1"/>
              </a:solidFill>
              <a:highlight>
                <a:srgbClr val="FFFFFF"/>
              </a:highlight>
              <a:latin typeface="Verdana"/>
              <a:ea typeface="Verdana"/>
              <a:cs typeface="Verdana"/>
              <a:sym typeface="Verdana"/>
            </a:endParaRPr>
          </a:p>
          <a:p>
            <a:pPr marL="0" lvl="0" indent="0" algn="just" rtl="0">
              <a:lnSpc>
                <a:spcPct val="150000"/>
              </a:lnSpc>
              <a:spcBef>
                <a:spcPts val="0"/>
              </a:spcBef>
              <a:spcAft>
                <a:spcPts val="0"/>
              </a:spcAft>
              <a:buClr>
                <a:schemeClr val="dk1"/>
              </a:buClr>
              <a:buSzPts val="1100"/>
              <a:buFont typeface="Arial"/>
              <a:buNone/>
            </a:pPr>
            <a:r>
              <a:rPr lang="en-GB" sz="1300" b="1">
                <a:solidFill>
                  <a:schemeClr val="dk1"/>
                </a:solidFill>
                <a:highlight>
                  <a:srgbClr val="FFFFFF"/>
                </a:highlight>
                <a:latin typeface="Verdana"/>
                <a:ea typeface="Verdana"/>
                <a:cs typeface="Verdana"/>
                <a:sym typeface="Verdana"/>
              </a:rPr>
              <a:t>4.</a:t>
            </a:r>
            <a:r>
              <a:rPr lang="en-GB" sz="1300">
                <a:solidFill>
                  <a:schemeClr val="dk1"/>
                </a:solidFill>
                <a:highlight>
                  <a:srgbClr val="FFFFFF"/>
                </a:highlight>
                <a:latin typeface="Verdana"/>
                <a:ea typeface="Verdana"/>
                <a:cs typeface="Verdana"/>
                <a:sym typeface="Verdana"/>
              </a:rPr>
              <a:t> Configure custom structural directive class in application module in the </a:t>
            </a:r>
            <a:r>
              <a:rPr lang="en-GB" sz="1300">
                <a:solidFill>
                  <a:srgbClr val="990000"/>
                </a:solidFill>
                <a:highlight>
                  <a:srgbClr val="EFEBEB"/>
                </a:highlight>
                <a:latin typeface="Verdana"/>
                <a:ea typeface="Verdana"/>
                <a:cs typeface="Verdana"/>
                <a:sym typeface="Verdana"/>
              </a:rPr>
              <a:t>declarations</a:t>
            </a:r>
            <a:r>
              <a:rPr lang="en-GB" sz="1300">
                <a:solidFill>
                  <a:schemeClr val="dk1"/>
                </a:solidFill>
                <a:highlight>
                  <a:srgbClr val="FFFFFF"/>
                </a:highlight>
                <a:latin typeface="Verdana"/>
                <a:ea typeface="Verdana"/>
                <a:cs typeface="Verdana"/>
                <a:sym typeface="Verdana"/>
              </a:rPr>
              <a:t> metadata of </a:t>
            </a:r>
            <a:r>
              <a:rPr lang="en-GB" sz="1300">
                <a:solidFill>
                  <a:srgbClr val="990000"/>
                </a:solidFill>
                <a:highlight>
                  <a:srgbClr val="EFEBEB"/>
                </a:highlight>
                <a:latin typeface="Verdana"/>
                <a:ea typeface="Verdana"/>
                <a:cs typeface="Verdana"/>
                <a:sym typeface="Verdana"/>
              </a:rPr>
              <a:t>@NgModule</a:t>
            </a:r>
            <a:r>
              <a:rPr lang="en-GB" sz="1300">
                <a:solidFill>
                  <a:schemeClr val="dk1"/>
                </a:solidFill>
                <a:highlight>
                  <a:srgbClr val="FFFFFF"/>
                </a:highlight>
                <a:latin typeface="Verdana"/>
                <a:ea typeface="Verdana"/>
                <a:cs typeface="Verdana"/>
                <a:sym typeface="Verdana"/>
              </a:rPr>
              <a:t>decorator. </a:t>
            </a:r>
            <a:endParaRPr sz="1300">
              <a:solidFill>
                <a:schemeClr val="dk1"/>
              </a:solidFill>
              <a:highlight>
                <a:srgbClr val="FFFFFF"/>
              </a:highlight>
              <a:latin typeface="Verdana"/>
              <a:ea typeface="Verdana"/>
              <a:cs typeface="Verdana"/>
              <a:sym typeface="Verdana"/>
            </a:endParaRPr>
          </a:p>
          <a:p>
            <a:pPr marL="0" lvl="0" indent="0" algn="just" rtl="0">
              <a:lnSpc>
                <a:spcPct val="150000"/>
              </a:lnSpc>
              <a:spcBef>
                <a:spcPts val="0"/>
              </a:spcBef>
              <a:spcAft>
                <a:spcPts val="0"/>
              </a:spcAft>
              <a:buClr>
                <a:schemeClr val="dk1"/>
              </a:buClr>
              <a:buSzPts val="1100"/>
              <a:buFont typeface="Arial"/>
              <a:buNone/>
            </a:pPr>
            <a:r>
              <a:rPr lang="en-GB" sz="1300">
                <a:solidFill>
                  <a:schemeClr val="dk1"/>
                </a:solidFill>
                <a:highlight>
                  <a:srgbClr val="FFFFFF"/>
                </a:highlight>
                <a:latin typeface="Verdana"/>
                <a:ea typeface="Verdana"/>
                <a:cs typeface="Verdana"/>
                <a:sym typeface="Verdana"/>
              </a:rPr>
              <a:t>To create custom structural directive we need to use </a:t>
            </a:r>
            <a:r>
              <a:rPr lang="en-GB" sz="1300">
                <a:solidFill>
                  <a:srgbClr val="990000"/>
                </a:solidFill>
                <a:highlight>
                  <a:srgbClr val="EFEBEB"/>
                </a:highlight>
                <a:latin typeface="Verdana"/>
                <a:ea typeface="Verdana"/>
                <a:cs typeface="Verdana"/>
                <a:sym typeface="Verdana"/>
              </a:rPr>
              <a:t>TemplateRef</a:t>
            </a:r>
            <a:r>
              <a:rPr lang="en-GB" sz="1300">
                <a:solidFill>
                  <a:schemeClr val="dk1"/>
                </a:solidFill>
                <a:highlight>
                  <a:srgbClr val="FFFFFF"/>
                </a:highlight>
                <a:latin typeface="Verdana"/>
                <a:ea typeface="Verdana"/>
                <a:cs typeface="Verdana"/>
                <a:sym typeface="Verdana"/>
              </a:rPr>
              <a:t> and </a:t>
            </a:r>
            <a:r>
              <a:rPr lang="en-GB" sz="1300">
                <a:solidFill>
                  <a:srgbClr val="990000"/>
                </a:solidFill>
                <a:highlight>
                  <a:srgbClr val="EFEBEB"/>
                </a:highlight>
                <a:latin typeface="Verdana"/>
                <a:ea typeface="Verdana"/>
                <a:cs typeface="Verdana"/>
                <a:sym typeface="Verdana"/>
              </a:rPr>
              <a:t>ViewContainerRef</a:t>
            </a:r>
            <a:r>
              <a:rPr lang="en-GB" sz="1300">
                <a:solidFill>
                  <a:schemeClr val="dk1"/>
                </a:solidFill>
                <a:highlight>
                  <a:srgbClr val="FFFFFF"/>
                </a:highlight>
                <a:latin typeface="Verdana"/>
                <a:ea typeface="Verdana"/>
                <a:cs typeface="Verdana"/>
                <a:sym typeface="Verdana"/>
              </a:rPr>
              <a:t> etc that will help to change the DOM layout. </a:t>
            </a:r>
            <a:endParaRPr sz="1300">
              <a:solidFill>
                <a:schemeClr val="dk1"/>
              </a:solidFill>
              <a:highlight>
                <a:srgbClr val="FFFFFF"/>
              </a:highlight>
              <a:latin typeface="Verdana"/>
              <a:ea typeface="Verdana"/>
              <a:cs typeface="Verdana"/>
              <a:sym typeface="Verdana"/>
            </a:endParaRPr>
          </a:p>
          <a:p>
            <a:pPr marL="0" lvl="0" indent="0" algn="just" rtl="0">
              <a:lnSpc>
                <a:spcPct val="150000"/>
              </a:lnSpc>
              <a:spcBef>
                <a:spcPts val="0"/>
              </a:spcBef>
              <a:spcAft>
                <a:spcPts val="0"/>
              </a:spcAft>
              <a:buClr>
                <a:schemeClr val="dk1"/>
              </a:buClr>
              <a:buSzPts val="1100"/>
              <a:buFont typeface="Arial"/>
              <a:buNone/>
            </a:pPr>
            <a:r>
              <a:rPr lang="en-GB" sz="1300" b="1">
                <a:solidFill>
                  <a:schemeClr val="dk1"/>
                </a:solidFill>
                <a:highlight>
                  <a:srgbClr val="FFFFFF"/>
                </a:highlight>
                <a:latin typeface="Verdana"/>
                <a:ea typeface="Verdana"/>
                <a:cs typeface="Verdana"/>
                <a:sym typeface="Verdana"/>
              </a:rPr>
              <a:t>TemplateRef</a:t>
            </a:r>
            <a:r>
              <a:rPr lang="en-GB" sz="1300">
                <a:solidFill>
                  <a:schemeClr val="dk1"/>
                </a:solidFill>
                <a:highlight>
                  <a:srgbClr val="FFFFFF"/>
                </a:highlight>
                <a:latin typeface="Verdana"/>
                <a:ea typeface="Verdana"/>
                <a:cs typeface="Verdana"/>
                <a:sym typeface="Verdana"/>
              </a:rPr>
              <a:t> : It represents an embedded template that can be used to instantiate embedded views. </a:t>
            </a:r>
            <a:endParaRPr sz="1300">
              <a:solidFill>
                <a:schemeClr val="dk1"/>
              </a:solidFill>
              <a:highlight>
                <a:srgbClr val="FFFFFF"/>
              </a:highlight>
              <a:latin typeface="Verdana"/>
              <a:ea typeface="Verdana"/>
              <a:cs typeface="Verdana"/>
              <a:sym typeface="Verdana"/>
            </a:endParaRPr>
          </a:p>
          <a:p>
            <a:pPr marL="0" lvl="0" indent="0" algn="just" rtl="0">
              <a:lnSpc>
                <a:spcPct val="150000"/>
              </a:lnSpc>
              <a:spcBef>
                <a:spcPts val="0"/>
              </a:spcBef>
              <a:spcAft>
                <a:spcPts val="0"/>
              </a:spcAft>
              <a:buNone/>
            </a:pPr>
            <a:r>
              <a:rPr lang="en-GB" sz="1300" b="1">
                <a:solidFill>
                  <a:schemeClr val="dk1"/>
                </a:solidFill>
                <a:highlight>
                  <a:srgbClr val="FFFFFF"/>
                </a:highlight>
                <a:latin typeface="Verdana"/>
                <a:ea typeface="Verdana"/>
                <a:cs typeface="Verdana"/>
                <a:sym typeface="Verdana"/>
              </a:rPr>
              <a:t>ViewContainerRef</a:t>
            </a:r>
            <a:r>
              <a:rPr lang="en-GB" sz="1300">
                <a:solidFill>
                  <a:schemeClr val="dk1"/>
                </a:solidFill>
                <a:highlight>
                  <a:srgbClr val="FFFFFF"/>
                </a:highlight>
                <a:latin typeface="Verdana"/>
                <a:ea typeface="Verdana"/>
                <a:cs typeface="Verdana"/>
                <a:sym typeface="Verdana"/>
              </a:rPr>
              <a:t>: It represents a container where one or more views can be attached. </a:t>
            </a:r>
            <a:endParaRPr sz="1300">
              <a:solidFill>
                <a:srgbClr val="333333"/>
              </a:solidFill>
              <a:latin typeface="Verdana"/>
              <a:ea typeface="Verdana"/>
              <a:cs typeface="Verdana"/>
              <a:sym typeface="Verdan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74"/>
          <p:cNvSpPr txBox="1">
            <a:spLocks noGrp="1"/>
          </p:cNvSpPr>
          <p:nvPr>
            <p:ph type="ctrTitle"/>
          </p:nvPr>
        </p:nvSpPr>
        <p:spPr>
          <a:xfrm>
            <a:off x="331400" y="3136200"/>
            <a:ext cx="5156700" cy="180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200"/>
              <a:t>ANGULAR </a:t>
            </a:r>
            <a:endParaRPr sz="3200"/>
          </a:p>
          <a:p>
            <a:pPr marL="0" lvl="0" indent="0" algn="l" rtl="0">
              <a:spcBef>
                <a:spcPts val="0"/>
              </a:spcBef>
              <a:spcAft>
                <a:spcPts val="0"/>
              </a:spcAft>
              <a:buNone/>
            </a:pPr>
            <a:r>
              <a:rPr lang="en-GB" sz="3200"/>
              <a:t>INTERFACES</a:t>
            </a:r>
            <a:endParaRPr sz="3200"/>
          </a:p>
        </p:txBody>
      </p:sp>
      <p:sp>
        <p:nvSpPr>
          <p:cNvPr id="542" name="Google Shape;542;p7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2000" b="1">
                <a:solidFill>
                  <a:srgbClr val="3F5378"/>
                </a:solidFill>
                <a:latin typeface="Roboto Condensed"/>
                <a:ea typeface="Roboto Condensed"/>
                <a:cs typeface="Roboto Condensed"/>
                <a:sym typeface="Roboto Condensed"/>
              </a:rPr>
              <a:t>9</a:t>
            </a:r>
            <a:endParaRPr sz="3000" b="1">
              <a:solidFill>
                <a:srgbClr val="3F5378"/>
              </a:solidFill>
              <a:latin typeface="Roboto Condensed"/>
              <a:ea typeface="Roboto Condensed"/>
              <a:cs typeface="Roboto Condensed"/>
              <a:sym typeface="Roboto Condense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75"/>
          <p:cNvSpPr txBox="1"/>
          <p:nvPr/>
        </p:nvSpPr>
        <p:spPr>
          <a:xfrm>
            <a:off x="188325" y="0"/>
            <a:ext cx="8757000" cy="7179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GB" sz="2800">
                <a:solidFill>
                  <a:schemeClr val="dk1"/>
                </a:solidFill>
              </a:rPr>
              <a:t>Interfaces</a:t>
            </a:r>
            <a:endParaRPr/>
          </a:p>
        </p:txBody>
      </p:sp>
      <p:sp>
        <p:nvSpPr>
          <p:cNvPr id="548" name="Google Shape;548;p75"/>
          <p:cNvSpPr txBox="1"/>
          <p:nvPr/>
        </p:nvSpPr>
        <p:spPr>
          <a:xfrm>
            <a:off x="270700" y="717900"/>
            <a:ext cx="8592300" cy="4202100"/>
          </a:xfrm>
          <a:prstGeom prst="rect">
            <a:avLst/>
          </a:prstGeom>
          <a:noFill/>
          <a:ln>
            <a:noFill/>
          </a:ln>
        </p:spPr>
        <p:txBody>
          <a:bodyPr spcFirstLastPara="1" wrap="square" lIns="91425" tIns="91425" rIns="91425" bIns="91425" anchor="ctr" anchorCtr="0">
            <a:noAutofit/>
          </a:bodyPr>
          <a:lstStyle/>
          <a:p>
            <a:pPr marL="457200" lvl="0" indent="-317500" algn="l" rtl="0">
              <a:lnSpc>
                <a:spcPct val="150000"/>
              </a:lnSpc>
              <a:spcBef>
                <a:spcPts val="0"/>
              </a:spcBef>
              <a:spcAft>
                <a:spcPts val="0"/>
              </a:spcAft>
              <a:buClr>
                <a:srgbClr val="333333"/>
              </a:buClr>
              <a:buSzPts val="1400"/>
              <a:buFont typeface="Verdana"/>
              <a:buChar char="➔"/>
            </a:pPr>
            <a:r>
              <a:rPr lang="en-GB">
                <a:solidFill>
                  <a:srgbClr val="333333"/>
                </a:solidFill>
                <a:latin typeface="Verdana"/>
                <a:ea typeface="Verdana"/>
                <a:cs typeface="Verdana"/>
                <a:sym typeface="Verdana"/>
              </a:rPr>
              <a:t>Use </a:t>
            </a:r>
            <a:r>
              <a:rPr lang="en-GB">
                <a:solidFill>
                  <a:srgbClr val="0000FF"/>
                </a:solidFill>
                <a:latin typeface="Verdana"/>
                <a:ea typeface="Verdana"/>
                <a:cs typeface="Verdana"/>
                <a:sym typeface="Verdana"/>
              </a:rPr>
              <a:t>interface </a:t>
            </a:r>
            <a:r>
              <a:rPr lang="en-GB">
                <a:solidFill>
                  <a:srgbClr val="333333"/>
                </a:solidFill>
                <a:latin typeface="Verdana"/>
                <a:ea typeface="Verdana"/>
                <a:cs typeface="Verdana"/>
                <a:sym typeface="Verdana"/>
              </a:rPr>
              <a:t>keyword to create an interface</a:t>
            </a:r>
            <a:endParaRPr>
              <a:solidFill>
                <a:srgbClr val="333333"/>
              </a:solidFill>
              <a:latin typeface="Verdana"/>
              <a:ea typeface="Verdana"/>
              <a:cs typeface="Verdana"/>
              <a:sym typeface="Verdana"/>
            </a:endParaRPr>
          </a:p>
          <a:p>
            <a:pPr marL="457200" lvl="0" indent="-317500" algn="l" rtl="0">
              <a:lnSpc>
                <a:spcPct val="150000"/>
              </a:lnSpc>
              <a:spcBef>
                <a:spcPts val="0"/>
              </a:spcBef>
              <a:spcAft>
                <a:spcPts val="0"/>
              </a:spcAft>
              <a:buClr>
                <a:srgbClr val="333333"/>
              </a:buClr>
              <a:buSzPts val="1400"/>
              <a:buChar char="➔"/>
            </a:pPr>
            <a:r>
              <a:rPr lang="en-GB">
                <a:solidFill>
                  <a:srgbClr val="333333"/>
                </a:solidFill>
                <a:latin typeface="Verdana"/>
                <a:ea typeface="Verdana"/>
                <a:cs typeface="Verdana"/>
                <a:sym typeface="Verdana"/>
              </a:rPr>
              <a:t>It is common to prefix the interface name with capital letter </a:t>
            </a:r>
            <a:r>
              <a:rPr lang="en-GB" b="1">
                <a:solidFill>
                  <a:srgbClr val="333333"/>
                </a:solidFill>
                <a:latin typeface="Verdana"/>
                <a:ea typeface="Verdana"/>
                <a:cs typeface="Verdana"/>
                <a:sym typeface="Verdana"/>
              </a:rPr>
              <a:t>"I"</a:t>
            </a:r>
            <a:r>
              <a:rPr lang="en-GB">
                <a:solidFill>
                  <a:srgbClr val="333333"/>
                </a:solidFill>
                <a:latin typeface="Verdana"/>
                <a:ea typeface="Verdana"/>
                <a:cs typeface="Verdana"/>
                <a:sym typeface="Verdana"/>
              </a:rPr>
              <a:t>. However, some interfaces in Angular does not have the prefix </a:t>
            </a:r>
            <a:r>
              <a:rPr lang="en-GB" b="1">
                <a:solidFill>
                  <a:srgbClr val="333333"/>
                </a:solidFill>
                <a:latin typeface="Verdana"/>
                <a:ea typeface="Verdana"/>
                <a:cs typeface="Verdana"/>
                <a:sym typeface="Verdana"/>
              </a:rPr>
              <a:t>"I"</a:t>
            </a:r>
            <a:r>
              <a:rPr lang="en-GB">
                <a:solidFill>
                  <a:srgbClr val="333333"/>
                </a:solidFill>
                <a:latin typeface="Verdana"/>
                <a:ea typeface="Verdana"/>
                <a:cs typeface="Verdana"/>
                <a:sym typeface="Verdana"/>
              </a:rPr>
              <a:t>. For example, </a:t>
            </a:r>
            <a:r>
              <a:rPr lang="en-GB">
                <a:solidFill>
                  <a:srgbClr val="0000FF"/>
                </a:solidFill>
                <a:latin typeface="Verdana"/>
                <a:ea typeface="Verdana"/>
                <a:cs typeface="Verdana"/>
                <a:sym typeface="Verdana"/>
              </a:rPr>
              <a:t>OnInit </a:t>
            </a:r>
            <a:r>
              <a:rPr lang="en-GB">
                <a:solidFill>
                  <a:srgbClr val="333333"/>
                </a:solidFill>
                <a:latin typeface="Verdana"/>
                <a:ea typeface="Verdana"/>
                <a:cs typeface="Verdana"/>
                <a:sym typeface="Verdana"/>
              </a:rPr>
              <a:t>interface</a:t>
            </a:r>
            <a:endParaRPr>
              <a:solidFill>
                <a:srgbClr val="333333"/>
              </a:solidFill>
              <a:latin typeface="Verdana"/>
              <a:ea typeface="Verdana"/>
              <a:cs typeface="Verdana"/>
              <a:sym typeface="Verdana"/>
            </a:endParaRPr>
          </a:p>
          <a:p>
            <a:pPr marL="457200" lvl="0" indent="-317500" algn="l" rtl="0">
              <a:lnSpc>
                <a:spcPct val="150000"/>
              </a:lnSpc>
              <a:spcBef>
                <a:spcPts val="0"/>
              </a:spcBef>
              <a:spcAft>
                <a:spcPts val="0"/>
              </a:spcAft>
              <a:buClr>
                <a:srgbClr val="333333"/>
              </a:buClr>
              <a:buSzPts val="1400"/>
              <a:buFont typeface="Verdana"/>
              <a:buChar char="➔"/>
            </a:pPr>
            <a:r>
              <a:rPr lang="en-GB">
                <a:solidFill>
                  <a:srgbClr val="333333"/>
                </a:solidFill>
                <a:latin typeface="Verdana"/>
                <a:ea typeface="Verdana"/>
                <a:cs typeface="Verdana"/>
                <a:sym typeface="Verdana"/>
              </a:rPr>
              <a:t>Interface members are </a:t>
            </a:r>
            <a:r>
              <a:rPr lang="en-GB">
                <a:solidFill>
                  <a:srgbClr val="0000FF"/>
                </a:solidFill>
                <a:latin typeface="Verdana"/>
                <a:ea typeface="Verdana"/>
                <a:cs typeface="Verdana"/>
                <a:sym typeface="Verdana"/>
              </a:rPr>
              <a:t>public </a:t>
            </a:r>
            <a:r>
              <a:rPr lang="en-GB">
                <a:solidFill>
                  <a:srgbClr val="333333"/>
                </a:solidFill>
                <a:latin typeface="Verdana"/>
                <a:ea typeface="Verdana"/>
                <a:cs typeface="Verdana"/>
                <a:sym typeface="Verdana"/>
              </a:rPr>
              <a:t>by default and does not require explicit access modifiers. It is a compile time error to include an explicit access modifier. </a:t>
            </a:r>
            <a:endParaRPr>
              <a:solidFill>
                <a:srgbClr val="FF0000"/>
              </a:solidFill>
              <a:latin typeface="Verdana"/>
              <a:ea typeface="Verdana"/>
              <a:cs typeface="Verdana"/>
              <a:sym typeface="Verdana"/>
            </a:endParaRPr>
          </a:p>
          <a:p>
            <a:pPr marL="457200" lvl="0" indent="-317500" algn="l" rtl="0">
              <a:lnSpc>
                <a:spcPct val="150000"/>
              </a:lnSpc>
              <a:spcBef>
                <a:spcPts val="0"/>
              </a:spcBef>
              <a:spcAft>
                <a:spcPts val="0"/>
              </a:spcAft>
              <a:buClr>
                <a:srgbClr val="333333"/>
              </a:buClr>
              <a:buSzPts val="1400"/>
              <a:buChar char="➔"/>
            </a:pPr>
            <a:r>
              <a:rPr lang="en-GB">
                <a:solidFill>
                  <a:srgbClr val="333333"/>
                </a:solidFill>
                <a:latin typeface="Verdana"/>
                <a:ea typeface="Verdana"/>
                <a:cs typeface="Verdana"/>
                <a:sym typeface="Verdana"/>
              </a:rPr>
              <a:t>A class that implements an interface must provide implementation for all the interface members unless the members are marked as optional using the </a:t>
            </a:r>
            <a:r>
              <a:rPr lang="en-GB" b="1">
                <a:solidFill>
                  <a:srgbClr val="333333"/>
                </a:solidFill>
                <a:latin typeface="Verdana"/>
                <a:ea typeface="Verdana"/>
                <a:cs typeface="Verdana"/>
                <a:sym typeface="Verdana"/>
              </a:rPr>
              <a:t>?</a:t>
            </a:r>
            <a:r>
              <a:rPr lang="en-GB">
                <a:solidFill>
                  <a:srgbClr val="333333"/>
                </a:solidFill>
                <a:latin typeface="Verdana"/>
                <a:ea typeface="Verdana"/>
                <a:cs typeface="Verdana"/>
                <a:sym typeface="Verdana"/>
              </a:rPr>
              <a:t>operator</a:t>
            </a:r>
            <a:endParaRPr>
              <a:solidFill>
                <a:srgbClr val="333333"/>
              </a:solidFill>
              <a:latin typeface="Verdana"/>
              <a:ea typeface="Verdana"/>
              <a:cs typeface="Verdana"/>
              <a:sym typeface="Verdana"/>
            </a:endParaRPr>
          </a:p>
          <a:p>
            <a:pPr marL="457200" lvl="0" indent="-317500" algn="l" rtl="0">
              <a:lnSpc>
                <a:spcPct val="150000"/>
              </a:lnSpc>
              <a:spcBef>
                <a:spcPts val="0"/>
              </a:spcBef>
              <a:spcAft>
                <a:spcPts val="0"/>
              </a:spcAft>
              <a:buClr>
                <a:srgbClr val="333333"/>
              </a:buClr>
              <a:buSzPts val="1400"/>
              <a:buFont typeface="Verdana"/>
              <a:buChar char="➔"/>
            </a:pPr>
            <a:r>
              <a:rPr lang="en-GB">
                <a:solidFill>
                  <a:srgbClr val="333333"/>
                </a:solidFill>
                <a:latin typeface="Verdana"/>
                <a:ea typeface="Verdana"/>
                <a:cs typeface="Verdana"/>
                <a:sym typeface="Verdana"/>
              </a:rPr>
              <a:t>Use the </a:t>
            </a:r>
            <a:r>
              <a:rPr lang="en-GB">
                <a:solidFill>
                  <a:srgbClr val="0000FF"/>
                </a:solidFill>
                <a:latin typeface="Verdana"/>
                <a:ea typeface="Verdana"/>
                <a:cs typeface="Verdana"/>
                <a:sym typeface="Verdana"/>
              </a:rPr>
              <a:t>implements </a:t>
            </a:r>
            <a:r>
              <a:rPr lang="en-GB">
                <a:solidFill>
                  <a:srgbClr val="333333"/>
                </a:solidFill>
                <a:latin typeface="Verdana"/>
                <a:ea typeface="Verdana"/>
                <a:cs typeface="Verdana"/>
                <a:sym typeface="Verdana"/>
              </a:rPr>
              <a:t>keyword to make a class implement an interface</a:t>
            </a:r>
            <a:endParaRPr>
              <a:solidFill>
                <a:srgbClr val="333333"/>
              </a:solidFill>
              <a:latin typeface="Verdana"/>
              <a:ea typeface="Verdana"/>
              <a:cs typeface="Verdana"/>
              <a:sym typeface="Verdana"/>
            </a:endParaRPr>
          </a:p>
          <a:p>
            <a:pPr marL="457200" lvl="0" indent="-317500" algn="l" rtl="0">
              <a:lnSpc>
                <a:spcPct val="150000"/>
              </a:lnSpc>
              <a:spcBef>
                <a:spcPts val="0"/>
              </a:spcBef>
              <a:spcAft>
                <a:spcPts val="0"/>
              </a:spcAft>
              <a:buClr>
                <a:srgbClr val="333333"/>
              </a:buClr>
              <a:buSzPts val="1400"/>
              <a:buFont typeface="Verdana"/>
              <a:buChar char="➔"/>
            </a:pPr>
            <a:r>
              <a:rPr lang="en-GB">
                <a:solidFill>
                  <a:srgbClr val="333333"/>
                </a:solidFill>
                <a:latin typeface="Verdana"/>
                <a:ea typeface="Verdana"/>
                <a:cs typeface="Verdana"/>
                <a:sym typeface="Verdana"/>
              </a:rPr>
              <a:t>TypeScript interfaces exist for developer convenience and are not used by Angular at runtime. During transpilation, no JavaScript code is generated for an interface. It is only used by Typescript for type checking during development.</a:t>
            </a:r>
            <a:endParaRPr>
              <a:solidFill>
                <a:schemeClr val="dk1"/>
              </a:solidFill>
              <a:latin typeface="Verdana"/>
              <a:ea typeface="Verdana"/>
              <a:cs typeface="Verdana"/>
              <a:sym typeface="Verdan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76"/>
          <p:cNvSpPr txBox="1">
            <a:spLocks noGrp="1"/>
          </p:cNvSpPr>
          <p:nvPr>
            <p:ph type="ctrTitle"/>
          </p:nvPr>
        </p:nvSpPr>
        <p:spPr>
          <a:xfrm>
            <a:off x="331400" y="3136200"/>
            <a:ext cx="5156700" cy="180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200"/>
              <a:t>ANGULAR </a:t>
            </a:r>
            <a:endParaRPr sz="3200"/>
          </a:p>
          <a:p>
            <a:pPr marL="0" lvl="0" indent="0" algn="l" rtl="0">
              <a:spcBef>
                <a:spcPts val="0"/>
              </a:spcBef>
              <a:spcAft>
                <a:spcPts val="0"/>
              </a:spcAft>
              <a:buNone/>
            </a:pPr>
            <a:r>
              <a:rPr lang="en-GB" sz="3200"/>
              <a:t>SERVICES</a:t>
            </a:r>
            <a:endParaRPr sz="3200"/>
          </a:p>
        </p:txBody>
      </p:sp>
      <p:sp>
        <p:nvSpPr>
          <p:cNvPr id="554" name="Google Shape;554;p76"/>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2000" b="1">
                <a:solidFill>
                  <a:srgbClr val="3F5378"/>
                </a:solidFill>
                <a:latin typeface="Roboto Condensed"/>
                <a:ea typeface="Roboto Condensed"/>
                <a:cs typeface="Roboto Condensed"/>
                <a:sym typeface="Roboto Condensed"/>
              </a:rPr>
              <a:t>10</a:t>
            </a:r>
            <a:endParaRPr sz="3000" b="1">
              <a:solidFill>
                <a:srgbClr val="3F5378"/>
              </a:solidFill>
              <a:latin typeface="Roboto Condensed"/>
              <a:ea typeface="Roboto Condensed"/>
              <a:cs typeface="Roboto Condensed"/>
              <a:sym typeface="Roboto Condense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pic>
        <p:nvPicPr>
          <p:cNvPr id="559" name="Google Shape;559;p77"/>
          <p:cNvPicPr preferRelativeResize="0"/>
          <p:nvPr/>
        </p:nvPicPr>
        <p:blipFill rotWithShape="1">
          <a:blip r:embed="rId3">
            <a:alphaModFix/>
          </a:blip>
          <a:srcRect l="20242" t="13132" b="7947"/>
          <a:stretch/>
        </p:blipFill>
        <p:spPr>
          <a:xfrm>
            <a:off x="81650" y="71425"/>
            <a:ext cx="8980700" cy="50006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78"/>
          <p:cNvSpPr txBox="1"/>
          <p:nvPr/>
        </p:nvSpPr>
        <p:spPr>
          <a:xfrm>
            <a:off x="188325" y="0"/>
            <a:ext cx="8757000" cy="7179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GB" sz="2800">
                <a:solidFill>
                  <a:schemeClr val="dk1"/>
                </a:solidFill>
              </a:rPr>
              <a:t>Service</a:t>
            </a:r>
            <a:endParaRPr/>
          </a:p>
        </p:txBody>
      </p:sp>
      <p:sp>
        <p:nvSpPr>
          <p:cNvPr id="565" name="Google Shape;565;p78"/>
          <p:cNvSpPr txBox="1"/>
          <p:nvPr/>
        </p:nvSpPr>
        <p:spPr>
          <a:xfrm>
            <a:off x="188200" y="717900"/>
            <a:ext cx="8757000" cy="3471600"/>
          </a:xfrm>
          <a:prstGeom prst="rect">
            <a:avLst/>
          </a:prstGeom>
          <a:noFill/>
          <a:ln>
            <a:noFill/>
          </a:ln>
        </p:spPr>
        <p:txBody>
          <a:bodyPr spcFirstLastPara="1" wrap="square" lIns="91425" tIns="91425" rIns="91425" bIns="91425" anchor="ctr" anchorCtr="0">
            <a:noAutofit/>
          </a:bodyPr>
          <a:lstStyle/>
          <a:p>
            <a:pPr marL="457200" lvl="0" indent="-304800" algn="l" rtl="0">
              <a:lnSpc>
                <a:spcPct val="200000"/>
              </a:lnSpc>
              <a:spcBef>
                <a:spcPts val="0"/>
              </a:spcBef>
              <a:spcAft>
                <a:spcPts val="0"/>
              </a:spcAft>
              <a:buSzPts val="1200"/>
              <a:buFont typeface="Verdana"/>
              <a:buChar char="➔"/>
            </a:pPr>
            <a:r>
              <a:rPr lang="en-GB" sz="1200">
                <a:latin typeface="Verdana"/>
                <a:ea typeface="Verdana"/>
                <a:cs typeface="Verdana"/>
                <a:sym typeface="Verdana"/>
              </a:rPr>
              <a:t>A service is used when a </a:t>
            </a:r>
            <a:r>
              <a:rPr lang="en-GB" sz="1200" b="1">
                <a:solidFill>
                  <a:srgbClr val="980000"/>
                </a:solidFill>
                <a:latin typeface="Verdana"/>
                <a:ea typeface="Verdana"/>
                <a:cs typeface="Verdana"/>
                <a:sym typeface="Verdana"/>
              </a:rPr>
              <a:t>common functionality</a:t>
            </a:r>
            <a:r>
              <a:rPr lang="en-GB" sz="1200">
                <a:latin typeface="Verdana"/>
                <a:ea typeface="Verdana"/>
                <a:cs typeface="Verdana"/>
                <a:sym typeface="Verdana"/>
              </a:rPr>
              <a:t> needs to be provided to various modules. </a:t>
            </a:r>
            <a:endParaRPr sz="1200">
              <a:latin typeface="Verdana"/>
              <a:ea typeface="Verdana"/>
              <a:cs typeface="Verdana"/>
              <a:sym typeface="Verdana"/>
            </a:endParaRPr>
          </a:p>
          <a:p>
            <a:pPr marL="457200" lvl="0" indent="-304800" algn="l" rtl="0">
              <a:lnSpc>
                <a:spcPct val="200000"/>
              </a:lnSpc>
              <a:spcBef>
                <a:spcPts val="0"/>
              </a:spcBef>
              <a:spcAft>
                <a:spcPts val="0"/>
              </a:spcAft>
              <a:buSzPts val="1200"/>
              <a:buFont typeface="Verdana"/>
              <a:buChar char="➔"/>
            </a:pPr>
            <a:r>
              <a:rPr lang="en-GB" sz="1200">
                <a:highlight>
                  <a:srgbClr val="FFFFFF"/>
                </a:highlight>
                <a:latin typeface="Verdana"/>
                <a:ea typeface="Verdana"/>
                <a:cs typeface="Verdana"/>
                <a:sym typeface="Verdana"/>
              </a:rPr>
              <a:t>A service in Angular is generally used to </a:t>
            </a:r>
            <a:r>
              <a:rPr lang="en-GB" sz="1200" b="1">
                <a:solidFill>
                  <a:srgbClr val="980000"/>
                </a:solidFill>
                <a:highlight>
                  <a:srgbClr val="FFFFFF"/>
                </a:highlight>
                <a:latin typeface="Verdana"/>
                <a:ea typeface="Verdana"/>
                <a:cs typeface="Verdana"/>
                <a:sym typeface="Verdana"/>
              </a:rPr>
              <a:t>reuse data or logic across multiple components</a:t>
            </a:r>
            <a:r>
              <a:rPr lang="en-GB" sz="1200">
                <a:solidFill>
                  <a:srgbClr val="980000"/>
                </a:solidFill>
                <a:highlight>
                  <a:srgbClr val="FFFFFF"/>
                </a:highlight>
                <a:latin typeface="Verdana"/>
                <a:ea typeface="Verdana"/>
                <a:cs typeface="Verdana"/>
                <a:sym typeface="Verdana"/>
              </a:rPr>
              <a:t>. </a:t>
            </a:r>
            <a:endParaRPr sz="1200">
              <a:solidFill>
                <a:srgbClr val="980000"/>
              </a:solidFill>
              <a:latin typeface="Verdana"/>
              <a:ea typeface="Verdana"/>
              <a:cs typeface="Verdana"/>
              <a:sym typeface="Verdana"/>
            </a:endParaRPr>
          </a:p>
          <a:p>
            <a:pPr marL="0" lvl="0" indent="0" algn="l" rtl="0">
              <a:lnSpc>
                <a:spcPct val="100000"/>
              </a:lnSpc>
              <a:spcBef>
                <a:spcPts val="0"/>
              </a:spcBef>
              <a:spcAft>
                <a:spcPts val="0"/>
              </a:spcAft>
              <a:buNone/>
            </a:pPr>
            <a:endParaRPr sz="1200">
              <a:highlight>
                <a:schemeClr val="lt1"/>
              </a:highlight>
              <a:latin typeface="Verdana"/>
              <a:ea typeface="Verdana"/>
              <a:cs typeface="Verdana"/>
              <a:sym typeface="Verdana"/>
            </a:endParaRPr>
          </a:p>
          <a:p>
            <a:pPr marL="0" lvl="0" indent="0" algn="l" rtl="0">
              <a:lnSpc>
                <a:spcPct val="150000"/>
              </a:lnSpc>
              <a:spcBef>
                <a:spcPts val="0"/>
              </a:spcBef>
              <a:spcAft>
                <a:spcPts val="0"/>
              </a:spcAft>
              <a:buNone/>
            </a:pPr>
            <a:r>
              <a:rPr lang="en-GB" sz="1200">
                <a:highlight>
                  <a:srgbClr val="FFFFFF"/>
                </a:highlight>
                <a:latin typeface="Verdana"/>
                <a:ea typeface="Verdana"/>
                <a:cs typeface="Verdana"/>
                <a:sym typeface="Verdana"/>
              </a:rPr>
              <a:t>Angular services are injectable and injector can inject it in any component in our angular application. When we use </a:t>
            </a:r>
            <a:r>
              <a:rPr lang="en-GB" sz="1200">
                <a:highlight>
                  <a:srgbClr val="EFEBEB"/>
                </a:highlight>
                <a:latin typeface="Verdana"/>
                <a:ea typeface="Verdana"/>
                <a:cs typeface="Verdana"/>
                <a:sym typeface="Verdana"/>
              </a:rPr>
              <a:t>@Injectable()</a:t>
            </a:r>
            <a:r>
              <a:rPr lang="en-GB" sz="1200">
                <a:highlight>
                  <a:srgbClr val="FFFFFF"/>
                </a:highlight>
                <a:latin typeface="Verdana"/>
                <a:ea typeface="Verdana"/>
                <a:cs typeface="Verdana"/>
                <a:sym typeface="Verdana"/>
              </a:rPr>
              <a:t> decorator in service at class level then angular injector considers the service available to inject. </a:t>
            </a:r>
            <a:endParaRPr sz="1200">
              <a:highlight>
                <a:srgbClr val="FFFFFF"/>
              </a:highlight>
              <a:latin typeface="Verdana"/>
              <a:ea typeface="Verdana"/>
              <a:cs typeface="Verdana"/>
              <a:sym typeface="Verdana"/>
            </a:endParaRPr>
          </a:p>
          <a:p>
            <a:pPr marL="0" lvl="0" indent="0" algn="l" rtl="0">
              <a:lnSpc>
                <a:spcPct val="100000"/>
              </a:lnSpc>
              <a:spcBef>
                <a:spcPts val="0"/>
              </a:spcBef>
              <a:spcAft>
                <a:spcPts val="0"/>
              </a:spcAft>
              <a:buNone/>
            </a:pPr>
            <a:endParaRPr sz="1200">
              <a:highlight>
                <a:srgbClr val="FFFFFF"/>
              </a:highlight>
              <a:latin typeface="Verdana"/>
              <a:ea typeface="Verdana"/>
              <a:cs typeface="Verdana"/>
              <a:sym typeface="Verdana"/>
            </a:endParaRPr>
          </a:p>
          <a:p>
            <a:pPr marL="0" lvl="0" indent="0" algn="l" rtl="0">
              <a:lnSpc>
                <a:spcPct val="150000"/>
              </a:lnSpc>
              <a:spcBef>
                <a:spcPts val="0"/>
              </a:spcBef>
              <a:spcAft>
                <a:spcPts val="0"/>
              </a:spcAft>
              <a:buNone/>
            </a:pPr>
            <a:r>
              <a:rPr lang="en-GB" sz="1200">
                <a:highlight>
                  <a:schemeClr val="lt1"/>
                </a:highlight>
                <a:latin typeface="Verdana"/>
                <a:ea typeface="Verdana"/>
                <a:cs typeface="Verdana"/>
                <a:sym typeface="Verdana"/>
              </a:rPr>
              <a:t>We use the </a:t>
            </a:r>
            <a:r>
              <a:rPr lang="en-GB" sz="1200">
                <a:highlight>
                  <a:srgbClr val="F0F2F1"/>
                </a:highlight>
                <a:latin typeface="Verdana"/>
                <a:ea typeface="Verdana"/>
                <a:cs typeface="Verdana"/>
                <a:sym typeface="Verdana"/>
              </a:rPr>
              <a:t>@Injectable</a:t>
            </a:r>
            <a:r>
              <a:rPr lang="en-GB" sz="1200">
                <a:highlight>
                  <a:schemeClr val="lt1"/>
                </a:highlight>
                <a:latin typeface="Verdana"/>
                <a:ea typeface="Verdana"/>
                <a:cs typeface="Verdana"/>
                <a:sym typeface="Verdana"/>
              </a:rPr>
              <a:t> class decorators to automatically resolve and inject all the parameters of class constructor. We don’t need to use the </a:t>
            </a:r>
            <a:r>
              <a:rPr lang="en-GB" sz="1200">
                <a:highlight>
                  <a:srgbClr val="F0F2F1"/>
                </a:highlight>
                <a:latin typeface="Verdana"/>
                <a:ea typeface="Verdana"/>
                <a:cs typeface="Verdana"/>
                <a:sym typeface="Verdana"/>
              </a:rPr>
              <a:t>@Injectable</a:t>
            </a:r>
            <a:r>
              <a:rPr lang="en-GB" sz="1200">
                <a:highlight>
                  <a:schemeClr val="lt1"/>
                </a:highlight>
                <a:latin typeface="Verdana"/>
                <a:ea typeface="Verdana"/>
                <a:cs typeface="Verdana"/>
                <a:sym typeface="Verdana"/>
              </a:rPr>
              <a:t> class decorator on classes which are already decorated with one of the other Angular decorators, such as </a:t>
            </a:r>
            <a:r>
              <a:rPr lang="en-GB" sz="1200">
                <a:highlight>
                  <a:srgbClr val="F0F2F1"/>
                </a:highlight>
                <a:latin typeface="Verdana"/>
                <a:ea typeface="Verdana"/>
                <a:cs typeface="Verdana"/>
                <a:sym typeface="Verdana"/>
              </a:rPr>
              <a:t>@Component</a:t>
            </a:r>
            <a:r>
              <a:rPr lang="en-GB" sz="1200">
                <a:highlight>
                  <a:schemeClr val="lt1"/>
                </a:highlight>
                <a:latin typeface="Verdana"/>
                <a:ea typeface="Verdana"/>
                <a:cs typeface="Verdana"/>
                <a:sym typeface="Verdana"/>
              </a:rPr>
              <a:t>. That’s because the other decorators in Angular, such as </a:t>
            </a:r>
            <a:r>
              <a:rPr lang="en-GB" sz="1200">
                <a:highlight>
                  <a:srgbClr val="F0F2F1"/>
                </a:highlight>
                <a:latin typeface="Verdana"/>
                <a:ea typeface="Verdana"/>
                <a:cs typeface="Verdana"/>
                <a:sym typeface="Verdana"/>
              </a:rPr>
              <a:t>@Component</a:t>
            </a:r>
            <a:r>
              <a:rPr lang="en-GB" sz="1200">
                <a:highlight>
                  <a:schemeClr val="lt1"/>
                </a:highlight>
                <a:latin typeface="Verdana"/>
                <a:ea typeface="Verdana"/>
                <a:cs typeface="Verdana"/>
                <a:sym typeface="Verdana"/>
              </a:rPr>
              <a:t> and </a:t>
            </a:r>
            <a:r>
              <a:rPr lang="en-GB" sz="1200">
                <a:highlight>
                  <a:srgbClr val="F0F2F1"/>
                </a:highlight>
                <a:latin typeface="Verdana"/>
                <a:ea typeface="Verdana"/>
                <a:cs typeface="Verdana"/>
                <a:sym typeface="Verdana"/>
              </a:rPr>
              <a:t>@Directive</a:t>
            </a:r>
            <a:r>
              <a:rPr lang="en-GB" sz="1200">
                <a:highlight>
                  <a:schemeClr val="lt1"/>
                </a:highlight>
                <a:latin typeface="Verdana"/>
                <a:ea typeface="Verdana"/>
                <a:cs typeface="Verdana"/>
                <a:sym typeface="Verdana"/>
              </a:rPr>
              <a:t>, already perform the same function as </a:t>
            </a:r>
            <a:r>
              <a:rPr lang="en-GB" sz="1200">
                <a:highlight>
                  <a:srgbClr val="F0F2F1"/>
                </a:highlight>
                <a:latin typeface="Verdana"/>
                <a:ea typeface="Verdana"/>
                <a:cs typeface="Verdana"/>
                <a:sym typeface="Verdana"/>
              </a:rPr>
              <a:t>@Injectable</a:t>
            </a:r>
            <a:r>
              <a:rPr lang="en-GB" sz="1200">
                <a:highlight>
                  <a:schemeClr val="lt1"/>
                </a:highlight>
                <a:latin typeface="Verdana"/>
                <a:ea typeface="Verdana"/>
                <a:cs typeface="Verdana"/>
                <a:sym typeface="Verdana"/>
              </a:rPr>
              <a:t>.</a:t>
            </a:r>
            <a:endParaRPr sz="1200">
              <a:highlight>
                <a:srgbClr val="FFFFFF"/>
              </a:highlight>
              <a:latin typeface="Verdana"/>
              <a:ea typeface="Verdana"/>
              <a:cs typeface="Verdana"/>
              <a:sym typeface="Verdana"/>
            </a:endParaRPr>
          </a:p>
        </p:txBody>
      </p:sp>
      <p:pic>
        <p:nvPicPr>
          <p:cNvPr id="566" name="Google Shape;566;p78"/>
          <p:cNvPicPr preferRelativeResize="0"/>
          <p:nvPr/>
        </p:nvPicPr>
        <p:blipFill>
          <a:blip r:embed="rId3">
            <a:alphaModFix/>
          </a:blip>
          <a:stretch>
            <a:fillRect/>
          </a:stretch>
        </p:blipFill>
        <p:spPr>
          <a:xfrm>
            <a:off x="520750" y="4189500"/>
            <a:ext cx="7820025" cy="7905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79"/>
          <p:cNvSpPr txBox="1"/>
          <p:nvPr/>
        </p:nvSpPr>
        <p:spPr>
          <a:xfrm>
            <a:off x="294250" y="600275"/>
            <a:ext cx="8662800" cy="34164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200">
                <a:solidFill>
                  <a:srgbClr val="333333"/>
                </a:solidFill>
                <a:highlight>
                  <a:srgbClr val="FFFFFF"/>
                </a:highlight>
                <a:latin typeface="Verdana"/>
                <a:ea typeface="Verdana"/>
                <a:cs typeface="Verdana"/>
                <a:sym typeface="Verdana"/>
              </a:rPr>
              <a:t>It's a coding pattern in which a class receives its dependencies from an external source rather than creating them itself. In angular </a:t>
            </a:r>
            <a:r>
              <a:rPr lang="en-GB" sz="1200">
                <a:solidFill>
                  <a:schemeClr val="dk1"/>
                </a:solidFill>
                <a:highlight>
                  <a:schemeClr val="lt1"/>
                </a:highlight>
                <a:latin typeface="Verdana"/>
                <a:ea typeface="Verdana"/>
                <a:cs typeface="Verdana"/>
                <a:sym typeface="Verdana"/>
              </a:rPr>
              <a:t>Injector injects the objects provided by provider into components and services. Only those classes which are configured by providers are available for dependency injection (DI). </a:t>
            </a:r>
            <a:endParaRPr sz="1200">
              <a:solidFill>
                <a:schemeClr val="dk1"/>
              </a:solidFill>
              <a:highlight>
                <a:schemeClr val="lt1"/>
              </a:highlight>
              <a:latin typeface="Verdana"/>
              <a:ea typeface="Verdana"/>
              <a:cs typeface="Verdana"/>
              <a:sym typeface="Verdana"/>
            </a:endParaRPr>
          </a:p>
          <a:p>
            <a:pPr marL="0" lvl="0" indent="0" algn="l" rtl="0">
              <a:lnSpc>
                <a:spcPct val="100000"/>
              </a:lnSpc>
              <a:spcBef>
                <a:spcPts val="0"/>
              </a:spcBef>
              <a:spcAft>
                <a:spcPts val="0"/>
              </a:spcAft>
              <a:buNone/>
            </a:pPr>
            <a:endParaRPr sz="1200">
              <a:solidFill>
                <a:schemeClr val="dk1"/>
              </a:solidFill>
              <a:highlight>
                <a:schemeClr val="lt1"/>
              </a:highlight>
              <a:latin typeface="Verdana"/>
              <a:ea typeface="Verdana"/>
              <a:cs typeface="Verdana"/>
              <a:sym typeface="Verdana"/>
            </a:endParaRPr>
          </a:p>
          <a:p>
            <a:pPr marL="0" lvl="0" indent="0" algn="l" rtl="0">
              <a:lnSpc>
                <a:spcPct val="150000"/>
              </a:lnSpc>
              <a:spcBef>
                <a:spcPts val="0"/>
              </a:spcBef>
              <a:spcAft>
                <a:spcPts val="0"/>
              </a:spcAft>
              <a:buNone/>
            </a:pPr>
            <a:r>
              <a:rPr lang="en-GB" sz="1200" b="1">
                <a:solidFill>
                  <a:srgbClr val="333333"/>
                </a:solidFill>
                <a:highlight>
                  <a:srgbClr val="FFFFFF"/>
                </a:highlight>
                <a:latin typeface="Verdana"/>
                <a:ea typeface="Verdana"/>
                <a:cs typeface="Verdana"/>
                <a:sym typeface="Verdana"/>
              </a:rPr>
              <a:t>DI provides these benefits</a:t>
            </a:r>
            <a:endParaRPr sz="1200" b="1">
              <a:solidFill>
                <a:srgbClr val="333333"/>
              </a:solidFill>
              <a:highlight>
                <a:srgbClr val="FFFFFF"/>
              </a:highlight>
              <a:latin typeface="Verdana"/>
              <a:ea typeface="Verdana"/>
              <a:cs typeface="Verdana"/>
              <a:sym typeface="Verdana"/>
            </a:endParaRPr>
          </a:p>
          <a:p>
            <a:pPr marL="457200" lvl="0" indent="-304800" algn="l" rtl="0">
              <a:lnSpc>
                <a:spcPct val="150000"/>
              </a:lnSpc>
              <a:spcBef>
                <a:spcPts val="0"/>
              </a:spcBef>
              <a:spcAft>
                <a:spcPts val="0"/>
              </a:spcAft>
              <a:buClr>
                <a:srgbClr val="333333"/>
              </a:buClr>
              <a:buSzPts val="1200"/>
              <a:buFont typeface="Verdana"/>
              <a:buAutoNum type="arabicPeriod"/>
            </a:pPr>
            <a:r>
              <a:rPr lang="en-GB" sz="1200">
                <a:solidFill>
                  <a:srgbClr val="333333"/>
                </a:solidFill>
                <a:latin typeface="Verdana"/>
                <a:ea typeface="Verdana"/>
                <a:cs typeface="Verdana"/>
                <a:sym typeface="Verdana"/>
              </a:rPr>
              <a:t>Create applications that are easy to write and maintain over time as the application evolves</a:t>
            </a:r>
            <a:endParaRPr sz="1200">
              <a:solidFill>
                <a:srgbClr val="333333"/>
              </a:solidFill>
              <a:latin typeface="Verdana"/>
              <a:ea typeface="Verdana"/>
              <a:cs typeface="Verdana"/>
              <a:sym typeface="Verdana"/>
            </a:endParaRPr>
          </a:p>
          <a:p>
            <a:pPr marL="457200" lvl="0" indent="-304800" algn="l" rtl="0">
              <a:lnSpc>
                <a:spcPct val="150000"/>
              </a:lnSpc>
              <a:spcBef>
                <a:spcPts val="0"/>
              </a:spcBef>
              <a:spcAft>
                <a:spcPts val="0"/>
              </a:spcAft>
              <a:buClr>
                <a:srgbClr val="333333"/>
              </a:buClr>
              <a:buSzPts val="1200"/>
              <a:buFont typeface="Verdana"/>
              <a:buAutoNum type="arabicPeriod"/>
            </a:pPr>
            <a:r>
              <a:rPr lang="en-GB" sz="1200">
                <a:solidFill>
                  <a:srgbClr val="333333"/>
                </a:solidFill>
                <a:latin typeface="Verdana"/>
                <a:ea typeface="Verdana"/>
                <a:cs typeface="Verdana"/>
                <a:sym typeface="Verdana"/>
              </a:rPr>
              <a:t>Easy to share data and functionality as the angular injector provides a Singleton i.e a single instance of the service</a:t>
            </a:r>
            <a:endParaRPr sz="1200">
              <a:solidFill>
                <a:srgbClr val="333333"/>
              </a:solidFill>
              <a:latin typeface="Verdana"/>
              <a:ea typeface="Verdana"/>
              <a:cs typeface="Verdana"/>
              <a:sym typeface="Verdana"/>
            </a:endParaRPr>
          </a:p>
          <a:p>
            <a:pPr marL="457200" lvl="0" indent="-304800" algn="l" rtl="0">
              <a:lnSpc>
                <a:spcPct val="150000"/>
              </a:lnSpc>
              <a:spcBef>
                <a:spcPts val="0"/>
              </a:spcBef>
              <a:spcAft>
                <a:spcPts val="0"/>
              </a:spcAft>
              <a:buClr>
                <a:srgbClr val="333333"/>
              </a:buClr>
              <a:buSzPts val="1200"/>
              <a:buFont typeface="Verdana"/>
              <a:buAutoNum type="arabicPeriod"/>
            </a:pPr>
            <a:r>
              <a:rPr lang="en-GB" sz="1200">
                <a:solidFill>
                  <a:srgbClr val="333333"/>
                </a:solidFill>
                <a:latin typeface="Verdana"/>
                <a:ea typeface="Verdana"/>
                <a:cs typeface="Verdana"/>
                <a:sym typeface="Verdana"/>
              </a:rPr>
              <a:t>Easy to write and maintain unit tests as the dependencies can be mocked</a:t>
            </a:r>
            <a:endParaRPr sz="1200">
              <a:solidFill>
                <a:srgbClr val="333333"/>
              </a:solidFill>
              <a:latin typeface="Verdana"/>
              <a:ea typeface="Verdana"/>
              <a:cs typeface="Verdana"/>
              <a:sym typeface="Verdana"/>
            </a:endParaRPr>
          </a:p>
          <a:p>
            <a:pPr marL="0" marR="355600" lvl="0" indent="0" algn="l" rtl="0">
              <a:lnSpc>
                <a:spcPct val="140000"/>
              </a:lnSpc>
              <a:spcBef>
                <a:spcPts val="600"/>
              </a:spcBef>
              <a:spcAft>
                <a:spcPts val="900"/>
              </a:spcAft>
              <a:buNone/>
            </a:pPr>
            <a:r>
              <a:rPr lang="en-GB" sz="1200">
                <a:solidFill>
                  <a:srgbClr val="333333"/>
                </a:solidFill>
                <a:latin typeface="Verdana"/>
                <a:ea typeface="Verdana"/>
                <a:cs typeface="Verdana"/>
                <a:sym typeface="Verdana"/>
              </a:rPr>
              <a:t>We register a service with the angular injector by using the </a:t>
            </a:r>
            <a:r>
              <a:rPr lang="en-GB" sz="1200">
                <a:solidFill>
                  <a:srgbClr val="0000FF"/>
                </a:solidFill>
                <a:latin typeface="Verdana"/>
                <a:ea typeface="Verdana"/>
                <a:cs typeface="Verdana"/>
                <a:sym typeface="Verdana"/>
              </a:rPr>
              <a:t>providers </a:t>
            </a:r>
            <a:r>
              <a:rPr lang="en-GB" sz="1200">
                <a:solidFill>
                  <a:srgbClr val="333333"/>
                </a:solidFill>
                <a:latin typeface="Verdana"/>
                <a:ea typeface="Verdana"/>
                <a:cs typeface="Verdana"/>
                <a:sym typeface="Verdana"/>
              </a:rPr>
              <a:t>property of </a:t>
            </a:r>
            <a:r>
              <a:rPr lang="en-GB" sz="1200">
                <a:solidFill>
                  <a:srgbClr val="0000FF"/>
                </a:solidFill>
                <a:latin typeface="Verdana"/>
                <a:ea typeface="Verdana"/>
                <a:cs typeface="Verdana"/>
                <a:sym typeface="Verdana"/>
              </a:rPr>
              <a:t>@Component</a:t>
            </a:r>
            <a:r>
              <a:rPr lang="en-GB" sz="1200">
                <a:solidFill>
                  <a:srgbClr val="333333"/>
                </a:solidFill>
                <a:latin typeface="Verdana"/>
                <a:ea typeface="Verdana"/>
                <a:cs typeface="Verdana"/>
                <a:sym typeface="Verdana"/>
              </a:rPr>
              <a:t> decorator or </a:t>
            </a:r>
            <a:r>
              <a:rPr lang="en-GB" sz="1200">
                <a:solidFill>
                  <a:srgbClr val="0000FF"/>
                </a:solidFill>
                <a:latin typeface="Verdana"/>
                <a:ea typeface="Verdana"/>
                <a:cs typeface="Verdana"/>
                <a:sym typeface="Verdana"/>
              </a:rPr>
              <a:t>@NgModule</a:t>
            </a:r>
            <a:r>
              <a:rPr lang="en-GB" sz="1200">
                <a:solidFill>
                  <a:srgbClr val="333333"/>
                </a:solidFill>
                <a:latin typeface="Verdana"/>
                <a:ea typeface="Verdana"/>
                <a:cs typeface="Verdana"/>
                <a:sym typeface="Verdana"/>
              </a:rPr>
              <a:t> decorator.</a:t>
            </a:r>
            <a:endParaRPr sz="1200">
              <a:solidFill>
                <a:srgbClr val="333333"/>
              </a:solidFill>
              <a:latin typeface="Verdana"/>
              <a:ea typeface="Verdana"/>
              <a:cs typeface="Verdana"/>
              <a:sym typeface="Verdana"/>
            </a:endParaRPr>
          </a:p>
        </p:txBody>
      </p:sp>
      <p:sp>
        <p:nvSpPr>
          <p:cNvPr id="572" name="Google Shape;572;p79"/>
          <p:cNvSpPr txBox="1"/>
          <p:nvPr/>
        </p:nvSpPr>
        <p:spPr>
          <a:xfrm>
            <a:off x="240600" y="58850"/>
            <a:ext cx="8662800" cy="482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2800">
                <a:solidFill>
                  <a:srgbClr val="333333"/>
                </a:solidFill>
              </a:rPr>
              <a:t>Dependency injection</a:t>
            </a:r>
            <a:endParaRPr sz="2800">
              <a:solidFill>
                <a:srgbClr val="333333"/>
              </a:solidFill>
            </a:endParaRPr>
          </a:p>
        </p:txBody>
      </p:sp>
      <p:pic>
        <p:nvPicPr>
          <p:cNvPr id="573" name="Google Shape;573;p79"/>
          <p:cNvPicPr preferRelativeResize="0"/>
          <p:nvPr/>
        </p:nvPicPr>
        <p:blipFill>
          <a:blip r:embed="rId3">
            <a:alphaModFix/>
          </a:blip>
          <a:stretch>
            <a:fillRect/>
          </a:stretch>
        </p:blipFill>
        <p:spPr>
          <a:xfrm>
            <a:off x="3354450" y="4090175"/>
            <a:ext cx="4438650" cy="876300"/>
          </a:xfrm>
          <a:prstGeom prst="rect">
            <a:avLst/>
          </a:prstGeom>
          <a:noFill/>
          <a:ln>
            <a:noFill/>
          </a:ln>
        </p:spPr>
      </p:pic>
      <p:pic>
        <p:nvPicPr>
          <p:cNvPr id="574" name="Google Shape;574;p79"/>
          <p:cNvPicPr preferRelativeResize="0"/>
          <p:nvPr/>
        </p:nvPicPr>
        <p:blipFill>
          <a:blip r:embed="rId4">
            <a:alphaModFix/>
          </a:blip>
          <a:stretch>
            <a:fillRect/>
          </a:stretch>
        </p:blipFill>
        <p:spPr>
          <a:xfrm>
            <a:off x="354763" y="4090175"/>
            <a:ext cx="2505075" cy="7239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80"/>
          <p:cNvSpPr txBox="1">
            <a:spLocks noGrp="1"/>
          </p:cNvSpPr>
          <p:nvPr>
            <p:ph type="ctrTitle"/>
          </p:nvPr>
        </p:nvSpPr>
        <p:spPr>
          <a:xfrm>
            <a:off x="311700" y="635700"/>
            <a:ext cx="8520600" cy="3872100"/>
          </a:xfrm>
          <a:prstGeom prst="rect">
            <a:avLst/>
          </a:prstGeom>
        </p:spPr>
        <p:txBody>
          <a:bodyPr spcFirstLastPara="1" wrap="square" lIns="91425" tIns="91425" rIns="91425" bIns="91425" anchor="b" anchorCtr="0">
            <a:noAutofit/>
          </a:bodyPr>
          <a:lstStyle/>
          <a:p>
            <a:pPr marL="0" lvl="0" indent="0" algn="l" rtl="0">
              <a:lnSpc>
                <a:spcPct val="150000"/>
              </a:lnSpc>
              <a:spcBef>
                <a:spcPts val="0"/>
              </a:spcBef>
              <a:spcAft>
                <a:spcPts val="0"/>
              </a:spcAft>
              <a:buClr>
                <a:schemeClr val="dk1"/>
              </a:buClr>
              <a:buSzPts val="1100"/>
              <a:buFont typeface="Arial"/>
              <a:buNone/>
            </a:pPr>
            <a:r>
              <a:rPr lang="en-GB" sz="1400">
                <a:highlight>
                  <a:schemeClr val="lt1"/>
                </a:highlight>
                <a:latin typeface="Verdana"/>
                <a:ea typeface="Verdana"/>
                <a:cs typeface="Verdana"/>
                <a:sym typeface="Verdana"/>
              </a:rPr>
              <a:t>Angular provides different types of providers such as:</a:t>
            </a:r>
            <a:endParaRPr sz="1400">
              <a:highlight>
                <a:schemeClr val="lt1"/>
              </a:highlight>
              <a:latin typeface="Verdana"/>
              <a:ea typeface="Verdana"/>
              <a:cs typeface="Verdana"/>
              <a:sym typeface="Verdana"/>
            </a:endParaRPr>
          </a:p>
          <a:p>
            <a:pPr marL="457200" lvl="0" indent="-317500" algn="l" rtl="0">
              <a:lnSpc>
                <a:spcPct val="150000"/>
              </a:lnSpc>
              <a:spcBef>
                <a:spcPts val="0"/>
              </a:spcBef>
              <a:spcAft>
                <a:spcPts val="0"/>
              </a:spcAft>
              <a:buSzPts val="1400"/>
              <a:buFont typeface="Verdana"/>
              <a:buAutoNum type="arabicPeriod"/>
            </a:pPr>
            <a:r>
              <a:rPr lang="en-GB" sz="1400">
                <a:highlight>
                  <a:schemeClr val="lt1"/>
                </a:highlight>
                <a:latin typeface="Verdana"/>
                <a:ea typeface="Verdana"/>
                <a:cs typeface="Verdana"/>
                <a:sym typeface="Verdana"/>
              </a:rPr>
              <a:t>Class provider</a:t>
            </a:r>
            <a:endParaRPr sz="1400">
              <a:highlight>
                <a:schemeClr val="lt1"/>
              </a:highlight>
              <a:latin typeface="Verdana"/>
              <a:ea typeface="Verdana"/>
              <a:cs typeface="Verdana"/>
              <a:sym typeface="Verdana"/>
            </a:endParaRPr>
          </a:p>
          <a:p>
            <a:pPr marL="457200" lvl="0" indent="-317500" algn="l" rtl="0">
              <a:lnSpc>
                <a:spcPct val="150000"/>
              </a:lnSpc>
              <a:spcBef>
                <a:spcPts val="0"/>
              </a:spcBef>
              <a:spcAft>
                <a:spcPts val="0"/>
              </a:spcAft>
              <a:buSzPts val="1400"/>
              <a:buFont typeface="Verdana"/>
              <a:buAutoNum type="arabicPeriod"/>
            </a:pPr>
            <a:r>
              <a:rPr lang="en-GB" sz="1400">
                <a:highlight>
                  <a:schemeClr val="lt1"/>
                </a:highlight>
                <a:latin typeface="Verdana"/>
                <a:ea typeface="Verdana"/>
                <a:cs typeface="Verdana"/>
                <a:sym typeface="Verdana"/>
              </a:rPr>
              <a:t>Alias provider</a:t>
            </a:r>
            <a:endParaRPr sz="1400">
              <a:highlight>
                <a:schemeClr val="lt1"/>
              </a:highlight>
              <a:latin typeface="Verdana"/>
              <a:ea typeface="Verdana"/>
              <a:cs typeface="Verdana"/>
              <a:sym typeface="Verdana"/>
            </a:endParaRPr>
          </a:p>
          <a:p>
            <a:pPr marL="457200" lvl="0" indent="-317500" algn="l" rtl="0">
              <a:lnSpc>
                <a:spcPct val="150000"/>
              </a:lnSpc>
              <a:spcBef>
                <a:spcPts val="0"/>
              </a:spcBef>
              <a:spcAft>
                <a:spcPts val="0"/>
              </a:spcAft>
              <a:buSzPts val="1400"/>
              <a:buFont typeface="Verdana"/>
              <a:buAutoNum type="arabicPeriod"/>
            </a:pPr>
            <a:r>
              <a:rPr lang="en-GB" sz="1400">
                <a:highlight>
                  <a:schemeClr val="lt1"/>
                </a:highlight>
                <a:latin typeface="Verdana"/>
                <a:ea typeface="Verdana"/>
                <a:cs typeface="Verdana"/>
                <a:sym typeface="Verdana"/>
              </a:rPr>
              <a:t>Value provider</a:t>
            </a:r>
            <a:endParaRPr sz="1400">
              <a:highlight>
                <a:schemeClr val="lt1"/>
              </a:highlight>
              <a:latin typeface="Verdana"/>
              <a:ea typeface="Verdana"/>
              <a:cs typeface="Verdana"/>
              <a:sym typeface="Verdana"/>
            </a:endParaRPr>
          </a:p>
          <a:p>
            <a:pPr marL="457200" lvl="0" indent="-317500" algn="l" rtl="0">
              <a:lnSpc>
                <a:spcPct val="150000"/>
              </a:lnSpc>
              <a:spcBef>
                <a:spcPts val="0"/>
              </a:spcBef>
              <a:spcAft>
                <a:spcPts val="0"/>
              </a:spcAft>
              <a:buSzPts val="1400"/>
              <a:buFont typeface="Verdana"/>
              <a:buAutoNum type="arabicPeriod"/>
            </a:pPr>
            <a:r>
              <a:rPr lang="en-GB" sz="1400">
                <a:highlight>
                  <a:schemeClr val="lt1"/>
                </a:highlight>
                <a:latin typeface="Verdana"/>
                <a:ea typeface="Verdana"/>
                <a:cs typeface="Verdana"/>
                <a:sym typeface="Verdana"/>
              </a:rPr>
              <a:t>Factory provider</a:t>
            </a:r>
            <a:endParaRPr sz="1400">
              <a:highlight>
                <a:schemeClr val="lt1"/>
              </a:highlight>
              <a:latin typeface="Verdana"/>
              <a:ea typeface="Verdana"/>
              <a:cs typeface="Verdana"/>
              <a:sym typeface="Verdana"/>
            </a:endParaRPr>
          </a:p>
          <a:p>
            <a:pPr marL="0" lvl="0" indent="0" algn="l" rtl="0">
              <a:lnSpc>
                <a:spcPct val="150000"/>
              </a:lnSpc>
              <a:spcBef>
                <a:spcPts val="0"/>
              </a:spcBef>
              <a:spcAft>
                <a:spcPts val="0"/>
              </a:spcAft>
              <a:buNone/>
            </a:pPr>
            <a:endParaRPr sz="1400">
              <a:highlight>
                <a:schemeClr val="lt1"/>
              </a:highlight>
              <a:latin typeface="Verdana"/>
              <a:ea typeface="Verdana"/>
              <a:cs typeface="Verdana"/>
              <a:sym typeface="Verdana"/>
            </a:endParaRPr>
          </a:p>
          <a:p>
            <a:pPr marL="0" lvl="0" indent="0" algn="l" rtl="0">
              <a:lnSpc>
                <a:spcPct val="150000"/>
              </a:lnSpc>
              <a:spcBef>
                <a:spcPts val="0"/>
              </a:spcBef>
              <a:spcAft>
                <a:spcPts val="0"/>
              </a:spcAft>
              <a:buNone/>
            </a:pPr>
            <a:r>
              <a:rPr lang="en-GB" sz="1400">
                <a:solidFill>
                  <a:srgbClr val="990000"/>
                </a:solidFill>
                <a:highlight>
                  <a:srgbClr val="EFEBEB"/>
                </a:highlight>
                <a:latin typeface="Verdana"/>
                <a:ea typeface="Verdana"/>
                <a:cs typeface="Verdana"/>
                <a:sym typeface="Verdana"/>
              </a:rPr>
              <a:t>providers</a:t>
            </a:r>
            <a:r>
              <a:rPr lang="en-GB" sz="1400">
                <a:highlight>
                  <a:srgbClr val="FFFFFF"/>
                </a:highlight>
                <a:latin typeface="Verdana"/>
                <a:ea typeface="Verdana"/>
                <a:cs typeface="Verdana"/>
                <a:sym typeface="Verdana"/>
              </a:rPr>
              <a:t> metadata has two parts.</a:t>
            </a:r>
            <a:endParaRPr sz="1400">
              <a:highlight>
                <a:srgbClr val="FFFFFF"/>
              </a:highlight>
              <a:latin typeface="Verdana"/>
              <a:ea typeface="Verdana"/>
              <a:cs typeface="Verdana"/>
              <a:sym typeface="Verdana"/>
            </a:endParaRPr>
          </a:p>
          <a:p>
            <a:pPr marL="0" lvl="0" indent="0" algn="l" rtl="0">
              <a:lnSpc>
                <a:spcPct val="150000"/>
              </a:lnSpc>
              <a:spcBef>
                <a:spcPts val="0"/>
              </a:spcBef>
              <a:spcAft>
                <a:spcPts val="0"/>
              </a:spcAft>
              <a:buClr>
                <a:schemeClr val="dk1"/>
              </a:buClr>
              <a:buSzPts val="1100"/>
              <a:buFont typeface="Arial"/>
              <a:buNone/>
            </a:pPr>
            <a:r>
              <a:rPr lang="en-GB" sz="1400" b="1">
                <a:highlight>
                  <a:srgbClr val="FFFFFF"/>
                </a:highlight>
                <a:latin typeface="Verdana"/>
                <a:ea typeface="Verdana"/>
                <a:cs typeface="Verdana"/>
                <a:sym typeface="Verdana"/>
              </a:rPr>
              <a:t>1. Token</a:t>
            </a:r>
            <a:r>
              <a:rPr lang="en-GB" sz="1400">
                <a:highlight>
                  <a:srgbClr val="FFFFFF"/>
                </a:highlight>
                <a:latin typeface="Verdana"/>
                <a:ea typeface="Verdana"/>
                <a:cs typeface="Verdana"/>
                <a:sym typeface="Verdana"/>
              </a:rPr>
              <a:t>: First part is token configured by </a:t>
            </a:r>
            <a:r>
              <a:rPr lang="en-GB" sz="1400" b="1">
                <a:highlight>
                  <a:srgbClr val="FFFFFF"/>
                </a:highlight>
                <a:latin typeface="Verdana"/>
                <a:ea typeface="Verdana"/>
                <a:cs typeface="Verdana"/>
                <a:sym typeface="Verdana"/>
              </a:rPr>
              <a:t>provide</a:t>
            </a:r>
            <a:r>
              <a:rPr lang="en-GB" sz="1400">
                <a:highlight>
                  <a:srgbClr val="FFFFFF"/>
                </a:highlight>
                <a:latin typeface="Verdana"/>
                <a:ea typeface="Verdana"/>
                <a:cs typeface="Verdana"/>
                <a:sym typeface="Verdana"/>
              </a:rPr>
              <a:t> attribute. </a:t>
            </a:r>
            <a:endParaRPr sz="1400">
              <a:highlight>
                <a:srgbClr val="FFFFFF"/>
              </a:highlight>
              <a:latin typeface="Verdana"/>
              <a:ea typeface="Verdana"/>
              <a:cs typeface="Verdana"/>
              <a:sym typeface="Verdana"/>
            </a:endParaRPr>
          </a:p>
          <a:p>
            <a:pPr marL="0" lvl="0" indent="0" algn="l" rtl="0">
              <a:lnSpc>
                <a:spcPct val="150000"/>
              </a:lnSpc>
              <a:spcBef>
                <a:spcPts val="0"/>
              </a:spcBef>
              <a:spcAft>
                <a:spcPts val="0"/>
              </a:spcAft>
              <a:buNone/>
            </a:pPr>
            <a:r>
              <a:rPr lang="en-GB" sz="1400" b="1">
                <a:highlight>
                  <a:srgbClr val="FFFFFF"/>
                </a:highlight>
                <a:latin typeface="Verdana"/>
                <a:ea typeface="Verdana"/>
                <a:cs typeface="Verdana"/>
                <a:sym typeface="Verdana"/>
              </a:rPr>
              <a:t>2. Provider Definition Object</a:t>
            </a:r>
            <a:r>
              <a:rPr lang="en-GB" sz="1400">
                <a:highlight>
                  <a:srgbClr val="FFFFFF"/>
                </a:highlight>
                <a:latin typeface="Verdana"/>
                <a:ea typeface="Verdana"/>
                <a:cs typeface="Verdana"/>
                <a:sym typeface="Verdana"/>
              </a:rPr>
              <a:t>: Second part is provider definition object configured by </a:t>
            </a:r>
            <a:r>
              <a:rPr lang="en-GB" sz="1400">
                <a:solidFill>
                  <a:srgbClr val="990000"/>
                </a:solidFill>
                <a:highlight>
                  <a:srgbClr val="EFEBEB"/>
                </a:highlight>
                <a:latin typeface="Verdana"/>
                <a:ea typeface="Verdana"/>
                <a:cs typeface="Verdana"/>
                <a:sym typeface="Verdana"/>
              </a:rPr>
              <a:t>useClass</a:t>
            </a:r>
            <a:r>
              <a:rPr lang="en-GB" sz="1400">
                <a:highlight>
                  <a:srgbClr val="FFFFFF"/>
                </a:highlight>
                <a:latin typeface="Verdana"/>
                <a:ea typeface="Verdana"/>
                <a:cs typeface="Verdana"/>
                <a:sym typeface="Verdana"/>
              </a:rPr>
              <a:t>, </a:t>
            </a:r>
            <a:r>
              <a:rPr lang="en-GB" sz="1400">
                <a:solidFill>
                  <a:srgbClr val="990000"/>
                </a:solidFill>
                <a:highlight>
                  <a:srgbClr val="EFEBEB"/>
                </a:highlight>
                <a:latin typeface="Verdana"/>
                <a:ea typeface="Verdana"/>
                <a:cs typeface="Verdana"/>
                <a:sym typeface="Verdana"/>
              </a:rPr>
              <a:t>useExisting</a:t>
            </a:r>
            <a:r>
              <a:rPr lang="en-GB" sz="1400">
                <a:highlight>
                  <a:srgbClr val="FFFFFF"/>
                </a:highlight>
                <a:latin typeface="Verdana"/>
                <a:ea typeface="Verdana"/>
                <a:cs typeface="Verdana"/>
                <a:sym typeface="Verdana"/>
              </a:rPr>
              <a:t>, </a:t>
            </a:r>
            <a:r>
              <a:rPr lang="en-GB" sz="1400">
                <a:solidFill>
                  <a:srgbClr val="990000"/>
                </a:solidFill>
                <a:highlight>
                  <a:srgbClr val="EFEBEB"/>
                </a:highlight>
                <a:latin typeface="Verdana"/>
                <a:ea typeface="Verdana"/>
                <a:cs typeface="Verdana"/>
                <a:sym typeface="Verdana"/>
              </a:rPr>
              <a:t>useValue</a:t>
            </a:r>
            <a:r>
              <a:rPr lang="en-GB" sz="1400">
                <a:highlight>
                  <a:srgbClr val="FFFFFF"/>
                </a:highlight>
                <a:latin typeface="Verdana"/>
                <a:ea typeface="Verdana"/>
                <a:cs typeface="Verdana"/>
                <a:sym typeface="Verdana"/>
              </a:rPr>
              <a:t>. In case of </a:t>
            </a:r>
            <a:r>
              <a:rPr lang="en-GB" sz="1400">
                <a:solidFill>
                  <a:srgbClr val="990000"/>
                </a:solidFill>
                <a:highlight>
                  <a:srgbClr val="EFEBEB"/>
                </a:highlight>
                <a:latin typeface="Verdana"/>
                <a:ea typeface="Verdana"/>
                <a:cs typeface="Verdana"/>
                <a:sym typeface="Verdana"/>
              </a:rPr>
              <a:t>useFactory</a:t>
            </a:r>
            <a:r>
              <a:rPr lang="en-GB" sz="1400">
                <a:highlight>
                  <a:srgbClr val="FFFFFF"/>
                </a:highlight>
                <a:latin typeface="Verdana"/>
                <a:ea typeface="Verdana"/>
                <a:cs typeface="Verdana"/>
                <a:sym typeface="Verdana"/>
              </a:rPr>
              <a:t>, it is factory method that returns object, string, array etc for dependency injection.</a:t>
            </a:r>
            <a:endParaRPr sz="1400">
              <a:latin typeface="Verdana"/>
              <a:ea typeface="Verdana"/>
              <a:cs typeface="Verdana"/>
              <a:sym typeface="Verdana"/>
            </a:endParaRPr>
          </a:p>
        </p:txBody>
      </p:sp>
      <p:sp>
        <p:nvSpPr>
          <p:cNvPr id="580" name="Google Shape;580;p80"/>
          <p:cNvSpPr txBox="1"/>
          <p:nvPr/>
        </p:nvSpPr>
        <p:spPr>
          <a:xfrm>
            <a:off x="311700" y="58850"/>
            <a:ext cx="8198100" cy="635700"/>
          </a:xfrm>
          <a:prstGeom prst="rect">
            <a:avLst/>
          </a:prstGeom>
          <a:noFill/>
          <a:ln>
            <a:noFill/>
          </a:ln>
        </p:spPr>
        <p:txBody>
          <a:bodyPr spcFirstLastPara="1" wrap="square" lIns="91425" tIns="91425" rIns="91425" bIns="91425" anchor="ctr" anchorCtr="0">
            <a:noAutofit/>
          </a:bodyPr>
          <a:lstStyle/>
          <a:p>
            <a:pPr marL="0" lvl="0" indent="0" algn="l" rtl="0">
              <a:lnSpc>
                <a:spcPct val="114130"/>
              </a:lnSpc>
              <a:spcBef>
                <a:spcPts val="0"/>
              </a:spcBef>
              <a:spcAft>
                <a:spcPts val="0"/>
              </a:spcAft>
              <a:buNone/>
            </a:pPr>
            <a:r>
              <a:rPr lang="en-GB" sz="2400"/>
              <a:t>Angular Injector Providers</a:t>
            </a:r>
            <a:endParaRPr sz="2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pic>
        <p:nvPicPr>
          <p:cNvPr id="585" name="Google Shape;585;p81"/>
          <p:cNvPicPr preferRelativeResize="0"/>
          <p:nvPr/>
        </p:nvPicPr>
        <p:blipFill>
          <a:blip r:embed="rId3">
            <a:alphaModFix/>
          </a:blip>
          <a:stretch>
            <a:fillRect/>
          </a:stretch>
        </p:blipFill>
        <p:spPr>
          <a:xfrm>
            <a:off x="600250" y="152400"/>
            <a:ext cx="7885288" cy="4838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28"/>
          <p:cNvPicPr preferRelativeResize="0"/>
          <p:nvPr/>
        </p:nvPicPr>
        <p:blipFill rotWithShape="1">
          <a:blip r:embed="rId3">
            <a:alphaModFix/>
          </a:blip>
          <a:srcRect t="13934" r="5383" b="7824"/>
          <a:stretch/>
        </p:blipFill>
        <p:spPr>
          <a:xfrm>
            <a:off x="0" y="0"/>
            <a:ext cx="9143999" cy="51435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82"/>
          <p:cNvSpPr txBox="1">
            <a:spLocks noGrp="1"/>
          </p:cNvSpPr>
          <p:nvPr>
            <p:ph type="ctrTitle"/>
          </p:nvPr>
        </p:nvSpPr>
        <p:spPr>
          <a:xfrm>
            <a:off x="400175" y="3136200"/>
            <a:ext cx="3719400" cy="180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a:t>ANGULAR </a:t>
            </a:r>
            <a:endParaRPr sz="3600"/>
          </a:p>
          <a:p>
            <a:pPr marL="0" lvl="0" indent="0" algn="l" rtl="0">
              <a:spcBef>
                <a:spcPts val="0"/>
              </a:spcBef>
              <a:spcAft>
                <a:spcPts val="0"/>
              </a:spcAft>
              <a:buNone/>
            </a:pPr>
            <a:r>
              <a:rPr lang="en-GB" sz="3600"/>
              <a:t>HTTP SERVICES</a:t>
            </a:r>
            <a:endParaRPr sz="3600"/>
          </a:p>
        </p:txBody>
      </p:sp>
      <p:sp>
        <p:nvSpPr>
          <p:cNvPr id="591" name="Google Shape;591;p82"/>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2000" b="1">
                <a:solidFill>
                  <a:srgbClr val="3F5378"/>
                </a:solidFill>
                <a:latin typeface="Roboto Condensed"/>
                <a:ea typeface="Roboto Condensed"/>
                <a:cs typeface="Roboto Condensed"/>
                <a:sym typeface="Roboto Condensed"/>
              </a:rPr>
              <a:t>11</a:t>
            </a:r>
            <a:endParaRPr sz="3000" b="1">
              <a:solidFill>
                <a:srgbClr val="3F5378"/>
              </a:solidFill>
              <a:latin typeface="Roboto Condensed"/>
              <a:ea typeface="Roboto Condensed"/>
              <a:cs typeface="Roboto Condensed"/>
              <a:sym typeface="Roboto Condense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83"/>
          <p:cNvSpPr txBox="1">
            <a:spLocks noGrp="1"/>
          </p:cNvSpPr>
          <p:nvPr>
            <p:ph type="subTitle" idx="1"/>
          </p:nvPr>
        </p:nvSpPr>
        <p:spPr>
          <a:xfrm>
            <a:off x="225350" y="159075"/>
            <a:ext cx="8793600" cy="50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HTTP Services </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pic>
        <p:nvPicPr>
          <p:cNvPr id="597" name="Google Shape;597;p83"/>
          <p:cNvPicPr preferRelativeResize="0"/>
          <p:nvPr/>
        </p:nvPicPr>
        <p:blipFill rotWithShape="1">
          <a:blip r:embed="rId3">
            <a:alphaModFix/>
          </a:blip>
          <a:srcRect l="6199" r="24457"/>
          <a:stretch/>
        </p:blipFill>
        <p:spPr>
          <a:xfrm>
            <a:off x="4805200" y="904525"/>
            <a:ext cx="4213700" cy="3888745"/>
          </a:xfrm>
          <a:prstGeom prst="rect">
            <a:avLst/>
          </a:prstGeom>
          <a:noFill/>
          <a:ln>
            <a:noFill/>
          </a:ln>
        </p:spPr>
      </p:pic>
      <p:sp>
        <p:nvSpPr>
          <p:cNvPr id="598" name="Google Shape;598;p83"/>
          <p:cNvSpPr txBox="1"/>
          <p:nvPr/>
        </p:nvSpPr>
        <p:spPr>
          <a:xfrm>
            <a:off x="225350" y="904525"/>
            <a:ext cx="4387800" cy="40860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200">
                <a:solidFill>
                  <a:schemeClr val="dk1"/>
                </a:solidFill>
                <a:highlight>
                  <a:srgbClr val="FAFAFA"/>
                </a:highlight>
                <a:latin typeface="Verdana"/>
                <a:ea typeface="Verdana"/>
                <a:cs typeface="Verdana"/>
                <a:sym typeface="Verdana"/>
              </a:rPr>
              <a:t>Most front-end applications communicate with backend services over the HTTP protocol. The </a:t>
            </a:r>
            <a:r>
              <a:rPr lang="en-GB" sz="1200">
                <a:solidFill>
                  <a:schemeClr val="dk1"/>
                </a:solidFill>
                <a:highlight>
                  <a:srgbClr val="F1F1F1"/>
                </a:highlight>
                <a:latin typeface="Verdana"/>
                <a:ea typeface="Verdana"/>
                <a:cs typeface="Verdana"/>
                <a:sym typeface="Verdana"/>
              </a:rPr>
              <a:t>HttpClient</a:t>
            </a:r>
            <a:r>
              <a:rPr lang="en-GB" sz="1200">
                <a:solidFill>
                  <a:schemeClr val="dk1"/>
                </a:solidFill>
                <a:highlight>
                  <a:srgbClr val="FAFAFA"/>
                </a:highlight>
                <a:latin typeface="Verdana"/>
                <a:ea typeface="Verdana"/>
                <a:cs typeface="Verdana"/>
                <a:sym typeface="Verdana"/>
              </a:rPr>
              <a:t> in </a:t>
            </a:r>
            <a:r>
              <a:rPr lang="en-GB" sz="1200">
                <a:solidFill>
                  <a:srgbClr val="333333"/>
                </a:solidFill>
                <a:highlight>
                  <a:srgbClr val="F1F1F1"/>
                </a:highlight>
                <a:latin typeface="Verdana"/>
                <a:ea typeface="Verdana"/>
                <a:cs typeface="Verdana"/>
                <a:sym typeface="Verdana"/>
              </a:rPr>
              <a:t>@angular/common/http</a:t>
            </a:r>
            <a:r>
              <a:rPr lang="en-GB" sz="1200">
                <a:solidFill>
                  <a:schemeClr val="dk1"/>
                </a:solidFill>
                <a:highlight>
                  <a:srgbClr val="FAFAFA"/>
                </a:highlight>
                <a:latin typeface="Verdana"/>
                <a:ea typeface="Verdana"/>
                <a:cs typeface="Verdana"/>
                <a:sym typeface="Verdana"/>
              </a:rPr>
              <a:t> offers a simplified client HTTP API for Angular applications that rests on the </a:t>
            </a:r>
            <a:r>
              <a:rPr lang="en-GB" sz="1200">
                <a:solidFill>
                  <a:srgbClr val="333333"/>
                </a:solidFill>
                <a:highlight>
                  <a:srgbClr val="F1F1F1"/>
                </a:highlight>
                <a:latin typeface="Verdana"/>
                <a:ea typeface="Verdana"/>
                <a:cs typeface="Verdana"/>
                <a:sym typeface="Verdana"/>
              </a:rPr>
              <a:t>XMLHttpRequest</a:t>
            </a:r>
            <a:r>
              <a:rPr lang="en-GB" sz="1200">
                <a:solidFill>
                  <a:schemeClr val="dk1"/>
                </a:solidFill>
                <a:highlight>
                  <a:srgbClr val="FAFAFA"/>
                </a:highlight>
                <a:latin typeface="Verdana"/>
                <a:ea typeface="Verdana"/>
                <a:cs typeface="Verdana"/>
                <a:sym typeface="Verdana"/>
              </a:rPr>
              <a:t> interface exposed by browsers. </a:t>
            </a:r>
            <a:endParaRPr sz="1200">
              <a:solidFill>
                <a:schemeClr val="dk1"/>
              </a:solidFill>
              <a:highlight>
                <a:srgbClr val="FAFAFA"/>
              </a:highlight>
              <a:latin typeface="Verdana"/>
              <a:ea typeface="Verdana"/>
              <a:cs typeface="Verdana"/>
              <a:sym typeface="Verdana"/>
            </a:endParaRPr>
          </a:p>
          <a:p>
            <a:pPr marL="0" lvl="0" indent="0" algn="l" rtl="0">
              <a:lnSpc>
                <a:spcPct val="150000"/>
              </a:lnSpc>
              <a:spcBef>
                <a:spcPts val="0"/>
              </a:spcBef>
              <a:spcAft>
                <a:spcPts val="0"/>
              </a:spcAft>
              <a:buNone/>
            </a:pPr>
            <a:endParaRPr sz="1050">
              <a:solidFill>
                <a:schemeClr val="dk1"/>
              </a:solidFill>
              <a:highlight>
                <a:srgbClr val="FAFAFA"/>
              </a:highlight>
              <a:latin typeface="Roboto"/>
              <a:ea typeface="Roboto"/>
              <a:cs typeface="Roboto"/>
              <a:sym typeface="Roboto"/>
            </a:endParaRPr>
          </a:p>
          <a:p>
            <a:pPr marL="0" lvl="0" indent="0" algn="l" rtl="0">
              <a:lnSpc>
                <a:spcPct val="150000"/>
              </a:lnSpc>
              <a:spcBef>
                <a:spcPts val="0"/>
              </a:spcBef>
              <a:spcAft>
                <a:spcPts val="0"/>
              </a:spcAft>
              <a:buNone/>
            </a:pPr>
            <a:r>
              <a:rPr lang="en-GB" sz="1200">
                <a:latin typeface="Verdana"/>
                <a:ea typeface="Verdana"/>
                <a:cs typeface="Verdana"/>
                <a:sym typeface="Verdana"/>
              </a:rPr>
              <a:t>HttpClient has been introduced in Angular 4.3 version. HttpClient is smaller, easier and more powerful library for making HTTP requests. To use HttpClient we need to import HttpClientModule in our application module and then we can inject HttpClient in our components or services. HttpClient has methods such as get, post, delete, put, patch.</a:t>
            </a:r>
            <a:endParaRPr sz="1200">
              <a:latin typeface="Verdana"/>
              <a:ea typeface="Verdana"/>
              <a:cs typeface="Verdana"/>
              <a:sym typeface="Verdana"/>
            </a:endParaRPr>
          </a:p>
          <a:p>
            <a:pPr marL="0" lvl="0" indent="0" algn="l" rtl="0">
              <a:spcBef>
                <a:spcPts val="0"/>
              </a:spcBef>
              <a:spcAft>
                <a:spcPts val="0"/>
              </a:spcAft>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84"/>
          <p:cNvSpPr txBox="1"/>
          <p:nvPr/>
        </p:nvSpPr>
        <p:spPr>
          <a:xfrm>
            <a:off x="405800" y="0"/>
            <a:ext cx="3014400" cy="699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2400">
                <a:solidFill>
                  <a:srgbClr val="025969"/>
                </a:solidFill>
                <a:latin typeface="Verdana"/>
                <a:ea typeface="Verdana"/>
                <a:cs typeface="Verdana"/>
                <a:sym typeface="Verdana"/>
              </a:rPr>
              <a:t>HttpClient.get</a:t>
            </a:r>
            <a:endParaRPr sz="2400">
              <a:solidFill>
                <a:srgbClr val="025969"/>
              </a:solidFill>
              <a:latin typeface="Verdana"/>
              <a:ea typeface="Verdana"/>
              <a:cs typeface="Verdana"/>
              <a:sym typeface="Verdana"/>
            </a:endParaRPr>
          </a:p>
        </p:txBody>
      </p:sp>
      <p:sp>
        <p:nvSpPr>
          <p:cNvPr id="604" name="Google Shape;604;p84"/>
          <p:cNvSpPr txBox="1"/>
          <p:nvPr/>
        </p:nvSpPr>
        <p:spPr>
          <a:xfrm>
            <a:off x="310050" y="698571"/>
            <a:ext cx="8523900" cy="1318721"/>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200">
                <a:latin typeface="Verdana"/>
                <a:ea typeface="Verdana"/>
                <a:cs typeface="Verdana"/>
                <a:sym typeface="Verdana"/>
              </a:rPr>
              <a:t>HttpClient serves the purpose to perform HTTP requests. HttpClient is injectable class. To perform http GET request, HttpClient provides HttpClient.get method that accepts URL and options for parameter, header etc and returns an Observable instance. When we subscribe Observable then GET request is executed on the server. Find the syntax of HttpClient.get from Angular doc.</a:t>
            </a:r>
            <a:endParaRPr sz="1200">
              <a:latin typeface="Verdana"/>
              <a:ea typeface="Verdana"/>
              <a:cs typeface="Verdana"/>
              <a:sym typeface="Verdana"/>
            </a:endParaRPr>
          </a:p>
          <a:p>
            <a:pPr marL="0" lvl="0" indent="0" algn="l" rtl="0">
              <a:lnSpc>
                <a:spcPct val="150000"/>
              </a:lnSpc>
              <a:spcBef>
                <a:spcPts val="0"/>
              </a:spcBef>
              <a:spcAft>
                <a:spcPts val="0"/>
              </a:spcAft>
              <a:buNone/>
            </a:pPr>
            <a:endParaRPr sz="1200">
              <a:latin typeface="Verdana"/>
              <a:ea typeface="Verdana"/>
              <a:cs typeface="Verdana"/>
              <a:sym typeface="Verdana"/>
            </a:endParaRPr>
          </a:p>
        </p:txBody>
      </p:sp>
      <p:pic>
        <p:nvPicPr>
          <p:cNvPr id="605" name="Google Shape;605;p84"/>
          <p:cNvPicPr preferRelativeResize="0"/>
          <p:nvPr/>
        </p:nvPicPr>
        <p:blipFill>
          <a:blip r:embed="rId3">
            <a:alphaModFix/>
          </a:blip>
          <a:stretch>
            <a:fillRect/>
          </a:stretch>
        </p:blipFill>
        <p:spPr>
          <a:xfrm>
            <a:off x="405800" y="2138675"/>
            <a:ext cx="6922190" cy="25409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85"/>
          <p:cNvSpPr txBox="1"/>
          <p:nvPr/>
        </p:nvSpPr>
        <p:spPr>
          <a:xfrm>
            <a:off x="251875" y="482575"/>
            <a:ext cx="8643000" cy="44961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130"/>
              </a:spcBef>
              <a:spcAft>
                <a:spcPts val="0"/>
              </a:spcAft>
              <a:buNone/>
            </a:pPr>
            <a:r>
              <a:rPr lang="en-GB" sz="1200">
                <a:latin typeface="Verdana"/>
                <a:ea typeface="Verdana"/>
                <a:cs typeface="Verdana"/>
                <a:sym typeface="Verdana"/>
              </a:rPr>
              <a:t>We can see that HttpClient.get accepts URL and other options such as parameter, headers etc. HttpClient.get has following options to request http GET method. </a:t>
            </a:r>
            <a:endParaRPr sz="1200">
              <a:latin typeface="Verdana"/>
              <a:ea typeface="Verdana"/>
              <a:cs typeface="Verdana"/>
              <a:sym typeface="Verdana"/>
            </a:endParaRPr>
          </a:p>
          <a:p>
            <a:pPr marL="0" lvl="0" indent="0" algn="l" rtl="0">
              <a:lnSpc>
                <a:spcPct val="150000"/>
              </a:lnSpc>
              <a:spcBef>
                <a:spcPts val="130"/>
              </a:spcBef>
              <a:spcAft>
                <a:spcPts val="0"/>
              </a:spcAft>
              <a:buNone/>
            </a:pPr>
            <a:endParaRPr sz="1200">
              <a:latin typeface="Verdana"/>
              <a:ea typeface="Verdana"/>
              <a:cs typeface="Verdana"/>
              <a:sym typeface="Verdana"/>
            </a:endParaRPr>
          </a:p>
          <a:p>
            <a:pPr marL="457200" lvl="0" indent="-304800" algn="l" rtl="0">
              <a:lnSpc>
                <a:spcPct val="150000"/>
              </a:lnSpc>
              <a:spcBef>
                <a:spcPts val="130"/>
              </a:spcBef>
              <a:spcAft>
                <a:spcPts val="0"/>
              </a:spcAft>
              <a:buSzPts val="1200"/>
              <a:buFont typeface="Verdana"/>
              <a:buChar char="➔"/>
            </a:pPr>
            <a:r>
              <a:rPr lang="en-GB" sz="1200" b="1">
                <a:latin typeface="Verdana"/>
                <a:ea typeface="Verdana"/>
                <a:cs typeface="Verdana"/>
                <a:sym typeface="Verdana"/>
              </a:rPr>
              <a:t>headers:</a:t>
            </a:r>
            <a:r>
              <a:rPr lang="en-GB" sz="1200">
                <a:latin typeface="Verdana"/>
                <a:ea typeface="Verdana"/>
                <a:cs typeface="Verdana"/>
                <a:sym typeface="Verdana"/>
              </a:rPr>
              <a:t> It is of HttpHeeaders typs. It sets headers for the http GET request. </a:t>
            </a:r>
            <a:endParaRPr sz="1200">
              <a:latin typeface="Verdana"/>
              <a:ea typeface="Verdana"/>
              <a:cs typeface="Verdana"/>
              <a:sym typeface="Verdana"/>
            </a:endParaRPr>
          </a:p>
          <a:p>
            <a:pPr marL="457200" indent="-304800">
              <a:lnSpc>
                <a:spcPct val="150000"/>
              </a:lnSpc>
              <a:spcBef>
                <a:spcPts val="130"/>
              </a:spcBef>
              <a:buSzPts val="1200"/>
              <a:buFont typeface="Verdana"/>
              <a:buChar char="➔"/>
            </a:pPr>
            <a:r>
              <a:rPr lang="en-GB" sz="1200" b="1">
                <a:latin typeface="Verdana"/>
                <a:ea typeface="Verdana"/>
                <a:cs typeface="Verdana"/>
                <a:sym typeface="Verdana"/>
              </a:rPr>
              <a:t>observe:</a:t>
            </a:r>
            <a:r>
              <a:rPr lang="en-GB" sz="1200">
                <a:latin typeface="Verdana"/>
                <a:ea typeface="Verdana"/>
                <a:cs typeface="Verdana"/>
                <a:sym typeface="Verdana"/>
              </a:rPr>
              <a:t> It defines whether we want complete response or body only or events only. We need to assign values for observe property such as response for complete response, body for response with body and events for response with events. </a:t>
            </a:r>
            <a:endParaRPr sz="1200">
              <a:latin typeface="Verdana"/>
              <a:ea typeface="Verdana"/>
              <a:cs typeface="Verdana"/>
              <a:sym typeface="Verdana"/>
            </a:endParaRPr>
          </a:p>
          <a:p>
            <a:pPr marL="457200" lvl="0" indent="-304800" algn="l" rtl="0">
              <a:lnSpc>
                <a:spcPct val="150000"/>
              </a:lnSpc>
              <a:spcBef>
                <a:spcPts val="130"/>
              </a:spcBef>
              <a:spcAft>
                <a:spcPts val="0"/>
              </a:spcAft>
              <a:buSzPts val="1200"/>
              <a:buFont typeface="Verdana"/>
              <a:buChar char="➔"/>
            </a:pPr>
            <a:r>
              <a:rPr lang="en-GB" sz="1200" b="1">
                <a:latin typeface="Verdana"/>
                <a:ea typeface="Verdana"/>
                <a:cs typeface="Verdana"/>
                <a:sym typeface="Verdana"/>
              </a:rPr>
              <a:t>params: </a:t>
            </a:r>
            <a:r>
              <a:rPr lang="en-GB" sz="1200">
                <a:latin typeface="Verdana"/>
                <a:ea typeface="Verdana"/>
                <a:cs typeface="Verdana"/>
                <a:sym typeface="Verdana"/>
              </a:rPr>
              <a:t>It is of HttpParams type. It sets parameters in URL for http GET request. </a:t>
            </a:r>
            <a:endParaRPr sz="1200">
              <a:latin typeface="Verdana"/>
              <a:ea typeface="Verdana"/>
              <a:cs typeface="Verdana"/>
              <a:sym typeface="Verdana"/>
            </a:endParaRPr>
          </a:p>
          <a:p>
            <a:pPr marL="457200" lvl="0" indent="-304800" algn="l" rtl="0">
              <a:lnSpc>
                <a:spcPct val="150000"/>
              </a:lnSpc>
              <a:spcBef>
                <a:spcPts val="130"/>
              </a:spcBef>
              <a:spcAft>
                <a:spcPts val="0"/>
              </a:spcAft>
              <a:buSzPts val="1200"/>
              <a:buFont typeface="Verdana"/>
              <a:buChar char="➔"/>
            </a:pPr>
            <a:r>
              <a:rPr lang="en-GB" sz="1200" b="1">
                <a:latin typeface="Verdana"/>
                <a:ea typeface="Verdana"/>
                <a:cs typeface="Verdana"/>
                <a:sym typeface="Verdana"/>
              </a:rPr>
              <a:t>reportProgress:</a:t>
            </a:r>
            <a:r>
              <a:rPr lang="en-GB" sz="1200">
                <a:latin typeface="Verdana"/>
                <a:ea typeface="Verdana"/>
                <a:cs typeface="Verdana"/>
                <a:sym typeface="Verdana"/>
              </a:rPr>
              <a:t> It is of boolean type. It is useful when we are requesting blob data. Setting reportProgress value as true we can know progress report for our HttpClient.get request. </a:t>
            </a:r>
            <a:endParaRPr sz="1200">
              <a:latin typeface="Verdana"/>
              <a:ea typeface="Verdana"/>
              <a:cs typeface="Verdana"/>
              <a:sym typeface="Verdana"/>
            </a:endParaRPr>
          </a:p>
          <a:p>
            <a:pPr marL="457200" lvl="0" indent="-304800" algn="l" rtl="0">
              <a:lnSpc>
                <a:spcPct val="150000"/>
              </a:lnSpc>
              <a:spcBef>
                <a:spcPts val="130"/>
              </a:spcBef>
              <a:spcAft>
                <a:spcPts val="0"/>
              </a:spcAft>
              <a:buSzPts val="1200"/>
              <a:buFont typeface="Verdana"/>
              <a:buChar char="➔"/>
            </a:pPr>
            <a:r>
              <a:rPr lang="en-GB" sz="1200" b="1">
                <a:latin typeface="Verdana"/>
                <a:ea typeface="Verdana"/>
                <a:cs typeface="Verdana"/>
                <a:sym typeface="Verdana"/>
              </a:rPr>
              <a:t>responseType: </a:t>
            </a:r>
            <a:r>
              <a:rPr lang="en-GB" sz="1200">
                <a:latin typeface="Verdana"/>
                <a:ea typeface="Verdana"/>
                <a:cs typeface="Verdana"/>
                <a:sym typeface="Verdana"/>
              </a:rPr>
              <a:t>It is used to define response type of HttpClient.get request. Its values can be arraybuffer, blob, json and text. </a:t>
            </a:r>
            <a:endParaRPr sz="1200">
              <a:latin typeface="Verdana"/>
              <a:ea typeface="Verdana"/>
              <a:cs typeface="Verdana"/>
              <a:sym typeface="Verdana"/>
            </a:endParaRPr>
          </a:p>
          <a:p>
            <a:pPr marL="457200" lvl="0" indent="-304800" algn="l" rtl="0">
              <a:lnSpc>
                <a:spcPct val="150000"/>
              </a:lnSpc>
              <a:spcBef>
                <a:spcPts val="130"/>
              </a:spcBef>
              <a:spcAft>
                <a:spcPts val="0"/>
              </a:spcAft>
              <a:buSzPts val="1200"/>
              <a:buFont typeface="Verdana"/>
              <a:buChar char="➔"/>
            </a:pPr>
            <a:r>
              <a:rPr lang="en-GB" sz="1200" b="1">
                <a:latin typeface="Verdana"/>
                <a:ea typeface="Verdana"/>
                <a:cs typeface="Verdana"/>
                <a:sym typeface="Verdana"/>
              </a:rPr>
              <a:t>withCredentials: </a:t>
            </a:r>
            <a:r>
              <a:rPr lang="en-GB" sz="1200">
                <a:latin typeface="Verdana"/>
                <a:ea typeface="Verdana"/>
                <a:cs typeface="Verdana"/>
                <a:sym typeface="Verdana"/>
              </a:rPr>
              <a:t>It is of boolean type. If the value is true then HttpClient.get will request data with credentials.</a:t>
            </a:r>
            <a:endParaRPr sz="1200">
              <a:latin typeface="Verdana"/>
              <a:ea typeface="Verdana"/>
              <a:cs typeface="Verdana"/>
              <a:sym typeface="Verdana"/>
            </a:endParaRPr>
          </a:p>
          <a:p>
            <a:pPr marL="0" lvl="0" indent="0" algn="l" rtl="0">
              <a:lnSpc>
                <a:spcPct val="150000"/>
              </a:lnSpc>
              <a:spcBef>
                <a:spcPts val="130"/>
              </a:spcBef>
              <a:spcAft>
                <a:spcPts val="0"/>
              </a:spcAft>
              <a:buNone/>
            </a:pPr>
            <a:endParaRPr sz="1200">
              <a:latin typeface="Verdana"/>
              <a:ea typeface="Verdana"/>
              <a:cs typeface="Verdana"/>
              <a:sym typeface="Verdana"/>
            </a:endParaRPr>
          </a:p>
          <a:p>
            <a:pPr marL="0" lvl="0" indent="0" algn="l" rtl="0">
              <a:lnSpc>
                <a:spcPct val="150000"/>
              </a:lnSpc>
              <a:spcBef>
                <a:spcPts val="130"/>
              </a:spcBef>
              <a:spcAft>
                <a:spcPts val="0"/>
              </a:spcAft>
              <a:buNone/>
            </a:pPr>
            <a:r>
              <a:rPr lang="en-GB" sz="1200">
                <a:latin typeface="Verdana"/>
                <a:ea typeface="Verdana"/>
                <a:cs typeface="Verdana"/>
                <a:sym typeface="Verdana"/>
              </a:rPr>
              <a:t>The response type of HttpClient.get is Observable i.e. provided by RxJS library. Observable is a representation of any set of values over any amount of time.</a:t>
            </a:r>
            <a:endParaRPr sz="1200">
              <a:latin typeface="Verdana"/>
              <a:ea typeface="Verdana"/>
              <a:cs typeface="Verdana"/>
              <a:sym typeface="Verdana"/>
            </a:endParaRPr>
          </a:p>
          <a:p>
            <a:pPr marL="0" lvl="0" indent="0" algn="l" rtl="0">
              <a:lnSpc>
                <a:spcPct val="150000"/>
              </a:lnSpc>
              <a:spcBef>
                <a:spcPts val="130"/>
              </a:spcBef>
              <a:spcAft>
                <a:spcPts val="130"/>
              </a:spcAft>
              <a:buNone/>
            </a:pPr>
            <a:endParaRPr sz="1200">
              <a:latin typeface="Verdana"/>
              <a:ea typeface="Verdana"/>
              <a:cs typeface="Verdana"/>
              <a:sym typeface="Verdan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86"/>
          <p:cNvSpPr txBox="1"/>
          <p:nvPr/>
        </p:nvSpPr>
        <p:spPr>
          <a:xfrm>
            <a:off x="223625" y="129475"/>
            <a:ext cx="8920500" cy="44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400" b="1">
                <a:highlight>
                  <a:srgbClr val="FFFFFF"/>
                </a:highlight>
              </a:rPr>
              <a:t>Promise</a:t>
            </a:r>
            <a:endParaRPr sz="2400" b="1"/>
          </a:p>
        </p:txBody>
      </p:sp>
      <p:sp>
        <p:nvSpPr>
          <p:cNvPr id="616" name="Google Shape;616;p86"/>
          <p:cNvSpPr txBox="1"/>
          <p:nvPr/>
        </p:nvSpPr>
        <p:spPr>
          <a:xfrm>
            <a:off x="223625" y="717550"/>
            <a:ext cx="8697000" cy="38364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a:solidFill>
                  <a:schemeClr val="dk1"/>
                </a:solidFill>
                <a:highlight>
                  <a:srgbClr val="FFFFFF"/>
                </a:highlight>
                <a:latin typeface="Verdana"/>
                <a:ea typeface="Verdana"/>
                <a:cs typeface="Verdana"/>
                <a:sym typeface="Verdana"/>
              </a:rPr>
              <a:t>To perform asynchronous programming in Angular application we can use either </a:t>
            </a:r>
            <a:r>
              <a:rPr lang="en-GB">
                <a:solidFill>
                  <a:srgbClr val="990000"/>
                </a:solidFill>
                <a:highlight>
                  <a:srgbClr val="EFEBEB"/>
                </a:highlight>
                <a:latin typeface="Verdana"/>
                <a:ea typeface="Verdana"/>
                <a:cs typeface="Verdana"/>
                <a:sym typeface="Verdana"/>
              </a:rPr>
              <a:t>Observable</a:t>
            </a:r>
            <a:r>
              <a:rPr lang="en-GB">
                <a:solidFill>
                  <a:schemeClr val="dk1"/>
                </a:solidFill>
                <a:highlight>
                  <a:srgbClr val="FFFFFF"/>
                </a:highlight>
                <a:latin typeface="Verdana"/>
                <a:ea typeface="Verdana"/>
                <a:cs typeface="Verdana"/>
                <a:sym typeface="Verdana"/>
              </a:rPr>
              <a:t> or </a:t>
            </a:r>
            <a:r>
              <a:rPr lang="en-GB">
                <a:solidFill>
                  <a:srgbClr val="990000"/>
                </a:solidFill>
                <a:highlight>
                  <a:srgbClr val="EFEBEB"/>
                </a:highlight>
                <a:latin typeface="Verdana"/>
                <a:ea typeface="Verdana"/>
                <a:cs typeface="Verdana"/>
                <a:sym typeface="Verdana"/>
              </a:rPr>
              <a:t>Promise</a:t>
            </a:r>
            <a:r>
              <a:rPr lang="en-GB">
                <a:solidFill>
                  <a:schemeClr val="dk1"/>
                </a:solidFill>
                <a:highlight>
                  <a:srgbClr val="FFFFFF"/>
                </a:highlight>
                <a:latin typeface="Verdana"/>
                <a:ea typeface="Verdana"/>
                <a:cs typeface="Verdana"/>
                <a:sym typeface="Verdana"/>
              </a:rPr>
              <a:t>. When we send and receive data over HTTP, we need to deal it asynchronously because fetching data over HTTP may take time. </a:t>
            </a:r>
            <a:r>
              <a:rPr lang="en-GB">
                <a:solidFill>
                  <a:srgbClr val="990000"/>
                </a:solidFill>
                <a:highlight>
                  <a:srgbClr val="EFEBEB"/>
                </a:highlight>
                <a:latin typeface="Verdana"/>
                <a:ea typeface="Verdana"/>
                <a:cs typeface="Verdana"/>
                <a:sym typeface="Verdana"/>
              </a:rPr>
              <a:t>Observable</a:t>
            </a:r>
            <a:r>
              <a:rPr lang="en-GB">
                <a:solidFill>
                  <a:schemeClr val="dk1"/>
                </a:solidFill>
                <a:highlight>
                  <a:srgbClr val="FFFFFF"/>
                </a:highlight>
                <a:latin typeface="Verdana"/>
                <a:ea typeface="Verdana"/>
                <a:cs typeface="Verdana"/>
                <a:sym typeface="Verdana"/>
              </a:rPr>
              <a:t> is subscribed by using </a:t>
            </a:r>
            <a:r>
              <a:rPr lang="en-GB">
                <a:solidFill>
                  <a:srgbClr val="990000"/>
                </a:solidFill>
                <a:highlight>
                  <a:srgbClr val="EFEBEB"/>
                </a:highlight>
                <a:latin typeface="Verdana"/>
                <a:ea typeface="Verdana"/>
                <a:cs typeface="Verdana"/>
                <a:sym typeface="Verdana"/>
              </a:rPr>
              <a:t>async</a:t>
            </a:r>
            <a:r>
              <a:rPr lang="en-GB">
                <a:solidFill>
                  <a:schemeClr val="dk1"/>
                </a:solidFill>
                <a:highlight>
                  <a:srgbClr val="FFFFFF"/>
                </a:highlight>
                <a:latin typeface="Verdana"/>
                <a:ea typeface="Verdana"/>
                <a:cs typeface="Verdana"/>
                <a:sym typeface="Verdana"/>
              </a:rPr>
              <a:t> pipe or by using </a:t>
            </a:r>
            <a:r>
              <a:rPr lang="en-GB">
                <a:solidFill>
                  <a:srgbClr val="990000"/>
                </a:solidFill>
                <a:highlight>
                  <a:srgbClr val="EFEBEB"/>
                </a:highlight>
                <a:latin typeface="Verdana"/>
                <a:ea typeface="Verdana"/>
                <a:cs typeface="Verdana"/>
                <a:sym typeface="Verdana"/>
              </a:rPr>
              <a:t>subscribe</a:t>
            </a:r>
            <a:r>
              <a:rPr lang="en-GB">
                <a:solidFill>
                  <a:schemeClr val="dk1"/>
                </a:solidFill>
                <a:highlight>
                  <a:srgbClr val="FFFFFF"/>
                </a:highlight>
                <a:latin typeface="Verdana"/>
                <a:ea typeface="Verdana"/>
                <a:cs typeface="Verdana"/>
                <a:sym typeface="Verdana"/>
              </a:rPr>
              <a:t> method. </a:t>
            </a:r>
            <a:endParaRPr>
              <a:solidFill>
                <a:srgbClr val="333333"/>
              </a:solidFill>
              <a:latin typeface="Verdana"/>
              <a:ea typeface="Verdana"/>
              <a:cs typeface="Verdana"/>
              <a:sym typeface="Verdana"/>
            </a:endParaRPr>
          </a:p>
          <a:p>
            <a:pPr marL="0" lvl="0" indent="0" algn="l" rtl="0">
              <a:lnSpc>
                <a:spcPct val="150000"/>
              </a:lnSpc>
              <a:spcBef>
                <a:spcPts val="1100"/>
              </a:spcBef>
              <a:spcAft>
                <a:spcPts val="0"/>
              </a:spcAft>
              <a:buNone/>
            </a:pPr>
            <a:r>
              <a:rPr lang="en-GB">
                <a:solidFill>
                  <a:srgbClr val="333333"/>
                </a:solidFill>
                <a:latin typeface="Verdana"/>
                <a:ea typeface="Verdana"/>
                <a:cs typeface="Verdana"/>
                <a:sym typeface="Verdana"/>
              </a:rPr>
              <a:t>A promise is a placeholder for a future value. It serves the same function as callbacks but has a nicer syntax and makes it easier to handle errors.</a:t>
            </a:r>
            <a:endParaRPr>
              <a:solidFill>
                <a:srgbClr val="333333"/>
              </a:solidFill>
              <a:latin typeface="Verdana"/>
              <a:ea typeface="Verdana"/>
              <a:cs typeface="Verdana"/>
              <a:sym typeface="Verdana"/>
            </a:endParaRPr>
          </a:p>
          <a:p>
            <a:pPr marL="0" lvl="0" indent="0" algn="l" rtl="0">
              <a:lnSpc>
                <a:spcPct val="150000"/>
              </a:lnSpc>
              <a:spcBef>
                <a:spcPts val="1100"/>
              </a:spcBef>
              <a:spcAft>
                <a:spcPts val="0"/>
              </a:spcAft>
              <a:buClr>
                <a:schemeClr val="dk1"/>
              </a:buClr>
              <a:buSzPts val="1100"/>
              <a:buFont typeface="Arial"/>
              <a:buNone/>
            </a:pPr>
            <a:r>
              <a:rPr lang="en-GB">
                <a:solidFill>
                  <a:srgbClr val="333333"/>
                </a:solidFill>
                <a:highlight>
                  <a:srgbClr val="FFFFFF"/>
                </a:highlight>
                <a:latin typeface="Verdana"/>
                <a:ea typeface="Verdana"/>
                <a:cs typeface="Verdana"/>
                <a:sym typeface="Verdana"/>
              </a:rPr>
              <a:t>In Angular we can use either Promises or Observables. By default the Angular Http service returns an Observable. To use Promises instead of Observables we will have to first make a change to the service to return a Promise instead of an Observable. we are working with </a:t>
            </a:r>
            <a:r>
              <a:rPr lang="en-GB" i="1">
                <a:solidFill>
                  <a:srgbClr val="333333"/>
                </a:solidFill>
                <a:highlight>
                  <a:srgbClr val="FFFFFF"/>
                </a:highlight>
                <a:latin typeface="Verdana"/>
                <a:ea typeface="Verdana"/>
                <a:cs typeface="Verdana"/>
                <a:sym typeface="Verdana"/>
              </a:rPr>
              <a:t>Promises</a:t>
            </a:r>
            <a:r>
              <a:rPr lang="en-GB">
                <a:solidFill>
                  <a:srgbClr val="333333"/>
                </a:solidFill>
                <a:highlight>
                  <a:srgbClr val="FFFFFF"/>
                </a:highlight>
                <a:latin typeface="Verdana"/>
                <a:ea typeface="Verdana"/>
                <a:cs typeface="Verdana"/>
                <a:sym typeface="Verdana"/>
              </a:rPr>
              <a:t> in this example so lets convert it to a </a:t>
            </a:r>
            <a:r>
              <a:rPr lang="en-GB" i="1">
                <a:solidFill>
                  <a:srgbClr val="333333"/>
                </a:solidFill>
                <a:highlight>
                  <a:srgbClr val="FFFFFF"/>
                </a:highlight>
                <a:latin typeface="Verdana"/>
                <a:ea typeface="Verdana"/>
                <a:cs typeface="Verdana"/>
                <a:sym typeface="Verdana"/>
              </a:rPr>
              <a:t>Promise</a:t>
            </a:r>
            <a:r>
              <a:rPr lang="en-GB">
                <a:solidFill>
                  <a:srgbClr val="333333"/>
                </a:solidFill>
                <a:highlight>
                  <a:srgbClr val="FFFFFF"/>
                </a:highlight>
                <a:latin typeface="Verdana"/>
                <a:ea typeface="Verdana"/>
                <a:cs typeface="Verdana"/>
                <a:sym typeface="Verdana"/>
              </a:rPr>
              <a:t> with.</a:t>
            </a:r>
            <a:endParaRPr>
              <a:solidFill>
                <a:srgbClr val="333333"/>
              </a:solidFill>
              <a:latin typeface="Verdana"/>
              <a:ea typeface="Verdana"/>
              <a:cs typeface="Verdana"/>
              <a:sym typeface="Verdana"/>
            </a:endParaRPr>
          </a:p>
          <a:p>
            <a:pPr marL="0" lvl="0" indent="0" algn="l" rtl="0">
              <a:spcBef>
                <a:spcPts val="0"/>
              </a:spcBef>
              <a:spcAft>
                <a:spcPts val="0"/>
              </a:spcAft>
              <a:buNone/>
            </a:pPr>
            <a:endParaRPr sz="1200">
              <a:solidFill>
                <a:srgbClr val="333333"/>
              </a:solidFill>
              <a:highlight>
                <a:srgbClr val="FFFFFF"/>
              </a:highlight>
              <a:latin typeface="Verdana"/>
              <a:ea typeface="Verdana"/>
              <a:cs typeface="Verdana"/>
              <a:sym typeface="Verdana"/>
            </a:endParaRPr>
          </a:p>
        </p:txBody>
      </p:sp>
      <p:pic>
        <p:nvPicPr>
          <p:cNvPr id="617" name="Google Shape;617;p86"/>
          <p:cNvPicPr preferRelativeResize="0"/>
          <p:nvPr/>
        </p:nvPicPr>
        <p:blipFill>
          <a:blip r:embed="rId3">
            <a:alphaModFix/>
          </a:blip>
          <a:stretch>
            <a:fillRect/>
          </a:stretch>
        </p:blipFill>
        <p:spPr>
          <a:xfrm>
            <a:off x="340750" y="4352975"/>
            <a:ext cx="3148925" cy="5904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87"/>
          <p:cNvSpPr txBox="1"/>
          <p:nvPr/>
        </p:nvSpPr>
        <p:spPr>
          <a:xfrm>
            <a:off x="188325" y="0"/>
            <a:ext cx="8768700" cy="635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2800">
                <a:solidFill>
                  <a:srgbClr val="333333"/>
                </a:solidFill>
              </a:rPr>
              <a:t>Angular promises vs observables</a:t>
            </a:r>
            <a:endParaRPr sz="2800">
              <a:solidFill>
                <a:srgbClr val="333333"/>
              </a:solidFill>
            </a:endParaRPr>
          </a:p>
        </p:txBody>
      </p:sp>
      <p:sp>
        <p:nvSpPr>
          <p:cNvPr id="623" name="Google Shape;623;p87"/>
          <p:cNvSpPr txBox="1"/>
          <p:nvPr/>
        </p:nvSpPr>
        <p:spPr>
          <a:xfrm>
            <a:off x="258950" y="576725"/>
            <a:ext cx="8509800" cy="75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333333"/>
                </a:solidFill>
                <a:highlight>
                  <a:srgbClr val="FFFFFF"/>
                </a:highlight>
                <a:latin typeface="Verdana"/>
                <a:ea typeface="Verdana"/>
                <a:cs typeface="Verdana"/>
                <a:sym typeface="Verdana"/>
              </a:rPr>
              <a:t>In Angular, to work with asynchronous data we can use either Promises or Observables. </a:t>
            </a:r>
            <a:endParaRPr>
              <a:solidFill>
                <a:srgbClr val="333333"/>
              </a:solidFill>
              <a:highlight>
                <a:srgbClr val="FFFFFF"/>
              </a:highlight>
              <a:latin typeface="Verdana"/>
              <a:ea typeface="Verdana"/>
              <a:cs typeface="Verdana"/>
              <a:sym typeface="Verdana"/>
            </a:endParaRPr>
          </a:p>
          <a:p>
            <a:pPr marL="0" lvl="0" indent="0" algn="l" rtl="0">
              <a:spcBef>
                <a:spcPts val="0"/>
              </a:spcBef>
              <a:spcAft>
                <a:spcPts val="0"/>
              </a:spcAft>
              <a:buNone/>
            </a:pPr>
            <a:endParaRPr>
              <a:solidFill>
                <a:srgbClr val="333333"/>
              </a:solidFill>
              <a:highlight>
                <a:srgbClr val="FFFFFF"/>
              </a:highlight>
              <a:latin typeface="Verdana"/>
              <a:ea typeface="Verdana"/>
              <a:cs typeface="Verdana"/>
              <a:sym typeface="Verdana"/>
            </a:endParaRPr>
          </a:p>
          <a:p>
            <a:pPr marL="0" lvl="0" indent="0" algn="l" rtl="0">
              <a:spcBef>
                <a:spcPts val="0"/>
              </a:spcBef>
              <a:spcAft>
                <a:spcPts val="0"/>
              </a:spcAft>
              <a:buNone/>
            </a:pPr>
            <a:r>
              <a:rPr lang="en-GB">
                <a:solidFill>
                  <a:srgbClr val="333333"/>
                </a:solidFill>
                <a:highlight>
                  <a:srgbClr val="FFFFFF"/>
                </a:highlight>
                <a:latin typeface="Verdana"/>
                <a:ea typeface="Verdana"/>
                <a:cs typeface="Verdana"/>
                <a:sym typeface="Verdana"/>
              </a:rPr>
              <a:t>There are several differences between Promises and Observables.</a:t>
            </a:r>
            <a:endParaRPr>
              <a:solidFill>
                <a:srgbClr val="333333"/>
              </a:solidFill>
              <a:highlight>
                <a:srgbClr val="FFFFFF"/>
              </a:highlight>
              <a:latin typeface="Verdana"/>
              <a:ea typeface="Verdana"/>
              <a:cs typeface="Verdana"/>
              <a:sym typeface="Verdana"/>
            </a:endParaRPr>
          </a:p>
        </p:txBody>
      </p:sp>
      <p:pic>
        <p:nvPicPr>
          <p:cNvPr id="624" name="Google Shape;624;p87"/>
          <p:cNvPicPr preferRelativeResize="0"/>
          <p:nvPr/>
        </p:nvPicPr>
        <p:blipFill>
          <a:blip r:embed="rId3">
            <a:alphaModFix/>
          </a:blip>
          <a:stretch>
            <a:fillRect/>
          </a:stretch>
        </p:blipFill>
        <p:spPr>
          <a:xfrm>
            <a:off x="364875" y="1536350"/>
            <a:ext cx="6580075" cy="33670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88"/>
          <p:cNvSpPr txBox="1">
            <a:spLocks noGrp="1"/>
          </p:cNvSpPr>
          <p:nvPr>
            <p:ph type="ctrTitle"/>
          </p:nvPr>
        </p:nvSpPr>
        <p:spPr>
          <a:xfrm>
            <a:off x="400175" y="3136200"/>
            <a:ext cx="3719400" cy="180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a:t>ANGULAR OBSERVABLES</a:t>
            </a:r>
            <a:endParaRPr sz="3600"/>
          </a:p>
        </p:txBody>
      </p:sp>
      <p:sp>
        <p:nvSpPr>
          <p:cNvPr id="630" name="Google Shape;630;p88"/>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2000" b="1">
                <a:solidFill>
                  <a:srgbClr val="3F5378"/>
                </a:solidFill>
                <a:latin typeface="Roboto Condensed"/>
                <a:ea typeface="Roboto Condensed"/>
                <a:cs typeface="Roboto Condensed"/>
                <a:sym typeface="Roboto Condensed"/>
              </a:rPr>
              <a:t>12</a:t>
            </a:r>
            <a:endParaRPr sz="3000" b="1">
              <a:solidFill>
                <a:srgbClr val="3F5378"/>
              </a:solidFill>
              <a:latin typeface="Roboto Condensed"/>
              <a:ea typeface="Roboto Condensed"/>
              <a:cs typeface="Roboto Condensed"/>
              <a:sym typeface="Roboto Condense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89"/>
          <p:cNvSpPr txBox="1"/>
          <p:nvPr/>
        </p:nvSpPr>
        <p:spPr>
          <a:xfrm>
            <a:off x="318150" y="612050"/>
            <a:ext cx="8484000" cy="15915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200">
                <a:solidFill>
                  <a:srgbClr val="990000"/>
                </a:solidFill>
                <a:highlight>
                  <a:srgbClr val="EFEBEB"/>
                </a:highlight>
                <a:latin typeface="Verdana"/>
                <a:ea typeface="Verdana"/>
                <a:cs typeface="Verdana"/>
                <a:sym typeface="Verdana"/>
              </a:rPr>
              <a:t>Observable</a:t>
            </a:r>
            <a:r>
              <a:rPr lang="en-GB" sz="1200">
                <a:solidFill>
                  <a:schemeClr val="dk1"/>
                </a:solidFill>
                <a:highlight>
                  <a:srgbClr val="FFFFFF"/>
                </a:highlight>
                <a:latin typeface="Verdana"/>
                <a:ea typeface="Verdana"/>
                <a:cs typeface="Verdana"/>
                <a:sym typeface="Verdana"/>
              </a:rPr>
              <a:t> is a class of RxJS library. RxJS is ReactiveX library for JavaScript that performs reactive programming. </a:t>
            </a:r>
            <a:r>
              <a:rPr lang="en-GB" sz="1200">
                <a:solidFill>
                  <a:srgbClr val="990000"/>
                </a:solidFill>
                <a:highlight>
                  <a:srgbClr val="EFEBEB"/>
                </a:highlight>
                <a:latin typeface="Verdana"/>
                <a:ea typeface="Verdana"/>
                <a:cs typeface="Verdana"/>
                <a:sym typeface="Verdana"/>
              </a:rPr>
              <a:t>Observable</a:t>
            </a:r>
            <a:r>
              <a:rPr lang="en-GB" sz="1200">
                <a:solidFill>
                  <a:schemeClr val="dk1"/>
                </a:solidFill>
                <a:highlight>
                  <a:srgbClr val="FFFFFF"/>
                </a:highlight>
                <a:latin typeface="Verdana"/>
                <a:ea typeface="Verdana"/>
                <a:cs typeface="Verdana"/>
                <a:sym typeface="Verdana"/>
              </a:rPr>
              <a:t> represents any set of values over any amount of time. </a:t>
            </a:r>
            <a:r>
              <a:rPr lang="en-GB" sz="1200">
                <a:solidFill>
                  <a:srgbClr val="990000"/>
                </a:solidFill>
                <a:highlight>
                  <a:srgbClr val="EFEBEB"/>
                </a:highlight>
                <a:latin typeface="Verdana"/>
                <a:ea typeface="Verdana"/>
                <a:cs typeface="Verdana"/>
                <a:sym typeface="Verdana"/>
              </a:rPr>
              <a:t>Observable</a:t>
            </a:r>
            <a:r>
              <a:rPr lang="en-GB" sz="1200">
                <a:solidFill>
                  <a:schemeClr val="dk1"/>
                </a:solidFill>
                <a:highlight>
                  <a:srgbClr val="FFFFFF"/>
                </a:highlight>
                <a:latin typeface="Verdana"/>
                <a:ea typeface="Verdana"/>
                <a:cs typeface="Verdana"/>
                <a:sym typeface="Verdana"/>
              </a:rPr>
              <a:t> plays most basic role in reactive programming with RxJS. Some methods of </a:t>
            </a:r>
            <a:r>
              <a:rPr lang="en-GB" sz="1200">
                <a:solidFill>
                  <a:srgbClr val="990000"/>
                </a:solidFill>
                <a:highlight>
                  <a:srgbClr val="EFEBEB"/>
                </a:highlight>
                <a:latin typeface="Verdana"/>
                <a:ea typeface="Verdana"/>
                <a:cs typeface="Verdana"/>
                <a:sym typeface="Verdana"/>
              </a:rPr>
              <a:t>Observable</a:t>
            </a:r>
            <a:r>
              <a:rPr lang="en-GB" sz="1200">
                <a:solidFill>
                  <a:schemeClr val="dk1"/>
                </a:solidFill>
                <a:highlight>
                  <a:srgbClr val="FFFFFF"/>
                </a:highlight>
                <a:latin typeface="Verdana"/>
                <a:ea typeface="Verdana"/>
                <a:cs typeface="Verdana"/>
                <a:sym typeface="Verdana"/>
              </a:rPr>
              <a:t> class are </a:t>
            </a:r>
            <a:r>
              <a:rPr lang="en-GB" sz="1200">
                <a:solidFill>
                  <a:srgbClr val="990000"/>
                </a:solidFill>
                <a:highlight>
                  <a:srgbClr val="EFEBEB"/>
                </a:highlight>
                <a:latin typeface="Verdana"/>
                <a:ea typeface="Verdana"/>
                <a:cs typeface="Verdana"/>
                <a:sym typeface="Verdana"/>
              </a:rPr>
              <a:t>subscribe</a:t>
            </a:r>
            <a:r>
              <a:rPr lang="en-GB" sz="1200">
                <a:solidFill>
                  <a:schemeClr val="dk1"/>
                </a:solidFill>
                <a:highlight>
                  <a:srgbClr val="FFFFFF"/>
                </a:highlight>
                <a:latin typeface="Verdana"/>
                <a:ea typeface="Verdana"/>
                <a:cs typeface="Verdana"/>
                <a:sym typeface="Verdana"/>
              </a:rPr>
              <a:t>, </a:t>
            </a:r>
            <a:r>
              <a:rPr lang="en-GB" sz="1200">
                <a:solidFill>
                  <a:srgbClr val="990000"/>
                </a:solidFill>
                <a:highlight>
                  <a:srgbClr val="EFEBEB"/>
                </a:highlight>
                <a:latin typeface="Verdana"/>
                <a:ea typeface="Verdana"/>
                <a:cs typeface="Verdana"/>
                <a:sym typeface="Verdana"/>
              </a:rPr>
              <a:t>map</a:t>
            </a:r>
            <a:r>
              <a:rPr lang="en-GB" sz="1200">
                <a:solidFill>
                  <a:schemeClr val="dk1"/>
                </a:solidFill>
                <a:highlight>
                  <a:srgbClr val="FFFFFF"/>
                </a:highlight>
                <a:latin typeface="Verdana"/>
                <a:ea typeface="Verdana"/>
                <a:cs typeface="Verdana"/>
                <a:sym typeface="Verdana"/>
              </a:rPr>
              <a:t>, </a:t>
            </a:r>
            <a:r>
              <a:rPr lang="en-GB" sz="1200">
                <a:solidFill>
                  <a:srgbClr val="990000"/>
                </a:solidFill>
                <a:highlight>
                  <a:srgbClr val="EFEBEB"/>
                </a:highlight>
                <a:latin typeface="Verdana"/>
                <a:ea typeface="Verdana"/>
                <a:cs typeface="Verdana"/>
                <a:sym typeface="Verdana"/>
              </a:rPr>
              <a:t>mergeMap</a:t>
            </a:r>
            <a:r>
              <a:rPr lang="en-GB" sz="1200">
                <a:solidFill>
                  <a:schemeClr val="dk1"/>
                </a:solidFill>
                <a:highlight>
                  <a:srgbClr val="FFFFFF"/>
                </a:highlight>
                <a:latin typeface="Verdana"/>
                <a:ea typeface="Verdana"/>
                <a:cs typeface="Verdana"/>
                <a:sym typeface="Verdana"/>
              </a:rPr>
              <a:t>, </a:t>
            </a:r>
            <a:r>
              <a:rPr lang="en-GB" sz="1200">
                <a:solidFill>
                  <a:srgbClr val="990000"/>
                </a:solidFill>
                <a:highlight>
                  <a:srgbClr val="EFEBEB"/>
                </a:highlight>
                <a:latin typeface="Verdana"/>
                <a:ea typeface="Verdana"/>
                <a:cs typeface="Verdana"/>
                <a:sym typeface="Verdana"/>
              </a:rPr>
              <a:t>switchMap</a:t>
            </a:r>
            <a:r>
              <a:rPr lang="en-GB" sz="1200">
                <a:solidFill>
                  <a:schemeClr val="dk1"/>
                </a:solidFill>
                <a:highlight>
                  <a:srgbClr val="FFFFFF"/>
                </a:highlight>
                <a:latin typeface="Verdana"/>
                <a:ea typeface="Verdana"/>
                <a:cs typeface="Verdana"/>
                <a:sym typeface="Verdana"/>
              </a:rPr>
              <a:t>, </a:t>
            </a:r>
            <a:r>
              <a:rPr lang="en-GB" sz="1200">
                <a:solidFill>
                  <a:srgbClr val="990000"/>
                </a:solidFill>
                <a:highlight>
                  <a:srgbClr val="EFEBEB"/>
                </a:highlight>
                <a:latin typeface="Verdana"/>
                <a:ea typeface="Verdana"/>
                <a:cs typeface="Verdana"/>
                <a:sym typeface="Verdana"/>
              </a:rPr>
              <a:t>exhaustMap</a:t>
            </a:r>
            <a:r>
              <a:rPr lang="en-GB" sz="1200">
                <a:solidFill>
                  <a:schemeClr val="dk1"/>
                </a:solidFill>
                <a:highlight>
                  <a:srgbClr val="FFFFFF"/>
                </a:highlight>
                <a:latin typeface="Verdana"/>
                <a:ea typeface="Verdana"/>
                <a:cs typeface="Verdana"/>
                <a:sym typeface="Verdana"/>
              </a:rPr>
              <a:t>, </a:t>
            </a:r>
            <a:r>
              <a:rPr lang="en-GB" sz="1200">
                <a:solidFill>
                  <a:srgbClr val="990000"/>
                </a:solidFill>
                <a:highlight>
                  <a:srgbClr val="EFEBEB"/>
                </a:highlight>
                <a:latin typeface="Verdana"/>
                <a:ea typeface="Verdana"/>
                <a:cs typeface="Verdana"/>
                <a:sym typeface="Verdana"/>
              </a:rPr>
              <a:t>debounceTime</a:t>
            </a:r>
            <a:r>
              <a:rPr lang="en-GB" sz="1200">
                <a:solidFill>
                  <a:schemeClr val="dk1"/>
                </a:solidFill>
                <a:highlight>
                  <a:srgbClr val="FFFFFF"/>
                </a:highlight>
                <a:latin typeface="Verdana"/>
                <a:ea typeface="Verdana"/>
                <a:cs typeface="Verdana"/>
                <a:sym typeface="Verdana"/>
              </a:rPr>
              <a:t>, </a:t>
            </a:r>
            <a:r>
              <a:rPr lang="en-GB" sz="1200">
                <a:solidFill>
                  <a:srgbClr val="990000"/>
                </a:solidFill>
                <a:highlight>
                  <a:srgbClr val="EFEBEB"/>
                </a:highlight>
                <a:latin typeface="Verdana"/>
                <a:ea typeface="Verdana"/>
                <a:cs typeface="Verdana"/>
                <a:sym typeface="Verdana"/>
              </a:rPr>
              <a:t>of</a:t>
            </a:r>
            <a:r>
              <a:rPr lang="en-GB" sz="1200">
                <a:solidFill>
                  <a:schemeClr val="dk1"/>
                </a:solidFill>
                <a:highlight>
                  <a:srgbClr val="FFFFFF"/>
                </a:highlight>
                <a:latin typeface="Verdana"/>
                <a:ea typeface="Verdana"/>
                <a:cs typeface="Verdana"/>
                <a:sym typeface="Verdana"/>
              </a:rPr>
              <a:t>, </a:t>
            </a:r>
            <a:r>
              <a:rPr lang="en-GB" sz="1200">
                <a:solidFill>
                  <a:srgbClr val="990000"/>
                </a:solidFill>
                <a:highlight>
                  <a:srgbClr val="EFEBEB"/>
                </a:highlight>
                <a:latin typeface="Verdana"/>
                <a:ea typeface="Verdana"/>
                <a:cs typeface="Verdana"/>
                <a:sym typeface="Verdana"/>
              </a:rPr>
              <a:t>retry</a:t>
            </a:r>
            <a:r>
              <a:rPr lang="en-GB" sz="1200">
                <a:solidFill>
                  <a:schemeClr val="dk1"/>
                </a:solidFill>
                <a:highlight>
                  <a:srgbClr val="FFFFFF"/>
                </a:highlight>
                <a:latin typeface="Verdana"/>
                <a:ea typeface="Verdana"/>
                <a:cs typeface="Verdana"/>
                <a:sym typeface="Verdana"/>
              </a:rPr>
              <a:t>, </a:t>
            </a:r>
            <a:r>
              <a:rPr lang="en-GB" sz="1200">
                <a:solidFill>
                  <a:srgbClr val="990000"/>
                </a:solidFill>
                <a:highlight>
                  <a:srgbClr val="EFEBEB"/>
                </a:highlight>
                <a:latin typeface="Verdana"/>
                <a:ea typeface="Verdana"/>
                <a:cs typeface="Verdana"/>
                <a:sym typeface="Verdana"/>
              </a:rPr>
              <a:t>catch</a:t>
            </a:r>
            <a:r>
              <a:rPr lang="en-GB" sz="1200">
                <a:solidFill>
                  <a:schemeClr val="dk1"/>
                </a:solidFill>
                <a:highlight>
                  <a:srgbClr val="FFFFFF"/>
                </a:highlight>
                <a:latin typeface="Verdana"/>
                <a:ea typeface="Verdana"/>
                <a:cs typeface="Verdana"/>
                <a:sym typeface="Verdana"/>
              </a:rPr>
              <a:t>, </a:t>
            </a:r>
            <a:r>
              <a:rPr lang="en-GB" sz="1200">
                <a:solidFill>
                  <a:srgbClr val="990000"/>
                </a:solidFill>
                <a:highlight>
                  <a:srgbClr val="EFEBEB"/>
                </a:highlight>
                <a:latin typeface="Verdana"/>
                <a:ea typeface="Verdana"/>
                <a:cs typeface="Verdana"/>
                <a:sym typeface="Verdana"/>
              </a:rPr>
              <a:t>throw</a:t>
            </a:r>
            <a:r>
              <a:rPr lang="en-GB" sz="1200">
                <a:solidFill>
                  <a:schemeClr val="dk1"/>
                </a:solidFill>
                <a:highlight>
                  <a:srgbClr val="FFFFFF"/>
                </a:highlight>
                <a:latin typeface="Verdana"/>
                <a:ea typeface="Verdana"/>
                <a:cs typeface="Verdana"/>
                <a:sym typeface="Verdana"/>
              </a:rPr>
              <a:t> etc. </a:t>
            </a:r>
            <a:endParaRPr sz="1200">
              <a:solidFill>
                <a:schemeClr val="dk1"/>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None/>
            </a:pPr>
            <a:endParaRPr sz="1200">
              <a:solidFill>
                <a:schemeClr val="dk1"/>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None/>
            </a:pPr>
            <a:r>
              <a:rPr lang="en-GB" sz="1200">
                <a:solidFill>
                  <a:schemeClr val="dk1"/>
                </a:solidFill>
                <a:highlight>
                  <a:srgbClr val="FFFFFF"/>
                </a:highlight>
                <a:latin typeface="Verdana"/>
                <a:ea typeface="Verdana"/>
                <a:cs typeface="Verdana"/>
                <a:sym typeface="Verdana"/>
              </a:rPr>
              <a:t>To use </a:t>
            </a:r>
            <a:r>
              <a:rPr lang="en-GB" sz="1200">
                <a:solidFill>
                  <a:srgbClr val="990000"/>
                </a:solidFill>
                <a:highlight>
                  <a:srgbClr val="EFEBEB"/>
                </a:highlight>
                <a:latin typeface="Verdana"/>
                <a:ea typeface="Verdana"/>
                <a:cs typeface="Verdana"/>
                <a:sym typeface="Verdana"/>
              </a:rPr>
              <a:t>Observable</a:t>
            </a:r>
            <a:r>
              <a:rPr lang="en-GB" sz="1200">
                <a:solidFill>
                  <a:schemeClr val="dk1"/>
                </a:solidFill>
                <a:highlight>
                  <a:srgbClr val="FFFFFF"/>
                </a:highlight>
                <a:latin typeface="Verdana"/>
                <a:ea typeface="Verdana"/>
                <a:cs typeface="Verdana"/>
                <a:sym typeface="Verdana"/>
              </a:rPr>
              <a:t> in our Angular application, we need to import it as following.</a:t>
            </a:r>
            <a:endParaRPr sz="1200">
              <a:solidFill>
                <a:schemeClr val="dk1"/>
              </a:solidFill>
              <a:highlight>
                <a:srgbClr val="FFFFFF"/>
              </a:highlight>
              <a:latin typeface="Verdana"/>
              <a:ea typeface="Verdana"/>
              <a:cs typeface="Verdana"/>
              <a:sym typeface="Verdana"/>
            </a:endParaRPr>
          </a:p>
        </p:txBody>
      </p:sp>
      <p:sp>
        <p:nvSpPr>
          <p:cNvPr id="636" name="Google Shape;636;p89"/>
          <p:cNvSpPr txBox="1"/>
          <p:nvPr/>
        </p:nvSpPr>
        <p:spPr>
          <a:xfrm>
            <a:off x="247175" y="0"/>
            <a:ext cx="8484000" cy="706200"/>
          </a:xfrm>
          <a:prstGeom prst="rect">
            <a:avLst/>
          </a:prstGeom>
          <a:noFill/>
          <a:ln>
            <a:noFill/>
          </a:ln>
        </p:spPr>
        <p:txBody>
          <a:bodyPr spcFirstLastPara="1" wrap="square" lIns="91425" tIns="91425" rIns="91425" bIns="91425" anchor="ctr" anchorCtr="0">
            <a:noAutofit/>
          </a:bodyPr>
          <a:lstStyle/>
          <a:p>
            <a:pPr marL="0" lvl="0" indent="0" algn="l" rtl="0">
              <a:lnSpc>
                <a:spcPct val="130000"/>
              </a:lnSpc>
              <a:spcBef>
                <a:spcPts val="0"/>
              </a:spcBef>
              <a:spcAft>
                <a:spcPts val="400"/>
              </a:spcAft>
              <a:buNone/>
            </a:pPr>
            <a:r>
              <a:rPr lang="en-GB" sz="2800" b="1">
                <a:solidFill>
                  <a:srgbClr val="444444"/>
                </a:solidFill>
              </a:rPr>
              <a:t>Observables</a:t>
            </a:r>
            <a:endParaRPr/>
          </a:p>
        </p:txBody>
      </p:sp>
      <p:pic>
        <p:nvPicPr>
          <p:cNvPr id="637" name="Google Shape;637;p89"/>
          <p:cNvPicPr preferRelativeResize="0"/>
          <p:nvPr/>
        </p:nvPicPr>
        <p:blipFill>
          <a:blip r:embed="rId3">
            <a:alphaModFix/>
          </a:blip>
          <a:stretch>
            <a:fillRect/>
          </a:stretch>
        </p:blipFill>
        <p:spPr>
          <a:xfrm>
            <a:off x="356250" y="2203700"/>
            <a:ext cx="7820025" cy="400050"/>
          </a:xfrm>
          <a:prstGeom prst="rect">
            <a:avLst/>
          </a:prstGeom>
          <a:noFill/>
          <a:ln>
            <a:noFill/>
          </a:ln>
        </p:spPr>
      </p:pic>
      <p:sp>
        <p:nvSpPr>
          <p:cNvPr id="638" name="Google Shape;638;p89"/>
          <p:cNvSpPr txBox="1"/>
          <p:nvPr/>
        </p:nvSpPr>
        <p:spPr>
          <a:xfrm>
            <a:off x="371700" y="2695175"/>
            <a:ext cx="8484000" cy="399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a:solidFill>
                  <a:srgbClr val="025969"/>
                </a:solidFill>
                <a:latin typeface="Verdana"/>
                <a:ea typeface="Verdana"/>
                <a:cs typeface="Verdana"/>
                <a:sym typeface="Verdana"/>
              </a:rPr>
              <a:t>Angular HttpClient and Observable</a:t>
            </a:r>
            <a:endParaRPr sz="1800">
              <a:solidFill>
                <a:srgbClr val="025969"/>
              </a:solidFill>
              <a:latin typeface="Verdana"/>
              <a:ea typeface="Verdana"/>
              <a:cs typeface="Verdana"/>
              <a:sym typeface="Verdana"/>
            </a:endParaRPr>
          </a:p>
        </p:txBody>
      </p:sp>
      <p:sp>
        <p:nvSpPr>
          <p:cNvPr id="639" name="Google Shape;639;p89"/>
          <p:cNvSpPr txBox="1"/>
          <p:nvPr/>
        </p:nvSpPr>
        <p:spPr>
          <a:xfrm>
            <a:off x="383550" y="3083750"/>
            <a:ext cx="8484000" cy="558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chemeClr val="dk1"/>
                </a:solidFill>
                <a:highlight>
                  <a:srgbClr val="FFFFFF"/>
                </a:highlight>
                <a:latin typeface="Verdana"/>
                <a:ea typeface="Verdana"/>
                <a:cs typeface="Verdana"/>
                <a:sym typeface="Verdana"/>
              </a:rPr>
              <a:t>Angular </a:t>
            </a:r>
            <a:r>
              <a:rPr lang="en-GB" sz="1200">
                <a:solidFill>
                  <a:srgbClr val="990000"/>
                </a:solidFill>
                <a:highlight>
                  <a:srgbClr val="EFEBEB"/>
                </a:highlight>
                <a:latin typeface="Verdana"/>
                <a:ea typeface="Verdana"/>
                <a:cs typeface="Verdana"/>
                <a:sym typeface="Verdana"/>
              </a:rPr>
              <a:t>HttpClient</a:t>
            </a:r>
            <a:r>
              <a:rPr lang="en-GB" sz="1200">
                <a:solidFill>
                  <a:schemeClr val="dk1"/>
                </a:solidFill>
                <a:highlight>
                  <a:srgbClr val="FFFFFF"/>
                </a:highlight>
                <a:latin typeface="Verdana"/>
                <a:ea typeface="Verdana"/>
                <a:cs typeface="Verdana"/>
                <a:sym typeface="Verdana"/>
              </a:rPr>
              <a:t> performs HTTP requests for the given URL. </a:t>
            </a:r>
            <a:r>
              <a:rPr lang="en-GB" sz="1200">
                <a:solidFill>
                  <a:srgbClr val="990000"/>
                </a:solidFill>
                <a:highlight>
                  <a:srgbClr val="EFEBEB"/>
                </a:highlight>
                <a:latin typeface="Verdana"/>
                <a:ea typeface="Verdana"/>
                <a:cs typeface="Verdana"/>
                <a:sym typeface="Verdana"/>
              </a:rPr>
              <a:t>HttpClient</a:t>
            </a:r>
            <a:r>
              <a:rPr lang="en-GB" sz="1200">
                <a:solidFill>
                  <a:schemeClr val="dk1"/>
                </a:solidFill>
                <a:highlight>
                  <a:srgbClr val="FFFFFF"/>
                </a:highlight>
                <a:latin typeface="Verdana"/>
                <a:ea typeface="Verdana"/>
                <a:cs typeface="Verdana"/>
                <a:sym typeface="Verdana"/>
              </a:rPr>
              <a:t> works with </a:t>
            </a:r>
            <a:r>
              <a:rPr lang="en-GB" sz="1200">
                <a:solidFill>
                  <a:srgbClr val="990000"/>
                </a:solidFill>
                <a:highlight>
                  <a:srgbClr val="EFEBEB"/>
                </a:highlight>
                <a:latin typeface="Verdana"/>
                <a:ea typeface="Verdana"/>
                <a:cs typeface="Verdana"/>
                <a:sym typeface="Verdana"/>
              </a:rPr>
              <a:t>Observable</a:t>
            </a:r>
            <a:r>
              <a:rPr lang="en-GB" sz="1200">
                <a:solidFill>
                  <a:schemeClr val="dk1"/>
                </a:solidFill>
                <a:highlight>
                  <a:srgbClr val="FFFFFF"/>
                </a:highlight>
                <a:latin typeface="Verdana"/>
                <a:ea typeface="Verdana"/>
                <a:cs typeface="Verdana"/>
                <a:sym typeface="Verdana"/>
              </a:rPr>
              <a:t>. Find some of its methods.</a:t>
            </a:r>
            <a:endParaRPr sz="1200">
              <a:latin typeface="Verdana"/>
              <a:ea typeface="Verdana"/>
              <a:cs typeface="Verdana"/>
              <a:sym typeface="Verdana"/>
            </a:endParaRPr>
          </a:p>
        </p:txBody>
      </p:sp>
      <p:pic>
        <p:nvPicPr>
          <p:cNvPr id="640" name="Google Shape;640;p89"/>
          <p:cNvPicPr preferRelativeResize="0"/>
          <p:nvPr/>
        </p:nvPicPr>
        <p:blipFill>
          <a:blip r:embed="rId4">
            <a:alphaModFix/>
          </a:blip>
          <a:stretch>
            <a:fillRect/>
          </a:stretch>
        </p:blipFill>
        <p:spPr>
          <a:xfrm>
            <a:off x="318150" y="3689375"/>
            <a:ext cx="7896225" cy="103822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90"/>
          <p:cNvSpPr txBox="1"/>
          <p:nvPr/>
        </p:nvSpPr>
        <p:spPr>
          <a:xfrm>
            <a:off x="188325" y="94175"/>
            <a:ext cx="3778200" cy="470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rgbClr val="025969"/>
                </a:solidFill>
                <a:latin typeface="Verdana"/>
                <a:ea typeface="Verdana"/>
                <a:cs typeface="Verdana"/>
                <a:sym typeface="Verdana"/>
              </a:rPr>
              <a:t>Observable subscribe</a:t>
            </a:r>
            <a:endParaRPr sz="1800" b="1">
              <a:solidFill>
                <a:srgbClr val="025969"/>
              </a:solidFill>
              <a:latin typeface="Verdana"/>
              <a:ea typeface="Verdana"/>
              <a:cs typeface="Verdana"/>
              <a:sym typeface="Verdana"/>
            </a:endParaRPr>
          </a:p>
        </p:txBody>
      </p:sp>
      <p:sp>
        <p:nvSpPr>
          <p:cNvPr id="646" name="Google Shape;646;p90"/>
          <p:cNvSpPr txBox="1"/>
          <p:nvPr/>
        </p:nvSpPr>
        <p:spPr>
          <a:xfrm>
            <a:off x="188325" y="564875"/>
            <a:ext cx="8745000" cy="8595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200">
                <a:solidFill>
                  <a:srgbClr val="990000"/>
                </a:solidFill>
                <a:highlight>
                  <a:srgbClr val="EFEBEB"/>
                </a:highlight>
                <a:latin typeface="Verdana"/>
                <a:ea typeface="Verdana"/>
                <a:cs typeface="Verdana"/>
                <a:sym typeface="Verdana"/>
              </a:rPr>
              <a:t>subscribe</a:t>
            </a:r>
            <a:r>
              <a:rPr lang="en-GB" sz="1200">
                <a:solidFill>
                  <a:schemeClr val="dk1"/>
                </a:solidFill>
                <a:highlight>
                  <a:srgbClr val="FFFFFF"/>
                </a:highlight>
                <a:latin typeface="Verdana"/>
                <a:ea typeface="Verdana"/>
                <a:cs typeface="Verdana"/>
                <a:sym typeface="Verdana"/>
              </a:rPr>
              <a:t> is used to invoke </a:t>
            </a:r>
            <a:r>
              <a:rPr lang="en-GB" sz="1200">
                <a:solidFill>
                  <a:srgbClr val="990000"/>
                </a:solidFill>
                <a:highlight>
                  <a:srgbClr val="EFEBEB"/>
                </a:highlight>
                <a:latin typeface="Verdana"/>
                <a:ea typeface="Verdana"/>
                <a:cs typeface="Verdana"/>
                <a:sym typeface="Verdana"/>
              </a:rPr>
              <a:t>Observable</a:t>
            </a:r>
            <a:r>
              <a:rPr lang="en-GB" sz="1200">
                <a:solidFill>
                  <a:schemeClr val="dk1"/>
                </a:solidFill>
                <a:highlight>
                  <a:srgbClr val="FFFFFF"/>
                </a:highlight>
                <a:latin typeface="Verdana"/>
                <a:ea typeface="Verdana"/>
                <a:cs typeface="Verdana"/>
                <a:sym typeface="Verdana"/>
              </a:rPr>
              <a:t> to execute and then it emits the result. If we have an </a:t>
            </a:r>
            <a:r>
              <a:rPr lang="en-GB" sz="1200">
                <a:solidFill>
                  <a:srgbClr val="990000"/>
                </a:solidFill>
                <a:highlight>
                  <a:srgbClr val="EFEBEB"/>
                </a:highlight>
                <a:latin typeface="Verdana"/>
                <a:ea typeface="Verdana"/>
                <a:cs typeface="Verdana"/>
                <a:sym typeface="Verdana"/>
              </a:rPr>
              <a:t>Observable</a:t>
            </a:r>
            <a:r>
              <a:rPr lang="en-GB" sz="1200">
                <a:solidFill>
                  <a:schemeClr val="dk1"/>
                </a:solidFill>
                <a:highlight>
                  <a:srgbClr val="FFFFFF"/>
                </a:highlight>
                <a:latin typeface="Verdana"/>
                <a:ea typeface="Verdana"/>
                <a:cs typeface="Verdana"/>
                <a:sym typeface="Verdana"/>
              </a:rPr>
              <a:t> variable that fetches data over an HTTP then actual hit to server takes place only when we subscribe to </a:t>
            </a:r>
            <a:r>
              <a:rPr lang="en-GB" sz="1200">
                <a:solidFill>
                  <a:srgbClr val="990000"/>
                </a:solidFill>
                <a:highlight>
                  <a:srgbClr val="EFEBEB"/>
                </a:highlight>
                <a:latin typeface="Verdana"/>
                <a:ea typeface="Verdana"/>
                <a:cs typeface="Verdana"/>
                <a:sym typeface="Verdana"/>
              </a:rPr>
              <a:t>Observable</a:t>
            </a:r>
            <a:r>
              <a:rPr lang="en-GB" sz="1200">
                <a:solidFill>
                  <a:schemeClr val="dk1"/>
                </a:solidFill>
                <a:highlight>
                  <a:srgbClr val="FFFFFF"/>
                </a:highlight>
                <a:latin typeface="Verdana"/>
                <a:ea typeface="Verdana"/>
                <a:cs typeface="Verdana"/>
                <a:sym typeface="Verdana"/>
              </a:rPr>
              <a:t> using </a:t>
            </a:r>
            <a:r>
              <a:rPr lang="en-GB" sz="1200">
                <a:solidFill>
                  <a:srgbClr val="990000"/>
                </a:solidFill>
                <a:highlight>
                  <a:srgbClr val="EFEBEB"/>
                </a:highlight>
                <a:latin typeface="Verdana"/>
                <a:ea typeface="Verdana"/>
                <a:cs typeface="Verdana"/>
                <a:sym typeface="Verdana"/>
              </a:rPr>
              <a:t>subscribe</a:t>
            </a:r>
            <a:r>
              <a:rPr lang="en-GB" sz="1200">
                <a:solidFill>
                  <a:schemeClr val="dk1"/>
                </a:solidFill>
                <a:highlight>
                  <a:srgbClr val="FFFFFF"/>
                </a:highlight>
                <a:latin typeface="Verdana"/>
                <a:ea typeface="Verdana"/>
                <a:cs typeface="Verdana"/>
                <a:sym typeface="Verdana"/>
              </a:rPr>
              <a:t> method or </a:t>
            </a:r>
            <a:r>
              <a:rPr lang="en-GB" sz="1200">
                <a:solidFill>
                  <a:srgbClr val="990000"/>
                </a:solidFill>
                <a:highlight>
                  <a:srgbClr val="EFEBEB"/>
                </a:highlight>
                <a:latin typeface="Verdana"/>
                <a:ea typeface="Verdana"/>
                <a:cs typeface="Verdana"/>
                <a:sym typeface="Verdana"/>
              </a:rPr>
              <a:t>async</a:t>
            </a:r>
            <a:r>
              <a:rPr lang="en-GB" sz="1200">
                <a:solidFill>
                  <a:schemeClr val="dk1"/>
                </a:solidFill>
                <a:highlight>
                  <a:srgbClr val="FFFFFF"/>
                </a:highlight>
                <a:latin typeface="Verdana"/>
                <a:ea typeface="Verdana"/>
                <a:cs typeface="Verdana"/>
                <a:sym typeface="Verdana"/>
              </a:rPr>
              <a:t> pipe.</a:t>
            </a:r>
            <a:endParaRPr sz="1200">
              <a:latin typeface="Verdana"/>
              <a:ea typeface="Verdana"/>
              <a:cs typeface="Verdana"/>
              <a:sym typeface="Verdana"/>
            </a:endParaRPr>
          </a:p>
        </p:txBody>
      </p:sp>
      <p:pic>
        <p:nvPicPr>
          <p:cNvPr id="647" name="Google Shape;647;p90"/>
          <p:cNvPicPr preferRelativeResize="0"/>
          <p:nvPr/>
        </p:nvPicPr>
        <p:blipFill>
          <a:blip r:embed="rId3">
            <a:alphaModFix/>
          </a:blip>
          <a:stretch>
            <a:fillRect/>
          </a:stretch>
        </p:blipFill>
        <p:spPr>
          <a:xfrm>
            <a:off x="188325" y="1517925"/>
            <a:ext cx="7839075" cy="828675"/>
          </a:xfrm>
          <a:prstGeom prst="rect">
            <a:avLst/>
          </a:prstGeom>
          <a:noFill/>
          <a:ln>
            <a:noFill/>
          </a:ln>
        </p:spPr>
      </p:pic>
      <p:sp>
        <p:nvSpPr>
          <p:cNvPr id="648" name="Google Shape;648;p90"/>
          <p:cNvSpPr txBox="1"/>
          <p:nvPr/>
        </p:nvSpPr>
        <p:spPr>
          <a:xfrm>
            <a:off x="188325" y="2588800"/>
            <a:ext cx="3036600" cy="291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rgbClr val="025969"/>
                </a:solidFill>
                <a:latin typeface="Verdana"/>
                <a:ea typeface="Verdana"/>
                <a:cs typeface="Verdana"/>
                <a:sym typeface="Verdana"/>
              </a:rPr>
              <a:t>Observable map</a:t>
            </a:r>
            <a:endParaRPr sz="1600" b="1">
              <a:solidFill>
                <a:srgbClr val="025969"/>
              </a:solidFill>
              <a:latin typeface="Verdana"/>
              <a:ea typeface="Verdana"/>
              <a:cs typeface="Verdana"/>
              <a:sym typeface="Verdana"/>
            </a:endParaRPr>
          </a:p>
        </p:txBody>
      </p:sp>
      <p:sp>
        <p:nvSpPr>
          <p:cNvPr id="649" name="Google Shape;649;p90"/>
          <p:cNvSpPr txBox="1"/>
          <p:nvPr/>
        </p:nvSpPr>
        <p:spPr>
          <a:xfrm>
            <a:off x="188325" y="2941825"/>
            <a:ext cx="8827500" cy="5775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200">
                <a:solidFill>
                  <a:srgbClr val="990000"/>
                </a:solidFill>
                <a:highlight>
                  <a:srgbClr val="EFEBEB"/>
                </a:highlight>
                <a:latin typeface="Verdana"/>
                <a:ea typeface="Verdana"/>
                <a:cs typeface="Verdana"/>
                <a:sym typeface="Verdana"/>
              </a:rPr>
              <a:t>map</a:t>
            </a:r>
            <a:r>
              <a:rPr lang="en-GB" sz="1200">
                <a:solidFill>
                  <a:schemeClr val="dk1"/>
                </a:solidFill>
                <a:highlight>
                  <a:srgbClr val="FFFFFF"/>
                </a:highlight>
                <a:latin typeface="Verdana"/>
                <a:ea typeface="Verdana"/>
                <a:cs typeface="Verdana"/>
                <a:sym typeface="Verdana"/>
              </a:rPr>
              <a:t> applies a given function to the value of its source </a:t>
            </a:r>
            <a:r>
              <a:rPr lang="en-GB" sz="1200">
                <a:solidFill>
                  <a:srgbClr val="990000"/>
                </a:solidFill>
                <a:highlight>
                  <a:srgbClr val="EFEBEB"/>
                </a:highlight>
                <a:latin typeface="Verdana"/>
                <a:ea typeface="Verdana"/>
                <a:cs typeface="Verdana"/>
                <a:sym typeface="Verdana"/>
              </a:rPr>
              <a:t>Observable</a:t>
            </a:r>
            <a:r>
              <a:rPr lang="en-GB" sz="1200">
                <a:solidFill>
                  <a:schemeClr val="dk1"/>
                </a:solidFill>
                <a:highlight>
                  <a:srgbClr val="FFFFFF"/>
                </a:highlight>
                <a:latin typeface="Verdana"/>
                <a:ea typeface="Verdana"/>
                <a:cs typeface="Verdana"/>
                <a:sym typeface="Verdana"/>
              </a:rPr>
              <a:t> and then returns result as </a:t>
            </a:r>
            <a:r>
              <a:rPr lang="en-GB" sz="1200">
                <a:solidFill>
                  <a:srgbClr val="990000"/>
                </a:solidFill>
                <a:highlight>
                  <a:srgbClr val="EFEBEB"/>
                </a:highlight>
                <a:latin typeface="Verdana"/>
                <a:ea typeface="Verdana"/>
                <a:cs typeface="Verdana"/>
                <a:sym typeface="Verdana"/>
              </a:rPr>
              <a:t>Observable</a:t>
            </a:r>
            <a:r>
              <a:rPr lang="en-GB" sz="1200">
                <a:solidFill>
                  <a:schemeClr val="dk1"/>
                </a:solidFill>
                <a:highlight>
                  <a:srgbClr val="FFFFFF"/>
                </a:highlight>
                <a:latin typeface="Verdana"/>
                <a:ea typeface="Verdana"/>
                <a:cs typeface="Verdana"/>
                <a:sym typeface="Verdana"/>
              </a:rPr>
              <a:t>.</a:t>
            </a:r>
            <a:endParaRPr>
              <a:solidFill>
                <a:srgbClr val="CC4125"/>
              </a:solidFill>
              <a:highlight>
                <a:srgbClr val="FFFFFF"/>
              </a:highlight>
              <a:latin typeface="Verdana"/>
              <a:ea typeface="Verdana"/>
              <a:cs typeface="Verdana"/>
              <a:sym typeface="Verdana"/>
            </a:endParaRPr>
          </a:p>
        </p:txBody>
      </p:sp>
      <p:pic>
        <p:nvPicPr>
          <p:cNvPr id="650" name="Google Shape;650;p90"/>
          <p:cNvPicPr preferRelativeResize="0"/>
          <p:nvPr/>
        </p:nvPicPr>
        <p:blipFill>
          <a:blip r:embed="rId4">
            <a:alphaModFix/>
          </a:blip>
          <a:stretch>
            <a:fillRect/>
          </a:stretch>
        </p:blipFill>
        <p:spPr>
          <a:xfrm>
            <a:off x="174038" y="3581350"/>
            <a:ext cx="7867650" cy="107632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91"/>
          <p:cNvSpPr txBox="1"/>
          <p:nvPr/>
        </p:nvSpPr>
        <p:spPr>
          <a:xfrm>
            <a:off x="188325" y="94175"/>
            <a:ext cx="3778200" cy="470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rgbClr val="025969"/>
                </a:solidFill>
                <a:latin typeface="Verdana"/>
                <a:ea typeface="Verdana"/>
                <a:cs typeface="Verdana"/>
                <a:sym typeface="Verdana"/>
              </a:rPr>
              <a:t>Observable mergeMap</a:t>
            </a:r>
            <a:endParaRPr sz="1800" b="1">
              <a:solidFill>
                <a:srgbClr val="025969"/>
              </a:solidFill>
              <a:latin typeface="Verdana"/>
              <a:ea typeface="Verdana"/>
              <a:cs typeface="Verdana"/>
              <a:sym typeface="Verdana"/>
            </a:endParaRPr>
          </a:p>
        </p:txBody>
      </p:sp>
      <p:sp>
        <p:nvSpPr>
          <p:cNvPr id="656" name="Google Shape;656;p91"/>
          <p:cNvSpPr txBox="1"/>
          <p:nvPr/>
        </p:nvSpPr>
        <p:spPr>
          <a:xfrm>
            <a:off x="188325" y="564875"/>
            <a:ext cx="8827500" cy="8595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200">
                <a:solidFill>
                  <a:srgbClr val="990000"/>
                </a:solidFill>
                <a:highlight>
                  <a:srgbClr val="EFEBEB"/>
                </a:highlight>
                <a:latin typeface="Verdana"/>
                <a:ea typeface="Verdana"/>
                <a:cs typeface="Verdana"/>
                <a:sym typeface="Verdana"/>
              </a:rPr>
              <a:t>mergeMap</a:t>
            </a:r>
            <a:r>
              <a:rPr lang="en-GB" sz="1200">
                <a:solidFill>
                  <a:schemeClr val="dk1"/>
                </a:solidFill>
                <a:highlight>
                  <a:srgbClr val="FFFFFF"/>
                </a:highlight>
                <a:latin typeface="Verdana"/>
                <a:ea typeface="Verdana"/>
                <a:cs typeface="Verdana"/>
                <a:sym typeface="Verdana"/>
              </a:rPr>
              <a:t> emits </a:t>
            </a:r>
            <a:r>
              <a:rPr lang="en-GB" sz="1200">
                <a:solidFill>
                  <a:srgbClr val="990000"/>
                </a:solidFill>
                <a:highlight>
                  <a:srgbClr val="EFEBEB"/>
                </a:highlight>
                <a:latin typeface="Verdana"/>
                <a:ea typeface="Verdana"/>
                <a:cs typeface="Verdana"/>
                <a:sym typeface="Verdana"/>
              </a:rPr>
              <a:t>Observable</a:t>
            </a:r>
            <a:r>
              <a:rPr lang="en-GB" sz="1200">
                <a:solidFill>
                  <a:schemeClr val="dk1"/>
                </a:solidFill>
                <a:highlight>
                  <a:srgbClr val="FFFFFF"/>
                </a:highlight>
                <a:latin typeface="Verdana"/>
                <a:ea typeface="Verdana"/>
                <a:cs typeface="Verdana"/>
                <a:sym typeface="Verdana"/>
              </a:rPr>
              <a:t> based on the given function. If inner functions returns </a:t>
            </a:r>
            <a:r>
              <a:rPr lang="en-GB" sz="1200">
                <a:solidFill>
                  <a:srgbClr val="990000"/>
                </a:solidFill>
                <a:highlight>
                  <a:srgbClr val="EFEBEB"/>
                </a:highlight>
                <a:latin typeface="Verdana"/>
                <a:ea typeface="Verdana"/>
                <a:cs typeface="Verdana"/>
                <a:sym typeface="Verdana"/>
              </a:rPr>
              <a:t>Observable</a:t>
            </a:r>
            <a:r>
              <a:rPr lang="en-GB" sz="1200">
                <a:solidFill>
                  <a:schemeClr val="dk1"/>
                </a:solidFill>
                <a:highlight>
                  <a:srgbClr val="FFFFFF"/>
                </a:highlight>
                <a:latin typeface="Verdana"/>
                <a:ea typeface="Verdana"/>
                <a:cs typeface="Verdana"/>
                <a:sym typeface="Verdana"/>
              </a:rPr>
              <a:t> then final output will be the result of inner </a:t>
            </a:r>
            <a:r>
              <a:rPr lang="en-GB" sz="1200">
                <a:solidFill>
                  <a:srgbClr val="990000"/>
                </a:solidFill>
                <a:highlight>
                  <a:srgbClr val="EFEBEB"/>
                </a:highlight>
                <a:latin typeface="Verdana"/>
                <a:ea typeface="Verdana"/>
                <a:cs typeface="Verdana"/>
                <a:sym typeface="Verdana"/>
              </a:rPr>
              <a:t>Observable</a:t>
            </a:r>
            <a:r>
              <a:rPr lang="en-GB" sz="1200">
                <a:solidFill>
                  <a:schemeClr val="dk1"/>
                </a:solidFill>
                <a:highlight>
                  <a:srgbClr val="FFFFFF"/>
                </a:highlight>
                <a:latin typeface="Verdana"/>
                <a:ea typeface="Verdana"/>
                <a:cs typeface="Verdana"/>
                <a:sym typeface="Verdana"/>
              </a:rPr>
              <a:t> emitted data. If it gets multiple request before completing one, then </a:t>
            </a:r>
            <a:r>
              <a:rPr lang="en-GB" sz="1200">
                <a:solidFill>
                  <a:srgbClr val="990000"/>
                </a:solidFill>
                <a:highlight>
                  <a:srgbClr val="EFEBEB"/>
                </a:highlight>
                <a:latin typeface="Verdana"/>
                <a:ea typeface="Verdana"/>
                <a:cs typeface="Verdana"/>
                <a:sym typeface="Verdana"/>
              </a:rPr>
              <a:t>mergeMap</a:t>
            </a:r>
            <a:r>
              <a:rPr lang="en-GB" sz="1200">
                <a:solidFill>
                  <a:schemeClr val="dk1"/>
                </a:solidFill>
                <a:highlight>
                  <a:srgbClr val="FFFFFF"/>
                </a:highlight>
                <a:latin typeface="Verdana"/>
                <a:ea typeface="Verdana"/>
                <a:cs typeface="Verdana"/>
                <a:sym typeface="Verdana"/>
              </a:rPr>
              <a:t> maps values by combining those multiple inner </a:t>
            </a:r>
            <a:r>
              <a:rPr lang="en-GB" sz="1200">
                <a:solidFill>
                  <a:srgbClr val="990000"/>
                </a:solidFill>
                <a:highlight>
                  <a:srgbClr val="EFEBEB"/>
                </a:highlight>
                <a:latin typeface="Verdana"/>
                <a:ea typeface="Verdana"/>
                <a:cs typeface="Verdana"/>
                <a:sym typeface="Verdana"/>
              </a:rPr>
              <a:t>Observable</a:t>
            </a:r>
            <a:r>
              <a:rPr lang="en-GB" sz="1200">
                <a:solidFill>
                  <a:schemeClr val="dk1"/>
                </a:solidFill>
                <a:highlight>
                  <a:srgbClr val="FFFFFF"/>
                </a:highlight>
                <a:latin typeface="Verdana"/>
                <a:ea typeface="Verdana"/>
                <a:cs typeface="Verdana"/>
                <a:sym typeface="Verdana"/>
              </a:rPr>
              <a:t> into one by merging their emissions.</a:t>
            </a:r>
            <a:endParaRPr sz="1200">
              <a:latin typeface="Verdana"/>
              <a:ea typeface="Verdana"/>
              <a:cs typeface="Verdana"/>
              <a:sym typeface="Verdana"/>
            </a:endParaRPr>
          </a:p>
        </p:txBody>
      </p:sp>
      <p:pic>
        <p:nvPicPr>
          <p:cNvPr id="657" name="Google Shape;657;p91"/>
          <p:cNvPicPr preferRelativeResize="0"/>
          <p:nvPr/>
        </p:nvPicPr>
        <p:blipFill>
          <a:blip r:embed="rId3">
            <a:alphaModFix/>
          </a:blip>
          <a:stretch>
            <a:fillRect/>
          </a:stretch>
        </p:blipFill>
        <p:spPr>
          <a:xfrm>
            <a:off x="202625" y="1500563"/>
            <a:ext cx="7839075" cy="1285875"/>
          </a:xfrm>
          <a:prstGeom prst="rect">
            <a:avLst/>
          </a:prstGeom>
          <a:noFill/>
          <a:ln>
            <a:noFill/>
          </a:ln>
        </p:spPr>
      </p:pic>
      <p:sp>
        <p:nvSpPr>
          <p:cNvPr id="658" name="Google Shape;658;p91"/>
          <p:cNvSpPr txBox="1"/>
          <p:nvPr/>
        </p:nvSpPr>
        <p:spPr>
          <a:xfrm>
            <a:off x="188325" y="2969800"/>
            <a:ext cx="4190100" cy="291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rgbClr val="025969"/>
                </a:solidFill>
                <a:latin typeface="Verdana"/>
                <a:ea typeface="Verdana"/>
                <a:cs typeface="Verdana"/>
                <a:sym typeface="Verdana"/>
              </a:rPr>
              <a:t>Observable of</a:t>
            </a:r>
            <a:endParaRPr sz="1800" b="1">
              <a:solidFill>
                <a:srgbClr val="025969"/>
              </a:solidFill>
              <a:latin typeface="Verdana"/>
              <a:ea typeface="Verdana"/>
              <a:cs typeface="Verdana"/>
              <a:sym typeface="Verdana"/>
            </a:endParaRPr>
          </a:p>
        </p:txBody>
      </p:sp>
      <p:sp>
        <p:nvSpPr>
          <p:cNvPr id="659" name="Google Shape;659;p91"/>
          <p:cNvSpPr txBox="1"/>
          <p:nvPr/>
        </p:nvSpPr>
        <p:spPr>
          <a:xfrm>
            <a:off x="188325" y="3322825"/>
            <a:ext cx="8827500" cy="5775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200">
                <a:solidFill>
                  <a:srgbClr val="990000"/>
                </a:solidFill>
                <a:highlight>
                  <a:srgbClr val="EFEBEB"/>
                </a:highlight>
                <a:latin typeface="Verdana"/>
                <a:ea typeface="Verdana"/>
                <a:cs typeface="Verdana"/>
                <a:sym typeface="Verdana"/>
              </a:rPr>
              <a:t>of</a:t>
            </a:r>
            <a:r>
              <a:rPr lang="en-GB" sz="1200">
                <a:solidFill>
                  <a:schemeClr val="dk1"/>
                </a:solidFill>
                <a:highlight>
                  <a:srgbClr val="FFFFFF"/>
                </a:highlight>
                <a:latin typeface="Verdana"/>
                <a:ea typeface="Verdana"/>
                <a:cs typeface="Verdana"/>
                <a:sym typeface="Verdana"/>
              </a:rPr>
              <a:t> is a static method of </a:t>
            </a:r>
            <a:r>
              <a:rPr lang="en-GB" sz="1200">
                <a:solidFill>
                  <a:srgbClr val="990000"/>
                </a:solidFill>
                <a:highlight>
                  <a:srgbClr val="EFEBEB"/>
                </a:highlight>
                <a:latin typeface="Verdana"/>
                <a:ea typeface="Verdana"/>
                <a:cs typeface="Verdana"/>
                <a:sym typeface="Verdana"/>
              </a:rPr>
              <a:t>Observable</a:t>
            </a:r>
            <a:r>
              <a:rPr lang="en-GB" sz="1200">
                <a:solidFill>
                  <a:schemeClr val="dk1"/>
                </a:solidFill>
                <a:highlight>
                  <a:srgbClr val="FFFFFF"/>
                </a:highlight>
                <a:latin typeface="Verdana"/>
                <a:ea typeface="Verdana"/>
                <a:cs typeface="Verdana"/>
                <a:sym typeface="Verdana"/>
              </a:rPr>
              <a:t>. </a:t>
            </a:r>
            <a:r>
              <a:rPr lang="en-GB" sz="1200">
                <a:solidFill>
                  <a:srgbClr val="990000"/>
                </a:solidFill>
                <a:highlight>
                  <a:srgbClr val="EFEBEB"/>
                </a:highlight>
                <a:latin typeface="Verdana"/>
                <a:ea typeface="Verdana"/>
                <a:cs typeface="Verdana"/>
                <a:sym typeface="Verdana"/>
              </a:rPr>
              <a:t>of</a:t>
            </a:r>
            <a:r>
              <a:rPr lang="en-GB" sz="1200">
                <a:solidFill>
                  <a:schemeClr val="dk1"/>
                </a:solidFill>
                <a:highlight>
                  <a:srgbClr val="FFFFFF"/>
                </a:highlight>
                <a:latin typeface="Verdana"/>
                <a:ea typeface="Verdana"/>
                <a:cs typeface="Verdana"/>
                <a:sym typeface="Verdana"/>
              </a:rPr>
              <a:t> is used to create a simple </a:t>
            </a:r>
            <a:r>
              <a:rPr lang="en-GB" sz="1200">
                <a:solidFill>
                  <a:srgbClr val="990000"/>
                </a:solidFill>
                <a:highlight>
                  <a:srgbClr val="EFEBEB"/>
                </a:highlight>
                <a:latin typeface="Verdana"/>
                <a:ea typeface="Verdana"/>
                <a:cs typeface="Verdana"/>
                <a:sym typeface="Verdana"/>
              </a:rPr>
              <a:t>Observable</a:t>
            </a:r>
            <a:r>
              <a:rPr lang="en-GB" sz="1200">
                <a:solidFill>
                  <a:schemeClr val="dk1"/>
                </a:solidFill>
                <a:highlight>
                  <a:srgbClr val="FFFFFF"/>
                </a:highlight>
                <a:latin typeface="Verdana"/>
                <a:ea typeface="Verdana"/>
                <a:cs typeface="Verdana"/>
                <a:sym typeface="Verdana"/>
              </a:rPr>
              <a:t> using data passed as argument.</a:t>
            </a:r>
            <a:endParaRPr sz="1200">
              <a:solidFill>
                <a:srgbClr val="CC4125"/>
              </a:solidFill>
              <a:highlight>
                <a:srgbClr val="FFFFFF"/>
              </a:highlight>
              <a:latin typeface="Verdana"/>
              <a:ea typeface="Verdana"/>
              <a:cs typeface="Verdana"/>
              <a:sym typeface="Verdana"/>
            </a:endParaRPr>
          </a:p>
        </p:txBody>
      </p:sp>
      <p:pic>
        <p:nvPicPr>
          <p:cNvPr id="660" name="Google Shape;660;p91"/>
          <p:cNvPicPr preferRelativeResize="0"/>
          <p:nvPr/>
        </p:nvPicPr>
        <p:blipFill rotWithShape="1">
          <a:blip r:embed="rId4">
            <a:alphaModFix/>
          </a:blip>
          <a:srcRect/>
          <a:stretch/>
        </p:blipFill>
        <p:spPr>
          <a:xfrm>
            <a:off x="212150" y="3900325"/>
            <a:ext cx="7820025" cy="828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9"/>
          <p:cNvSpPr txBox="1"/>
          <p:nvPr/>
        </p:nvSpPr>
        <p:spPr>
          <a:xfrm>
            <a:off x="235400" y="372840"/>
            <a:ext cx="8674500" cy="471266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sz="1950">
              <a:solidFill>
                <a:srgbClr val="383838"/>
              </a:solidFill>
            </a:endParaRPr>
          </a:p>
          <a:p>
            <a:pPr marL="0" lvl="0" indent="0" algn="l" rtl="0">
              <a:lnSpc>
                <a:spcPct val="150000"/>
              </a:lnSpc>
              <a:spcBef>
                <a:spcPts val="1400"/>
              </a:spcBef>
              <a:spcAft>
                <a:spcPts val="0"/>
              </a:spcAft>
              <a:buNone/>
            </a:pPr>
            <a:endParaRPr sz="1950">
              <a:solidFill>
                <a:srgbClr val="383838"/>
              </a:solidFill>
            </a:endParaRPr>
          </a:p>
          <a:p>
            <a:pPr marL="0" lvl="0" indent="0" algn="l" rtl="0">
              <a:lnSpc>
                <a:spcPct val="150000"/>
              </a:lnSpc>
              <a:spcBef>
                <a:spcPts val="1400"/>
              </a:spcBef>
              <a:spcAft>
                <a:spcPts val="0"/>
              </a:spcAft>
              <a:buNone/>
            </a:pPr>
            <a:r>
              <a:rPr lang="en-GB" sz="2400" b="1">
                <a:solidFill>
                  <a:srgbClr val="383838"/>
                </a:solidFill>
              </a:rPr>
              <a:t>What Is Angular 6 or 7 or 8?</a:t>
            </a:r>
            <a:endParaRPr sz="2400" b="1">
              <a:solidFill>
                <a:srgbClr val="333333"/>
              </a:solidFill>
            </a:endParaRPr>
          </a:p>
          <a:p>
            <a:pPr marL="457200" lvl="0" indent="-317500" algn="just" rtl="0">
              <a:lnSpc>
                <a:spcPct val="150000"/>
              </a:lnSpc>
              <a:spcBef>
                <a:spcPts val="1400"/>
              </a:spcBef>
              <a:spcAft>
                <a:spcPts val="0"/>
              </a:spcAft>
              <a:buClr>
                <a:srgbClr val="333333"/>
              </a:buClr>
              <a:buSzPts val="1400"/>
              <a:buFont typeface="Verdana"/>
              <a:buChar char="➔"/>
            </a:pPr>
            <a:r>
              <a:rPr lang="en-GB">
                <a:solidFill>
                  <a:srgbClr val="333333"/>
                </a:solidFill>
                <a:latin typeface="Verdana"/>
                <a:ea typeface="Verdana"/>
                <a:cs typeface="Verdana"/>
                <a:sym typeface="Verdana"/>
              </a:rPr>
              <a:t>Angular is an framework written and </a:t>
            </a:r>
            <a:r>
              <a:rPr lang="en-GB" b="1">
                <a:solidFill>
                  <a:srgbClr val="980000"/>
                </a:solidFill>
                <a:latin typeface="Verdana"/>
                <a:ea typeface="Verdana"/>
                <a:cs typeface="Verdana"/>
                <a:sym typeface="Verdana"/>
              </a:rPr>
              <a:t>maintained by angular team at Google</a:t>
            </a:r>
            <a:r>
              <a:rPr lang="en-GB">
                <a:solidFill>
                  <a:srgbClr val="333333"/>
                </a:solidFill>
                <a:latin typeface="Verdana"/>
                <a:ea typeface="Verdana"/>
                <a:cs typeface="Verdana"/>
                <a:sym typeface="Verdana"/>
              </a:rPr>
              <a:t> and the Father of Angular is Misko Hevery.</a:t>
            </a:r>
            <a:endParaRPr>
              <a:solidFill>
                <a:srgbClr val="333333"/>
              </a:solidFill>
              <a:latin typeface="Verdana"/>
              <a:ea typeface="Verdana"/>
              <a:cs typeface="Verdana"/>
              <a:sym typeface="Verdana"/>
            </a:endParaRPr>
          </a:p>
          <a:p>
            <a:pPr marL="457200" lvl="0" indent="-317500" algn="just" rtl="0">
              <a:lnSpc>
                <a:spcPct val="150000"/>
              </a:lnSpc>
              <a:spcBef>
                <a:spcPts val="0"/>
              </a:spcBef>
              <a:spcAft>
                <a:spcPts val="0"/>
              </a:spcAft>
              <a:buClr>
                <a:srgbClr val="333333"/>
              </a:buClr>
              <a:buSzPts val="1400"/>
              <a:buFont typeface="Verdana"/>
              <a:buChar char="➔"/>
            </a:pPr>
            <a:r>
              <a:rPr lang="en-GB">
                <a:solidFill>
                  <a:srgbClr val="333333"/>
                </a:solidFill>
                <a:latin typeface="Verdana"/>
                <a:ea typeface="Verdana"/>
                <a:cs typeface="Verdana"/>
                <a:sym typeface="Verdana"/>
              </a:rPr>
              <a:t>Angular is an </a:t>
            </a:r>
            <a:r>
              <a:rPr lang="en-GB" b="1">
                <a:solidFill>
                  <a:srgbClr val="980000"/>
                </a:solidFill>
                <a:latin typeface="Verdana"/>
                <a:ea typeface="Verdana"/>
                <a:cs typeface="Verdana"/>
                <a:sym typeface="Verdana"/>
              </a:rPr>
              <a:t>open source front-end framework</a:t>
            </a:r>
            <a:r>
              <a:rPr lang="en-GB">
                <a:solidFill>
                  <a:srgbClr val="333333"/>
                </a:solidFill>
                <a:latin typeface="Verdana"/>
                <a:ea typeface="Verdana"/>
                <a:cs typeface="Verdana"/>
                <a:sym typeface="Verdana"/>
              </a:rPr>
              <a:t> created to make the process of </a:t>
            </a:r>
            <a:r>
              <a:rPr lang="en-GB" b="1">
                <a:solidFill>
                  <a:srgbClr val="980000"/>
                </a:solidFill>
                <a:latin typeface="Verdana"/>
                <a:ea typeface="Verdana"/>
                <a:cs typeface="Verdana"/>
                <a:sym typeface="Verdana"/>
              </a:rPr>
              <a:t>building modern web apps, easier.</a:t>
            </a:r>
            <a:endParaRPr b="1">
              <a:solidFill>
                <a:srgbClr val="980000"/>
              </a:solidFill>
              <a:latin typeface="Verdana"/>
              <a:ea typeface="Verdana"/>
              <a:cs typeface="Verdana"/>
              <a:sym typeface="Verdana"/>
            </a:endParaRPr>
          </a:p>
          <a:p>
            <a:pPr marL="457200" lvl="0" indent="-317500" algn="just" rtl="0">
              <a:lnSpc>
                <a:spcPct val="150000"/>
              </a:lnSpc>
              <a:spcBef>
                <a:spcPts val="0"/>
              </a:spcBef>
              <a:spcAft>
                <a:spcPts val="0"/>
              </a:spcAft>
              <a:buClr>
                <a:schemeClr val="dk1"/>
              </a:buClr>
              <a:buSzPts val="1400"/>
              <a:buChar char="➔"/>
            </a:pPr>
            <a:r>
              <a:rPr lang="en-GB">
                <a:solidFill>
                  <a:srgbClr val="333333"/>
                </a:solidFill>
                <a:latin typeface="Verdana"/>
                <a:ea typeface="Verdana"/>
                <a:cs typeface="Verdana"/>
                <a:sym typeface="Verdana"/>
              </a:rPr>
              <a:t>Angular framework is also </a:t>
            </a:r>
            <a:r>
              <a:rPr lang="en-GB" b="1">
                <a:solidFill>
                  <a:srgbClr val="980000"/>
                </a:solidFill>
                <a:latin typeface="Verdana"/>
                <a:ea typeface="Verdana"/>
                <a:cs typeface="Verdana"/>
                <a:sym typeface="Verdana"/>
              </a:rPr>
              <a:t>utilized in the cross platform</a:t>
            </a:r>
            <a:r>
              <a:rPr lang="en-GB">
                <a:latin typeface="Verdana"/>
                <a:ea typeface="Verdana"/>
                <a:cs typeface="Verdana"/>
                <a:sym typeface="Verdana"/>
              </a:rPr>
              <a:t> mobile development called </a:t>
            </a:r>
            <a:r>
              <a:rPr lang="en-GB" b="1">
                <a:solidFill>
                  <a:srgbClr val="980000"/>
                </a:solidFill>
                <a:latin typeface="Verdana"/>
                <a:ea typeface="Verdana"/>
                <a:cs typeface="Verdana"/>
                <a:sym typeface="Verdana"/>
              </a:rPr>
              <a:t>IONIC, </a:t>
            </a:r>
            <a:r>
              <a:rPr lang="en-GB" b="1">
                <a:solidFill>
                  <a:srgbClr val="980000"/>
                </a:solidFill>
                <a:highlight>
                  <a:schemeClr val="lt1"/>
                </a:highlight>
                <a:latin typeface="Verdana"/>
                <a:ea typeface="Verdana"/>
                <a:cs typeface="Verdana"/>
                <a:sym typeface="Verdana"/>
              </a:rPr>
              <a:t>Titanium </a:t>
            </a:r>
            <a:r>
              <a:rPr lang="en-GB" b="1">
                <a:solidFill>
                  <a:srgbClr val="980000"/>
                </a:solidFill>
                <a:latin typeface="Verdana"/>
                <a:ea typeface="Verdana"/>
                <a:cs typeface="Verdana"/>
                <a:sym typeface="Verdana"/>
              </a:rPr>
              <a:t>And PhoneGap </a:t>
            </a:r>
            <a:r>
              <a:rPr lang="en-GB">
                <a:solidFill>
                  <a:srgbClr val="333333"/>
                </a:solidFill>
                <a:latin typeface="Verdana"/>
                <a:ea typeface="Verdana"/>
                <a:cs typeface="Verdana"/>
                <a:sym typeface="Verdana"/>
              </a:rPr>
              <a:t>and so it is not limited to web apps only.</a:t>
            </a:r>
            <a:endParaRPr>
              <a:solidFill>
                <a:srgbClr val="333333"/>
              </a:solidFill>
              <a:latin typeface="Verdana"/>
              <a:ea typeface="Verdana"/>
              <a:cs typeface="Verdana"/>
              <a:sym typeface="Verdana"/>
            </a:endParaRPr>
          </a:p>
          <a:p>
            <a:pPr marL="457200" lvl="0" indent="-317500" algn="l" rtl="0">
              <a:lnSpc>
                <a:spcPct val="150000"/>
              </a:lnSpc>
              <a:spcBef>
                <a:spcPts val="0"/>
              </a:spcBef>
              <a:spcAft>
                <a:spcPts val="0"/>
              </a:spcAft>
              <a:buClr>
                <a:srgbClr val="333333"/>
              </a:buClr>
              <a:buSzPts val="1400"/>
              <a:buFont typeface="Verdana"/>
              <a:buChar char="➔"/>
            </a:pPr>
            <a:r>
              <a:rPr lang="en-GB">
                <a:solidFill>
                  <a:srgbClr val="333333"/>
                </a:solidFill>
                <a:highlight>
                  <a:schemeClr val="lt1"/>
                </a:highlight>
                <a:latin typeface="Verdana"/>
                <a:ea typeface="Verdana"/>
                <a:cs typeface="Verdana"/>
                <a:sym typeface="Verdana"/>
              </a:rPr>
              <a:t>Angular is written in TypeScript and so it comes with </a:t>
            </a:r>
            <a:r>
              <a:rPr lang="en-GB" b="1">
                <a:solidFill>
                  <a:srgbClr val="980000"/>
                </a:solidFill>
                <a:highlight>
                  <a:schemeClr val="lt1"/>
                </a:highlight>
                <a:latin typeface="Verdana"/>
                <a:ea typeface="Verdana"/>
                <a:cs typeface="Verdana"/>
                <a:sym typeface="Verdana"/>
              </a:rPr>
              <a:t>all the capabilities that typescript offers.</a:t>
            </a:r>
            <a:endParaRPr b="1">
              <a:solidFill>
                <a:srgbClr val="980000"/>
              </a:solidFill>
              <a:latin typeface="Verdana"/>
              <a:ea typeface="Verdana"/>
              <a:cs typeface="Verdana"/>
              <a:sym typeface="Verdana"/>
            </a:endParaRPr>
          </a:p>
          <a:p>
            <a:pPr marL="457200" lvl="0" indent="-317500" algn="just" rtl="0">
              <a:lnSpc>
                <a:spcPct val="150000"/>
              </a:lnSpc>
              <a:spcBef>
                <a:spcPts val="0"/>
              </a:spcBef>
              <a:spcAft>
                <a:spcPts val="0"/>
              </a:spcAft>
              <a:buClr>
                <a:srgbClr val="333333"/>
              </a:buClr>
              <a:buSzPts val="1400"/>
              <a:buFont typeface="Verdana"/>
              <a:buChar char="➔"/>
            </a:pPr>
            <a:r>
              <a:rPr lang="en-GB">
                <a:solidFill>
                  <a:srgbClr val="333333"/>
                </a:solidFill>
                <a:latin typeface="Verdana"/>
                <a:ea typeface="Verdana"/>
                <a:cs typeface="Verdana"/>
                <a:sym typeface="Verdana"/>
              </a:rPr>
              <a:t>Angular comes with a </a:t>
            </a:r>
            <a:r>
              <a:rPr lang="en-GB" b="1">
                <a:solidFill>
                  <a:srgbClr val="980000"/>
                </a:solidFill>
                <a:latin typeface="Verdana"/>
                <a:ea typeface="Verdana"/>
                <a:cs typeface="Verdana"/>
                <a:sym typeface="Verdana"/>
              </a:rPr>
              <a:t>number of features to address</a:t>
            </a:r>
            <a:r>
              <a:rPr lang="en-GB">
                <a:solidFill>
                  <a:srgbClr val="333333"/>
                </a:solidFill>
                <a:latin typeface="Verdana"/>
                <a:ea typeface="Verdana"/>
                <a:cs typeface="Verdana"/>
                <a:sym typeface="Verdana"/>
              </a:rPr>
              <a:t> to see their business data with a </a:t>
            </a:r>
            <a:r>
              <a:rPr lang="en-GB" b="1">
                <a:solidFill>
                  <a:srgbClr val="980000"/>
                </a:solidFill>
                <a:latin typeface="Verdana"/>
                <a:ea typeface="Verdana"/>
                <a:cs typeface="Verdana"/>
                <a:sym typeface="Verdana"/>
              </a:rPr>
              <a:t>rich UI</a:t>
            </a:r>
            <a:r>
              <a:rPr lang="en-GB">
                <a:solidFill>
                  <a:srgbClr val="333333"/>
                </a:solidFill>
                <a:latin typeface="Verdana"/>
                <a:ea typeface="Verdana"/>
                <a:cs typeface="Verdana"/>
                <a:sym typeface="Verdana"/>
              </a:rPr>
              <a:t>.</a:t>
            </a:r>
            <a:endParaRPr>
              <a:solidFill>
                <a:srgbClr val="333333"/>
              </a:solidFill>
              <a:latin typeface="Verdana"/>
              <a:ea typeface="Verdana"/>
              <a:cs typeface="Verdana"/>
              <a:sym typeface="Verdana"/>
            </a:endParaRPr>
          </a:p>
          <a:p>
            <a:pPr marL="457200" lvl="0" indent="-317500" algn="just" rtl="0">
              <a:lnSpc>
                <a:spcPct val="150000"/>
              </a:lnSpc>
              <a:spcBef>
                <a:spcPts val="0"/>
              </a:spcBef>
              <a:spcAft>
                <a:spcPts val="0"/>
              </a:spcAft>
              <a:buClr>
                <a:srgbClr val="333333"/>
              </a:buClr>
              <a:buSzPts val="1400"/>
              <a:buFont typeface="Verdana"/>
              <a:buChar char="➔"/>
            </a:pPr>
            <a:r>
              <a:rPr lang="en-GB">
                <a:solidFill>
                  <a:srgbClr val="333333"/>
                </a:solidFill>
                <a:latin typeface="Verdana"/>
                <a:ea typeface="Verdana"/>
                <a:cs typeface="Verdana"/>
                <a:sym typeface="Verdana"/>
              </a:rPr>
              <a:t>Angular is designed to </a:t>
            </a:r>
            <a:r>
              <a:rPr lang="en-GB" b="1">
                <a:solidFill>
                  <a:srgbClr val="980000"/>
                </a:solidFill>
                <a:latin typeface="Verdana"/>
                <a:ea typeface="Verdana"/>
                <a:cs typeface="Verdana"/>
                <a:sym typeface="Verdana"/>
              </a:rPr>
              <a:t>build applications</a:t>
            </a:r>
            <a:r>
              <a:rPr lang="en-GB">
                <a:solidFill>
                  <a:srgbClr val="333333"/>
                </a:solidFill>
                <a:latin typeface="Verdana"/>
                <a:ea typeface="Verdana"/>
                <a:cs typeface="Verdana"/>
                <a:sym typeface="Verdana"/>
              </a:rPr>
              <a:t> using a number of </a:t>
            </a:r>
            <a:r>
              <a:rPr lang="en-GB" b="1">
                <a:solidFill>
                  <a:srgbClr val="980000"/>
                </a:solidFill>
                <a:latin typeface="Verdana"/>
                <a:ea typeface="Verdana"/>
                <a:cs typeface="Verdana"/>
                <a:sym typeface="Verdana"/>
              </a:rPr>
              <a:t>code blocks separated into individual modules</a:t>
            </a:r>
            <a:r>
              <a:rPr lang="en-GB">
                <a:solidFill>
                  <a:srgbClr val="333333"/>
                </a:solidFill>
                <a:latin typeface="Verdana"/>
                <a:ea typeface="Verdana"/>
                <a:cs typeface="Verdana"/>
                <a:sym typeface="Verdana"/>
              </a:rPr>
              <a:t>.</a:t>
            </a:r>
            <a:endParaRPr>
              <a:solidFill>
                <a:srgbClr val="333333"/>
              </a:solidFill>
              <a:highlight>
                <a:schemeClr val="lt1"/>
              </a:highlight>
              <a:latin typeface="Verdana"/>
              <a:ea typeface="Verdana"/>
              <a:cs typeface="Verdana"/>
              <a:sym typeface="Verdana"/>
            </a:endParaRPr>
          </a:p>
          <a:p>
            <a:pPr marL="0" lvl="0" indent="0" algn="l" rtl="0">
              <a:lnSpc>
                <a:spcPct val="150000"/>
              </a:lnSpc>
              <a:spcBef>
                <a:spcPts val="800"/>
              </a:spcBef>
              <a:spcAft>
                <a:spcPts val="0"/>
              </a:spcAft>
              <a:buNone/>
            </a:pPr>
            <a:endParaRPr sz="1000">
              <a:solidFill>
                <a:srgbClr val="333333"/>
              </a:solidFill>
            </a:endParaRPr>
          </a:p>
          <a:p>
            <a:pPr marL="0" lvl="0" indent="0" algn="l" rtl="0">
              <a:lnSpc>
                <a:spcPct val="150000"/>
              </a:lnSpc>
              <a:spcBef>
                <a:spcPts val="0"/>
              </a:spcBef>
              <a:spcAft>
                <a:spcPts val="0"/>
              </a:spcAft>
              <a:buClr>
                <a:schemeClr val="dk1"/>
              </a:buClr>
              <a:buSzPts val="1100"/>
              <a:buFont typeface="Arial"/>
              <a:buNone/>
            </a:pPr>
            <a:endParaRPr sz="1200">
              <a:solidFill>
                <a:srgbClr val="333333"/>
              </a:solidFill>
              <a:highlight>
                <a:schemeClr val="lt1"/>
              </a:highlight>
            </a:endParaRPr>
          </a:p>
          <a:p>
            <a:pPr marL="0" lvl="0" indent="0" algn="l" rtl="0">
              <a:lnSpc>
                <a:spcPct val="150000"/>
              </a:lnSpc>
              <a:spcBef>
                <a:spcPts val="0"/>
              </a:spcBef>
              <a:spcAft>
                <a:spcPts val="0"/>
              </a:spcAft>
              <a:buClr>
                <a:schemeClr val="dk1"/>
              </a:buClr>
              <a:buSzPts val="1100"/>
              <a:buFont typeface="Arial"/>
              <a:buNone/>
            </a:pPr>
            <a:endParaRPr sz="1950">
              <a:solidFill>
                <a:srgbClr val="383838"/>
              </a:solidFill>
            </a:endParaRPr>
          </a:p>
          <a:p>
            <a:pPr marL="0" lvl="0" indent="0" algn="l" rtl="0">
              <a:lnSpc>
                <a:spcPct val="150000"/>
              </a:lnSpc>
              <a:spcBef>
                <a:spcPts val="1400"/>
              </a:spcBef>
              <a:spcAft>
                <a:spcPts val="1400"/>
              </a:spcAft>
              <a:buNone/>
            </a:pPr>
            <a:endParaRPr sz="1950">
              <a:solidFill>
                <a:srgbClr val="383838"/>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92"/>
          <p:cNvSpPr txBox="1"/>
          <p:nvPr/>
        </p:nvSpPr>
        <p:spPr>
          <a:xfrm>
            <a:off x="258325" y="204450"/>
            <a:ext cx="4097100" cy="291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rgbClr val="025969"/>
                </a:solidFill>
                <a:latin typeface="Verdana"/>
                <a:ea typeface="Verdana"/>
                <a:cs typeface="Verdana"/>
                <a:sym typeface="Verdana"/>
              </a:rPr>
              <a:t>Observable switchMap</a:t>
            </a:r>
            <a:endParaRPr sz="1800" b="1">
              <a:solidFill>
                <a:srgbClr val="025969"/>
              </a:solidFill>
              <a:latin typeface="Verdana"/>
              <a:ea typeface="Verdana"/>
              <a:cs typeface="Verdana"/>
              <a:sym typeface="Verdana"/>
            </a:endParaRPr>
          </a:p>
        </p:txBody>
      </p:sp>
      <p:sp>
        <p:nvSpPr>
          <p:cNvPr id="666" name="Google Shape;666;p92"/>
          <p:cNvSpPr txBox="1"/>
          <p:nvPr/>
        </p:nvSpPr>
        <p:spPr>
          <a:xfrm>
            <a:off x="258325" y="682650"/>
            <a:ext cx="8675100" cy="20538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200">
                <a:solidFill>
                  <a:srgbClr val="990000"/>
                </a:solidFill>
                <a:highlight>
                  <a:srgbClr val="EFEBEB"/>
                </a:highlight>
                <a:latin typeface="Verdana"/>
                <a:ea typeface="Verdana"/>
                <a:cs typeface="Verdana"/>
                <a:sym typeface="Verdana"/>
              </a:rPr>
              <a:t>switchMap</a:t>
            </a:r>
            <a:r>
              <a:rPr lang="en-GB" sz="1200">
                <a:solidFill>
                  <a:schemeClr val="dk1"/>
                </a:solidFill>
                <a:highlight>
                  <a:srgbClr val="FFFFFF"/>
                </a:highlight>
                <a:latin typeface="Verdana"/>
                <a:ea typeface="Verdana"/>
                <a:cs typeface="Verdana"/>
                <a:sym typeface="Verdana"/>
              </a:rPr>
              <a:t> returns an </a:t>
            </a:r>
            <a:r>
              <a:rPr lang="en-GB" sz="1200">
                <a:solidFill>
                  <a:srgbClr val="990000"/>
                </a:solidFill>
                <a:highlight>
                  <a:srgbClr val="EFEBEB"/>
                </a:highlight>
                <a:latin typeface="Verdana"/>
                <a:ea typeface="Verdana"/>
                <a:cs typeface="Verdana"/>
                <a:sym typeface="Verdana"/>
              </a:rPr>
              <a:t>Observable</a:t>
            </a:r>
            <a:r>
              <a:rPr lang="en-GB" sz="1200">
                <a:solidFill>
                  <a:schemeClr val="dk1"/>
                </a:solidFill>
                <a:highlight>
                  <a:srgbClr val="FFFFFF"/>
                </a:highlight>
                <a:latin typeface="Verdana"/>
                <a:ea typeface="Verdana"/>
                <a:cs typeface="Verdana"/>
                <a:sym typeface="Verdana"/>
              </a:rPr>
              <a:t> that emits data by applying the given function. If we have provided an inner </a:t>
            </a:r>
            <a:r>
              <a:rPr lang="en-GB" sz="1200">
                <a:solidFill>
                  <a:srgbClr val="990000"/>
                </a:solidFill>
                <a:highlight>
                  <a:srgbClr val="EFEBEB"/>
                </a:highlight>
                <a:latin typeface="Verdana"/>
                <a:ea typeface="Verdana"/>
                <a:cs typeface="Verdana"/>
                <a:sym typeface="Verdana"/>
              </a:rPr>
              <a:t>Observable</a:t>
            </a:r>
            <a:r>
              <a:rPr lang="en-GB" sz="1200">
                <a:solidFill>
                  <a:schemeClr val="dk1"/>
                </a:solidFill>
                <a:highlight>
                  <a:srgbClr val="FFFFFF"/>
                </a:highlight>
                <a:latin typeface="Verdana"/>
                <a:ea typeface="Verdana"/>
                <a:cs typeface="Verdana"/>
                <a:sym typeface="Verdana"/>
              </a:rPr>
              <a:t> to our </a:t>
            </a:r>
            <a:r>
              <a:rPr lang="en-GB" sz="1200">
                <a:solidFill>
                  <a:srgbClr val="990000"/>
                </a:solidFill>
                <a:highlight>
                  <a:srgbClr val="EFEBEB"/>
                </a:highlight>
                <a:latin typeface="Verdana"/>
                <a:ea typeface="Verdana"/>
                <a:cs typeface="Verdana"/>
                <a:sym typeface="Verdana"/>
              </a:rPr>
              <a:t>switchMap</a:t>
            </a:r>
            <a:r>
              <a:rPr lang="en-GB" sz="1200">
                <a:solidFill>
                  <a:schemeClr val="dk1"/>
                </a:solidFill>
                <a:highlight>
                  <a:srgbClr val="FFFFFF"/>
                </a:highlight>
                <a:latin typeface="Verdana"/>
                <a:ea typeface="Verdana"/>
                <a:cs typeface="Verdana"/>
                <a:sym typeface="Verdana"/>
              </a:rPr>
              <a:t> function then the final output will be emitted data by inner </a:t>
            </a:r>
            <a:r>
              <a:rPr lang="en-GB" sz="1200">
                <a:solidFill>
                  <a:srgbClr val="990000"/>
                </a:solidFill>
                <a:highlight>
                  <a:srgbClr val="EFEBEB"/>
                </a:highlight>
                <a:latin typeface="Verdana"/>
                <a:ea typeface="Verdana"/>
                <a:cs typeface="Verdana"/>
                <a:sym typeface="Verdana"/>
              </a:rPr>
              <a:t>Observable</a:t>
            </a:r>
            <a:r>
              <a:rPr lang="en-GB" sz="1200">
                <a:solidFill>
                  <a:schemeClr val="dk1"/>
                </a:solidFill>
                <a:highlight>
                  <a:srgbClr val="FFFFFF"/>
                </a:highlight>
                <a:latin typeface="Verdana"/>
                <a:ea typeface="Verdana"/>
                <a:cs typeface="Verdana"/>
                <a:sym typeface="Verdana"/>
              </a:rPr>
              <a:t>. If </a:t>
            </a:r>
            <a:r>
              <a:rPr lang="en-GB" sz="1200">
                <a:solidFill>
                  <a:srgbClr val="990000"/>
                </a:solidFill>
                <a:highlight>
                  <a:srgbClr val="EFEBEB"/>
                </a:highlight>
                <a:latin typeface="Verdana"/>
                <a:ea typeface="Verdana"/>
                <a:cs typeface="Verdana"/>
                <a:sym typeface="Verdana"/>
              </a:rPr>
              <a:t>switchMap</a:t>
            </a:r>
            <a:r>
              <a:rPr lang="en-GB" sz="1200">
                <a:solidFill>
                  <a:schemeClr val="dk1"/>
                </a:solidFill>
                <a:highlight>
                  <a:srgbClr val="FFFFFF"/>
                </a:highlight>
                <a:latin typeface="Verdana"/>
                <a:ea typeface="Verdana"/>
                <a:cs typeface="Verdana"/>
                <a:sym typeface="Verdana"/>
              </a:rPr>
              <a:t> receives multiple requests to execute inner </a:t>
            </a:r>
            <a:r>
              <a:rPr lang="en-GB" sz="1200">
                <a:solidFill>
                  <a:srgbClr val="990000"/>
                </a:solidFill>
                <a:highlight>
                  <a:srgbClr val="EFEBEB"/>
                </a:highlight>
                <a:latin typeface="Verdana"/>
                <a:ea typeface="Verdana"/>
                <a:cs typeface="Verdana"/>
                <a:sym typeface="Verdana"/>
              </a:rPr>
              <a:t>Observable</a:t>
            </a:r>
            <a:r>
              <a:rPr lang="en-GB" sz="1200">
                <a:solidFill>
                  <a:schemeClr val="dk1"/>
                </a:solidFill>
                <a:highlight>
                  <a:srgbClr val="FFFFFF"/>
                </a:highlight>
                <a:latin typeface="Verdana"/>
                <a:ea typeface="Verdana"/>
                <a:cs typeface="Verdana"/>
                <a:sym typeface="Verdana"/>
              </a:rPr>
              <a:t> before completing the existing inner </a:t>
            </a:r>
            <a:r>
              <a:rPr lang="en-GB" sz="1200">
                <a:solidFill>
                  <a:srgbClr val="990000"/>
                </a:solidFill>
                <a:highlight>
                  <a:srgbClr val="EFEBEB"/>
                </a:highlight>
                <a:latin typeface="Verdana"/>
                <a:ea typeface="Verdana"/>
                <a:cs typeface="Verdana"/>
                <a:sym typeface="Verdana"/>
              </a:rPr>
              <a:t>Observable</a:t>
            </a:r>
            <a:r>
              <a:rPr lang="en-GB" sz="1200">
                <a:solidFill>
                  <a:schemeClr val="dk1"/>
                </a:solidFill>
                <a:highlight>
                  <a:srgbClr val="FFFFFF"/>
                </a:highlight>
                <a:latin typeface="Verdana"/>
                <a:ea typeface="Verdana"/>
                <a:cs typeface="Verdana"/>
                <a:sym typeface="Verdana"/>
              </a:rPr>
              <a:t>, then it stops the existing execution and starts executing only the latest inner </a:t>
            </a:r>
            <a:r>
              <a:rPr lang="en-GB" sz="1200">
                <a:solidFill>
                  <a:srgbClr val="990000"/>
                </a:solidFill>
                <a:highlight>
                  <a:srgbClr val="EFEBEB"/>
                </a:highlight>
                <a:latin typeface="Verdana"/>
                <a:ea typeface="Verdana"/>
                <a:cs typeface="Verdana"/>
                <a:sym typeface="Verdana"/>
              </a:rPr>
              <a:t>Observable</a:t>
            </a:r>
            <a:r>
              <a:rPr lang="en-GB" sz="1200">
                <a:solidFill>
                  <a:schemeClr val="dk1"/>
                </a:solidFill>
                <a:highlight>
                  <a:srgbClr val="FFFFFF"/>
                </a:highlight>
                <a:latin typeface="Verdana"/>
                <a:ea typeface="Verdana"/>
                <a:cs typeface="Verdana"/>
                <a:sym typeface="Verdana"/>
              </a:rPr>
              <a:t> execution request and keeps on doing so. The use case for </a:t>
            </a:r>
            <a:r>
              <a:rPr lang="en-GB" sz="1200">
                <a:solidFill>
                  <a:srgbClr val="990000"/>
                </a:solidFill>
                <a:highlight>
                  <a:srgbClr val="EFEBEB"/>
                </a:highlight>
                <a:latin typeface="Verdana"/>
                <a:ea typeface="Verdana"/>
                <a:cs typeface="Verdana"/>
                <a:sym typeface="Verdana"/>
              </a:rPr>
              <a:t>switchMap</a:t>
            </a:r>
            <a:r>
              <a:rPr lang="en-GB" sz="1200">
                <a:solidFill>
                  <a:schemeClr val="dk1"/>
                </a:solidFill>
                <a:highlight>
                  <a:srgbClr val="FFFFFF"/>
                </a:highlight>
                <a:latin typeface="Verdana"/>
                <a:ea typeface="Verdana"/>
                <a:cs typeface="Verdana"/>
                <a:sym typeface="Verdana"/>
              </a:rPr>
              <a:t> could be search functionality where user keeps on changing search keyword before getting result and requires only result for latest search keyword. </a:t>
            </a:r>
            <a:endParaRPr sz="1200">
              <a:solidFill>
                <a:srgbClr val="CC4125"/>
              </a:solidFill>
              <a:highlight>
                <a:srgbClr val="FFFFFF"/>
              </a:highlight>
              <a:latin typeface="Verdana"/>
              <a:ea typeface="Verdana"/>
              <a:cs typeface="Verdana"/>
              <a:sym typeface="Verdana"/>
            </a:endParaRPr>
          </a:p>
        </p:txBody>
      </p:sp>
      <p:pic>
        <p:nvPicPr>
          <p:cNvPr id="667" name="Google Shape;667;p92"/>
          <p:cNvPicPr preferRelativeResize="0"/>
          <p:nvPr/>
        </p:nvPicPr>
        <p:blipFill>
          <a:blip r:embed="rId3">
            <a:alphaModFix/>
          </a:blip>
          <a:stretch>
            <a:fillRect/>
          </a:stretch>
        </p:blipFill>
        <p:spPr>
          <a:xfrm>
            <a:off x="258325" y="2798100"/>
            <a:ext cx="7773363" cy="21788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93"/>
          <p:cNvSpPr txBox="1"/>
          <p:nvPr/>
        </p:nvSpPr>
        <p:spPr>
          <a:xfrm>
            <a:off x="258325" y="204450"/>
            <a:ext cx="4097100" cy="291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rgbClr val="025969"/>
                </a:solidFill>
                <a:latin typeface="Verdana"/>
                <a:ea typeface="Verdana"/>
                <a:cs typeface="Verdana"/>
                <a:sym typeface="Verdana"/>
              </a:rPr>
              <a:t>Observable Error Handling</a:t>
            </a:r>
            <a:endParaRPr sz="1800" b="1">
              <a:solidFill>
                <a:srgbClr val="025969"/>
              </a:solidFill>
              <a:latin typeface="Verdana"/>
              <a:ea typeface="Verdana"/>
              <a:cs typeface="Verdana"/>
              <a:sym typeface="Verdana"/>
            </a:endParaRPr>
          </a:p>
        </p:txBody>
      </p:sp>
      <p:sp>
        <p:nvSpPr>
          <p:cNvPr id="673" name="Google Shape;673;p93"/>
          <p:cNvSpPr txBox="1"/>
          <p:nvPr/>
        </p:nvSpPr>
        <p:spPr>
          <a:xfrm>
            <a:off x="258325" y="606450"/>
            <a:ext cx="8698800" cy="12477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200">
                <a:solidFill>
                  <a:schemeClr val="dk1"/>
                </a:solidFill>
                <a:highlight>
                  <a:srgbClr val="FFFFFF"/>
                </a:highlight>
                <a:latin typeface="Verdana"/>
                <a:ea typeface="Verdana"/>
                <a:cs typeface="Verdana"/>
                <a:sym typeface="Verdana"/>
              </a:rPr>
              <a:t>To handle error in </a:t>
            </a:r>
            <a:r>
              <a:rPr lang="en-GB" sz="1200">
                <a:solidFill>
                  <a:srgbClr val="990000"/>
                </a:solidFill>
                <a:highlight>
                  <a:srgbClr val="EFEBEB"/>
                </a:highlight>
                <a:latin typeface="Verdana"/>
                <a:ea typeface="Verdana"/>
                <a:cs typeface="Verdana"/>
                <a:sym typeface="Verdana"/>
              </a:rPr>
              <a:t>Observable</a:t>
            </a:r>
            <a:r>
              <a:rPr lang="en-GB" sz="1200">
                <a:solidFill>
                  <a:schemeClr val="dk1"/>
                </a:solidFill>
                <a:highlight>
                  <a:srgbClr val="FFFFFF"/>
                </a:highlight>
                <a:latin typeface="Verdana"/>
                <a:ea typeface="Verdana"/>
                <a:cs typeface="Verdana"/>
                <a:sym typeface="Verdana"/>
              </a:rPr>
              <a:t>, it provides methods such as </a:t>
            </a:r>
            <a:r>
              <a:rPr lang="en-GB" sz="1200">
                <a:solidFill>
                  <a:srgbClr val="990000"/>
                </a:solidFill>
                <a:highlight>
                  <a:srgbClr val="EFEBEB"/>
                </a:highlight>
                <a:latin typeface="Verdana"/>
                <a:ea typeface="Verdana"/>
                <a:cs typeface="Verdana"/>
                <a:sym typeface="Verdana"/>
              </a:rPr>
              <a:t>throw</a:t>
            </a:r>
            <a:r>
              <a:rPr lang="en-GB" sz="1200">
                <a:solidFill>
                  <a:schemeClr val="dk1"/>
                </a:solidFill>
                <a:highlight>
                  <a:srgbClr val="FFFFFF"/>
                </a:highlight>
                <a:latin typeface="Verdana"/>
                <a:ea typeface="Verdana"/>
                <a:cs typeface="Verdana"/>
                <a:sym typeface="Verdana"/>
              </a:rPr>
              <a:t>, </a:t>
            </a:r>
            <a:r>
              <a:rPr lang="en-GB" sz="1200">
                <a:solidFill>
                  <a:srgbClr val="990000"/>
                </a:solidFill>
                <a:highlight>
                  <a:srgbClr val="EFEBEB"/>
                </a:highlight>
                <a:latin typeface="Verdana"/>
                <a:ea typeface="Verdana"/>
                <a:cs typeface="Verdana"/>
                <a:sym typeface="Verdana"/>
              </a:rPr>
              <a:t>catch</a:t>
            </a:r>
            <a:r>
              <a:rPr lang="en-GB" sz="1200">
                <a:solidFill>
                  <a:schemeClr val="dk1"/>
                </a:solidFill>
                <a:highlight>
                  <a:srgbClr val="FFFFFF"/>
                </a:highlight>
                <a:latin typeface="Verdana"/>
                <a:ea typeface="Verdana"/>
                <a:cs typeface="Verdana"/>
                <a:sym typeface="Verdana"/>
              </a:rPr>
              <a:t>, </a:t>
            </a:r>
            <a:r>
              <a:rPr lang="en-GB" sz="1200">
                <a:solidFill>
                  <a:srgbClr val="990000"/>
                </a:solidFill>
                <a:highlight>
                  <a:srgbClr val="EFEBEB"/>
                </a:highlight>
                <a:latin typeface="Verdana"/>
                <a:ea typeface="Verdana"/>
                <a:cs typeface="Verdana"/>
                <a:sym typeface="Verdana"/>
              </a:rPr>
              <a:t>retry</a:t>
            </a:r>
            <a:r>
              <a:rPr lang="en-GB" sz="1200">
                <a:solidFill>
                  <a:schemeClr val="dk1"/>
                </a:solidFill>
                <a:highlight>
                  <a:srgbClr val="FFFFFF"/>
                </a:highlight>
                <a:latin typeface="Verdana"/>
                <a:ea typeface="Verdana"/>
                <a:cs typeface="Verdana"/>
                <a:sym typeface="Verdana"/>
              </a:rPr>
              <a:t>. The method </a:t>
            </a:r>
            <a:r>
              <a:rPr lang="en-GB" sz="1200">
                <a:solidFill>
                  <a:srgbClr val="990000"/>
                </a:solidFill>
                <a:highlight>
                  <a:srgbClr val="EFEBEB"/>
                </a:highlight>
                <a:latin typeface="Verdana"/>
                <a:ea typeface="Verdana"/>
                <a:cs typeface="Verdana"/>
                <a:sym typeface="Verdana"/>
              </a:rPr>
              <a:t>throw</a:t>
            </a:r>
            <a:r>
              <a:rPr lang="en-GB" sz="1200">
                <a:solidFill>
                  <a:schemeClr val="dk1"/>
                </a:solidFill>
                <a:highlight>
                  <a:srgbClr val="FFFFFF"/>
                </a:highlight>
                <a:latin typeface="Verdana"/>
                <a:ea typeface="Verdana"/>
                <a:cs typeface="Verdana"/>
                <a:sym typeface="Verdana"/>
              </a:rPr>
              <a:t> can throw custom error. </a:t>
            </a:r>
            <a:r>
              <a:rPr lang="en-GB" sz="1200">
                <a:solidFill>
                  <a:srgbClr val="990000"/>
                </a:solidFill>
                <a:highlight>
                  <a:srgbClr val="EFEBEB"/>
                </a:highlight>
                <a:latin typeface="Verdana"/>
                <a:ea typeface="Verdana"/>
                <a:cs typeface="Verdana"/>
                <a:sym typeface="Verdana"/>
              </a:rPr>
              <a:t>catch</a:t>
            </a:r>
            <a:r>
              <a:rPr lang="en-GB" sz="1200">
                <a:solidFill>
                  <a:schemeClr val="dk1"/>
                </a:solidFill>
                <a:highlight>
                  <a:srgbClr val="FFFFFF"/>
                </a:highlight>
                <a:latin typeface="Verdana"/>
                <a:ea typeface="Verdana"/>
                <a:cs typeface="Verdana"/>
                <a:sym typeface="Verdana"/>
              </a:rPr>
              <a:t> method caches the error thrown by </a:t>
            </a:r>
            <a:r>
              <a:rPr lang="en-GB" sz="1200">
                <a:solidFill>
                  <a:srgbClr val="990000"/>
                </a:solidFill>
                <a:highlight>
                  <a:srgbClr val="EFEBEB"/>
                </a:highlight>
                <a:latin typeface="Verdana"/>
                <a:ea typeface="Verdana"/>
                <a:cs typeface="Verdana"/>
                <a:sym typeface="Verdana"/>
              </a:rPr>
              <a:t>Observable</a:t>
            </a:r>
            <a:r>
              <a:rPr lang="en-GB" sz="1200">
                <a:solidFill>
                  <a:schemeClr val="dk1"/>
                </a:solidFill>
                <a:highlight>
                  <a:srgbClr val="FFFFFF"/>
                </a:highlight>
                <a:latin typeface="Verdana"/>
                <a:ea typeface="Verdana"/>
                <a:cs typeface="Verdana"/>
                <a:sym typeface="Verdana"/>
              </a:rPr>
              <a:t> and then it can either return new </a:t>
            </a:r>
            <a:r>
              <a:rPr lang="en-GB" sz="1200">
                <a:solidFill>
                  <a:srgbClr val="990000"/>
                </a:solidFill>
                <a:highlight>
                  <a:srgbClr val="EFEBEB"/>
                </a:highlight>
                <a:latin typeface="Verdana"/>
                <a:ea typeface="Verdana"/>
                <a:cs typeface="Verdana"/>
                <a:sym typeface="Verdana"/>
              </a:rPr>
              <a:t>Observable</a:t>
            </a:r>
            <a:r>
              <a:rPr lang="en-GB" sz="1200">
                <a:solidFill>
                  <a:schemeClr val="dk1"/>
                </a:solidFill>
                <a:highlight>
                  <a:srgbClr val="FFFFFF"/>
                </a:highlight>
                <a:latin typeface="Verdana"/>
                <a:ea typeface="Verdana"/>
                <a:cs typeface="Verdana"/>
                <a:sym typeface="Verdana"/>
              </a:rPr>
              <a:t>value or can throw custom error using </a:t>
            </a:r>
            <a:r>
              <a:rPr lang="en-GB" sz="1200">
                <a:solidFill>
                  <a:srgbClr val="990000"/>
                </a:solidFill>
                <a:highlight>
                  <a:srgbClr val="EFEBEB"/>
                </a:highlight>
                <a:latin typeface="Verdana"/>
                <a:ea typeface="Verdana"/>
                <a:cs typeface="Verdana"/>
                <a:sym typeface="Verdana"/>
              </a:rPr>
              <a:t>throw</a:t>
            </a:r>
            <a:r>
              <a:rPr lang="en-GB" sz="1200">
                <a:solidFill>
                  <a:schemeClr val="dk1"/>
                </a:solidFill>
                <a:highlight>
                  <a:srgbClr val="FFFFFF"/>
                </a:highlight>
                <a:latin typeface="Verdana"/>
                <a:ea typeface="Verdana"/>
                <a:cs typeface="Verdana"/>
                <a:sym typeface="Verdana"/>
              </a:rPr>
              <a:t>. The method </a:t>
            </a:r>
            <a:r>
              <a:rPr lang="en-GB" sz="1200">
                <a:solidFill>
                  <a:srgbClr val="990000"/>
                </a:solidFill>
                <a:highlight>
                  <a:srgbClr val="EFEBEB"/>
                </a:highlight>
                <a:latin typeface="Verdana"/>
                <a:ea typeface="Verdana"/>
                <a:cs typeface="Verdana"/>
                <a:sym typeface="Verdana"/>
              </a:rPr>
              <a:t>retry</a:t>
            </a:r>
            <a:r>
              <a:rPr lang="en-GB" sz="1200">
                <a:solidFill>
                  <a:schemeClr val="dk1"/>
                </a:solidFill>
                <a:highlight>
                  <a:srgbClr val="FFFFFF"/>
                </a:highlight>
                <a:latin typeface="Verdana"/>
                <a:ea typeface="Verdana"/>
                <a:cs typeface="Verdana"/>
                <a:sym typeface="Verdana"/>
              </a:rPr>
              <a:t> just retries executing </a:t>
            </a:r>
            <a:r>
              <a:rPr lang="en-GB" sz="1200">
                <a:solidFill>
                  <a:srgbClr val="990000"/>
                </a:solidFill>
                <a:highlight>
                  <a:srgbClr val="EFEBEB"/>
                </a:highlight>
                <a:latin typeface="Verdana"/>
                <a:ea typeface="Verdana"/>
                <a:cs typeface="Verdana"/>
                <a:sym typeface="Verdana"/>
              </a:rPr>
              <a:t>Observable</a:t>
            </a:r>
            <a:r>
              <a:rPr lang="en-GB" sz="1200">
                <a:solidFill>
                  <a:schemeClr val="dk1"/>
                </a:solidFill>
                <a:highlight>
                  <a:srgbClr val="FFFFFF"/>
                </a:highlight>
                <a:latin typeface="Verdana"/>
                <a:ea typeface="Verdana"/>
                <a:cs typeface="Verdana"/>
                <a:sym typeface="Verdana"/>
              </a:rPr>
              <a:t> for the given number of times. To handle error in </a:t>
            </a:r>
            <a:r>
              <a:rPr lang="en-GB" sz="1200">
                <a:solidFill>
                  <a:srgbClr val="990000"/>
                </a:solidFill>
                <a:highlight>
                  <a:srgbClr val="EFEBEB"/>
                </a:highlight>
                <a:latin typeface="Verdana"/>
                <a:ea typeface="Verdana"/>
                <a:cs typeface="Verdana"/>
                <a:sym typeface="Verdana"/>
              </a:rPr>
              <a:t>subscribe</a:t>
            </a:r>
            <a:r>
              <a:rPr lang="en-GB" sz="1200">
                <a:solidFill>
                  <a:schemeClr val="dk1"/>
                </a:solidFill>
                <a:highlight>
                  <a:srgbClr val="FFFFFF"/>
                </a:highlight>
                <a:latin typeface="Verdana"/>
                <a:ea typeface="Verdana"/>
                <a:cs typeface="Verdana"/>
                <a:sym typeface="Verdana"/>
              </a:rPr>
              <a:t> method, the second argument of </a:t>
            </a:r>
            <a:r>
              <a:rPr lang="en-GB" sz="1200">
                <a:solidFill>
                  <a:srgbClr val="990000"/>
                </a:solidFill>
                <a:highlight>
                  <a:srgbClr val="EFEBEB"/>
                </a:highlight>
                <a:latin typeface="Verdana"/>
                <a:ea typeface="Verdana"/>
                <a:cs typeface="Verdana"/>
                <a:sym typeface="Verdana"/>
              </a:rPr>
              <a:t>subscribe</a:t>
            </a:r>
            <a:r>
              <a:rPr lang="en-GB" sz="1200">
                <a:solidFill>
                  <a:schemeClr val="dk1"/>
                </a:solidFill>
                <a:highlight>
                  <a:srgbClr val="FFFFFF"/>
                </a:highlight>
                <a:latin typeface="Verdana"/>
                <a:ea typeface="Verdana"/>
                <a:cs typeface="Verdana"/>
                <a:sym typeface="Verdana"/>
              </a:rPr>
              <a:t> caches the error. </a:t>
            </a:r>
            <a:endParaRPr sz="1200">
              <a:solidFill>
                <a:srgbClr val="CC4125"/>
              </a:solidFill>
              <a:highlight>
                <a:srgbClr val="FFFFFF"/>
              </a:highlight>
              <a:latin typeface="Verdana"/>
              <a:ea typeface="Verdana"/>
              <a:cs typeface="Verdana"/>
              <a:sym typeface="Verdana"/>
            </a:endParaRPr>
          </a:p>
        </p:txBody>
      </p:sp>
      <p:sp>
        <p:nvSpPr>
          <p:cNvPr id="674" name="Google Shape;674;p93"/>
          <p:cNvSpPr txBox="1"/>
          <p:nvPr/>
        </p:nvSpPr>
        <p:spPr>
          <a:xfrm>
            <a:off x="258325" y="1965150"/>
            <a:ext cx="4097100" cy="291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rgbClr val="025969"/>
                </a:solidFill>
                <a:latin typeface="Verdana"/>
                <a:ea typeface="Verdana"/>
                <a:cs typeface="Verdana"/>
                <a:sym typeface="Verdana"/>
              </a:rPr>
              <a:t>Observable throw</a:t>
            </a:r>
            <a:endParaRPr sz="1800" b="1">
              <a:solidFill>
                <a:srgbClr val="025969"/>
              </a:solidFill>
              <a:latin typeface="Verdana"/>
              <a:ea typeface="Verdana"/>
              <a:cs typeface="Verdana"/>
              <a:sym typeface="Verdana"/>
            </a:endParaRPr>
          </a:p>
        </p:txBody>
      </p:sp>
      <p:sp>
        <p:nvSpPr>
          <p:cNvPr id="675" name="Google Shape;675;p93"/>
          <p:cNvSpPr txBox="1"/>
          <p:nvPr/>
        </p:nvSpPr>
        <p:spPr>
          <a:xfrm>
            <a:off x="258325" y="2256150"/>
            <a:ext cx="8633700" cy="6750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200">
                <a:solidFill>
                  <a:srgbClr val="990000"/>
                </a:solidFill>
                <a:highlight>
                  <a:srgbClr val="EFEBEB"/>
                </a:highlight>
                <a:latin typeface="Verdana"/>
                <a:ea typeface="Verdana"/>
                <a:cs typeface="Verdana"/>
                <a:sym typeface="Verdana"/>
              </a:rPr>
              <a:t>throw</a:t>
            </a:r>
            <a:r>
              <a:rPr lang="en-GB" sz="1200">
                <a:solidFill>
                  <a:schemeClr val="dk1"/>
                </a:solidFill>
                <a:highlight>
                  <a:srgbClr val="FFFFFF"/>
                </a:highlight>
                <a:latin typeface="Verdana"/>
                <a:ea typeface="Verdana"/>
                <a:cs typeface="Verdana"/>
                <a:sym typeface="Verdana"/>
              </a:rPr>
              <a:t> creates an </a:t>
            </a:r>
            <a:r>
              <a:rPr lang="en-GB" sz="1200">
                <a:solidFill>
                  <a:srgbClr val="990000"/>
                </a:solidFill>
                <a:highlight>
                  <a:srgbClr val="EFEBEB"/>
                </a:highlight>
                <a:latin typeface="Verdana"/>
                <a:ea typeface="Verdana"/>
                <a:cs typeface="Verdana"/>
                <a:sym typeface="Verdana"/>
              </a:rPr>
              <a:t>Observable</a:t>
            </a:r>
            <a:r>
              <a:rPr lang="en-GB" sz="1200">
                <a:solidFill>
                  <a:schemeClr val="dk1"/>
                </a:solidFill>
                <a:highlight>
                  <a:srgbClr val="FFFFFF"/>
                </a:highlight>
                <a:latin typeface="Verdana"/>
                <a:ea typeface="Verdana"/>
                <a:cs typeface="Verdana"/>
                <a:sym typeface="Verdana"/>
              </a:rPr>
              <a:t> that immediately emits error. </a:t>
            </a:r>
            <a:r>
              <a:rPr lang="en-GB" sz="1200">
                <a:solidFill>
                  <a:srgbClr val="990000"/>
                </a:solidFill>
                <a:highlight>
                  <a:srgbClr val="EFEBEB"/>
                </a:highlight>
                <a:latin typeface="Verdana"/>
                <a:ea typeface="Verdana"/>
                <a:cs typeface="Verdana"/>
                <a:sym typeface="Verdana"/>
              </a:rPr>
              <a:t>throw</a:t>
            </a:r>
            <a:r>
              <a:rPr lang="en-GB" sz="1200">
                <a:solidFill>
                  <a:schemeClr val="dk1"/>
                </a:solidFill>
                <a:highlight>
                  <a:srgbClr val="FFFFFF"/>
                </a:highlight>
                <a:latin typeface="Verdana"/>
                <a:ea typeface="Verdana"/>
                <a:cs typeface="Verdana"/>
                <a:sym typeface="Verdana"/>
              </a:rPr>
              <a:t> is a static method of </a:t>
            </a:r>
            <a:r>
              <a:rPr lang="en-GB" sz="1200">
                <a:solidFill>
                  <a:srgbClr val="990000"/>
                </a:solidFill>
                <a:highlight>
                  <a:srgbClr val="EFEBEB"/>
                </a:highlight>
                <a:latin typeface="Verdana"/>
                <a:ea typeface="Verdana"/>
                <a:cs typeface="Verdana"/>
                <a:sym typeface="Verdana"/>
              </a:rPr>
              <a:t>Observable</a:t>
            </a:r>
            <a:r>
              <a:rPr lang="en-GB" sz="1200">
                <a:solidFill>
                  <a:schemeClr val="dk1"/>
                </a:solidFill>
                <a:highlight>
                  <a:srgbClr val="FFFFFF"/>
                </a:highlight>
                <a:latin typeface="Verdana"/>
                <a:ea typeface="Verdana"/>
                <a:cs typeface="Verdana"/>
                <a:sym typeface="Verdana"/>
              </a:rPr>
              <a:t>. It is used to conditionally throw error from </a:t>
            </a:r>
            <a:r>
              <a:rPr lang="en-GB" sz="1200">
                <a:solidFill>
                  <a:srgbClr val="990000"/>
                </a:solidFill>
                <a:highlight>
                  <a:srgbClr val="EFEBEB"/>
                </a:highlight>
                <a:latin typeface="Verdana"/>
                <a:ea typeface="Verdana"/>
                <a:cs typeface="Verdana"/>
                <a:sym typeface="Verdana"/>
              </a:rPr>
              <a:t>map</a:t>
            </a:r>
            <a:r>
              <a:rPr lang="en-GB" sz="1200">
                <a:solidFill>
                  <a:schemeClr val="dk1"/>
                </a:solidFill>
                <a:highlight>
                  <a:srgbClr val="FFFFFF"/>
                </a:highlight>
                <a:latin typeface="Verdana"/>
                <a:ea typeface="Verdana"/>
                <a:cs typeface="Verdana"/>
                <a:sym typeface="Verdana"/>
              </a:rPr>
              <a:t>, </a:t>
            </a:r>
            <a:r>
              <a:rPr lang="en-GB" sz="1200">
                <a:solidFill>
                  <a:srgbClr val="990000"/>
                </a:solidFill>
                <a:highlight>
                  <a:srgbClr val="EFEBEB"/>
                </a:highlight>
                <a:latin typeface="Verdana"/>
                <a:ea typeface="Verdana"/>
                <a:cs typeface="Verdana"/>
                <a:sym typeface="Verdana"/>
              </a:rPr>
              <a:t>mergeMap</a:t>
            </a:r>
            <a:r>
              <a:rPr lang="en-GB" sz="1200">
                <a:solidFill>
                  <a:schemeClr val="dk1"/>
                </a:solidFill>
                <a:highlight>
                  <a:srgbClr val="FFFFFF"/>
                </a:highlight>
                <a:latin typeface="Verdana"/>
                <a:ea typeface="Verdana"/>
                <a:cs typeface="Verdana"/>
                <a:sym typeface="Verdana"/>
              </a:rPr>
              <a:t>, </a:t>
            </a:r>
            <a:r>
              <a:rPr lang="en-GB" sz="1200">
                <a:solidFill>
                  <a:srgbClr val="990000"/>
                </a:solidFill>
                <a:highlight>
                  <a:srgbClr val="EFEBEB"/>
                </a:highlight>
                <a:latin typeface="Verdana"/>
                <a:ea typeface="Verdana"/>
                <a:cs typeface="Verdana"/>
                <a:sym typeface="Verdana"/>
              </a:rPr>
              <a:t>switchMap</a:t>
            </a:r>
            <a:r>
              <a:rPr lang="en-GB" sz="1200">
                <a:solidFill>
                  <a:schemeClr val="dk1"/>
                </a:solidFill>
                <a:highlight>
                  <a:srgbClr val="FFFFFF"/>
                </a:highlight>
                <a:latin typeface="Verdana"/>
                <a:ea typeface="Verdana"/>
                <a:cs typeface="Verdana"/>
                <a:sym typeface="Verdana"/>
              </a:rPr>
              <a:t> etc. </a:t>
            </a:r>
            <a:endParaRPr sz="1200">
              <a:latin typeface="Verdana"/>
              <a:ea typeface="Verdana"/>
              <a:cs typeface="Verdana"/>
              <a:sym typeface="Verdana"/>
            </a:endParaRPr>
          </a:p>
        </p:txBody>
      </p:sp>
      <p:sp>
        <p:nvSpPr>
          <p:cNvPr id="676" name="Google Shape;676;p93"/>
          <p:cNvSpPr txBox="1"/>
          <p:nvPr/>
        </p:nvSpPr>
        <p:spPr>
          <a:xfrm>
            <a:off x="247225" y="2931275"/>
            <a:ext cx="4097100" cy="291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rgbClr val="025969"/>
                </a:solidFill>
                <a:latin typeface="Verdana"/>
                <a:ea typeface="Verdana"/>
                <a:cs typeface="Verdana"/>
                <a:sym typeface="Verdana"/>
              </a:rPr>
              <a:t>Observable catch</a:t>
            </a:r>
            <a:endParaRPr sz="1800" b="1">
              <a:solidFill>
                <a:srgbClr val="025969"/>
              </a:solidFill>
              <a:latin typeface="Verdana"/>
              <a:ea typeface="Verdana"/>
              <a:cs typeface="Verdana"/>
              <a:sym typeface="Verdana"/>
            </a:endParaRPr>
          </a:p>
        </p:txBody>
      </p:sp>
      <p:sp>
        <p:nvSpPr>
          <p:cNvPr id="677" name="Google Shape;677;p93"/>
          <p:cNvSpPr txBox="1"/>
          <p:nvPr/>
        </p:nvSpPr>
        <p:spPr>
          <a:xfrm>
            <a:off x="247225" y="3222275"/>
            <a:ext cx="8633700" cy="8034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200">
                <a:solidFill>
                  <a:srgbClr val="990000"/>
                </a:solidFill>
                <a:highlight>
                  <a:srgbClr val="EFEBEB"/>
                </a:highlight>
                <a:latin typeface="Verdana"/>
                <a:ea typeface="Verdana"/>
                <a:cs typeface="Verdana"/>
                <a:sym typeface="Verdana"/>
              </a:rPr>
              <a:t>catch</a:t>
            </a:r>
            <a:r>
              <a:rPr lang="en-GB" sz="1200">
                <a:solidFill>
                  <a:schemeClr val="dk1"/>
                </a:solidFill>
                <a:highlight>
                  <a:srgbClr val="FFFFFF"/>
                </a:highlight>
                <a:latin typeface="Verdana"/>
                <a:ea typeface="Verdana"/>
                <a:cs typeface="Verdana"/>
                <a:sym typeface="Verdana"/>
              </a:rPr>
              <a:t> is a method of </a:t>
            </a:r>
            <a:r>
              <a:rPr lang="en-GB" sz="1200">
                <a:solidFill>
                  <a:srgbClr val="990000"/>
                </a:solidFill>
                <a:highlight>
                  <a:srgbClr val="EFEBEB"/>
                </a:highlight>
                <a:latin typeface="Verdana"/>
                <a:ea typeface="Verdana"/>
                <a:cs typeface="Verdana"/>
                <a:sym typeface="Verdana"/>
              </a:rPr>
              <a:t>Observable</a:t>
            </a:r>
            <a:r>
              <a:rPr lang="en-GB" sz="1200">
                <a:solidFill>
                  <a:schemeClr val="dk1"/>
                </a:solidFill>
                <a:highlight>
                  <a:srgbClr val="FFFFFF"/>
                </a:highlight>
                <a:latin typeface="Verdana"/>
                <a:ea typeface="Verdana"/>
                <a:cs typeface="Verdana"/>
                <a:sym typeface="Verdana"/>
              </a:rPr>
              <a:t> class. </a:t>
            </a:r>
            <a:r>
              <a:rPr lang="en-GB" sz="1200">
                <a:solidFill>
                  <a:srgbClr val="990000"/>
                </a:solidFill>
                <a:highlight>
                  <a:srgbClr val="EFEBEB"/>
                </a:highlight>
                <a:latin typeface="Verdana"/>
                <a:ea typeface="Verdana"/>
                <a:cs typeface="Verdana"/>
                <a:sym typeface="Verdana"/>
              </a:rPr>
              <a:t>catch</a:t>
            </a:r>
            <a:r>
              <a:rPr lang="en-GB" sz="1200">
                <a:solidFill>
                  <a:schemeClr val="dk1"/>
                </a:solidFill>
                <a:highlight>
                  <a:srgbClr val="FFFFFF"/>
                </a:highlight>
                <a:latin typeface="Verdana"/>
                <a:ea typeface="Verdana"/>
                <a:cs typeface="Verdana"/>
                <a:sym typeface="Verdana"/>
              </a:rPr>
              <a:t> method catches errors in the </a:t>
            </a:r>
            <a:r>
              <a:rPr lang="en-GB" sz="1200">
                <a:solidFill>
                  <a:srgbClr val="990000"/>
                </a:solidFill>
                <a:highlight>
                  <a:srgbClr val="EFEBEB"/>
                </a:highlight>
                <a:latin typeface="Verdana"/>
                <a:ea typeface="Verdana"/>
                <a:cs typeface="Verdana"/>
                <a:sym typeface="Verdana"/>
              </a:rPr>
              <a:t>Observable</a:t>
            </a:r>
            <a:r>
              <a:rPr lang="en-GB" sz="1200">
                <a:solidFill>
                  <a:schemeClr val="dk1"/>
                </a:solidFill>
                <a:highlight>
                  <a:srgbClr val="FFFFFF"/>
                </a:highlight>
                <a:latin typeface="Verdana"/>
                <a:ea typeface="Verdana"/>
                <a:cs typeface="Verdana"/>
                <a:sym typeface="Verdana"/>
              </a:rPr>
              <a:t> to handle it by returning a new </a:t>
            </a:r>
            <a:r>
              <a:rPr lang="en-GB" sz="1200">
                <a:solidFill>
                  <a:srgbClr val="990000"/>
                </a:solidFill>
                <a:highlight>
                  <a:srgbClr val="EFEBEB"/>
                </a:highlight>
                <a:latin typeface="Verdana"/>
                <a:ea typeface="Verdana"/>
                <a:cs typeface="Verdana"/>
                <a:sym typeface="Verdana"/>
              </a:rPr>
              <a:t>Observable</a:t>
            </a:r>
            <a:r>
              <a:rPr lang="en-GB" sz="1200">
                <a:solidFill>
                  <a:schemeClr val="dk1"/>
                </a:solidFill>
                <a:highlight>
                  <a:srgbClr val="FFFFFF"/>
                </a:highlight>
                <a:latin typeface="Verdana"/>
                <a:ea typeface="Verdana"/>
                <a:cs typeface="Verdana"/>
                <a:sym typeface="Verdana"/>
              </a:rPr>
              <a:t> or throwing an error. we can return any new value or can throw error</a:t>
            </a:r>
            <a:endParaRPr sz="1200">
              <a:latin typeface="Verdana"/>
              <a:ea typeface="Verdana"/>
              <a:cs typeface="Verdana"/>
              <a:sym typeface="Verdana"/>
            </a:endParaRPr>
          </a:p>
        </p:txBody>
      </p:sp>
      <p:pic>
        <p:nvPicPr>
          <p:cNvPr id="678" name="Google Shape;678;p93"/>
          <p:cNvPicPr preferRelativeResize="0"/>
          <p:nvPr/>
        </p:nvPicPr>
        <p:blipFill>
          <a:blip r:embed="rId3">
            <a:alphaModFix/>
          </a:blip>
          <a:stretch>
            <a:fillRect/>
          </a:stretch>
        </p:blipFill>
        <p:spPr>
          <a:xfrm>
            <a:off x="352500" y="3955050"/>
            <a:ext cx="2120327" cy="1047200"/>
          </a:xfrm>
          <a:prstGeom prst="rect">
            <a:avLst/>
          </a:prstGeom>
          <a:noFill/>
          <a:ln>
            <a:noFill/>
          </a:ln>
        </p:spPr>
      </p:pic>
      <p:pic>
        <p:nvPicPr>
          <p:cNvPr id="679" name="Google Shape;679;p93"/>
          <p:cNvPicPr preferRelativeResize="0"/>
          <p:nvPr/>
        </p:nvPicPr>
        <p:blipFill>
          <a:blip r:embed="rId4">
            <a:alphaModFix/>
          </a:blip>
          <a:stretch>
            <a:fillRect/>
          </a:stretch>
        </p:blipFill>
        <p:spPr>
          <a:xfrm>
            <a:off x="2645244" y="3955050"/>
            <a:ext cx="2474707" cy="10472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94"/>
          <p:cNvSpPr txBox="1"/>
          <p:nvPr/>
        </p:nvSpPr>
        <p:spPr>
          <a:xfrm>
            <a:off x="188325" y="204450"/>
            <a:ext cx="6066900" cy="291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rgbClr val="025969"/>
                </a:solidFill>
                <a:latin typeface="Verdana"/>
                <a:ea typeface="Verdana"/>
                <a:cs typeface="Verdana"/>
                <a:sym typeface="Verdana"/>
              </a:rPr>
              <a:t>Observable subscribe Error Handling</a:t>
            </a:r>
            <a:endParaRPr sz="1800" b="1">
              <a:solidFill>
                <a:srgbClr val="025969"/>
              </a:solidFill>
              <a:latin typeface="Verdana"/>
              <a:ea typeface="Verdana"/>
              <a:cs typeface="Verdana"/>
              <a:sym typeface="Verdana"/>
            </a:endParaRPr>
          </a:p>
        </p:txBody>
      </p:sp>
      <p:sp>
        <p:nvSpPr>
          <p:cNvPr id="685" name="Google Shape;685;p94"/>
          <p:cNvSpPr txBox="1"/>
          <p:nvPr/>
        </p:nvSpPr>
        <p:spPr>
          <a:xfrm>
            <a:off x="188325" y="576725"/>
            <a:ext cx="8955600" cy="4002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200">
                <a:solidFill>
                  <a:schemeClr val="dk1"/>
                </a:solidFill>
                <a:highlight>
                  <a:srgbClr val="FFFFFF"/>
                </a:highlight>
                <a:latin typeface="Verdana"/>
                <a:ea typeface="Verdana"/>
                <a:cs typeface="Verdana"/>
                <a:sym typeface="Verdana"/>
              </a:rPr>
              <a:t>In the </a:t>
            </a:r>
            <a:r>
              <a:rPr lang="en-GB" sz="1200">
                <a:solidFill>
                  <a:srgbClr val="990000"/>
                </a:solidFill>
                <a:highlight>
                  <a:srgbClr val="EFEBEB"/>
                </a:highlight>
                <a:latin typeface="Verdana"/>
                <a:ea typeface="Verdana"/>
                <a:cs typeface="Verdana"/>
                <a:sym typeface="Verdana"/>
              </a:rPr>
              <a:t>subscribe</a:t>
            </a:r>
            <a:r>
              <a:rPr lang="en-GB" sz="1200">
                <a:solidFill>
                  <a:schemeClr val="dk1"/>
                </a:solidFill>
                <a:highlight>
                  <a:srgbClr val="FFFFFF"/>
                </a:highlight>
                <a:latin typeface="Verdana"/>
                <a:ea typeface="Verdana"/>
                <a:cs typeface="Verdana"/>
                <a:sym typeface="Verdana"/>
              </a:rPr>
              <a:t> method Second argument is to catch error. We can catch error in </a:t>
            </a:r>
            <a:r>
              <a:rPr lang="en-GB" sz="1200">
                <a:solidFill>
                  <a:srgbClr val="990000"/>
                </a:solidFill>
                <a:highlight>
                  <a:srgbClr val="EFEBEB"/>
                </a:highlight>
                <a:latin typeface="Verdana"/>
                <a:ea typeface="Verdana"/>
                <a:cs typeface="Verdana"/>
                <a:sym typeface="Verdana"/>
              </a:rPr>
              <a:t>subscribe </a:t>
            </a:r>
            <a:r>
              <a:rPr lang="en-GB" sz="1200">
                <a:solidFill>
                  <a:schemeClr val="dk1"/>
                </a:solidFill>
                <a:highlight>
                  <a:srgbClr val="FFFFFF"/>
                </a:highlight>
                <a:latin typeface="Verdana"/>
                <a:ea typeface="Verdana"/>
                <a:cs typeface="Verdana"/>
                <a:sym typeface="Verdana"/>
              </a:rPr>
              <a:t>method as following</a:t>
            </a:r>
            <a:endParaRPr sz="1200">
              <a:solidFill>
                <a:srgbClr val="CC4125"/>
              </a:solidFill>
              <a:highlight>
                <a:srgbClr val="FFFFFF"/>
              </a:highlight>
              <a:latin typeface="Verdana"/>
              <a:ea typeface="Verdana"/>
              <a:cs typeface="Verdana"/>
              <a:sym typeface="Verdana"/>
            </a:endParaRPr>
          </a:p>
        </p:txBody>
      </p:sp>
      <p:sp>
        <p:nvSpPr>
          <p:cNvPr id="686" name="Google Shape;686;p94"/>
          <p:cNvSpPr txBox="1"/>
          <p:nvPr/>
        </p:nvSpPr>
        <p:spPr>
          <a:xfrm>
            <a:off x="188325" y="2562825"/>
            <a:ext cx="6140100" cy="291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a:solidFill>
                  <a:srgbClr val="025969"/>
                </a:solidFill>
                <a:latin typeface="Verdana"/>
                <a:ea typeface="Verdana"/>
                <a:cs typeface="Verdana"/>
                <a:sym typeface="Verdana"/>
              </a:rPr>
              <a:t>Observable retry</a:t>
            </a:r>
            <a:endParaRPr sz="1800" b="1">
              <a:solidFill>
                <a:srgbClr val="025969"/>
              </a:solidFill>
              <a:latin typeface="Verdana"/>
              <a:ea typeface="Verdana"/>
              <a:cs typeface="Verdana"/>
              <a:sym typeface="Verdana"/>
            </a:endParaRPr>
          </a:p>
        </p:txBody>
      </p:sp>
      <p:sp>
        <p:nvSpPr>
          <p:cNvPr id="687" name="Google Shape;687;p94"/>
          <p:cNvSpPr txBox="1"/>
          <p:nvPr/>
        </p:nvSpPr>
        <p:spPr>
          <a:xfrm>
            <a:off x="188325" y="2965438"/>
            <a:ext cx="8886300" cy="11823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200">
                <a:solidFill>
                  <a:schemeClr val="dk1"/>
                </a:solidFill>
                <a:highlight>
                  <a:srgbClr val="FFFFFF"/>
                </a:highlight>
                <a:latin typeface="Verdana"/>
                <a:ea typeface="Verdana"/>
                <a:cs typeface="Verdana"/>
                <a:sym typeface="Verdana"/>
              </a:rPr>
              <a:t>Some errors can be handled by just retrying request such as if errors are transient and unlikely to repeat. For example if we have slow network error and our request could not become successful then there are the chances to make request successful if request is retried. We can retry request automatically by using </a:t>
            </a:r>
            <a:r>
              <a:rPr lang="en-GB" sz="1200">
                <a:solidFill>
                  <a:srgbClr val="990000"/>
                </a:solidFill>
                <a:highlight>
                  <a:srgbClr val="EFEBEB"/>
                </a:highlight>
                <a:latin typeface="Verdana"/>
                <a:ea typeface="Verdana"/>
                <a:cs typeface="Verdana"/>
                <a:sym typeface="Verdana"/>
              </a:rPr>
              <a:t>retry</a:t>
            </a:r>
            <a:r>
              <a:rPr lang="en-GB" sz="1200">
                <a:solidFill>
                  <a:schemeClr val="dk1"/>
                </a:solidFill>
                <a:highlight>
                  <a:srgbClr val="FFFFFF"/>
                </a:highlight>
                <a:latin typeface="Verdana"/>
                <a:ea typeface="Verdana"/>
                <a:cs typeface="Verdana"/>
                <a:sym typeface="Verdana"/>
              </a:rPr>
              <a:t> operator. It accepts number argument. Suppose we pass argument as </a:t>
            </a:r>
            <a:r>
              <a:rPr lang="en-GB" sz="1200">
                <a:solidFill>
                  <a:srgbClr val="990000"/>
                </a:solidFill>
                <a:highlight>
                  <a:srgbClr val="EFEBEB"/>
                </a:highlight>
                <a:latin typeface="Verdana"/>
                <a:ea typeface="Verdana"/>
                <a:cs typeface="Verdana"/>
                <a:sym typeface="Verdana"/>
              </a:rPr>
              <a:t>retry(3)</a:t>
            </a:r>
            <a:r>
              <a:rPr lang="en-GB" sz="1200">
                <a:solidFill>
                  <a:schemeClr val="dk1"/>
                </a:solidFill>
                <a:highlight>
                  <a:srgbClr val="FFFFFF"/>
                </a:highlight>
                <a:latin typeface="Verdana"/>
                <a:ea typeface="Verdana"/>
                <a:cs typeface="Verdana"/>
                <a:sym typeface="Verdana"/>
              </a:rPr>
              <a:t> then the request will be retried for 3 times. </a:t>
            </a:r>
            <a:endParaRPr sz="1200">
              <a:solidFill>
                <a:schemeClr val="dk1"/>
              </a:solidFill>
              <a:highlight>
                <a:srgbClr val="FFFFFF"/>
              </a:highlight>
              <a:latin typeface="Verdana"/>
              <a:ea typeface="Verdana"/>
              <a:cs typeface="Verdana"/>
              <a:sym typeface="Verdana"/>
            </a:endParaRPr>
          </a:p>
        </p:txBody>
      </p:sp>
      <p:pic>
        <p:nvPicPr>
          <p:cNvPr id="688" name="Google Shape;688;p94"/>
          <p:cNvPicPr preferRelativeResize="0"/>
          <p:nvPr/>
        </p:nvPicPr>
        <p:blipFill>
          <a:blip r:embed="rId3">
            <a:alphaModFix/>
          </a:blip>
          <a:stretch>
            <a:fillRect/>
          </a:stretch>
        </p:blipFill>
        <p:spPr>
          <a:xfrm>
            <a:off x="188325" y="4258875"/>
            <a:ext cx="8030452" cy="809625"/>
          </a:xfrm>
          <a:prstGeom prst="rect">
            <a:avLst/>
          </a:prstGeom>
          <a:noFill/>
          <a:ln>
            <a:noFill/>
          </a:ln>
        </p:spPr>
      </p:pic>
      <p:pic>
        <p:nvPicPr>
          <p:cNvPr id="689" name="Google Shape;689;p94"/>
          <p:cNvPicPr preferRelativeResize="0"/>
          <p:nvPr/>
        </p:nvPicPr>
        <p:blipFill>
          <a:blip r:embed="rId4">
            <a:alphaModFix/>
          </a:blip>
          <a:stretch>
            <a:fillRect/>
          </a:stretch>
        </p:blipFill>
        <p:spPr>
          <a:xfrm>
            <a:off x="264425" y="891650"/>
            <a:ext cx="2799100" cy="1500417"/>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95"/>
          <p:cNvSpPr txBox="1">
            <a:spLocks noGrp="1"/>
          </p:cNvSpPr>
          <p:nvPr>
            <p:ph type="ctrTitle"/>
          </p:nvPr>
        </p:nvSpPr>
        <p:spPr>
          <a:xfrm>
            <a:off x="400175" y="3136200"/>
            <a:ext cx="3719400" cy="180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a:t>ANGULAR </a:t>
            </a:r>
            <a:endParaRPr sz="3600"/>
          </a:p>
          <a:p>
            <a:pPr marL="0" lvl="0" indent="0" algn="l" rtl="0">
              <a:spcBef>
                <a:spcPts val="0"/>
              </a:spcBef>
              <a:spcAft>
                <a:spcPts val="0"/>
              </a:spcAft>
              <a:buNone/>
            </a:pPr>
            <a:r>
              <a:rPr lang="en-GB" sz="3600"/>
              <a:t>PIPES</a:t>
            </a:r>
            <a:endParaRPr sz="3600"/>
          </a:p>
        </p:txBody>
      </p:sp>
      <p:sp>
        <p:nvSpPr>
          <p:cNvPr id="695" name="Google Shape;695;p95"/>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2000" b="1">
                <a:solidFill>
                  <a:srgbClr val="3F5378"/>
                </a:solidFill>
                <a:latin typeface="Roboto Condensed"/>
                <a:ea typeface="Roboto Condensed"/>
                <a:cs typeface="Roboto Condensed"/>
                <a:sym typeface="Roboto Condensed"/>
              </a:rPr>
              <a:t>13</a:t>
            </a:r>
            <a:endParaRPr sz="3000" b="1">
              <a:solidFill>
                <a:srgbClr val="3F5378"/>
              </a:solidFill>
              <a:latin typeface="Roboto Condensed"/>
              <a:ea typeface="Roboto Condensed"/>
              <a:cs typeface="Roboto Condensed"/>
              <a:sym typeface="Roboto Condense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96"/>
          <p:cNvSpPr txBox="1">
            <a:spLocks noGrp="1"/>
          </p:cNvSpPr>
          <p:nvPr>
            <p:ph type="subTitle" idx="1"/>
          </p:nvPr>
        </p:nvSpPr>
        <p:spPr>
          <a:xfrm>
            <a:off x="186600" y="244875"/>
            <a:ext cx="8832300" cy="57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Pipes  </a:t>
            </a:r>
            <a:r>
              <a:rPr lang="en-GB" sz="1100"/>
              <a:t>http://voidcanvas.com/angular-2-pipes-filters/</a:t>
            </a:r>
            <a:endParaRPr sz="1100"/>
          </a:p>
        </p:txBody>
      </p:sp>
      <p:sp>
        <p:nvSpPr>
          <p:cNvPr id="701" name="Google Shape;701;p96"/>
          <p:cNvSpPr txBox="1"/>
          <p:nvPr/>
        </p:nvSpPr>
        <p:spPr>
          <a:xfrm>
            <a:off x="267950" y="816375"/>
            <a:ext cx="5605200" cy="13578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en-GB" sz="1200">
                <a:solidFill>
                  <a:srgbClr val="333333"/>
                </a:solidFill>
                <a:highlight>
                  <a:schemeClr val="lt1"/>
                </a:highlight>
                <a:latin typeface="Verdana"/>
                <a:ea typeface="Verdana"/>
                <a:cs typeface="Verdana"/>
                <a:sym typeface="Verdana"/>
              </a:rPr>
              <a:t>Angular provides a new way of filtering data. Pipes are a replacement for Angularjs filters</a:t>
            </a:r>
            <a:r>
              <a:rPr lang="en-GB" sz="1200">
                <a:solidFill>
                  <a:srgbClr val="333333"/>
                </a:solidFill>
                <a:highlight>
                  <a:srgbClr val="F7F7F7"/>
                </a:highlight>
                <a:latin typeface="Verdana"/>
                <a:ea typeface="Verdana"/>
                <a:cs typeface="Verdana"/>
                <a:sym typeface="Verdana"/>
              </a:rPr>
              <a:t>.</a:t>
            </a:r>
            <a:endParaRPr sz="1200">
              <a:solidFill>
                <a:srgbClr val="333333"/>
              </a:solidFill>
              <a:highlight>
                <a:srgbClr val="F7F7F7"/>
              </a:highlight>
              <a:latin typeface="Verdana"/>
              <a:ea typeface="Verdana"/>
              <a:cs typeface="Verdana"/>
              <a:sym typeface="Verdana"/>
            </a:endParaRPr>
          </a:p>
          <a:p>
            <a:pPr marL="0" lvl="0" indent="0" algn="l" rtl="0">
              <a:lnSpc>
                <a:spcPct val="150000"/>
              </a:lnSpc>
              <a:spcBef>
                <a:spcPts val="0"/>
              </a:spcBef>
              <a:spcAft>
                <a:spcPts val="0"/>
              </a:spcAft>
              <a:buNone/>
            </a:pPr>
            <a:r>
              <a:rPr lang="en-GB" sz="1200">
                <a:solidFill>
                  <a:srgbClr val="333333"/>
                </a:solidFill>
                <a:highlight>
                  <a:srgbClr val="FFFFFF"/>
                </a:highlight>
                <a:latin typeface="Verdana"/>
                <a:ea typeface="Verdana"/>
                <a:cs typeface="Verdana"/>
                <a:sym typeface="Verdana"/>
              </a:rPr>
              <a:t>Like a filter, a pipe also takes data as input and transforms it to the desired output. A basic example of using pipes is shown below</a:t>
            </a:r>
            <a:endParaRPr sz="1200">
              <a:solidFill>
                <a:srgbClr val="333333"/>
              </a:solidFill>
              <a:highlight>
                <a:srgbClr val="FFFFFF"/>
              </a:highlight>
            </a:endParaRPr>
          </a:p>
        </p:txBody>
      </p:sp>
      <p:pic>
        <p:nvPicPr>
          <p:cNvPr id="702" name="Google Shape;702;p96"/>
          <p:cNvPicPr preferRelativeResize="0"/>
          <p:nvPr/>
        </p:nvPicPr>
        <p:blipFill>
          <a:blip r:embed="rId3">
            <a:alphaModFix/>
          </a:blip>
          <a:stretch>
            <a:fillRect/>
          </a:stretch>
        </p:blipFill>
        <p:spPr>
          <a:xfrm>
            <a:off x="291563" y="3333950"/>
            <a:ext cx="8560875" cy="1575700"/>
          </a:xfrm>
          <a:prstGeom prst="rect">
            <a:avLst/>
          </a:prstGeom>
          <a:noFill/>
          <a:ln>
            <a:noFill/>
          </a:ln>
        </p:spPr>
      </p:pic>
      <p:pic>
        <p:nvPicPr>
          <p:cNvPr id="703" name="Google Shape;703;p96"/>
          <p:cNvPicPr preferRelativeResize="0"/>
          <p:nvPr/>
        </p:nvPicPr>
        <p:blipFill>
          <a:blip r:embed="rId4">
            <a:alphaModFix/>
          </a:blip>
          <a:stretch>
            <a:fillRect/>
          </a:stretch>
        </p:blipFill>
        <p:spPr>
          <a:xfrm>
            <a:off x="5807550" y="598500"/>
            <a:ext cx="3024705" cy="1575700"/>
          </a:xfrm>
          <a:prstGeom prst="rect">
            <a:avLst/>
          </a:prstGeom>
          <a:noFill/>
          <a:ln>
            <a:noFill/>
          </a:ln>
        </p:spPr>
      </p:pic>
      <p:sp>
        <p:nvSpPr>
          <p:cNvPr id="704" name="Google Shape;704;p96"/>
          <p:cNvSpPr txBox="1"/>
          <p:nvPr/>
        </p:nvSpPr>
        <p:spPr>
          <a:xfrm>
            <a:off x="271450" y="2281725"/>
            <a:ext cx="8560800" cy="969600"/>
          </a:xfrm>
          <a:prstGeom prst="rect">
            <a:avLst/>
          </a:prstGeom>
          <a:noFill/>
          <a:ln>
            <a:noFill/>
          </a:ln>
        </p:spPr>
        <p:txBody>
          <a:bodyPr spcFirstLastPara="1" wrap="square" lIns="91425" tIns="91425" rIns="91425" bIns="91425" anchor="ctr" anchorCtr="0">
            <a:noAutofit/>
          </a:bodyPr>
          <a:lstStyle/>
          <a:p>
            <a:pPr marL="457200" lvl="0" indent="-304800" algn="l" rtl="0">
              <a:lnSpc>
                <a:spcPct val="150000"/>
              </a:lnSpc>
              <a:spcBef>
                <a:spcPts val="0"/>
              </a:spcBef>
              <a:spcAft>
                <a:spcPts val="0"/>
              </a:spcAft>
              <a:buClr>
                <a:srgbClr val="333333"/>
              </a:buClr>
              <a:buSzPts val="1200"/>
              <a:buChar char="●"/>
            </a:pPr>
            <a:r>
              <a:rPr lang="en-GB" sz="1200" b="1">
                <a:solidFill>
                  <a:srgbClr val="333333"/>
                </a:solidFill>
                <a:latin typeface="Verdana"/>
                <a:ea typeface="Verdana"/>
                <a:cs typeface="Verdana"/>
                <a:sym typeface="Verdana"/>
              </a:rPr>
              <a:t>Passing Parameters : </a:t>
            </a:r>
            <a:r>
              <a:rPr lang="en-GB" sz="1200">
                <a:solidFill>
                  <a:srgbClr val="333333"/>
                </a:solidFill>
                <a:latin typeface="Verdana"/>
                <a:ea typeface="Verdana"/>
                <a:cs typeface="Verdana"/>
                <a:sym typeface="Verdana"/>
              </a:rPr>
              <a:t>A pipe can accept optional parameters to modify the output. To pass parameters to a pipe, simply add a colon and the parameter value to the end of the pipe expression.</a:t>
            </a:r>
            <a:endParaRPr sz="1200">
              <a:solidFill>
                <a:srgbClr val="333333"/>
              </a:solidFill>
              <a:latin typeface="Verdana"/>
              <a:ea typeface="Verdana"/>
              <a:cs typeface="Verdana"/>
              <a:sym typeface="Verdana"/>
            </a:endParaRPr>
          </a:p>
          <a:p>
            <a:pPr marL="457200" lvl="0" indent="-304800" algn="l" rtl="0">
              <a:lnSpc>
                <a:spcPct val="150000"/>
              </a:lnSpc>
              <a:spcBef>
                <a:spcPts val="0"/>
              </a:spcBef>
              <a:spcAft>
                <a:spcPts val="0"/>
              </a:spcAft>
              <a:buClr>
                <a:srgbClr val="333333"/>
              </a:buClr>
              <a:buSzPts val="1200"/>
              <a:buChar char="●"/>
            </a:pPr>
            <a:r>
              <a:rPr lang="en-GB" sz="1200" b="1">
                <a:solidFill>
                  <a:srgbClr val="333333"/>
                </a:solidFill>
                <a:latin typeface="Verdana"/>
                <a:ea typeface="Verdana"/>
                <a:cs typeface="Verdana"/>
                <a:sym typeface="Verdana"/>
              </a:rPr>
              <a:t>Chaining Pipes :</a:t>
            </a:r>
            <a:r>
              <a:rPr lang="en-GB" sz="1200">
                <a:solidFill>
                  <a:srgbClr val="333333"/>
                </a:solidFill>
                <a:latin typeface="Verdana"/>
                <a:ea typeface="Verdana"/>
                <a:cs typeface="Verdana"/>
                <a:sym typeface="Verdana"/>
              </a:rPr>
              <a:t> We can chain pipes together to make use of multiple pipes in one expression.</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97"/>
          <p:cNvSpPr txBox="1"/>
          <p:nvPr/>
        </p:nvSpPr>
        <p:spPr>
          <a:xfrm>
            <a:off x="294250" y="235400"/>
            <a:ext cx="8509800" cy="34722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en-GB" sz="1200">
                <a:solidFill>
                  <a:srgbClr val="333333"/>
                </a:solidFill>
                <a:latin typeface="Verdana"/>
                <a:ea typeface="Verdana"/>
                <a:cs typeface="Verdana"/>
                <a:sym typeface="Verdana"/>
              </a:rPr>
              <a:t>There are two categories of pipes:</a:t>
            </a:r>
            <a:endParaRPr sz="1200">
              <a:solidFill>
                <a:srgbClr val="333333"/>
              </a:solidFill>
              <a:latin typeface="Verdana"/>
              <a:ea typeface="Verdana"/>
              <a:cs typeface="Verdana"/>
              <a:sym typeface="Verdana"/>
            </a:endParaRPr>
          </a:p>
          <a:p>
            <a:pPr marL="0" lvl="0" indent="0" algn="l" rtl="0">
              <a:lnSpc>
                <a:spcPct val="150000"/>
              </a:lnSpc>
              <a:spcBef>
                <a:spcPts val="0"/>
              </a:spcBef>
              <a:spcAft>
                <a:spcPts val="0"/>
              </a:spcAft>
              <a:buClr>
                <a:schemeClr val="dk1"/>
              </a:buClr>
              <a:buSzPts val="1100"/>
              <a:buFont typeface="Arial"/>
              <a:buNone/>
            </a:pPr>
            <a:endParaRPr sz="1200">
              <a:solidFill>
                <a:srgbClr val="333333"/>
              </a:solidFill>
              <a:latin typeface="Verdana"/>
              <a:ea typeface="Verdana"/>
              <a:cs typeface="Verdana"/>
              <a:sym typeface="Verdana"/>
            </a:endParaRPr>
          </a:p>
          <a:p>
            <a:pPr marL="457200" lvl="0" indent="-304800" algn="l" rtl="0">
              <a:lnSpc>
                <a:spcPct val="150000"/>
              </a:lnSpc>
              <a:spcBef>
                <a:spcPts val="0"/>
              </a:spcBef>
              <a:spcAft>
                <a:spcPts val="0"/>
              </a:spcAft>
              <a:buClr>
                <a:srgbClr val="333333"/>
              </a:buClr>
              <a:buSzPts val="1200"/>
              <a:buFont typeface="Verdana"/>
              <a:buAutoNum type="arabicPeriod"/>
            </a:pPr>
            <a:r>
              <a:rPr lang="en-GB" sz="1200" b="1" i="1">
                <a:latin typeface="Verdana"/>
                <a:ea typeface="Verdana"/>
                <a:cs typeface="Verdana"/>
                <a:sym typeface="Verdana"/>
              </a:rPr>
              <a:t>Stateless</a:t>
            </a:r>
            <a:r>
              <a:rPr lang="en-GB" sz="1200" b="1">
                <a:latin typeface="Verdana"/>
                <a:ea typeface="Verdana"/>
                <a:cs typeface="Verdana"/>
                <a:sym typeface="Verdana"/>
              </a:rPr>
              <a:t> pipes</a:t>
            </a:r>
            <a:r>
              <a:rPr lang="en-GB" sz="1200">
                <a:solidFill>
                  <a:srgbClr val="333333"/>
                </a:solidFill>
                <a:latin typeface="Verdana"/>
                <a:ea typeface="Verdana"/>
                <a:cs typeface="Verdana"/>
                <a:sym typeface="Verdana"/>
              </a:rPr>
              <a:t> are pure functions that flow input </a:t>
            </a:r>
            <a:r>
              <a:rPr lang="en-GB" sz="1200" b="1">
                <a:solidFill>
                  <a:srgbClr val="980000"/>
                </a:solidFill>
                <a:latin typeface="Verdana"/>
                <a:ea typeface="Verdana"/>
                <a:cs typeface="Verdana"/>
                <a:sym typeface="Verdana"/>
              </a:rPr>
              <a:t>data through without remembering anything or causing detectable side-effects.</a:t>
            </a:r>
            <a:r>
              <a:rPr lang="en-GB" sz="1200">
                <a:solidFill>
                  <a:srgbClr val="333333"/>
                </a:solidFill>
                <a:latin typeface="Verdana"/>
                <a:ea typeface="Verdana"/>
                <a:cs typeface="Verdana"/>
                <a:sym typeface="Verdana"/>
              </a:rPr>
              <a:t> </a:t>
            </a:r>
            <a:r>
              <a:rPr lang="en-GB" sz="1200" b="1">
                <a:solidFill>
                  <a:srgbClr val="980000"/>
                </a:solidFill>
                <a:latin typeface="Verdana"/>
                <a:ea typeface="Verdana"/>
                <a:cs typeface="Verdana"/>
                <a:sym typeface="Verdana"/>
              </a:rPr>
              <a:t>Most pipes are stateless.</a:t>
            </a:r>
            <a:r>
              <a:rPr lang="en-GB" sz="1200">
                <a:solidFill>
                  <a:srgbClr val="333333"/>
                </a:solidFill>
                <a:latin typeface="Verdana"/>
                <a:ea typeface="Verdana"/>
                <a:cs typeface="Verdana"/>
                <a:sym typeface="Verdana"/>
              </a:rPr>
              <a:t> The </a:t>
            </a:r>
            <a:r>
              <a:rPr lang="en-GB" sz="1200">
                <a:highlight>
                  <a:srgbClr val="F7F7F7"/>
                </a:highlight>
                <a:latin typeface="Verdana"/>
                <a:ea typeface="Verdana"/>
                <a:cs typeface="Verdana"/>
                <a:sym typeface="Verdana"/>
              </a:rPr>
              <a:t>Currency Pipe</a:t>
            </a:r>
            <a:r>
              <a:rPr lang="en-GB" sz="1200">
                <a:solidFill>
                  <a:srgbClr val="333333"/>
                </a:solidFill>
                <a:latin typeface="Verdana"/>
                <a:ea typeface="Verdana"/>
                <a:cs typeface="Verdana"/>
                <a:sym typeface="Verdana"/>
              </a:rPr>
              <a:t> we used and the length pipe we created are examples of a stateless pipe.</a:t>
            </a:r>
            <a:endParaRPr sz="1200">
              <a:solidFill>
                <a:srgbClr val="333333"/>
              </a:solidFill>
              <a:latin typeface="Verdana"/>
              <a:ea typeface="Verdana"/>
              <a:cs typeface="Verdana"/>
              <a:sym typeface="Verdana"/>
            </a:endParaRPr>
          </a:p>
          <a:p>
            <a:pPr marL="457200" lvl="0" indent="-304800" algn="l" rtl="0">
              <a:lnSpc>
                <a:spcPct val="150000"/>
              </a:lnSpc>
              <a:spcBef>
                <a:spcPts val="0"/>
              </a:spcBef>
              <a:spcAft>
                <a:spcPts val="0"/>
              </a:spcAft>
              <a:buClr>
                <a:srgbClr val="333333"/>
              </a:buClr>
              <a:buSzPts val="1200"/>
              <a:buFont typeface="Verdana"/>
              <a:buAutoNum type="arabicPeriod"/>
            </a:pPr>
            <a:r>
              <a:rPr lang="en-GB" sz="1200" b="1" i="1">
                <a:latin typeface="Verdana"/>
                <a:ea typeface="Verdana"/>
                <a:cs typeface="Verdana"/>
                <a:sym typeface="Verdana"/>
              </a:rPr>
              <a:t>Stateful</a:t>
            </a:r>
            <a:r>
              <a:rPr lang="en-GB" sz="1200" b="1">
                <a:latin typeface="Verdana"/>
                <a:ea typeface="Verdana"/>
                <a:cs typeface="Verdana"/>
                <a:sym typeface="Verdana"/>
              </a:rPr>
              <a:t> pipes</a:t>
            </a:r>
            <a:r>
              <a:rPr lang="en-GB" sz="1200">
                <a:solidFill>
                  <a:srgbClr val="333333"/>
                </a:solidFill>
                <a:latin typeface="Verdana"/>
                <a:ea typeface="Verdana"/>
                <a:cs typeface="Verdana"/>
                <a:sym typeface="Verdana"/>
              </a:rPr>
              <a:t> are those which can manage the state of the data they transform. </a:t>
            </a:r>
            <a:r>
              <a:rPr lang="en-GB" sz="1200" b="1">
                <a:solidFill>
                  <a:srgbClr val="980000"/>
                </a:solidFill>
                <a:latin typeface="Verdana"/>
                <a:ea typeface="Verdana"/>
                <a:cs typeface="Verdana"/>
                <a:sym typeface="Verdana"/>
              </a:rPr>
              <a:t>A pipe that creates an HTTP request, stores the response and displays the output, is a stateful pipe.</a:t>
            </a:r>
            <a:r>
              <a:rPr lang="en-GB" sz="1200">
                <a:solidFill>
                  <a:srgbClr val="333333"/>
                </a:solidFill>
                <a:latin typeface="Verdana"/>
                <a:ea typeface="Verdana"/>
                <a:cs typeface="Verdana"/>
                <a:sym typeface="Verdana"/>
              </a:rPr>
              <a:t> Stateful Pipes should be used cautiously. </a:t>
            </a:r>
            <a:r>
              <a:rPr lang="en-GB" sz="1200" b="1">
                <a:solidFill>
                  <a:srgbClr val="980000"/>
                </a:solidFill>
                <a:highlight>
                  <a:srgbClr val="FFFFFF"/>
                </a:highlight>
                <a:latin typeface="Verdana"/>
                <a:ea typeface="Verdana"/>
                <a:cs typeface="Verdana"/>
                <a:sym typeface="Verdana"/>
              </a:rPr>
              <a:t>Angular provides </a:t>
            </a:r>
            <a:r>
              <a:rPr lang="en-GB" sz="1200" b="1">
                <a:solidFill>
                  <a:srgbClr val="980000"/>
                </a:solidFill>
                <a:highlight>
                  <a:srgbClr val="F7F7F7"/>
                </a:highlight>
                <a:latin typeface="Verdana"/>
                <a:ea typeface="Verdana"/>
                <a:cs typeface="Verdana"/>
                <a:sym typeface="Verdana"/>
              </a:rPr>
              <a:t>AsyncPipe</a:t>
            </a:r>
            <a:r>
              <a:rPr lang="en-GB" sz="1200" b="1">
                <a:solidFill>
                  <a:srgbClr val="980000"/>
                </a:solidFill>
                <a:highlight>
                  <a:srgbClr val="FFFFFF"/>
                </a:highlight>
                <a:latin typeface="Verdana"/>
                <a:ea typeface="Verdana"/>
                <a:cs typeface="Verdana"/>
                <a:sym typeface="Verdana"/>
              </a:rPr>
              <a:t>, which is stateful.</a:t>
            </a:r>
            <a:endParaRPr sz="1200" b="1">
              <a:solidFill>
                <a:srgbClr val="980000"/>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None/>
            </a:pPr>
            <a:endParaRPr sz="1200">
              <a:solidFill>
                <a:srgbClr val="333333"/>
              </a:solidFill>
              <a:highlight>
                <a:srgbClr val="FFFFFF"/>
              </a:highlight>
              <a:latin typeface="Verdana"/>
              <a:ea typeface="Verdana"/>
              <a:cs typeface="Verdana"/>
              <a:sym typeface="Verdana"/>
            </a:endParaRPr>
          </a:p>
          <a:p>
            <a:pPr marL="0" lvl="0" indent="0" algn="l" rtl="0">
              <a:lnSpc>
                <a:spcPct val="150000"/>
              </a:lnSpc>
              <a:spcBef>
                <a:spcPts val="0"/>
              </a:spcBef>
              <a:spcAft>
                <a:spcPts val="0"/>
              </a:spcAft>
              <a:buNone/>
            </a:pPr>
            <a:r>
              <a:rPr lang="en-GB" sz="1200">
                <a:solidFill>
                  <a:srgbClr val="333333"/>
                </a:solidFill>
                <a:highlight>
                  <a:srgbClr val="FFFFFF"/>
                </a:highlight>
                <a:latin typeface="Verdana"/>
                <a:ea typeface="Verdana"/>
                <a:cs typeface="Verdana"/>
                <a:sym typeface="Verdana"/>
              </a:rPr>
              <a:t>Pipes are stateless by default. We must declare a pipe to be stateful by setting the pure property of the </a:t>
            </a:r>
            <a:r>
              <a:rPr lang="en-GB" sz="1200">
                <a:solidFill>
                  <a:srgbClr val="333333"/>
                </a:solidFill>
                <a:highlight>
                  <a:srgbClr val="F7F7F7"/>
                </a:highlight>
                <a:latin typeface="Verdana"/>
                <a:ea typeface="Verdana"/>
                <a:cs typeface="Verdana"/>
                <a:sym typeface="Verdana"/>
              </a:rPr>
              <a:t>@Pipe</a:t>
            </a:r>
            <a:r>
              <a:rPr lang="en-GB" sz="1200">
                <a:solidFill>
                  <a:srgbClr val="333333"/>
                </a:solidFill>
                <a:highlight>
                  <a:srgbClr val="FFFFFF"/>
                </a:highlight>
                <a:latin typeface="Verdana"/>
                <a:ea typeface="Verdana"/>
                <a:cs typeface="Verdana"/>
                <a:sym typeface="Verdana"/>
              </a:rPr>
              <a:t> decorator to false. </a:t>
            </a:r>
            <a:endParaRPr sz="1200">
              <a:solidFill>
                <a:srgbClr val="333333"/>
              </a:solidFill>
              <a:highlight>
                <a:srgbClr val="FFFFFF"/>
              </a:highlight>
              <a:latin typeface="Verdana"/>
              <a:ea typeface="Verdana"/>
              <a:cs typeface="Verdana"/>
              <a:sym typeface="Verdana"/>
            </a:endParaRPr>
          </a:p>
        </p:txBody>
      </p:sp>
      <p:pic>
        <p:nvPicPr>
          <p:cNvPr id="710" name="Google Shape;710;p97"/>
          <p:cNvPicPr preferRelativeResize="0"/>
          <p:nvPr/>
        </p:nvPicPr>
        <p:blipFill>
          <a:blip r:embed="rId3">
            <a:alphaModFix/>
          </a:blip>
          <a:stretch>
            <a:fillRect/>
          </a:stretch>
        </p:blipFill>
        <p:spPr>
          <a:xfrm>
            <a:off x="370450" y="3766250"/>
            <a:ext cx="5037398" cy="9428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98"/>
          <p:cNvSpPr txBox="1">
            <a:spLocks noGrp="1"/>
          </p:cNvSpPr>
          <p:nvPr>
            <p:ph type="subTitle" idx="1"/>
          </p:nvPr>
        </p:nvSpPr>
        <p:spPr>
          <a:xfrm>
            <a:off x="186600" y="1294700"/>
            <a:ext cx="8832300" cy="1730700"/>
          </a:xfrm>
          <a:prstGeom prst="rect">
            <a:avLst/>
          </a:prstGeom>
        </p:spPr>
        <p:txBody>
          <a:bodyPr spcFirstLastPara="1" wrap="square" lIns="91425" tIns="91425" rIns="91425" bIns="91425" anchor="t" anchorCtr="0">
            <a:noAutofit/>
          </a:bodyPr>
          <a:lstStyle/>
          <a:p>
            <a:pPr marL="457200" marR="25400" lvl="0" indent="-304800" algn="just" rtl="0">
              <a:lnSpc>
                <a:spcPct val="150000"/>
              </a:lnSpc>
              <a:spcBef>
                <a:spcPts val="0"/>
              </a:spcBef>
              <a:spcAft>
                <a:spcPts val="0"/>
              </a:spcAft>
              <a:buClr>
                <a:schemeClr val="dk1"/>
              </a:buClr>
              <a:buSzPts val="1200"/>
              <a:buFont typeface="Verdana"/>
              <a:buChar char="➔"/>
            </a:pPr>
            <a:r>
              <a:rPr lang="en-GB" sz="1200">
                <a:solidFill>
                  <a:schemeClr val="dk1"/>
                </a:solidFill>
                <a:latin typeface="Verdana"/>
                <a:ea typeface="Verdana"/>
                <a:cs typeface="Verdana"/>
                <a:sym typeface="Verdana"/>
              </a:rPr>
              <a:t>Pipename − This is the name of the pipe.</a:t>
            </a:r>
            <a:endParaRPr sz="1200">
              <a:solidFill>
                <a:schemeClr val="dk1"/>
              </a:solidFill>
              <a:latin typeface="Verdana"/>
              <a:ea typeface="Verdana"/>
              <a:cs typeface="Verdana"/>
              <a:sym typeface="Verdana"/>
            </a:endParaRPr>
          </a:p>
          <a:p>
            <a:pPr marL="457200" marR="25400" lvl="0" indent="-304800" algn="just" rtl="0">
              <a:lnSpc>
                <a:spcPct val="150000"/>
              </a:lnSpc>
              <a:spcBef>
                <a:spcPts val="0"/>
              </a:spcBef>
              <a:spcAft>
                <a:spcPts val="0"/>
              </a:spcAft>
              <a:buClr>
                <a:schemeClr val="dk1"/>
              </a:buClr>
              <a:buSzPts val="1200"/>
              <a:buFont typeface="Verdana"/>
              <a:buChar char="➔"/>
            </a:pPr>
            <a:r>
              <a:rPr lang="en-GB" sz="1200">
                <a:solidFill>
                  <a:schemeClr val="dk1"/>
                </a:solidFill>
                <a:latin typeface="Verdana"/>
                <a:ea typeface="Verdana"/>
                <a:cs typeface="Verdana"/>
                <a:sym typeface="Verdana"/>
              </a:rPr>
              <a:t>Pipeclass − This is name of the class assigned to the custom pipe.</a:t>
            </a:r>
            <a:endParaRPr sz="1200">
              <a:solidFill>
                <a:schemeClr val="dk1"/>
              </a:solidFill>
              <a:latin typeface="Verdana"/>
              <a:ea typeface="Verdana"/>
              <a:cs typeface="Verdana"/>
              <a:sym typeface="Verdana"/>
            </a:endParaRPr>
          </a:p>
          <a:p>
            <a:pPr marL="457200" marR="25400" lvl="0" indent="-304800" algn="just" rtl="0">
              <a:lnSpc>
                <a:spcPct val="150000"/>
              </a:lnSpc>
              <a:spcBef>
                <a:spcPts val="0"/>
              </a:spcBef>
              <a:spcAft>
                <a:spcPts val="0"/>
              </a:spcAft>
              <a:buClr>
                <a:schemeClr val="dk1"/>
              </a:buClr>
              <a:buSzPts val="1200"/>
              <a:buFont typeface="Verdana"/>
              <a:buChar char="➔"/>
            </a:pPr>
            <a:r>
              <a:rPr lang="en-GB" sz="1200">
                <a:solidFill>
                  <a:schemeClr val="dk1"/>
                </a:solidFill>
                <a:latin typeface="Verdana"/>
                <a:ea typeface="Verdana"/>
                <a:cs typeface="Verdana"/>
                <a:sym typeface="Verdana"/>
              </a:rPr>
              <a:t>Transform − This is the function to work with the pipe.</a:t>
            </a:r>
            <a:endParaRPr sz="1200">
              <a:solidFill>
                <a:schemeClr val="dk1"/>
              </a:solidFill>
              <a:latin typeface="Verdana"/>
              <a:ea typeface="Verdana"/>
              <a:cs typeface="Verdana"/>
              <a:sym typeface="Verdana"/>
            </a:endParaRPr>
          </a:p>
          <a:p>
            <a:pPr marL="457200" marR="25400" lvl="0" indent="-304800" algn="just" rtl="0">
              <a:lnSpc>
                <a:spcPct val="150000"/>
              </a:lnSpc>
              <a:spcBef>
                <a:spcPts val="0"/>
              </a:spcBef>
              <a:spcAft>
                <a:spcPts val="0"/>
              </a:spcAft>
              <a:buClr>
                <a:schemeClr val="dk1"/>
              </a:buClr>
              <a:buSzPts val="1200"/>
              <a:buFont typeface="Verdana"/>
              <a:buChar char="➔"/>
            </a:pPr>
            <a:r>
              <a:rPr lang="en-GB" sz="1200">
                <a:solidFill>
                  <a:schemeClr val="dk1"/>
                </a:solidFill>
                <a:latin typeface="Verdana"/>
                <a:ea typeface="Verdana"/>
                <a:cs typeface="Verdana"/>
                <a:sym typeface="Verdana"/>
              </a:rPr>
              <a:t>Parameters − This are the parameters which are passed to the pipe.</a:t>
            </a:r>
            <a:endParaRPr sz="1200">
              <a:solidFill>
                <a:schemeClr val="dk1"/>
              </a:solidFill>
              <a:latin typeface="Verdana"/>
              <a:ea typeface="Verdana"/>
              <a:cs typeface="Verdana"/>
              <a:sym typeface="Verdana"/>
            </a:endParaRPr>
          </a:p>
          <a:p>
            <a:pPr marL="457200" marR="25400" lvl="0" indent="-304800" algn="just" rtl="0">
              <a:lnSpc>
                <a:spcPct val="150000"/>
              </a:lnSpc>
              <a:spcBef>
                <a:spcPts val="0"/>
              </a:spcBef>
              <a:spcAft>
                <a:spcPts val="0"/>
              </a:spcAft>
              <a:buClr>
                <a:schemeClr val="dk1"/>
              </a:buClr>
              <a:buSzPts val="1200"/>
              <a:buFont typeface="Verdana"/>
              <a:buChar char="➔"/>
            </a:pPr>
            <a:r>
              <a:rPr lang="en-GB" sz="1200">
                <a:solidFill>
                  <a:schemeClr val="dk1"/>
                </a:solidFill>
                <a:latin typeface="Verdana"/>
                <a:ea typeface="Verdana"/>
                <a:cs typeface="Verdana"/>
                <a:sym typeface="Verdana"/>
              </a:rPr>
              <a:t>Returntype − This is the return type of the pipe.</a:t>
            </a:r>
            <a:endParaRPr sz="1200">
              <a:solidFill>
                <a:schemeClr val="dk1"/>
              </a:solidFill>
              <a:latin typeface="Verdana"/>
              <a:ea typeface="Verdana"/>
              <a:cs typeface="Verdana"/>
              <a:sym typeface="Verdana"/>
            </a:endParaRPr>
          </a:p>
          <a:p>
            <a:pPr marL="0" lvl="0" indent="0" algn="ctr" rtl="0">
              <a:spcBef>
                <a:spcPts val="1000"/>
              </a:spcBef>
              <a:spcAft>
                <a:spcPts val="0"/>
              </a:spcAft>
              <a:buClr>
                <a:schemeClr val="dk1"/>
              </a:buClr>
              <a:buSzPts val="1100"/>
              <a:buFont typeface="Arial"/>
              <a:buNone/>
            </a:pPr>
            <a:endParaRPr/>
          </a:p>
          <a:p>
            <a:pPr marL="0" lvl="0" indent="0" algn="ctr" rtl="0">
              <a:spcBef>
                <a:spcPts val="0"/>
              </a:spcBef>
              <a:spcAft>
                <a:spcPts val="0"/>
              </a:spcAft>
              <a:buNone/>
            </a:pPr>
            <a:endParaRPr/>
          </a:p>
        </p:txBody>
      </p:sp>
      <p:sp>
        <p:nvSpPr>
          <p:cNvPr id="716" name="Google Shape;716;p98"/>
          <p:cNvSpPr txBox="1"/>
          <p:nvPr/>
        </p:nvSpPr>
        <p:spPr>
          <a:xfrm>
            <a:off x="305200" y="800350"/>
            <a:ext cx="8565900" cy="6354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200">
                <a:solidFill>
                  <a:schemeClr val="dk1"/>
                </a:solidFill>
                <a:highlight>
                  <a:srgbClr val="FFFFFF"/>
                </a:highlight>
                <a:latin typeface="Verdana"/>
                <a:ea typeface="Verdana"/>
                <a:cs typeface="Verdana"/>
                <a:sym typeface="Verdana"/>
              </a:rPr>
              <a:t>Angular also has the facility to create custom pipes. </a:t>
            </a:r>
            <a:r>
              <a:rPr lang="en-GB" sz="1200">
                <a:solidFill>
                  <a:srgbClr val="333333"/>
                </a:solidFill>
                <a:highlight>
                  <a:schemeClr val="lt1"/>
                </a:highlight>
                <a:latin typeface="Verdana"/>
                <a:ea typeface="Verdana"/>
                <a:cs typeface="Verdana"/>
                <a:sym typeface="Verdana"/>
              </a:rPr>
              <a:t>To create a pipe we use the </a:t>
            </a:r>
            <a:r>
              <a:rPr lang="en-GB" sz="1200">
                <a:solidFill>
                  <a:srgbClr val="F4645F"/>
                </a:solidFill>
                <a:highlight>
                  <a:srgbClr val="F0F2F1"/>
                </a:highlight>
                <a:latin typeface="Verdana"/>
                <a:ea typeface="Verdana"/>
                <a:cs typeface="Verdana"/>
                <a:sym typeface="Verdana"/>
              </a:rPr>
              <a:t>@Pipe</a:t>
            </a:r>
            <a:r>
              <a:rPr lang="en-GB" sz="1200">
                <a:solidFill>
                  <a:srgbClr val="333333"/>
                </a:solidFill>
                <a:highlight>
                  <a:schemeClr val="lt1"/>
                </a:highlight>
                <a:latin typeface="Verdana"/>
                <a:ea typeface="Verdana"/>
                <a:cs typeface="Verdana"/>
                <a:sym typeface="Verdana"/>
              </a:rPr>
              <a:t> decorator.</a:t>
            </a:r>
            <a:endParaRPr sz="1200">
              <a:solidFill>
                <a:srgbClr val="333333"/>
              </a:solidFill>
              <a:highlight>
                <a:schemeClr val="lt1"/>
              </a:highlight>
              <a:latin typeface="Verdana"/>
              <a:ea typeface="Verdana"/>
              <a:cs typeface="Verdana"/>
              <a:sym typeface="Verdana"/>
            </a:endParaRPr>
          </a:p>
          <a:p>
            <a:pPr marL="0" lvl="0" indent="0" algn="l" rtl="0">
              <a:spcBef>
                <a:spcPts val="0"/>
              </a:spcBef>
              <a:spcAft>
                <a:spcPts val="0"/>
              </a:spcAft>
              <a:buNone/>
            </a:pPr>
            <a:endParaRPr sz="1350">
              <a:solidFill>
                <a:srgbClr val="333333"/>
              </a:solidFill>
              <a:highlight>
                <a:schemeClr val="lt1"/>
              </a:highlight>
            </a:endParaRPr>
          </a:p>
        </p:txBody>
      </p:sp>
      <p:pic>
        <p:nvPicPr>
          <p:cNvPr id="717" name="Google Shape;717;p98"/>
          <p:cNvPicPr preferRelativeResize="0"/>
          <p:nvPr/>
        </p:nvPicPr>
        <p:blipFill>
          <a:blip r:embed="rId3">
            <a:alphaModFix/>
          </a:blip>
          <a:stretch>
            <a:fillRect/>
          </a:stretch>
        </p:blipFill>
        <p:spPr>
          <a:xfrm>
            <a:off x="362225" y="3025400"/>
            <a:ext cx="5580675" cy="1531375"/>
          </a:xfrm>
          <a:prstGeom prst="rect">
            <a:avLst/>
          </a:prstGeom>
          <a:noFill/>
          <a:ln>
            <a:noFill/>
          </a:ln>
        </p:spPr>
      </p:pic>
      <p:sp>
        <p:nvSpPr>
          <p:cNvPr id="718" name="Google Shape;718;p98"/>
          <p:cNvSpPr txBox="1"/>
          <p:nvPr/>
        </p:nvSpPr>
        <p:spPr>
          <a:xfrm>
            <a:off x="247175" y="0"/>
            <a:ext cx="8623800" cy="682800"/>
          </a:xfrm>
          <a:prstGeom prst="rect">
            <a:avLst/>
          </a:prstGeom>
          <a:noFill/>
          <a:ln>
            <a:noFill/>
          </a:ln>
        </p:spPr>
        <p:txBody>
          <a:bodyPr spcFirstLastPara="1" wrap="square" lIns="91425" tIns="91425" rIns="91425" bIns="91425" anchor="ctr" anchorCtr="0">
            <a:noAutofit/>
          </a:bodyPr>
          <a:lstStyle/>
          <a:p>
            <a:pPr marL="0" marR="939800" lvl="0" indent="0" algn="l" rtl="0">
              <a:spcBef>
                <a:spcPts val="900"/>
              </a:spcBef>
              <a:spcAft>
                <a:spcPts val="500"/>
              </a:spcAft>
              <a:buNone/>
            </a:pPr>
            <a:r>
              <a:rPr lang="en-GB" sz="2800">
                <a:solidFill>
                  <a:schemeClr val="dk1"/>
                </a:solidFill>
              </a:rPr>
              <a:t>Custom Pipes</a:t>
            </a:r>
            <a:endParaRPr sz="2800">
              <a:solidFill>
                <a:schemeClr val="dk1"/>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99"/>
          <p:cNvSpPr txBox="1">
            <a:spLocks noGrp="1"/>
          </p:cNvSpPr>
          <p:nvPr>
            <p:ph type="ctrTitle"/>
          </p:nvPr>
        </p:nvSpPr>
        <p:spPr>
          <a:xfrm>
            <a:off x="400175" y="3136200"/>
            <a:ext cx="3719400" cy="180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a:t>ANGULAR </a:t>
            </a:r>
            <a:endParaRPr sz="3600"/>
          </a:p>
          <a:p>
            <a:pPr marL="0" lvl="0" indent="0" algn="l" rtl="0">
              <a:spcBef>
                <a:spcPts val="0"/>
              </a:spcBef>
              <a:spcAft>
                <a:spcPts val="0"/>
              </a:spcAft>
              <a:buNone/>
            </a:pPr>
            <a:r>
              <a:rPr lang="en-GB" sz="3600"/>
              <a:t>FORMS</a:t>
            </a:r>
            <a:endParaRPr sz="3600"/>
          </a:p>
        </p:txBody>
      </p:sp>
      <p:sp>
        <p:nvSpPr>
          <p:cNvPr id="724" name="Google Shape;724;p99"/>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2000" b="1">
                <a:solidFill>
                  <a:srgbClr val="3F5378"/>
                </a:solidFill>
                <a:latin typeface="Roboto Condensed"/>
                <a:ea typeface="Roboto Condensed"/>
                <a:cs typeface="Roboto Condensed"/>
                <a:sym typeface="Roboto Condensed"/>
              </a:rPr>
              <a:t>14</a:t>
            </a:r>
            <a:endParaRPr sz="3000" b="1">
              <a:solidFill>
                <a:srgbClr val="3F5378"/>
              </a:solidFill>
              <a:latin typeface="Roboto Condensed"/>
              <a:ea typeface="Roboto Condensed"/>
              <a:cs typeface="Roboto Condensed"/>
              <a:sym typeface="Roboto Condense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100"/>
          <p:cNvSpPr txBox="1"/>
          <p:nvPr/>
        </p:nvSpPr>
        <p:spPr>
          <a:xfrm>
            <a:off x="129475" y="117700"/>
            <a:ext cx="8874600" cy="423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2400"/>
              </a:spcBef>
              <a:spcAft>
                <a:spcPts val="2000"/>
              </a:spcAft>
              <a:buClr>
                <a:schemeClr val="dk1"/>
              </a:buClr>
              <a:buSzPts val="1100"/>
              <a:buFont typeface="Arial"/>
              <a:buNone/>
            </a:pPr>
            <a:r>
              <a:rPr lang="en-GB" sz="2300" b="1">
                <a:solidFill>
                  <a:srgbClr val="333333"/>
                </a:solidFill>
              </a:rPr>
              <a:t>FORMS</a:t>
            </a:r>
            <a:endParaRPr sz="1200">
              <a:solidFill>
                <a:srgbClr val="333333"/>
              </a:solidFill>
              <a:latin typeface="Verdana"/>
              <a:ea typeface="Verdana"/>
              <a:cs typeface="Verdana"/>
              <a:sym typeface="Verdana"/>
            </a:endParaRPr>
          </a:p>
        </p:txBody>
      </p:sp>
      <p:sp>
        <p:nvSpPr>
          <p:cNvPr id="730" name="Google Shape;730;p100"/>
          <p:cNvSpPr txBox="1"/>
          <p:nvPr/>
        </p:nvSpPr>
        <p:spPr>
          <a:xfrm>
            <a:off x="188325" y="541300"/>
            <a:ext cx="8686200" cy="246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200">
                <a:solidFill>
                  <a:srgbClr val="333333"/>
                </a:solidFill>
                <a:latin typeface="Verdana"/>
                <a:ea typeface="Verdana"/>
                <a:cs typeface="Verdana"/>
                <a:sym typeface="Verdana"/>
              </a:rPr>
              <a:t>Angular is much more flexible than Angular 1.x for handling forms — we are no longer restricted to relying solely on </a:t>
            </a:r>
            <a:r>
              <a:rPr lang="en-GB" sz="1200">
                <a:solidFill>
                  <a:srgbClr val="333333"/>
                </a:solidFill>
                <a:highlight>
                  <a:srgbClr val="F7F7F7"/>
                </a:highlight>
                <a:latin typeface="Verdana"/>
                <a:ea typeface="Verdana"/>
                <a:cs typeface="Verdana"/>
                <a:sym typeface="Verdana"/>
              </a:rPr>
              <a:t>ngModel</a:t>
            </a:r>
            <a:r>
              <a:rPr lang="en-GB" sz="1200">
                <a:solidFill>
                  <a:srgbClr val="333333"/>
                </a:solidFill>
                <a:latin typeface="Verdana"/>
                <a:ea typeface="Verdana"/>
                <a:cs typeface="Verdana"/>
                <a:sym typeface="Verdana"/>
              </a:rPr>
              <a:t>. Instead, we are given degrees of simplicity and power, depending on the form's purpose.</a:t>
            </a:r>
            <a:endParaRPr sz="1200">
              <a:solidFill>
                <a:srgbClr val="333333"/>
              </a:solidFill>
              <a:latin typeface="Verdana"/>
              <a:ea typeface="Verdana"/>
              <a:cs typeface="Verdana"/>
              <a:sym typeface="Verdana"/>
            </a:endParaRPr>
          </a:p>
          <a:p>
            <a:pPr marL="38100" marR="38100" lvl="0" indent="0" algn="ctr" rtl="0">
              <a:lnSpc>
                <a:spcPct val="133333"/>
              </a:lnSpc>
              <a:spcBef>
                <a:spcPts val="1000"/>
              </a:spcBef>
              <a:spcAft>
                <a:spcPts val="0"/>
              </a:spcAft>
              <a:buNone/>
            </a:pPr>
            <a:endParaRPr sz="1200">
              <a:solidFill>
                <a:srgbClr val="555555"/>
              </a:solidFill>
              <a:highlight>
                <a:schemeClr val="lt2"/>
              </a:highlight>
              <a:latin typeface="Verdana"/>
              <a:ea typeface="Verdana"/>
              <a:cs typeface="Verdana"/>
              <a:sym typeface="Verdana"/>
            </a:endParaRPr>
          </a:p>
          <a:p>
            <a:pPr marL="457200" lvl="0" indent="-304800" algn="l" rtl="0">
              <a:lnSpc>
                <a:spcPct val="115000"/>
              </a:lnSpc>
              <a:spcBef>
                <a:spcPts val="0"/>
              </a:spcBef>
              <a:spcAft>
                <a:spcPts val="0"/>
              </a:spcAft>
              <a:buClr>
                <a:srgbClr val="333333"/>
              </a:buClr>
              <a:buSzPts val="1200"/>
              <a:buFont typeface="Verdana"/>
              <a:buChar char="➔"/>
            </a:pPr>
            <a:r>
              <a:rPr lang="en-GB" sz="1200" b="1">
                <a:solidFill>
                  <a:srgbClr val="555555"/>
                </a:solidFill>
                <a:latin typeface="Verdana"/>
                <a:ea typeface="Verdana"/>
                <a:cs typeface="Verdana"/>
                <a:sym typeface="Verdana"/>
              </a:rPr>
              <a:t>Template-Driven Forms</a:t>
            </a:r>
            <a:r>
              <a:rPr lang="en-GB" sz="1200">
                <a:solidFill>
                  <a:srgbClr val="333333"/>
                </a:solidFill>
                <a:latin typeface="Verdana"/>
                <a:ea typeface="Verdana"/>
                <a:cs typeface="Verdana"/>
                <a:sym typeface="Verdana"/>
              </a:rPr>
              <a:t> places most of the form handling logic within that form's template</a:t>
            </a:r>
            <a:endParaRPr sz="1200">
              <a:solidFill>
                <a:srgbClr val="333333"/>
              </a:solidFill>
              <a:latin typeface="Verdana"/>
              <a:ea typeface="Verdana"/>
              <a:cs typeface="Verdana"/>
              <a:sym typeface="Verdana"/>
            </a:endParaRPr>
          </a:p>
          <a:p>
            <a:pPr marL="457200" lvl="0" indent="-304800" algn="l" rtl="0">
              <a:lnSpc>
                <a:spcPct val="115000"/>
              </a:lnSpc>
              <a:spcBef>
                <a:spcPts val="0"/>
              </a:spcBef>
              <a:spcAft>
                <a:spcPts val="0"/>
              </a:spcAft>
              <a:buClr>
                <a:srgbClr val="333333"/>
              </a:buClr>
              <a:buSzPts val="1200"/>
              <a:buFont typeface="Verdana"/>
              <a:buChar char="➔"/>
            </a:pPr>
            <a:r>
              <a:rPr lang="en-GB" sz="1200" b="1">
                <a:solidFill>
                  <a:srgbClr val="434343"/>
                </a:solidFill>
                <a:latin typeface="Verdana"/>
                <a:ea typeface="Verdana"/>
                <a:cs typeface="Verdana"/>
                <a:sym typeface="Verdana"/>
              </a:rPr>
              <a:t>Reactive Forms</a:t>
            </a:r>
            <a:r>
              <a:rPr lang="en-GB" sz="1200">
                <a:solidFill>
                  <a:srgbClr val="333333"/>
                </a:solidFill>
                <a:latin typeface="Verdana"/>
                <a:ea typeface="Verdana"/>
                <a:cs typeface="Verdana"/>
                <a:sym typeface="Verdana"/>
              </a:rPr>
              <a:t> places form handling logic within a component's class properties and provides interaction through observables</a:t>
            </a:r>
            <a:endParaRPr sz="1200">
              <a:solidFill>
                <a:srgbClr val="333333"/>
              </a:solidFill>
              <a:latin typeface="Verdana"/>
              <a:ea typeface="Verdana"/>
              <a:cs typeface="Verdana"/>
              <a:sym typeface="Verdana"/>
            </a:endParaRPr>
          </a:p>
          <a:p>
            <a:pPr marL="0" lvl="0" indent="0" algn="l" rtl="0">
              <a:lnSpc>
                <a:spcPct val="115000"/>
              </a:lnSpc>
              <a:spcBef>
                <a:spcPts val="0"/>
              </a:spcBef>
              <a:spcAft>
                <a:spcPts val="0"/>
              </a:spcAft>
              <a:buNone/>
            </a:pPr>
            <a:endParaRPr sz="1200">
              <a:solidFill>
                <a:srgbClr val="333333"/>
              </a:solidFill>
              <a:latin typeface="Verdana"/>
              <a:ea typeface="Verdana"/>
              <a:cs typeface="Verdana"/>
              <a:sym typeface="Verdana"/>
            </a:endParaRPr>
          </a:p>
          <a:p>
            <a:pPr marL="0" lvl="0" indent="0" algn="l" rtl="0">
              <a:lnSpc>
                <a:spcPct val="115000"/>
              </a:lnSpc>
              <a:spcBef>
                <a:spcPts val="0"/>
              </a:spcBef>
              <a:spcAft>
                <a:spcPts val="0"/>
              </a:spcAft>
              <a:buNone/>
            </a:pPr>
            <a:r>
              <a:rPr lang="en-GB" sz="1200">
                <a:solidFill>
                  <a:srgbClr val="333333"/>
                </a:solidFill>
                <a:highlight>
                  <a:schemeClr val="lt1"/>
                </a:highlight>
                <a:latin typeface="Verdana"/>
                <a:ea typeface="Verdana"/>
                <a:cs typeface="Verdana"/>
                <a:sym typeface="Verdana"/>
              </a:rPr>
              <a:t>We need to bootstrap our application using the </a:t>
            </a:r>
            <a:r>
              <a:rPr lang="en-GB" sz="1200">
                <a:solidFill>
                  <a:srgbClr val="333333"/>
                </a:solidFill>
                <a:highlight>
                  <a:srgbClr val="F7F7F7"/>
                </a:highlight>
                <a:latin typeface="Verdana"/>
                <a:ea typeface="Verdana"/>
                <a:cs typeface="Verdana"/>
                <a:sym typeface="Verdana"/>
              </a:rPr>
              <a:t>FormsModule</a:t>
            </a:r>
            <a:r>
              <a:rPr lang="en-GB" sz="1200">
                <a:solidFill>
                  <a:srgbClr val="333333"/>
                </a:solidFill>
                <a:highlight>
                  <a:schemeClr val="lt1"/>
                </a:highlight>
                <a:latin typeface="Verdana"/>
                <a:ea typeface="Verdana"/>
                <a:cs typeface="Verdana"/>
                <a:sym typeface="Verdana"/>
              </a:rPr>
              <a:t> or </a:t>
            </a:r>
            <a:r>
              <a:rPr lang="en-GB" sz="1200">
                <a:solidFill>
                  <a:srgbClr val="333333"/>
                </a:solidFill>
                <a:highlight>
                  <a:srgbClr val="F7F7F7"/>
                </a:highlight>
                <a:latin typeface="Verdana"/>
                <a:ea typeface="Verdana"/>
                <a:cs typeface="Verdana"/>
                <a:sym typeface="Verdana"/>
              </a:rPr>
              <a:t>ReactiveFormsModule</a:t>
            </a:r>
            <a:endParaRPr sz="1200">
              <a:solidFill>
                <a:srgbClr val="333333"/>
              </a:solidFill>
              <a:highlight>
                <a:srgbClr val="F7F7F7"/>
              </a:highlight>
              <a:latin typeface="Verdana"/>
              <a:ea typeface="Verdana"/>
              <a:cs typeface="Verdana"/>
              <a:sym typeface="Verdana"/>
            </a:endParaRPr>
          </a:p>
          <a:p>
            <a:pPr marL="0" lvl="0" indent="0" algn="l" rtl="0">
              <a:lnSpc>
                <a:spcPct val="115000"/>
              </a:lnSpc>
              <a:spcBef>
                <a:spcPts val="0"/>
              </a:spcBef>
              <a:spcAft>
                <a:spcPts val="0"/>
              </a:spcAft>
              <a:buNone/>
            </a:pPr>
            <a:endParaRPr sz="1200">
              <a:solidFill>
                <a:srgbClr val="333333"/>
              </a:solidFill>
              <a:highlight>
                <a:srgbClr val="F7F7F7"/>
              </a:highlight>
              <a:latin typeface="Verdana"/>
              <a:ea typeface="Verdana"/>
              <a:cs typeface="Verdana"/>
              <a:sym typeface="Verdana"/>
            </a:endParaRPr>
          </a:p>
          <a:p>
            <a:pPr marL="0" lvl="0" indent="0" algn="l" rtl="0">
              <a:lnSpc>
                <a:spcPct val="115000"/>
              </a:lnSpc>
              <a:spcBef>
                <a:spcPts val="0"/>
              </a:spcBef>
              <a:spcAft>
                <a:spcPts val="0"/>
              </a:spcAft>
              <a:buNone/>
            </a:pPr>
            <a:endParaRPr sz="1200">
              <a:solidFill>
                <a:srgbClr val="333333"/>
              </a:solidFill>
              <a:highlight>
                <a:srgbClr val="F7F7F7"/>
              </a:highlight>
              <a:latin typeface="Verdana"/>
              <a:ea typeface="Verdana"/>
              <a:cs typeface="Verdana"/>
              <a:sym typeface="Verdana"/>
            </a:endParaRPr>
          </a:p>
        </p:txBody>
      </p:sp>
      <p:pic>
        <p:nvPicPr>
          <p:cNvPr id="731" name="Google Shape;731;p100"/>
          <p:cNvPicPr preferRelativeResize="0"/>
          <p:nvPr/>
        </p:nvPicPr>
        <p:blipFill rotWithShape="1">
          <a:blip r:embed="rId3">
            <a:alphaModFix/>
          </a:blip>
          <a:srcRect l="5069" b="-58831"/>
          <a:stretch/>
        </p:blipFill>
        <p:spPr>
          <a:xfrm>
            <a:off x="341325" y="2675750"/>
            <a:ext cx="3553475" cy="423600"/>
          </a:xfrm>
          <a:prstGeom prst="rect">
            <a:avLst/>
          </a:prstGeom>
          <a:noFill/>
          <a:ln>
            <a:noFill/>
          </a:ln>
        </p:spPr>
      </p:pic>
      <p:sp>
        <p:nvSpPr>
          <p:cNvPr id="732" name="Google Shape;732;p100"/>
          <p:cNvSpPr txBox="1"/>
          <p:nvPr/>
        </p:nvSpPr>
        <p:spPr>
          <a:xfrm>
            <a:off x="247200" y="3001300"/>
            <a:ext cx="8686200" cy="1953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200">
                <a:solidFill>
                  <a:srgbClr val="3A3A3A"/>
                </a:solidFill>
                <a:highlight>
                  <a:srgbClr val="FEFEFE"/>
                </a:highlight>
                <a:latin typeface="Verdana"/>
                <a:ea typeface="Verdana"/>
                <a:cs typeface="Verdana"/>
                <a:sym typeface="Verdana"/>
              </a:rPr>
              <a:t>Below are the things that a form library should cover : </a:t>
            </a:r>
            <a:endParaRPr sz="1200">
              <a:solidFill>
                <a:srgbClr val="3A3A3A"/>
              </a:solidFill>
              <a:highlight>
                <a:srgbClr val="FEFEFE"/>
              </a:highlight>
              <a:latin typeface="Verdana"/>
              <a:ea typeface="Verdana"/>
              <a:cs typeface="Verdana"/>
              <a:sym typeface="Verdana"/>
            </a:endParaRPr>
          </a:p>
          <a:p>
            <a:pPr marL="0" lvl="0" indent="0" algn="l" rtl="0">
              <a:lnSpc>
                <a:spcPct val="115000"/>
              </a:lnSpc>
              <a:spcBef>
                <a:spcPts val="0"/>
              </a:spcBef>
              <a:spcAft>
                <a:spcPts val="0"/>
              </a:spcAft>
              <a:buNone/>
            </a:pPr>
            <a:endParaRPr sz="1200">
              <a:solidFill>
                <a:srgbClr val="3A3A3A"/>
              </a:solidFill>
              <a:highlight>
                <a:srgbClr val="FEFEFE"/>
              </a:highlight>
              <a:latin typeface="Verdana"/>
              <a:ea typeface="Verdana"/>
              <a:cs typeface="Verdana"/>
              <a:sym typeface="Verdana"/>
            </a:endParaRPr>
          </a:p>
          <a:p>
            <a:pPr marL="457200" lvl="0" indent="-304800" algn="l" rtl="0">
              <a:lnSpc>
                <a:spcPct val="115000"/>
              </a:lnSpc>
              <a:spcBef>
                <a:spcPts val="0"/>
              </a:spcBef>
              <a:spcAft>
                <a:spcPts val="0"/>
              </a:spcAft>
              <a:buClr>
                <a:srgbClr val="3A3A3A"/>
              </a:buClr>
              <a:buSzPts val="1200"/>
              <a:buFont typeface="Verdana"/>
              <a:buChar char="●"/>
            </a:pPr>
            <a:r>
              <a:rPr lang="en-GB" sz="1200">
                <a:solidFill>
                  <a:srgbClr val="3A3A3A"/>
                </a:solidFill>
                <a:latin typeface="Verdana"/>
                <a:ea typeface="Verdana"/>
                <a:cs typeface="Verdana"/>
                <a:sym typeface="Verdana"/>
              </a:rPr>
              <a:t>Support two-way binding so that the input control values are in sync with the component state.</a:t>
            </a:r>
            <a:endParaRPr sz="1200">
              <a:solidFill>
                <a:srgbClr val="3A3A3A"/>
              </a:solidFill>
              <a:latin typeface="Verdana"/>
              <a:ea typeface="Verdana"/>
              <a:cs typeface="Verdana"/>
              <a:sym typeface="Verdana"/>
            </a:endParaRPr>
          </a:p>
          <a:p>
            <a:pPr marL="457200" lvl="0" indent="-304800" algn="l" rtl="0">
              <a:lnSpc>
                <a:spcPct val="115000"/>
              </a:lnSpc>
              <a:spcBef>
                <a:spcPts val="0"/>
              </a:spcBef>
              <a:spcAft>
                <a:spcPts val="0"/>
              </a:spcAft>
              <a:buClr>
                <a:srgbClr val="3A3A3A"/>
              </a:buClr>
              <a:buSzPts val="1200"/>
              <a:buFont typeface="Verdana"/>
              <a:buChar char="●"/>
            </a:pPr>
            <a:r>
              <a:rPr lang="en-GB" sz="1200">
                <a:solidFill>
                  <a:srgbClr val="3A3A3A"/>
                </a:solidFill>
                <a:latin typeface="Verdana"/>
                <a:ea typeface="Verdana"/>
                <a:cs typeface="Verdana"/>
                <a:sym typeface="Verdana"/>
              </a:rPr>
              <a:t>Keep track of the form state and use visual cues to let the user know whether the current state is valid or not. For instance, if the username has invalid characters, a red border should appear around the input field for the username.</a:t>
            </a:r>
            <a:endParaRPr sz="1200">
              <a:solidFill>
                <a:srgbClr val="3A3A3A"/>
              </a:solidFill>
              <a:latin typeface="Verdana"/>
              <a:ea typeface="Verdana"/>
              <a:cs typeface="Verdana"/>
              <a:sym typeface="Verdana"/>
            </a:endParaRPr>
          </a:p>
          <a:p>
            <a:pPr marL="457200" lvl="0" indent="-304800" algn="l" rtl="0">
              <a:lnSpc>
                <a:spcPct val="115000"/>
              </a:lnSpc>
              <a:spcBef>
                <a:spcPts val="0"/>
              </a:spcBef>
              <a:spcAft>
                <a:spcPts val="0"/>
              </a:spcAft>
              <a:buClr>
                <a:srgbClr val="3A3A3A"/>
              </a:buClr>
              <a:buSzPts val="1200"/>
              <a:buFont typeface="Verdana"/>
              <a:buChar char="●"/>
            </a:pPr>
            <a:r>
              <a:rPr lang="en-GB" sz="1200">
                <a:solidFill>
                  <a:srgbClr val="3A3A3A"/>
                </a:solidFill>
                <a:latin typeface="Verdana"/>
                <a:ea typeface="Verdana"/>
                <a:cs typeface="Verdana"/>
                <a:sym typeface="Verdana"/>
              </a:rPr>
              <a:t>Have a mechanism to display validation errors properly.</a:t>
            </a:r>
            <a:endParaRPr sz="1200">
              <a:solidFill>
                <a:srgbClr val="3A3A3A"/>
              </a:solidFill>
              <a:latin typeface="Verdana"/>
              <a:ea typeface="Verdana"/>
              <a:cs typeface="Verdana"/>
              <a:sym typeface="Verdana"/>
            </a:endParaRPr>
          </a:p>
          <a:p>
            <a:pPr marL="457200" lvl="0" indent="-304800" algn="l" rtl="0">
              <a:lnSpc>
                <a:spcPct val="115000"/>
              </a:lnSpc>
              <a:spcBef>
                <a:spcPts val="0"/>
              </a:spcBef>
              <a:spcAft>
                <a:spcPts val="0"/>
              </a:spcAft>
              <a:buClr>
                <a:srgbClr val="3A3A3A"/>
              </a:buClr>
              <a:buSzPts val="1200"/>
              <a:buFont typeface="Verdana"/>
              <a:buChar char="●"/>
            </a:pPr>
            <a:r>
              <a:rPr lang="en-GB" sz="1200">
                <a:solidFill>
                  <a:srgbClr val="3A3A3A"/>
                </a:solidFill>
                <a:latin typeface="Verdana"/>
                <a:ea typeface="Verdana"/>
                <a:cs typeface="Verdana"/>
                <a:sym typeface="Verdana"/>
              </a:rPr>
              <a:t>Enable or disable certain parts of the form unless some validation criteria are met.</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101"/>
          <p:cNvSpPr txBox="1"/>
          <p:nvPr/>
        </p:nvSpPr>
        <p:spPr>
          <a:xfrm>
            <a:off x="164775" y="55200"/>
            <a:ext cx="8454600" cy="396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2400"/>
              </a:spcBef>
              <a:spcAft>
                <a:spcPts val="2000"/>
              </a:spcAft>
              <a:buNone/>
            </a:pPr>
            <a:r>
              <a:rPr lang="en-GB" sz="1800" b="1">
                <a:solidFill>
                  <a:srgbClr val="333333"/>
                </a:solidFill>
                <a:latin typeface="Verdana"/>
                <a:ea typeface="Verdana"/>
                <a:cs typeface="Verdana"/>
                <a:sym typeface="Verdana"/>
              </a:rPr>
              <a:t>Template-Driven Forms</a:t>
            </a:r>
            <a:endParaRPr sz="1800" b="1">
              <a:solidFill>
                <a:srgbClr val="333333"/>
              </a:solidFill>
              <a:latin typeface="Verdana"/>
              <a:ea typeface="Verdana"/>
              <a:cs typeface="Verdana"/>
              <a:sym typeface="Verdana"/>
            </a:endParaRPr>
          </a:p>
        </p:txBody>
      </p:sp>
      <p:sp>
        <p:nvSpPr>
          <p:cNvPr id="738" name="Google Shape;738;p101"/>
          <p:cNvSpPr txBox="1"/>
          <p:nvPr/>
        </p:nvSpPr>
        <p:spPr>
          <a:xfrm>
            <a:off x="164775" y="451800"/>
            <a:ext cx="8886300" cy="12195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200">
                <a:solidFill>
                  <a:srgbClr val="3A3A3A"/>
                </a:solidFill>
                <a:highlight>
                  <a:srgbClr val="FEFEFE"/>
                </a:highlight>
                <a:latin typeface="Verdana"/>
                <a:ea typeface="Verdana"/>
                <a:cs typeface="Verdana"/>
                <a:sym typeface="Verdana"/>
              </a:rPr>
              <a:t>The template-driven approach is a strategy that was borrowed from the AngularJS era. In this, it is the most straightforward method for building forms by taking </a:t>
            </a:r>
            <a:r>
              <a:rPr lang="en-GB" sz="1200">
                <a:solidFill>
                  <a:srgbClr val="333333"/>
                </a:solidFill>
                <a:highlight>
                  <a:schemeClr val="lt1"/>
                </a:highlight>
                <a:latin typeface="Verdana"/>
                <a:ea typeface="Verdana"/>
                <a:cs typeface="Verdana"/>
                <a:sym typeface="Verdana"/>
              </a:rPr>
              <a:t>advantage of the directives. Template-Driven forms</a:t>
            </a:r>
            <a:r>
              <a:rPr lang="en-GB" sz="1200">
                <a:solidFill>
                  <a:srgbClr val="3A3A3A"/>
                </a:solidFill>
                <a:highlight>
                  <a:srgbClr val="FEFEFE"/>
                </a:highlight>
                <a:latin typeface="Verdana"/>
                <a:ea typeface="Verdana"/>
                <a:cs typeface="Verdana"/>
                <a:sym typeface="Verdana"/>
              </a:rPr>
              <a:t> uses directives such as </a:t>
            </a:r>
            <a:r>
              <a:rPr lang="en-GB" sz="1200">
                <a:solidFill>
                  <a:srgbClr val="FF0000"/>
                </a:solidFill>
                <a:highlight>
                  <a:srgbClr val="F5F7F8"/>
                </a:highlight>
                <a:latin typeface="Verdana"/>
                <a:ea typeface="Verdana"/>
                <a:cs typeface="Verdana"/>
                <a:sym typeface="Verdana"/>
              </a:rPr>
              <a:t>ngModel</a:t>
            </a:r>
            <a:r>
              <a:rPr lang="en-GB" sz="1200">
                <a:solidFill>
                  <a:srgbClr val="3A3A3A"/>
                </a:solidFill>
                <a:highlight>
                  <a:srgbClr val="FEFEFE"/>
                </a:highlight>
                <a:latin typeface="Verdana"/>
                <a:ea typeface="Verdana"/>
                <a:cs typeface="Verdana"/>
                <a:sym typeface="Verdana"/>
              </a:rPr>
              <a:t>, </a:t>
            </a:r>
            <a:r>
              <a:rPr lang="en-GB" sz="1200">
                <a:solidFill>
                  <a:srgbClr val="FF0000"/>
                </a:solidFill>
                <a:highlight>
                  <a:srgbClr val="F5F7F8"/>
                </a:highlight>
                <a:latin typeface="Verdana"/>
                <a:ea typeface="Verdana"/>
                <a:cs typeface="Verdana"/>
                <a:sym typeface="Verdana"/>
              </a:rPr>
              <a:t>ngModelGroup</a:t>
            </a:r>
            <a:r>
              <a:rPr lang="en-GB" sz="1200">
                <a:solidFill>
                  <a:srgbClr val="3A3A3A"/>
                </a:solidFill>
                <a:highlight>
                  <a:srgbClr val="FEFEFE"/>
                </a:highlight>
                <a:latin typeface="Verdana"/>
                <a:ea typeface="Verdana"/>
                <a:cs typeface="Verdana"/>
                <a:sym typeface="Verdana"/>
              </a:rPr>
              <a:t>, and </a:t>
            </a:r>
            <a:r>
              <a:rPr lang="en-GB" sz="1200">
                <a:solidFill>
                  <a:srgbClr val="FF0000"/>
                </a:solidFill>
                <a:highlight>
                  <a:srgbClr val="F5F7F8"/>
                </a:highlight>
                <a:latin typeface="Verdana"/>
                <a:ea typeface="Verdana"/>
                <a:cs typeface="Verdana"/>
                <a:sym typeface="Verdana"/>
              </a:rPr>
              <a:t>ngForm</a:t>
            </a:r>
            <a:r>
              <a:rPr lang="en-GB" sz="1200">
                <a:solidFill>
                  <a:srgbClr val="3A3A3A"/>
                </a:solidFill>
                <a:highlight>
                  <a:srgbClr val="F5F7F8"/>
                </a:highlight>
                <a:latin typeface="Verdana"/>
                <a:ea typeface="Verdana"/>
                <a:cs typeface="Verdana"/>
                <a:sym typeface="Verdana"/>
              </a:rPr>
              <a:t> </a:t>
            </a:r>
            <a:r>
              <a:rPr lang="en-GB" sz="1200">
                <a:solidFill>
                  <a:srgbClr val="3A3A3A"/>
                </a:solidFill>
                <a:highlight>
                  <a:srgbClr val="FEFEFE"/>
                </a:highlight>
                <a:latin typeface="Verdana"/>
                <a:ea typeface="Verdana"/>
                <a:cs typeface="Verdana"/>
                <a:sym typeface="Verdana"/>
              </a:rPr>
              <a:t>to supercharge the form elements. </a:t>
            </a:r>
            <a:endParaRPr sz="1200">
              <a:solidFill>
                <a:srgbClr val="333333"/>
              </a:solidFill>
              <a:highlight>
                <a:schemeClr val="lt1"/>
              </a:highlight>
              <a:latin typeface="Verdana"/>
              <a:ea typeface="Verdana"/>
              <a:cs typeface="Verdana"/>
              <a:sym typeface="Verdana"/>
            </a:endParaRPr>
          </a:p>
        </p:txBody>
      </p:sp>
      <p:pic>
        <p:nvPicPr>
          <p:cNvPr id="739" name="Google Shape;739;p101"/>
          <p:cNvPicPr preferRelativeResize="0"/>
          <p:nvPr/>
        </p:nvPicPr>
        <p:blipFill>
          <a:blip r:embed="rId3">
            <a:alphaModFix/>
          </a:blip>
          <a:stretch>
            <a:fillRect/>
          </a:stretch>
        </p:blipFill>
        <p:spPr>
          <a:xfrm>
            <a:off x="305400" y="1561225"/>
            <a:ext cx="4685075" cy="3511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0"/>
          <p:cNvSpPr txBox="1"/>
          <p:nvPr/>
        </p:nvSpPr>
        <p:spPr>
          <a:xfrm>
            <a:off x="235400" y="513019"/>
            <a:ext cx="8674500" cy="4572481"/>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2400" b="1">
                <a:solidFill>
                  <a:srgbClr val="383838"/>
                </a:solidFill>
              </a:rPr>
              <a:t>Difference Between Angular 7 or 8?</a:t>
            </a:r>
            <a:endParaRPr>
              <a:solidFill>
                <a:srgbClr val="333333"/>
              </a:solidFill>
              <a:highlight>
                <a:schemeClr val="lt1"/>
              </a:highlight>
              <a:latin typeface="Verdana"/>
              <a:ea typeface="Verdana"/>
              <a:cs typeface="Verdana"/>
              <a:sym typeface="Verdana"/>
            </a:endParaRPr>
          </a:p>
          <a:p>
            <a:pPr marL="457200" lvl="0" indent="-317500" algn="l" rtl="0">
              <a:lnSpc>
                <a:spcPct val="150000"/>
              </a:lnSpc>
              <a:spcBef>
                <a:spcPts val="1400"/>
              </a:spcBef>
              <a:spcAft>
                <a:spcPts val="0"/>
              </a:spcAft>
              <a:buClr>
                <a:schemeClr val="accent2"/>
              </a:buClr>
              <a:buSzPts val="1400"/>
              <a:buFont typeface="Verdana"/>
              <a:buChar char="●"/>
            </a:pPr>
            <a:r>
              <a:rPr lang="en-GB">
                <a:solidFill>
                  <a:schemeClr val="accent2"/>
                </a:solidFill>
                <a:highlight>
                  <a:srgbClr val="FFFFFF"/>
                </a:highlight>
                <a:latin typeface="Verdana"/>
                <a:ea typeface="Verdana"/>
                <a:cs typeface="Verdana"/>
                <a:sym typeface="Verdana"/>
              </a:rPr>
              <a:t>Angular 8 will be released with the features of </a:t>
            </a:r>
            <a:r>
              <a:rPr lang="en-GB" b="1">
                <a:solidFill>
                  <a:srgbClr val="980000"/>
                </a:solidFill>
                <a:highlight>
                  <a:srgbClr val="FFFFFF"/>
                </a:highlight>
                <a:latin typeface="Verdana"/>
                <a:ea typeface="Verdana"/>
                <a:cs typeface="Verdana"/>
                <a:sym typeface="Verdana"/>
              </a:rPr>
              <a:t>IVY engine</a:t>
            </a:r>
            <a:r>
              <a:rPr lang="en-GB">
                <a:solidFill>
                  <a:schemeClr val="accent2"/>
                </a:solidFill>
                <a:highlight>
                  <a:srgbClr val="FFFFFF"/>
                </a:highlight>
                <a:latin typeface="Verdana"/>
                <a:ea typeface="Verdana"/>
                <a:cs typeface="Verdana"/>
                <a:sym typeface="Verdana"/>
              </a:rPr>
              <a:t>.</a:t>
            </a:r>
            <a:endParaRPr>
              <a:solidFill>
                <a:schemeClr val="accent2"/>
              </a:solidFill>
              <a:highlight>
                <a:srgbClr val="FFFFFF"/>
              </a:highlight>
              <a:latin typeface="Verdana"/>
              <a:ea typeface="Verdana"/>
              <a:cs typeface="Verdana"/>
              <a:sym typeface="Verdana"/>
            </a:endParaRPr>
          </a:p>
          <a:p>
            <a:pPr marL="457200" lvl="0" indent="-317500" algn="l" rtl="0">
              <a:lnSpc>
                <a:spcPct val="150000"/>
              </a:lnSpc>
              <a:spcBef>
                <a:spcPts val="0"/>
              </a:spcBef>
              <a:spcAft>
                <a:spcPts val="0"/>
              </a:spcAft>
              <a:buClr>
                <a:schemeClr val="accent2"/>
              </a:buClr>
              <a:buSzPts val="1400"/>
              <a:buFont typeface="Verdana"/>
              <a:buChar char="●"/>
            </a:pPr>
            <a:r>
              <a:rPr lang="en-GB">
                <a:solidFill>
                  <a:schemeClr val="accent2"/>
                </a:solidFill>
                <a:highlight>
                  <a:srgbClr val="FFFFFF"/>
                </a:highlight>
                <a:latin typeface="Verdana"/>
                <a:ea typeface="Verdana"/>
                <a:cs typeface="Verdana"/>
                <a:sym typeface="Verdana"/>
              </a:rPr>
              <a:t>This release confirms that the new Angular version is much </a:t>
            </a:r>
            <a:r>
              <a:rPr lang="en-GB" b="1">
                <a:solidFill>
                  <a:srgbClr val="980000"/>
                </a:solidFill>
                <a:highlight>
                  <a:srgbClr val="FFFFFF"/>
                </a:highlight>
                <a:latin typeface="Verdana"/>
                <a:ea typeface="Verdana"/>
                <a:cs typeface="Verdana"/>
                <a:sym typeface="Verdana"/>
              </a:rPr>
              <a:t>lighter, faster and easier</a:t>
            </a:r>
            <a:r>
              <a:rPr lang="en-GB">
                <a:solidFill>
                  <a:schemeClr val="accent2"/>
                </a:solidFill>
                <a:highlight>
                  <a:srgbClr val="FFFFFF"/>
                </a:highlight>
                <a:latin typeface="Verdana"/>
                <a:ea typeface="Verdana"/>
                <a:cs typeface="Verdana"/>
                <a:sym typeface="Verdana"/>
              </a:rPr>
              <a:t>.</a:t>
            </a:r>
            <a:endParaRPr>
              <a:solidFill>
                <a:schemeClr val="accent2"/>
              </a:solidFill>
              <a:highlight>
                <a:srgbClr val="FFFFFF"/>
              </a:highlight>
              <a:latin typeface="Verdana"/>
              <a:ea typeface="Verdana"/>
              <a:cs typeface="Verdana"/>
              <a:sym typeface="Verdana"/>
            </a:endParaRPr>
          </a:p>
          <a:p>
            <a:pPr marL="457200" lvl="0" indent="-317500" algn="l" rtl="0">
              <a:lnSpc>
                <a:spcPct val="150000"/>
              </a:lnSpc>
              <a:spcBef>
                <a:spcPts val="0"/>
              </a:spcBef>
              <a:spcAft>
                <a:spcPts val="0"/>
              </a:spcAft>
              <a:buClr>
                <a:schemeClr val="accent2"/>
              </a:buClr>
              <a:buSzPts val="1400"/>
              <a:buFont typeface="Verdana"/>
              <a:buChar char="●"/>
            </a:pPr>
            <a:r>
              <a:rPr lang="en-GB">
                <a:solidFill>
                  <a:schemeClr val="accent2"/>
                </a:solidFill>
                <a:highlight>
                  <a:srgbClr val="FFFFFF"/>
                </a:highlight>
                <a:latin typeface="Verdana"/>
                <a:ea typeface="Verdana"/>
                <a:cs typeface="Verdana"/>
                <a:sym typeface="Verdana"/>
              </a:rPr>
              <a:t>Angular 8 supports the </a:t>
            </a:r>
            <a:r>
              <a:rPr lang="en-GB" b="1">
                <a:solidFill>
                  <a:srgbClr val="980000"/>
                </a:solidFill>
                <a:highlight>
                  <a:srgbClr val="FFFFFF"/>
                </a:highlight>
                <a:latin typeface="Verdana"/>
                <a:ea typeface="Verdana"/>
                <a:cs typeface="Verdana"/>
                <a:sym typeface="Verdana"/>
              </a:rPr>
              <a:t>TypeScript 3.4 or above version</a:t>
            </a:r>
            <a:r>
              <a:rPr lang="en-GB">
                <a:solidFill>
                  <a:schemeClr val="accent2"/>
                </a:solidFill>
                <a:highlight>
                  <a:srgbClr val="FFFFFF"/>
                </a:highlight>
                <a:latin typeface="Verdana"/>
                <a:ea typeface="Verdana"/>
                <a:cs typeface="Verdana"/>
                <a:sym typeface="Verdana"/>
              </a:rPr>
              <a:t>.</a:t>
            </a:r>
            <a:endParaRPr>
              <a:solidFill>
                <a:schemeClr val="accent2"/>
              </a:solidFill>
              <a:highlight>
                <a:srgbClr val="FFFFFF"/>
              </a:highlight>
              <a:latin typeface="Verdana"/>
              <a:ea typeface="Verdana"/>
              <a:cs typeface="Verdana"/>
              <a:sym typeface="Verdana"/>
            </a:endParaRPr>
          </a:p>
          <a:p>
            <a:pPr marL="457200" lvl="0" indent="-317500" algn="l" rtl="0">
              <a:lnSpc>
                <a:spcPct val="150000"/>
              </a:lnSpc>
              <a:spcBef>
                <a:spcPts val="0"/>
              </a:spcBef>
              <a:spcAft>
                <a:spcPts val="0"/>
              </a:spcAft>
              <a:buClr>
                <a:schemeClr val="accent2"/>
              </a:buClr>
              <a:buSzPts val="1400"/>
              <a:buFont typeface="Verdana"/>
              <a:buChar char="●"/>
            </a:pPr>
            <a:r>
              <a:rPr lang="en-GB">
                <a:solidFill>
                  <a:schemeClr val="accent2"/>
                </a:solidFill>
                <a:highlight>
                  <a:srgbClr val="FFFFFF"/>
                </a:highlight>
                <a:latin typeface="Verdana"/>
                <a:ea typeface="Verdana"/>
                <a:cs typeface="Verdana"/>
                <a:sym typeface="Verdana"/>
              </a:rPr>
              <a:t>In Angular 8, Google introduced another build tool called </a:t>
            </a:r>
            <a:r>
              <a:rPr lang="en-GB" b="1">
                <a:solidFill>
                  <a:srgbClr val="980000"/>
                </a:solidFill>
                <a:highlight>
                  <a:srgbClr val="FFFFFF"/>
                </a:highlight>
                <a:latin typeface="Verdana"/>
                <a:ea typeface="Verdana"/>
                <a:cs typeface="Verdana"/>
                <a:sym typeface="Verdana"/>
              </a:rPr>
              <a:t>Bazel</a:t>
            </a:r>
            <a:r>
              <a:rPr lang="en-GB">
                <a:solidFill>
                  <a:schemeClr val="accent2"/>
                </a:solidFill>
                <a:highlight>
                  <a:srgbClr val="FFFFFF"/>
                </a:highlight>
                <a:latin typeface="Verdana"/>
                <a:ea typeface="Verdana"/>
                <a:cs typeface="Verdana"/>
                <a:sym typeface="Verdana"/>
              </a:rPr>
              <a:t>.</a:t>
            </a:r>
            <a:endParaRPr>
              <a:solidFill>
                <a:schemeClr val="accent2"/>
              </a:solidFill>
              <a:highlight>
                <a:srgbClr val="FFFFFF"/>
              </a:highlight>
              <a:latin typeface="Verdana"/>
              <a:ea typeface="Verdana"/>
              <a:cs typeface="Verdana"/>
              <a:sym typeface="Verdana"/>
            </a:endParaRPr>
          </a:p>
          <a:p>
            <a:pPr marL="457200" lvl="0" indent="-317500" algn="l" rtl="0">
              <a:lnSpc>
                <a:spcPct val="150000"/>
              </a:lnSpc>
              <a:spcBef>
                <a:spcPts val="0"/>
              </a:spcBef>
              <a:spcAft>
                <a:spcPts val="0"/>
              </a:spcAft>
              <a:buClr>
                <a:schemeClr val="accent2"/>
              </a:buClr>
              <a:buSzPts val="1400"/>
              <a:buFont typeface="Verdana"/>
              <a:buChar char="●"/>
            </a:pPr>
            <a:r>
              <a:rPr lang="en-GB">
                <a:solidFill>
                  <a:schemeClr val="accent2"/>
                </a:solidFill>
                <a:latin typeface="Verdana"/>
                <a:ea typeface="Verdana"/>
                <a:cs typeface="Verdana"/>
                <a:sym typeface="Verdana"/>
              </a:rPr>
              <a:t>Changes in</a:t>
            </a:r>
            <a:r>
              <a:rPr lang="en-GB" b="1">
                <a:solidFill>
                  <a:srgbClr val="980000"/>
                </a:solidFill>
                <a:latin typeface="Verdana"/>
                <a:ea typeface="Verdana"/>
                <a:cs typeface="Verdana"/>
                <a:sym typeface="Verdana"/>
              </a:rPr>
              <a:t> Lazy Loading syntax</a:t>
            </a:r>
            <a:r>
              <a:rPr lang="en-GB">
                <a:solidFill>
                  <a:schemeClr val="accent2"/>
                </a:solidFill>
                <a:latin typeface="Verdana"/>
                <a:ea typeface="Verdana"/>
                <a:cs typeface="Verdana"/>
                <a:sym typeface="Verdana"/>
              </a:rPr>
              <a:t> in Route</a:t>
            </a:r>
            <a:endParaRPr>
              <a:solidFill>
                <a:schemeClr val="accent2"/>
              </a:solidFill>
              <a:latin typeface="Verdana"/>
              <a:ea typeface="Verdana"/>
              <a:cs typeface="Verdana"/>
              <a:sym typeface="Verdana"/>
            </a:endParaRPr>
          </a:p>
          <a:p>
            <a:pPr marL="457200" lvl="0" indent="-317500" algn="l" rtl="0">
              <a:lnSpc>
                <a:spcPct val="150000"/>
              </a:lnSpc>
              <a:spcBef>
                <a:spcPts val="0"/>
              </a:spcBef>
              <a:spcAft>
                <a:spcPts val="0"/>
              </a:spcAft>
              <a:buClr>
                <a:schemeClr val="accent2"/>
              </a:buClr>
              <a:buSzPts val="1400"/>
              <a:buFont typeface="Verdana"/>
              <a:buChar char="●"/>
            </a:pPr>
            <a:r>
              <a:rPr lang="en-GB">
                <a:solidFill>
                  <a:schemeClr val="accent2"/>
                </a:solidFill>
                <a:latin typeface="Verdana"/>
                <a:ea typeface="Verdana"/>
                <a:cs typeface="Verdana"/>
                <a:sym typeface="Verdana"/>
              </a:rPr>
              <a:t>Bye Bye </a:t>
            </a:r>
            <a:r>
              <a:rPr lang="en-GB" b="1">
                <a:solidFill>
                  <a:srgbClr val="980000"/>
                </a:solidFill>
                <a:latin typeface="Verdana"/>
                <a:ea typeface="Verdana"/>
                <a:cs typeface="Verdana"/>
                <a:sym typeface="Verdana"/>
              </a:rPr>
              <a:t>@angular/http</a:t>
            </a:r>
            <a:endParaRPr b="1">
              <a:solidFill>
                <a:srgbClr val="980000"/>
              </a:solidFill>
              <a:latin typeface="Verdana"/>
              <a:ea typeface="Verdana"/>
              <a:cs typeface="Verdana"/>
              <a:sym typeface="Verdana"/>
            </a:endParaRPr>
          </a:p>
          <a:p>
            <a:pPr marL="457200" lvl="0" indent="-317500" algn="l" rtl="0">
              <a:lnSpc>
                <a:spcPct val="150000"/>
              </a:lnSpc>
              <a:spcBef>
                <a:spcPts val="0"/>
              </a:spcBef>
              <a:spcAft>
                <a:spcPts val="0"/>
              </a:spcAft>
              <a:buClr>
                <a:schemeClr val="accent2"/>
              </a:buClr>
              <a:buSzPts val="1400"/>
              <a:buFont typeface="Verdana"/>
              <a:buChar char="●"/>
            </a:pPr>
            <a:r>
              <a:rPr lang="en-GB">
                <a:solidFill>
                  <a:schemeClr val="accent2"/>
                </a:solidFill>
                <a:highlight>
                  <a:srgbClr val="FFFFFF"/>
                </a:highlight>
                <a:latin typeface="Verdana"/>
                <a:ea typeface="Verdana"/>
                <a:cs typeface="Verdana"/>
                <a:sym typeface="Verdana"/>
              </a:rPr>
              <a:t>In Angular 8 it is mandatory to provide a </a:t>
            </a:r>
            <a:r>
              <a:rPr lang="en-GB" b="1">
                <a:solidFill>
                  <a:srgbClr val="980000"/>
                </a:solidFill>
                <a:highlight>
                  <a:srgbClr val="FFFFFF"/>
                </a:highlight>
                <a:latin typeface="Verdana"/>
                <a:ea typeface="Verdana"/>
                <a:cs typeface="Verdana"/>
                <a:sym typeface="Verdana"/>
              </a:rPr>
              <a:t>Boolean static flag</a:t>
            </a:r>
            <a:r>
              <a:rPr lang="en-GB">
                <a:solidFill>
                  <a:schemeClr val="accent2"/>
                </a:solidFill>
                <a:highlight>
                  <a:srgbClr val="FFFFFF"/>
                </a:highlight>
                <a:latin typeface="Verdana"/>
                <a:ea typeface="Verdana"/>
                <a:cs typeface="Verdana"/>
                <a:sym typeface="Verdana"/>
              </a:rPr>
              <a:t> to define the instance of a </a:t>
            </a:r>
            <a:r>
              <a:rPr lang="en-GB" b="1">
                <a:solidFill>
                  <a:srgbClr val="980000"/>
                </a:solidFill>
                <a:highlight>
                  <a:srgbClr val="FFFFFF"/>
                </a:highlight>
                <a:latin typeface="Verdana"/>
                <a:ea typeface="Verdana"/>
                <a:cs typeface="Verdana"/>
                <a:sym typeface="Verdana"/>
              </a:rPr>
              <a:t>ViewChild </a:t>
            </a:r>
            <a:r>
              <a:rPr lang="en-GB">
                <a:solidFill>
                  <a:schemeClr val="accent2"/>
                </a:solidFill>
                <a:highlight>
                  <a:srgbClr val="FFFFFF"/>
                </a:highlight>
                <a:latin typeface="Verdana"/>
                <a:ea typeface="Verdana"/>
                <a:cs typeface="Verdana"/>
                <a:sym typeface="Verdana"/>
              </a:rPr>
              <a:t>and </a:t>
            </a:r>
            <a:r>
              <a:rPr lang="en-GB" b="1">
                <a:solidFill>
                  <a:srgbClr val="980000"/>
                </a:solidFill>
                <a:highlight>
                  <a:srgbClr val="FFFFFF"/>
                </a:highlight>
                <a:latin typeface="Verdana"/>
                <a:ea typeface="Verdana"/>
                <a:cs typeface="Verdana"/>
                <a:sym typeface="Verdana"/>
              </a:rPr>
              <a:t>ContentChild</a:t>
            </a:r>
            <a:r>
              <a:rPr lang="en-GB">
                <a:solidFill>
                  <a:schemeClr val="accent2"/>
                </a:solidFill>
                <a:highlight>
                  <a:srgbClr val="FFFFFF"/>
                </a:highlight>
                <a:latin typeface="Verdana"/>
                <a:ea typeface="Verdana"/>
                <a:cs typeface="Verdana"/>
                <a:sym typeface="Verdana"/>
              </a:rPr>
              <a:t>. </a:t>
            </a:r>
            <a:endParaRPr>
              <a:solidFill>
                <a:schemeClr val="accent2"/>
              </a:solidFill>
              <a:latin typeface="Verdana"/>
              <a:ea typeface="Verdana"/>
              <a:cs typeface="Verdana"/>
              <a:sym typeface="Verdana"/>
            </a:endParaRPr>
          </a:p>
          <a:p>
            <a:pPr marL="457200" lvl="0" indent="0" algn="l" rtl="0">
              <a:lnSpc>
                <a:spcPct val="110000"/>
              </a:lnSpc>
              <a:spcBef>
                <a:spcPts val="0"/>
              </a:spcBef>
              <a:spcAft>
                <a:spcPts val="0"/>
              </a:spcAft>
              <a:buNone/>
            </a:pPr>
            <a:endParaRPr sz="1200">
              <a:solidFill>
                <a:schemeClr val="accent2"/>
              </a:solidFill>
              <a:latin typeface="Open Sans"/>
              <a:ea typeface="Open Sans"/>
              <a:cs typeface="Open Sans"/>
              <a:sym typeface="Open Sans"/>
            </a:endParaRPr>
          </a:p>
          <a:p>
            <a:pPr marL="457200" lvl="0" indent="0" algn="l" rtl="0">
              <a:lnSpc>
                <a:spcPct val="150000"/>
              </a:lnSpc>
              <a:spcBef>
                <a:spcPts val="0"/>
              </a:spcBef>
              <a:spcAft>
                <a:spcPts val="0"/>
              </a:spcAft>
              <a:buNone/>
            </a:pPr>
            <a:endParaRPr sz="1200">
              <a:solidFill>
                <a:schemeClr val="accent2"/>
              </a:solidFill>
              <a:highlight>
                <a:srgbClr val="FFFFFF"/>
              </a:highlight>
              <a:latin typeface="Open Sans"/>
              <a:ea typeface="Open Sans"/>
              <a:cs typeface="Open Sans"/>
              <a:sym typeface="Open Sans"/>
            </a:endParaRPr>
          </a:p>
          <a:p>
            <a:pPr marL="0" lvl="0" indent="0" algn="l" rtl="0">
              <a:lnSpc>
                <a:spcPct val="150000"/>
              </a:lnSpc>
              <a:spcBef>
                <a:spcPts val="0"/>
              </a:spcBef>
              <a:spcAft>
                <a:spcPts val="0"/>
              </a:spcAft>
              <a:buClr>
                <a:schemeClr val="dk1"/>
              </a:buClr>
              <a:buSzPts val="1100"/>
              <a:buFont typeface="Arial"/>
              <a:buNone/>
            </a:pPr>
            <a:r>
              <a:rPr lang="en-GB" sz="1200">
                <a:solidFill>
                  <a:srgbClr val="333333"/>
                </a:solidFill>
                <a:highlight>
                  <a:schemeClr val="lt1"/>
                </a:highlight>
              </a:rPr>
              <a:t>Ref : </a:t>
            </a:r>
            <a:r>
              <a:rPr lang="en-GB" sz="1100" u="sng">
                <a:solidFill>
                  <a:schemeClr val="hlink"/>
                </a:solidFill>
                <a:hlinkClick r:id="rId3"/>
              </a:rPr>
              <a:t>https://www.c-sharpcorner.com/article/angular-8-0-whats-new-and-how-to-upgrade/</a:t>
            </a:r>
            <a:endParaRPr sz="1200">
              <a:solidFill>
                <a:srgbClr val="333333"/>
              </a:solidFill>
              <a:highlight>
                <a:schemeClr val="lt1"/>
              </a:highlight>
            </a:endParaRPr>
          </a:p>
          <a:p>
            <a:pPr marL="0" lvl="0" indent="0" algn="l" rtl="0">
              <a:lnSpc>
                <a:spcPct val="150000"/>
              </a:lnSpc>
              <a:spcBef>
                <a:spcPts val="0"/>
              </a:spcBef>
              <a:spcAft>
                <a:spcPts val="0"/>
              </a:spcAft>
              <a:buClr>
                <a:schemeClr val="dk1"/>
              </a:buClr>
              <a:buSzPts val="1100"/>
              <a:buFont typeface="Arial"/>
              <a:buNone/>
            </a:pPr>
            <a:endParaRPr sz="1950">
              <a:solidFill>
                <a:srgbClr val="383838"/>
              </a:solidFill>
            </a:endParaRPr>
          </a:p>
          <a:p>
            <a:pPr marL="0" lvl="0" indent="0" algn="l" rtl="0">
              <a:lnSpc>
                <a:spcPct val="150000"/>
              </a:lnSpc>
              <a:spcBef>
                <a:spcPts val="1400"/>
              </a:spcBef>
              <a:spcAft>
                <a:spcPts val="1400"/>
              </a:spcAft>
              <a:buNone/>
            </a:pPr>
            <a:endParaRPr sz="1950">
              <a:solidFill>
                <a:srgbClr val="383838"/>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102"/>
          <p:cNvSpPr txBox="1"/>
          <p:nvPr/>
        </p:nvSpPr>
        <p:spPr>
          <a:xfrm>
            <a:off x="153000" y="358075"/>
            <a:ext cx="5261100" cy="376500"/>
          </a:xfrm>
          <a:prstGeom prst="rect">
            <a:avLst/>
          </a:prstGeom>
          <a:noFill/>
          <a:ln>
            <a:noFill/>
          </a:ln>
        </p:spPr>
        <p:txBody>
          <a:bodyPr spcFirstLastPara="1" wrap="square" lIns="91425" tIns="91425" rIns="91425" bIns="91425" anchor="ctr" anchorCtr="0">
            <a:noAutofit/>
          </a:bodyPr>
          <a:lstStyle/>
          <a:p>
            <a:pPr marL="0" lvl="0" indent="0" algn="l" rtl="0">
              <a:lnSpc>
                <a:spcPct val="160000"/>
              </a:lnSpc>
              <a:spcBef>
                <a:spcPts val="0"/>
              </a:spcBef>
              <a:spcAft>
                <a:spcPts val="0"/>
              </a:spcAft>
              <a:buNone/>
            </a:pPr>
            <a:r>
              <a:rPr lang="en-GB" sz="2800"/>
              <a:t>Binding ngForm and ngModel</a:t>
            </a:r>
            <a:endParaRPr sz="2800"/>
          </a:p>
        </p:txBody>
      </p:sp>
      <p:sp>
        <p:nvSpPr>
          <p:cNvPr id="745" name="Google Shape;745;p102"/>
          <p:cNvSpPr txBox="1"/>
          <p:nvPr/>
        </p:nvSpPr>
        <p:spPr>
          <a:xfrm>
            <a:off x="200100" y="860200"/>
            <a:ext cx="8757000" cy="44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solidFill>
                  <a:srgbClr val="FF0000"/>
                </a:solidFill>
                <a:highlight>
                  <a:srgbClr val="FEFEFE"/>
                </a:highlight>
                <a:latin typeface="Verdana"/>
                <a:ea typeface="Verdana"/>
                <a:cs typeface="Verdana"/>
                <a:sym typeface="Verdana"/>
              </a:rPr>
              <a:t>ngForm </a:t>
            </a:r>
            <a:r>
              <a:rPr lang="en-GB" sz="1200">
                <a:solidFill>
                  <a:srgbClr val="3A3A3A"/>
                </a:solidFill>
                <a:highlight>
                  <a:srgbClr val="FEFEFE"/>
                </a:highlight>
                <a:latin typeface="Verdana"/>
                <a:ea typeface="Verdana"/>
                <a:cs typeface="Verdana"/>
                <a:sym typeface="Verdana"/>
              </a:rPr>
              <a:t>and </a:t>
            </a:r>
            <a:r>
              <a:rPr lang="en-GB" sz="1200">
                <a:solidFill>
                  <a:srgbClr val="FF0000"/>
                </a:solidFill>
                <a:highlight>
                  <a:srgbClr val="FEFEFE"/>
                </a:highlight>
                <a:latin typeface="Verdana"/>
                <a:ea typeface="Verdana"/>
                <a:cs typeface="Verdana"/>
                <a:sym typeface="Verdana"/>
              </a:rPr>
              <a:t>ngModel </a:t>
            </a:r>
            <a:r>
              <a:rPr lang="en-GB" sz="1200">
                <a:solidFill>
                  <a:srgbClr val="3A3A3A"/>
                </a:solidFill>
                <a:highlight>
                  <a:srgbClr val="FEFEFE"/>
                </a:highlight>
                <a:latin typeface="Verdana"/>
                <a:ea typeface="Verdana"/>
                <a:cs typeface="Verdana"/>
                <a:sym typeface="Verdana"/>
              </a:rPr>
              <a:t>are Angular directives that are essential to creating template-driven forms.</a:t>
            </a:r>
            <a:endParaRPr sz="1200">
              <a:solidFill>
                <a:srgbClr val="3A3A3A"/>
              </a:solidFill>
              <a:highlight>
                <a:srgbClr val="FEFEFE"/>
              </a:highlight>
              <a:latin typeface="Verdana"/>
              <a:ea typeface="Verdana"/>
              <a:cs typeface="Verdana"/>
              <a:sym typeface="Verdana"/>
            </a:endParaRPr>
          </a:p>
          <a:p>
            <a:pPr marL="0" lvl="0" indent="0" algn="l" rtl="0">
              <a:spcBef>
                <a:spcPts val="0"/>
              </a:spcBef>
              <a:spcAft>
                <a:spcPts val="0"/>
              </a:spcAft>
              <a:buNone/>
            </a:pPr>
            <a:endParaRPr sz="1200">
              <a:solidFill>
                <a:srgbClr val="3A3A3A"/>
              </a:solidFill>
              <a:highlight>
                <a:srgbClr val="FEFEFE"/>
              </a:highlight>
              <a:latin typeface="Verdana"/>
              <a:ea typeface="Verdana"/>
              <a:cs typeface="Verdana"/>
              <a:sym typeface="Verdana"/>
            </a:endParaRPr>
          </a:p>
          <a:p>
            <a:pPr marL="0" lvl="0" indent="0" algn="l" rtl="0">
              <a:spcBef>
                <a:spcPts val="0"/>
              </a:spcBef>
              <a:spcAft>
                <a:spcPts val="0"/>
              </a:spcAft>
              <a:buNone/>
            </a:pPr>
            <a:endParaRPr sz="1200">
              <a:solidFill>
                <a:srgbClr val="3A3A3A"/>
              </a:solidFill>
              <a:highlight>
                <a:srgbClr val="FEFEFE"/>
              </a:highlight>
              <a:latin typeface="Verdana"/>
              <a:ea typeface="Verdana"/>
              <a:cs typeface="Verdana"/>
              <a:sym typeface="Verdana"/>
            </a:endParaRPr>
          </a:p>
        </p:txBody>
      </p:sp>
      <p:pic>
        <p:nvPicPr>
          <p:cNvPr id="746" name="Google Shape;746;p102"/>
          <p:cNvPicPr preferRelativeResize="0"/>
          <p:nvPr/>
        </p:nvPicPr>
        <p:blipFill>
          <a:blip r:embed="rId3">
            <a:alphaModFix/>
          </a:blip>
          <a:stretch>
            <a:fillRect/>
          </a:stretch>
        </p:blipFill>
        <p:spPr>
          <a:xfrm>
            <a:off x="4771100" y="1161700"/>
            <a:ext cx="4186000" cy="1207500"/>
          </a:xfrm>
          <a:prstGeom prst="rect">
            <a:avLst/>
          </a:prstGeom>
          <a:noFill/>
          <a:ln>
            <a:noFill/>
          </a:ln>
        </p:spPr>
      </p:pic>
      <p:sp>
        <p:nvSpPr>
          <p:cNvPr id="747" name="Google Shape;747;p102"/>
          <p:cNvSpPr txBox="1"/>
          <p:nvPr/>
        </p:nvSpPr>
        <p:spPr>
          <a:xfrm>
            <a:off x="200100" y="1161700"/>
            <a:ext cx="4413600" cy="66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b="1">
                <a:solidFill>
                  <a:srgbClr val="3A3A3A"/>
                </a:solidFill>
                <a:highlight>
                  <a:srgbClr val="FEFEFE"/>
                </a:highlight>
                <a:latin typeface="Verdana"/>
                <a:ea typeface="Verdana"/>
                <a:cs typeface="Verdana"/>
                <a:sym typeface="Verdana"/>
              </a:rPr>
              <a:t>NGFrom : </a:t>
            </a:r>
            <a:r>
              <a:rPr lang="en-GB" sz="1200">
                <a:solidFill>
                  <a:srgbClr val="3A3A3A"/>
                </a:solidFill>
                <a:highlight>
                  <a:srgbClr val="FEFEFE"/>
                </a:highlight>
                <a:latin typeface="Verdana"/>
                <a:ea typeface="Verdana"/>
                <a:cs typeface="Verdana"/>
                <a:sym typeface="Verdana"/>
              </a:rPr>
              <a:t>In this &lt;form&gt; we are exporting the ngForm value to a public #f variable, to which we can render out the value and validation of the form</a:t>
            </a:r>
            <a:endParaRPr/>
          </a:p>
        </p:txBody>
      </p:sp>
      <p:sp>
        <p:nvSpPr>
          <p:cNvPr id="748" name="Google Shape;748;p102"/>
          <p:cNvSpPr txBox="1"/>
          <p:nvPr/>
        </p:nvSpPr>
        <p:spPr>
          <a:xfrm>
            <a:off x="200100" y="2436400"/>
            <a:ext cx="8662800" cy="243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b="1">
                <a:latin typeface="Verdana"/>
                <a:ea typeface="Verdana"/>
                <a:cs typeface="Verdana"/>
                <a:sym typeface="Verdana"/>
              </a:rPr>
              <a:t>NgModel : </a:t>
            </a:r>
            <a:r>
              <a:rPr lang="en-GB" sz="1200">
                <a:latin typeface="Verdana"/>
                <a:ea typeface="Verdana"/>
                <a:cs typeface="Verdana"/>
                <a:sym typeface="Verdana"/>
              </a:rPr>
              <a:t>It </a:t>
            </a:r>
            <a:r>
              <a:rPr lang="en-GB" sz="1350">
                <a:solidFill>
                  <a:srgbClr val="3A3A3A"/>
                </a:solidFill>
                <a:highlight>
                  <a:srgbClr val="FEFEFE"/>
                </a:highlight>
                <a:latin typeface="Roboto"/>
                <a:ea typeface="Roboto"/>
                <a:cs typeface="Roboto"/>
                <a:sym typeface="Roboto"/>
              </a:rPr>
              <a:t>has three different syntaxes to tackle this situation. They are:</a:t>
            </a:r>
            <a:endParaRPr sz="1350">
              <a:solidFill>
                <a:srgbClr val="3A3A3A"/>
              </a:solidFill>
              <a:highlight>
                <a:srgbClr val="FEFEFE"/>
              </a:highlight>
              <a:latin typeface="Roboto"/>
              <a:ea typeface="Roboto"/>
              <a:cs typeface="Roboto"/>
              <a:sym typeface="Roboto"/>
            </a:endParaRPr>
          </a:p>
          <a:p>
            <a:pPr marL="0" lvl="0" indent="0" algn="l" rtl="0">
              <a:spcBef>
                <a:spcPts val="0"/>
              </a:spcBef>
              <a:spcAft>
                <a:spcPts val="0"/>
              </a:spcAft>
              <a:buNone/>
            </a:pPr>
            <a:endParaRPr sz="1350">
              <a:solidFill>
                <a:srgbClr val="3A3A3A"/>
              </a:solidFill>
              <a:highlight>
                <a:srgbClr val="FEFEFE"/>
              </a:highlight>
              <a:latin typeface="Roboto"/>
              <a:ea typeface="Roboto"/>
              <a:cs typeface="Roboto"/>
              <a:sym typeface="Roboto"/>
            </a:endParaRPr>
          </a:p>
          <a:p>
            <a:pPr marL="457200" lvl="0" indent="-314325" algn="l" rtl="0">
              <a:lnSpc>
                <a:spcPct val="115000"/>
              </a:lnSpc>
              <a:spcBef>
                <a:spcPts val="0"/>
              </a:spcBef>
              <a:spcAft>
                <a:spcPts val="0"/>
              </a:spcAft>
              <a:buClr>
                <a:srgbClr val="3A3A3A"/>
              </a:buClr>
              <a:buSzPts val="1350"/>
              <a:buFont typeface="Roboto"/>
              <a:buAutoNum type="arabicPeriod"/>
            </a:pPr>
            <a:r>
              <a:rPr lang="en-GB" sz="1350">
                <a:solidFill>
                  <a:srgbClr val="3A3A3A"/>
                </a:solidFill>
                <a:latin typeface="Roboto"/>
                <a:ea typeface="Roboto"/>
                <a:cs typeface="Roboto"/>
                <a:sym typeface="Roboto"/>
              </a:rPr>
              <a:t>[(ngModel)]  : </a:t>
            </a:r>
            <a:r>
              <a:rPr lang="en-GB" sz="1350">
                <a:solidFill>
                  <a:srgbClr val="3A3A3A"/>
                </a:solidFill>
                <a:highlight>
                  <a:srgbClr val="FEFEFE"/>
                </a:highlight>
                <a:latin typeface="Roboto"/>
                <a:ea typeface="Roboto"/>
                <a:cs typeface="Roboto"/>
                <a:sym typeface="Roboto"/>
              </a:rPr>
              <a:t>performs two-way binding for reading and writing input control values. The input field takes an initial value from the bound component class and updates it back whenever any change to the input control value is detected. </a:t>
            </a:r>
            <a:endParaRPr sz="1350">
              <a:solidFill>
                <a:srgbClr val="3A3A3A"/>
              </a:solidFill>
              <a:latin typeface="Roboto"/>
              <a:ea typeface="Roboto"/>
              <a:cs typeface="Roboto"/>
              <a:sym typeface="Roboto"/>
            </a:endParaRPr>
          </a:p>
          <a:p>
            <a:pPr marL="457200" lvl="0" indent="-314325" algn="l" rtl="0">
              <a:lnSpc>
                <a:spcPct val="115000"/>
              </a:lnSpc>
              <a:spcBef>
                <a:spcPts val="0"/>
              </a:spcBef>
              <a:spcAft>
                <a:spcPts val="0"/>
              </a:spcAft>
              <a:buClr>
                <a:srgbClr val="3A3A3A"/>
              </a:buClr>
              <a:buSzPts val="1350"/>
              <a:buFont typeface="Roboto"/>
              <a:buAutoNum type="arabicPeriod"/>
            </a:pPr>
            <a:r>
              <a:rPr lang="en-GB" sz="1350">
                <a:solidFill>
                  <a:srgbClr val="3A3A3A"/>
                </a:solidFill>
                <a:latin typeface="Roboto"/>
                <a:ea typeface="Roboto"/>
                <a:cs typeface="Roboto"/>
                <a:sym typeface="Roboto"/>
              </a:rPr>
              <a:t>[ngModel] : </a:t>
            </a:r>
            <a:r>
              <a:rPr lang="en-GB" sz="1350">
                <a:solidFill>
                  <a:srgbClr val="3A3A3A"/>
                </a:solidFill>
                <a:highlight>
                  <a:srgbClr val="FEFEFE"/>
                </a:highlight>
                <a:latin typeface="Roboto"/>
                <a:ea typeface="Roboto"/>
                <a:cs typeface="Roboto"/>
                <a:sym typeface="Roboto"/>
              </a:rPr>
              <a:t>performs one-way binding, Here the data flows from the model to the view.</a:t>
            </a:r>
            <a:endParaRPr sz="1350">
              <a:solidFill>
                <a:srgbClr val="3A3A3A"/>
              </a:solidFill>
              <a:latin typeface="Roboto"/>
              <a:ea typeface="Roboto"/>
              <a:cs typeface="Roboto"/>
              <a:sym typeface="Roboto"/>
            </a:endParaRPr>
          </a:p>
          <a:p>
            <a:pPr marL="457200" lvl="0" indent="-314325" algn="l" rtl="0">
              <a:lnSpc>
                <a:spcPct val="115000"/>
              </a:lnSpc>
              <a:spcBef>
                <a:spcPts val="0"/>
              </a:spcBef>
              <a:spcAft>
                <a:spcPts val="0"/>
              </a:spcAft>
              <a:buClr>
                <a:srgbClr val="3A3A3A"/>
              </a:buClr>
              <a:buSzPts val="1350"/>
              <a:buFont typeface="Roboto"/>
              <a:buAutoNum type="arabicPeriod"/>
            </a:pPr>
            <a:r>
              <a:rPr lang="en-GB" sz="1350">
                <a:solidFill>
                  <a:srgbClr val="3A3A3A"/>
                </a:solidFill>
                <a:latin typeface="Roboto"/>
                <a:ea typeface="Roboto"/>
                <a:cs typeface="Roboto"/>
                <a:sym typeface="Roboto"/>
              </a:rPr>
              <a:t>ngModel : </a:t>
            </a:r>
            <a:r>
              <a:rPr lang="en-GB" sz="1350">
                <a:solidFill>
                  <a:srgbClr val="3A3A3A"/>
                </a:solidFill>
                <a:highlight>
                  <a:srgbClr val="FEFEFE"/>
                </a:highlight>
                <a:latin typeface="Roboto"/>
                <a:ea typeface="Roboto"/>
                <a:cs typeface="Roboto"/>
                <a:sym typeface="Roboto"/>
              </a:rPr>
              <a:t>The value of the name attribute will become a key of the ngForm reference object </a:t>
            </a:r>
            <a:endParaRPr sz="1350">
              <a:solidFill>
                <a:srgbClr val="3A3A3A"/>
              </a:solidFill>
              <a:latin typeface="Roboto"/>
              <a:ea typeface="Roboto"/>
              <a:cs typeface="Roboto"/>
              <a:sym typeface="Roboto"/>
            </a:endParaRPr>
          </a:p>
          <a:p>
            <a:pPr marL="0" lvl="0" indent="0" algn="l" rtl="0">
              <a:spcBef>
                <a:spcPts val="0"/>
              </a:spcBef>
              <a:spcAft>
                <a:spcPts val="0"/>
              </a:spcAft>
              <a:buNone/>
            </a:pPr>
            <a:endParaRPr sz="1350">
              <a:solidFill>
                <a:srgbClr val="3A3A3A"/>
              </a:solidFill>
              <a:highlight>
                <a:srgbClr val="FEFEFE"/>
              </a:highlight>
              <a:latin typeface="Roboto"/>
              <a:ea typeface="Roboto"/>
              <a:cs typeface="Roboto"/>
              <a:sym typeface="Roboto"/>
            </a:endParaRPr>
          </a:p>
          <a:p>
            <a:pPr marL="0" lvl="0" indent="0" algn="l" rtl="0">
              <a:spcBef>
                <a:spcPts val="0"/>
              </a:spcBef>
              <a:spcAft>
                <a:spcPts val="0"/>
              </a:spcAft>
              <a:buNone/>
            </a:pPr>
            <a:endParaRPr sz="1350">
              <a:solidFill>
                <a:srgbClr val="3A3A3A"/>
              </a:solidFill>
              <a:highlight>
                <a:srgbClr val="FEFEFE"/>
              </a:highlight>
              <a:latin typeface="Roboto"/>
              <a:ea typeface="Roboto"/>
              <a:cs typeface="Roboto"/>
              <a:sym typeface="Roboto"/>
            </a:endParaRPr>
          </a:p>
        </p:txBody>
      </p:sp>
      <p:pic>
        <p:nvPicPr>
          <p:cNvPr id="749" name="Google Shape;749;p102"/>
          <p:cNvPicPr preferRelativeResize="0"/>
          <p:nvPr/>
        </p:nvPicPr>
        <p:blipFill>
          <a:blip r:embed="rId4">
            <a:alphaModFix/>
          </a:blip>
          <a:stretch>
            <a:fillRect/>
          </a:stretch>
        </p:blipFill>
        <p:spPr>
          <a:xfrm>
            <a:off x="391550" y="4339650"/>
            <a:ext cx="6400800" cy="51435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103"/>
          <p:cNvSpPr txBox="1"/>
          <p:nvPr/>
        </p:nvSpPr>
        <p:spPr>
          <a:xfrm>
            <a:off x="164775" y="223625"/>
            <a:ext cx="3000000" cy="494400"/>
          </a:xfrm>
          <a:prstGeom prst="rect">
            <a:avLst/>
          </a:prstGeom>
          <a:noFill/>
          <a:ln>
            <a:noFill/>
          </a:ln>
        </p:spPr>
        <p:txBody>
          <a:bodyPr spcFirstLastPara="1" wrap="square" lIns="91425" tIns="91425" rIns="91425" bIns="91425" anchor="ctr" anchorCtr="0">
            <a:noAutofit/>
          </a:bodyPr>
          <a:lstStyle/>
          <a:p>
            <a:pPr marL="0" lvl="0" indent="0" algn="l" rtl="0">
              <a:lnSpc>
                <a:spcPct val="160000"/>
              </a:lnSpc>
              <a:spcBef>
                <a:spcPts val="0"/>
              </a:spcBef>
              <a:spcAft>
                <a:spcPts val="0"/>
              </a:spcAft>
              <a:buNone/>
            </a:pPr>
            <a:r>
              <a:rPr lang="en-GB" sz="2800"/>
              <a:t>ngModelGroup</a:t>
            </a:r>
            <a:endParaRPr sz="2800"/>
          </a:p>
        </p:txBody>
      </p:sp>
      <p:sp>
        <p:nvSpPr>
          <p:cNvPr id="755" name="Google Shape;755;p103"/>
          <p:cNvSpPr txBox="1"/>
          <p:nvPr/>
        </p:nvSpPr>
        <p:spPr>
          <a:xfrm>
            <a:off x="164775" y="506100"/>
            <a:ext cx="5025900" cy="4485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200">
                <a:solidFill>
                  <a:srgbClr val="333333"/>
                </a:solidFill>
                <a:highlight>
                  <a:srgbClr val="F7F7F7"/>
                </a:highlight>
                <a:latin typeface="Verdana"/>
                <a:ea typeface="Verdana"/>
                <a:cs typeface="Verdana"/>
                <a:sym typeface="Verdana"/>
              </a:rPr>
              <a:t>ngModelGroup</a:t>
            </a:r>
            <a:r>
              <a:rPr lang="en-GB" sz="1200">
                <a:solidFill>
                  <a:srgbClr val="333333"/>
                </a:solidFill>
                <a:latin typeface="Verdana"/>
                <a:ea typeface="Verdana"/>
                <a:cs typeface="Verdana"/>
                <a:sym typeface="Verdana"/>
              </a:rPr>
              <a:t> directive to arrive at a cleaner implementation, while Angular does the heavy lifting of converting form-fields into nested data.</a:t>
            </a:r>
            <a:endParaRPr sz="1200">
              <a:solidFill>
                <a:srgbClr val="333333"/>
              </a:solidFill>
              <a:latin typeface="Verdana"/>
              <a:ea typeface="Verdana"/>
              <a:cs typeface="Verdana"/>
              <a:sym typeface="Verdana"/>
            </a:endParaRPr>
          </a:p>
          <a:p>
            <a:pPr marL="0" lvl="0" indent="0" algn="l" rtl="0">
              <a:lnSpc>
                <a:spcPct val="115000"/>
              </a:lnSpc>
              <a:spcBef>
                <a:spcPts val="1000"/>
              </a:spcBef>
              <a:spcAft>
                <a:spcPts val="0"/>
              </a:spcAft>
              <a:buNone/>
            </a:pPr>
            <a:r>
              <a:rPr lang="en-GB" sz="1200">
                <a:solidFill>
                  <a:srgbClr val="333333"/>
                </a:solidFill>
                <a:latin typeface="Verdana"/>
                <a:ea typeface="Verdana"/>
                <a:cs typeface="Verdana"/>
                <a:sym typeface="Verdana"/>
              </a:rPr>
              <a:t>It </a:t>
            </a:r>
            <a:r>
              <a:rPr lang="en-GB" sz="1200">
                <a:solidFill>
                  <a:srgbClr val="3A3A3A"/>
                </a:solidFill>
                <a:highlight>
                  <a:srgbClr val="FEFEFE"/>
                </a:highlight>
                <a:latin typeface="Verdana"/>
                <a:ea typeface="Verdana"/>
                <a:cs typeface="Verdana"/>
                <a:sym typeface="Verdana"/>
              </a:rPr>
              <a:t>is used to group together similar form fields so that we can run validations only on those form fields. Since both the password fields are related, we will put them under a single ngModelGroup. </a:t>
            </a:r>
            <a:endParaRPr sz="1200">
              <a:solidFill>
                <a:srgbClr val="333333"/>
              </a:solidFill>
              <a:latin typeface="Verdana"/>
              <a:ea typeface="Verdana"/>
              <a:cs typeface="Verdana"/>
              <a:sym typeface="Verdana"/>
            </a:endParaRPr>
          </a:p>
          <a:p>
            <a:pPr marL="0" lvl="0" indent="0" algn="l" rtl="0">
              <a:lnSpc>
                <a:spcPct val="115000"/>
              </a:lnSpc>
              <a:spcBef>
                <a:spcPts val="1000"/>
              </a:spcBef>
              <a:spcAft>
                <a:spcPts val="0"/>
              </a:spcAft>
              <a:buNone/>
            </a:pPr>
            <a:endParaRPr sz="1200">
              <a:solidFill>
                <a:srgbClr val="333333"/>
              </a:solidFill>
              <a:latin typeface="Verdana"/>
              <a:ea typeface="Verdana"/>
              <a:cs typeface="Verdana"/>
              <a:sym typeface="Verdana"/>
            </a:endParaRPr>
          </a:p>
          <a:p>
            <a:pPr marL="0" lvl="0" indent="0" algn="l" rtl="0">
              <a:lnSpc>
                <a:spcPct val="115000"/>
              </a:lnSpc>
              <a:spcBef>
                <a:spcPts val="1000"/>
              </a:spcBef>
              <a:spcAft>
                <a:spcPts val="0"/>
              </a:spcAft>
              <a:buNone/>
            </a:pPr>
            <a:endParaRPr sz="1200">
              <a:solidFill>
                <a:srgbClr val="333333"/>
              </a:solidFill>
            </a:endParaRPr>
          </a:p>
          <a:p>
            <a:pPr marL="0" lvl="0" indent="0" algn="l" rtl="0">
              <a:lnSpc>
                <a:spcPct val="115000"/>
              </a:lnSpc>
              <a:spcBef>
                <a:spcPts val="1000"/>
              </a:spcBef>
              <a:spcAft>
                <a:spcPts val="0"/>
              </a:spcAft>
              <a:buNone/>
            </a:pPr>
            <a:endParaRPr sz="1200">
              <a:solidFill>
                <a:srgbClr val="333333"/>
              </a:solidFill>
            </a:endParaRPr>
          </a:p>
          <a:p>
            <a:pPr marL="38100" marR="38100" lvl="0" indent="0" algn="ctr" rtl="0">
              <a:lnSpc>
                <a:spcPct val="133333"/>
              </a:lnSpc>
              <a:spcBef>
                <a:spcPts val="1000"/>
              </a:spcBef>
              <a:spcAft>
                <a:spcPts val="0"/>
              </a:spcAft>
              <a:buNone/>
            </a:pPr>
            <a:r>
              <a:rPr lang="en-GB" sz="900">
                <a:solidFill>
                  <a:srgbClr val="555555"/>
                </a:solidFill>
                <a:highlight>
                  <a:srgbClr val="EEEEEE"/>
                </a:highlight>
              </a:rPr>
              <a:t>+</a:t>
            </a:r>
            <a:endParaRPr sz="900">
              <a:solidFill>
                <a:srgbClr val="555555"/>
              </a:solidFill>
              <a:highlight>
                <a:srgbClr val="EEEEEE"/>
              </a:highlight>
            </a:endParaRPr>
          </a:p>
          <a:p>
            <a:pPr marL="0" lvl="0" indent="0" algn="l" rtl="0">
              <a:lnSpc>
                <a:spcPct val="115000"/>
              </a:lnSpc>
              <a:spcBef>
                <a:spcPts val="0"/>
              </a:spcBef>
              <a:spcAft>
                <a:spcPts val="0"/>
              </a:spcAft>
              <a:buNone/>
            </a:pPr>
            <a:endParaRPr sz="900">
              <a:solidFill>
                <a:srgbClr val="555555"/>
              </a:solidFill>
              <a:highlight>
                <a:srgbClr val="EEEEEE"/>
              </a:highlight>
            </a:endParaRPr>
          </a:p>
        </p:txBody>
      </p:sp>
      <p:pic>
        <p:nvPicPr>
          <p:cNvPr id="756" name="Google Shape;756;p103"/>
          <p:cNvPicPr preferRelativeResize="0"/>
          <p:nvPr/>
        </p:nvPicPr>
        <p:blipFill>
          <a:blip r:embed="rId3">
            <a:alphaModFix/>
          </a:blip>
          <a:stretch>
            <a:fillRect/>
          </a:stretch>
        </p:blipFill>
        <p:spPr>
          <a:xfrm>
            <a:off x="5296000" y="718025"/>
            <a:ext cx="3648526" cy="3019469"/>
          </a:xfrm>
          <a:prstGeom prst="rect">
            <a:avLst/>
          </a:prstGeom>
          <a:noFill/>
          <a:ln>
            <a:noFill/>
          </a:ln>
        </p:spPr>
      </p:pic>
      <p:pic>
        <p:nvPicPr>
          <p:cNvPr id="757" name="Google Shape;757;p103"/>
          <p:cNvPicPr preferRelativeResize="0"/>
          <p:nvPr/>
        </p:nvPicPr>
        <p:blipFill>
          <a:blip r:embed="rId4">
            <a:alphaModFix/>
          </a:blip>
          <a:stretch>
            <a:fillRect/>
          </a:stretch>
        </p:blipFill>
        <p:spPr>
          <a:xfrm>
            <a:off x="5343075" y="3889894"/>
            <a:ext cx="3207480" cy="110120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104"/>
          <p:cNvSpPr txBox="1"/>
          <p:nvPr/>
        </p:nvSpPr>
        <p:spPr>
          <a:xfrm>
            <a:off x="141250" y="188325"/>
            <a:ext cx="6838200" cy="411300"/>
          </a:xfrm>
          <a:prstGeom prst="rect">
            <a:avLst/>
          </a:prstGeom>
          <a:noFill/>
          <a:ln>
            <a:noFill/>
          </a:ln>
        </p:spPr>
        <p:txBody>
          <a:bodyPr spcFirstLastPara="1" wrap="square" lIns="91425" tIns="91425" rIns="91425" bIns="91425" anchor="ctr" anchorCtr="0">
            <a:noAutofit/>
          </a:bodyPr>
          <a:lstStyle/>
          <a:p>
            <a:pPr marL="0" lvl="0" indent="0" algn="l" rtl="0">
              <a:lnSpc>
                <a:spcPct val="120000"/>
              </a:lnSpc>
              <a:spcBef>
                <a:spcPts val="3900"/>
              </a:spcBef>
              <a:spcAft>
                <a:spcPts val="0"/>
              </a:spcAft>
              <a:buNone/>
            </a:pPr>
            <a:r>
              <a:rPr lang="en-GB" sz="2350" b="1">
                <a:solidFill>
                  <a:srgbClr val="3A3A3A"/>
                </a:solidFill>
                <a:latin typeface="Roboto"/>
                <a:ea typeface="Roboto"/>
                <a:cs typeface="Roboto"/>
                <a:sym typeface="Roboto"/>
              </a:rPr>
              <a:t>Validation and Displaying Error Messages </a:t>
            </a:r>
            <a:endParaRPr sz="2350" b="1">
              <a:solidFill>
                <a:srgbClr val="3A3A3A"/>
              </a:solidFill>
              <a:latin typeface="Roboto"/>
              <a:ea typeface="Roboto"/>
              <a:cs typeface="Roboto"/>
              <a:sym typeface="Roboto"/>
            </a:endParaRPr>
          </a:p>
          <a:p>
            <a:pPr marL="0" lvl="0" indent="0" algn="l" rtl="0">
              <a:lnSpc>
                <a:spcPct val="160000"/>
              </a:lnSpc>
              <a:spcBef>
                <a:spcPts val="2000"/>
              </a:spcBef>
              <a:spcAft>
                <a:spcPts val="0"/>
              </a:spcAft>
              <a:buNone/>
            </a:pPr>
            <a:endParaRPr/>
          </a:p>
        </p:txBody>
      </p:sp>
      <p:sp>
        <p:nvSpPr>
          <p:cNvPr id="763" name="Google Shape;763;p104"/>
          <p:cNvSpPr txBox="1"/>
          <p:nvPr/>
        </p:nvSpPr>
        <p:spPr>
          <a:xfrm>
            <a:off x="141250" y="741500"/>
            <a:ext cx="4542900" cy="976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sz="1350">
                <a:solidFill>
                  <a:srgbClr val="3A3A3A"/>
                </a:solidFill>
                <a:latin typeface="Roboto"/>
                <a:ea typeface="Roboto"/>
                <a:cs typeface="Roboto"/>
                <a:sym typeface="Roboto"/>
              </a:rPr>
              <a:t>We have the following popular validators in Angular:</a:t>
            </a:r>
            <a:endParaRPr sz="1350">
              <a:solidFill>
                <a:srgbClr val="3A3A3A"/>
              </a:solidFill>
              <a:latin typeface="Roboto"/>
              <a:ea typeface="Roboto"/>
              <a:cs typeface="Roboto"/>
              <a:sym typeface="Roboto"/>
            </a:endParaRPr>
          </a:p>
          <a:p>
            <a:pPr marL="457200" lvl="0" indent="-314325" algn="l" rtl="0">
              <a:lnSpc>
                <a:spcPct val="115000"/>
              </a:lnSpc>
              <a:spcBef>
                <a:spcPts val="0"/>
              </a:spcBef>
              <a:spcAft>
                <a:spcPts val="0"/>
              </a:spcAft>
              <a:buClr>
                <a:srgbClr val="3A3A3A"/>
              </a:buClr>
              <a:buSzPts val="1350"/>
              <a:buFont typeface="Roboto"/>
              <a:buChar char="●"/>
            </a:pPr>
            <a:r>
              <a:rPr lang="en-GB" sz="1350">
                <a:solidFill>
                  <a:srgbClr val="3A3A3A"/>
                </a:solidFill>
                <a:latin typeface="Roboto"/>
                <a:ea typeface="Roboto"/>
                <a:cs typeface="Roboto"/>
                <a:sym typeface="Roboto"/>
              </a:rPr>
              <a:t>required</a:t>
            </a:r>
            <a:endParaRPr sz="1350">
              <a:solidFill>
                <a:srgbClr val="3A3A3A"/>
              </a:solidFill>
              <a:latin typeface="Roboto"/>
              <a:ea typeface="Roboto"/>
              <a:cs typeface="Roboto"/>
              <a:sym typeface="Roboto"/>
            </a:endParaRPr>
          </a:p>
          <a:p>
            <a:pPr marL="457200" lvl="0" indent="-314325" algn="l" rtl="0">
              <a:lnSpc>
                <a:spcPct val="115000"/>
              </a:lnSpc>
              <a:spcBef>
                <a:spcPts val="0"/>
              </a:spcBef>
              <a:spcAft>
                <a:spcPts val="0"/>
              </a:spcAft>
              <a:buClr>
                <a:srgbClr val="3A3A3A"/>
              </a:buClr>
              <a:buSzPts val="1350"/>
              <a:buFont typeface="Roboto"/>
              <a:buChar char="●"/>
            </a:pPr>
            <a:r>
              <a:rPr lang="en-GB" sz="1350">
                <a:solidFill>
                  <a:srgbClr val="3A3A3A"/>
                </a:solidFill>
                <a:latin typeface="Roboto"/>
                <a:ea typeface="Roboto"/>
                <a:cs typeface="Roboto"/>
                <a:sym typeface="Roboto"/>
              </a:rPr>
              <a:t>minlength</a:t>
            </a:r>
            <a:endParaRPr sz="1350">
              <a:solidFill>
                <a:srgbClr val="3A3A3A"/>
              </a:solidFill>
              <a:latin typeface="Roboto"/>
              <a:ea typeface="Roboto"/>
              <a:cs typeface="Roboto"/>
              <a:sym typeface="Roboto"/>
            </a:endParaRPr>
          </a:p>
          <a:p>
            <a:pPr marL="457200" lvl="0" indent="-314325" algn="l" rtl="0">
              <a:lnSpc>
                <a:spcPct val="115000"/>
              </a:lnSpc>
              <a:spcBef>
                <a:spcPts val="0"/>
              </a:spcBef>
              <a:spcAft>
                <a:spcPts val="0"/>
              </a:spcAft>
              <a:buClr>
                <a:srgbClr val="3A3A3A"/>
              </a:buClr>
              <a:buSzPts val="1350"/>
              <a:buFont typeface="Roboto"/>
              <a:buChar char="●"/>
            </a:pPr>
            <a:r>
              <a:rPr lang="en-GB" sz="1350">
                <a:solidFill>
                  <a:srgbClr val="3A3A3A"/>
                </a:solidFill>
                <a:latin typeface="Roboto"/>
                <a:ea typeface="Roboto"/>
                <a:cs typeface="Roboto"/>
                <a:sym typeface="Roboto"/>
              </a:rPr>
              <a:t>maxlength</a:t>
            </a:r>
            <a:endParaRPr sz="1350">
              <a:solidFill>
                <a:srgbClr val="3A3A3A"/>
              </a:solidFill>
              <a:latin typeface="Roboto"/>
              <a:ea typeface="Roboto"/>
              <a:cs typeface="Roboto"/>
              <a:sym typeface="Roboto"/>
            </a:endParaRPr>
          </a:p>
          <a:p>
            <a:pPr marL="457200" lvl="0" indent="-314325" algn="l" rtl="0">
              <a:lnSpc>
                <a:spcPct val="115000"/>
              </a:lnSpc>
              <a:spcBef>
                <a:spcPts val="0"/>
              </a:spcBef>
              <a:spcAft>
                <a:spcPts val="0"/>
              </a:spcAft>
              <a:buClr>
                <a:srgbClr val="3A3A3A"/>
              </a:buClr>
              <a:buSzPts val="1350"/>
              <a:buFont typeface="Roboto"/>
              <a:buChar char="●"/>
            </a:pPr>
            <a:r>
              <a:rPr lang="en-GB" sz="1350">
                <a:solidFill>
                  <a:srgbClr val="3A3A3A"/>
                </a:solidFill>
                <a:latin typeface="Roboto"/>
                <a:ea typeface="Roboto"/>
                <a:cs typeface="Roboto"/>
                <a:sym typeface="Roboto"/>
              </a:rPr>
              <a:t>pattern</a:t>
            </a:r>
            <a:endParaRPr sz="1350">
              <a:solidFill>
                <a:srgbClr val="3A3A3A"/>
              </a:solidFill>
              <a:latin typeface="Roboto"/>
              <a:ea typeface="Roboto"/>
              <a:cs typeface="Roboto"/>
              <a:sym typeface="Roboto"/>
            </a:endParaRPr>
          </a:p>
        </p:txBody>
      </p:sp>
      <p:sp>
        <p:nvSpPr>
          <p:cNvPr id="764" name="Google Shape;764;p104"/>
          <p:cNvSpPr txBox="1"/>
          <p:nvPr/>
        </p:nvSpPr>
        <p:spPr>
          <a:xfrm>
            <a:off x="141250" y="1965600"/>
            <a:ext cx="5096400" cy="3013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350">
                <a:solidFill>
                  <a:srgbClr val="3A3A3A"/>
                </a:solidFill>
                <a:highlight>
                  <a:srgbClr val="FEFEFE"/>
                </a:highlight>
                <a:latin typeface="Roboto"/>
                <a:ea typeface="Roboto"/>
                <a:cs typeface="Roboto"/>
                <a:sym typeface="Roboto"/>
              </a:rPr>
              <a:t>The first one is easy. You have to add a </a:t>
            </a:r>
            <a:r>
              <a:rPr lang="en-GB" sz="1050">
                <a:solidFill>
                  <a:srgbClr val="3A3A3A"/>
                </a:solidFill>
                <a:highlight>
                  <a:srgbClr val="F5F7F8"/>
                </a:highlight>
                <a:latin typeface="Verdana"/>
                <a:ea typeface="Verdana"/>
                <a:cs typeface="Verdana"/>
                <a:sym typeface="Verdana"/>
              </a:rPr>
              <a:t>required</a:t>
            </a:r>
            <a:r>
              <a:rPr lang="en-GB" sz="1350">
                <a:solidFill>
                  <a:srgbClr val="3A3A3A"/>
                </a:solidFill>
                <a:highlight>
                  <a:srgbClr val="FEFEFE"/>
                </a:highlight>
                <a:latin typeface="Roboto"/>
                <a:ea typeface="Roboto"/>
                <a:cs typeface="Roboto"/>
                <a:sym typeface="Roboto"/>
              </a:rPr>
              <a:t> validation attribute to each form element like shown in snippet.</a:t>
            </a:r>
            <a:endParaRPr sz="1350">
              <a:solidFill>
                <a:srgbClr val="3A3A3A"/>
              </a:solidFill>
              <a:highlight>
                <a:srgbClr val="FEFEFE"/>
              </a:highlight>
              <a:latin typeface="Roboto"/>
              <a:ea typeface="Roboto"/>
              <a:cs typeface="Roboto"/>
              <a:sym typeface="Roboto"/>
            </a:endParaRPr>
          </a:p>
          <a:p>
            <a:pPr marL="0" lvl="0" indent="0" algn="l" rtl="0">
              <a:spcBef>
                <a:spcPts val="0"/>
              </a:spcBef>
              <a:spcAft>
                <a:spcPts val="0"/>
              </a:spcAft>
              <a:buNone/>
            </a:pPr>
            <a:endParaRPr sz="1350">
              <a:solidFill>
                <a:srgbClr val="3A3A3A"/>
              </a:solidFill>
              <a:highlight>
                <a:srgbClr val="FEFEFE"/>
              </a:highlight>
              <a:latin typeface="Roboto"/>
              <a:ea typeface="Roboto"/>
              <a:cs typeface="Roboto"/>
              <a:sym typeface="Roboto"/>
            </a:endParaRPr>
          </a:p>
          <a:p>
            <a:pPr marL="0" lvl="0" indent="0" algn="l" rtl="0">
              <a:spcBef>
                <a:spcPts val="0"/>
              </a:spcBef>
              <a:spcAft>
                <a:spcPts val="0"/>
              </a:spcAft>
              <a:buNone/>
            </a:pPr>
            <a:r>
              <a:rPr lang="en-GB" sz="1350">
                <a:solidFill>
                  <a:srgbClr val="3A3A3A"/>
                </a:solidFill>
                <a:highlight>
                  <a:srgbClr val="FEFEFE"/>
                </a:highlight>
                <a:latin typeface="Roboto"/>
                <a:ea typeface="Roboto"/>
                <a:cs typeface="Roboto"/>
                <a:sym typeface="Roboto"/>
              </a:rPr>
              <a:t>Apart from the </a:t>
            </a:r>
            <a:r>
              <a:rPr lang="en-GB" sz="1050">
                <a:solidFill>
                  <a:srgbClr val="3A3A3A"/>
                </a:solidFill>
                <a:highlight>
                  <a:srgbClr val="F5F7F8"/>
                </a:highlight>
                <a:latin typeface="Verdana"/>
                <a:ea typeface="Verdana"/>
                <a:cs typeface="Verdana"/>
                <a:sym typeface="Verdana"/>
              </a:rPr>
              <a:t>required</a:t>
            </a:r>
            <a:r>
              <a:rPr lang="en-GB" sz="1350">
                <a:solidFill>
                  <a:srgbClr val="3A3A3A"/>
                </a:solidFill>
                <a:highlight>
                  <a:srgbClr val="FEFEFE"/>
                </a:highlight>
                <a:latin typeface="Roboto"/>
                <a:ea typeface="Roboto"/>
                <a:cs typeface="Roboto"/>
                <a:sym typeface="Roboto"/>
              </a:rPr>
              <a:t> attribute, I've also exported a new </a:t>
            </a:r>
            <a:r>
              <a:rPr lang="en-GB" sz="1050">
                <a:solidFill>
                  <a:srgbClr val="3A3A3A"/>
                </a:solidFill>
                <a:highlight>
                  <a:srgbClr val="F5F7F8"/>
                </a:highlight>
                <a:latin typeface="Verdana"/>
                <a:ea typeface="Verdana"/>
                <a:cs typeface="Verdana"/>
                <a:sym typeface="Verdana"/>
              </a:rPr>
              <a:t>#email</a:t>
            </a:r>
            <a:r>
              <a:rPr lang="en-GB" sz="1350">
                <a:solidFill>
                  <a:srgbClr val="3A3A3A"/>
                </a:solidFill>
                <a:highlight>
                  <a:srgbClr val="FEFEFE"/>
                </a:highlight>
                <a:latin typeface="Roboto"/>
                <a:ea typeface="Roboto"/>
                <a:cs typeface="Roboto"/>
                <a:sym typeface="Roboto"/>
              </a:rPr>
              <a:t> template reference variable. This is so that you can access the input box's Angular control from within the template itself. We will use it to display errors and warnings. </a:t>
            </a:r>
            <a:endParaRPr sz="1350">
              <a:solidFill>
                <a:srgbClr val="3A3A3A"/>
              </a:solidFill>
              <a:highlight>
                <a:srgbClr val="FEFEFE"/>
              </a:highlight>
              <a:latin typeface="Roboto"/>
              <a:ea typeface="Roboto"/>
              <a:cs typeface="Roboto"/>
              <a:sym typeface="Roboto"/>
            </a:endParaRPr>
          </a:p>
          <a:p>
            <a:pPr marL="0" lvl="0" indent="0" algn="l" rtl="0">
              <a:spcBef>
                <a:spcPts val="0"/>
              </a:spcBef>
              <a:spcAft>
                <a:spcPts val="0"/>
              </a:spcAft>
              <a:buNone/>
            </a:pPr>
            <a:endParaRPr sz="1350">
              <a:solidFill>
                <a:srgbClr val="3A3A3A"/>
              </a:solidFill>
              <a:highlight>
                <a:srgbClr val="FEFEFE"/>
              </a:highlight>
              <a:latin typeface="Roboto"/>
              <a:ea typeface="Roboto"/>
              <a:cs typeface="Roboto"/>
              <a:sym typeface="Roboto"/>
            </a:endParaRPr>
          </a:p>
          <a:p>
            <a:pPr marL="0" lvl="0" indent="0" algn="l" rtl="0">
              <a:spcBef>
                <a:spcPts val="0"/>
              </a:spcBef>
              <a:spcAft>
                <a:spcPts val="0"/>
              </a:spcAft>
              <a:buNone/>
            </a:pPr>
            <a:r>
              <a:rPr lang="en-GB" sz="1350">
                <a:solidFill>
                  <a:srgbClr val="3A3A3A"/>
                </a:solidFill>
                <a:highlight>
                  <a:srgbClr val="FEFEFE"/>
                </a:highlight>
                <a:latin typeface="Roboto"/>
                <a:ea typeface="Roboto"/>
                <a:cs typeface="Roboto"/>
                <a:sym typeface="Roboto"/>
              </a:rPr>
              <a:t>Remember the </a:t>
            </a:r>
            <a:r>
              <a:rPr lang="en-GB" sz="1050">
                <a:solidFill>
                  <a:srgbClr val="3A3A3A"/>
                </a:solidFill>
                <a:highlight>
                  <a:srgbClr val="F5F7F8"/>
                </a:highlight>
                <a:latin typeface="Verdana"/>
                <a:ea typeface="Verdana"/>
                <a:cs typeface="Verdana"/>
                <a:sym typeface="Verdana"/>
              </a:rPr>
              <a:t>#email</a:t>
            </a:r>
            <a:r>
              <a:rPr lang="en-GB" sz="1350">
                <a:solidFill>
                  <a:srgbClr val="3A3A3A"/>
                </a:solidFill>
                <a:highlight>
                  <a:srgbClr val="FEFEFE"/>
                </a:highlight>
                <a:latin typeface="Roboto"/>
                <a:ea typeface="Roboto"/>
                <a:cs typeface="Roboto"/>
                <a:sym typeface="Roboto"/>
              </a:rPr>
              <a:t> variable that we exported earlier? It carries some amount of information about the input control state of the email field. This includes: </a:t>
            </a:r>
            <a:r>
              <a:rPr lang="en-GB" sz="1050">
                <a:solidFill>
                  <a:srgbClr val="3A3A3A"/>
                </a:solidFill>
                <a:highlight>
                  <a:srgbClr val="F5F7F8"/>
                </a:highlight>
                <a:latin typeface="Verdana"/>
                <a:ea typeface="Verdana"/>
                <a:cs typeface="Verdana"/>
                <a:sym typeface="Verdana"/>
              </a:rPr>
              <a:t>email.valid</a:t>
            </a:r>
            <a:r>
              <a:rPr lang="en-GB" sz="1350">
                <a:solidFill>
                  <a:srgbClr val="3A3A3A"/>
                </a:solidFill>
                <a:highlight>
                  <a:srgbClr val="FEFEFE"/>
                </a:highlight>
                <a:latin typeface="Roboto"/>
                <a:ea typeface="Roboto"/>
                <a:cs typeface="Roboto"/>
                <a:sym typeface="Roboto"/>
              </a:rPr>
              <a:t>, </a:t>
            </a:r>
            <a:r>
              <a:rPr lang="en-GB" sz="1050">
                <a:solidFill>
                  <a:srgbClr val="3A3A3A"/>
                </a:solidFill>
                <a:highlight>
                  <a:srgbClr val="F5F7F8"/>
                </a:highlight>
                <a:latin typeface="Verdana"/>
                <a:ea typeface="Verdana"/>
                <a:cs typeface="Verdana"/>
                <a:sym typeface="Verdana"/>
              </a:rPr>
              <a:t>email.invalid</a:t>
            </a:r>
            <a:r>
              <a:rPr lang="en-GB" sz="1350">
                <a:solidFill>
                  <a:srgbClr val="3A3A3A"/>
                </a:solidFill>
                <a:highlight>
                  <a:srgbClr val="FEFEFE"/>
                </a:highlight>
                <a:latin typeface="Roboto"/>
                <a:ea typeface="Roboto"/>
                <a:cs typeface="Roboto"/>
                <a:sym typeface="Roboto"/>
              </a:rPr>
              <a:t>, </a:t>
            </a:r>
            <a:r>
              <a:rPr lang="en-GB" sz="1050">
                <a:solidFill>
                  <a:srgbClr val="3A3A3A"/>
                </a:solidFill>
                <a:highlight>
                  <a:srgbClr val="F5F7F8"/>
                </a:highlight>
                <a:latin typeface="Verdana"/>
                <a:ea typeface="Verdana"/>
                <a:cs typeface="Verdana"/>
                <a:sym typeface="Verdana"/>
              </a:rPr>
              <a:t>email.dirty</a:t>
            </a:r>
            <a:r>
              <a:rPr lang="en-GB" sz="1350">
                <a:solidFill>
                  <a:srgbClr val="3A3A3A"/>
                </a:solidFill>
                <a:highlight>
                  <a:srgbClr val="FEFEFE"/>
                </a:highlight>
                <a:latin typeface="Roboto"/>
                <a:ea typeface="Roboto"/>
                <a:cs typeface="Roboto"/>
                <a:sym typeface="Roboto"/>
              </a:rPr>
              <a:t>, </a:t>
            </a:r>
            <a:r>
              <a:rPr lang="en-GB" sz="1050">
                <a:solidFill>
                  <a:srgbClr val="3A3A3A"/>
                </a:solidFill>
                <a:highlight>
                  <a:srgbClr val="F5F7F8"/>
                </a:highlight>
                <a:latin typeface="Verdana"/>
                <a:ea typeface="Verdana"/>
                <a:cs typeface="Verdana"/>
                <a:sym typeface="Verdana"/>
              </a:rPr>
              <a:t>email.pristine</a:t>
            </a:r>
            <a:r>
              <a:rPr lang="en-GB" sz="1350">
                <a:solidFill>
                  <a:srgbClr val="3A3A3A"/>
                </a:solidFill>
                <a:highlight>
                  <a:srgbClr val="FEFEFE"/>
                </a:highlight>
                <a:latin typeface="Roboto"/>
                <a:ea typeface="Roboto"/>
                <a:cs typeface="Roboto"/>
                <a:sym typeface="Roboto"/>
              </a:rPr>
              <a:t>, </a:t>
            </a:r>
            <a:r>
              <a:rPr lang="en-GB" sz="1050">
                <a:solidFill>
                  <a:srgbClr val="3A3A3A"/>
                </a:solidFill>
                <a:highlight>
                  <a:srgbClr val="F5F7F8"/>
                </a:highlight>
                <a:latin typeface="Verdana"/>
                <a:ea typeface="Verdana"/>
                <a:cs typeface="Verdana"/>
                <a:sym typeface="Verdana"/>
              </a:rPr>
              <a:t>email.touched</a:t>
            </a:r>
            <a:r>
              <a:rPr lang="en-GB" sz="1350">
                <a:solidFill>
                  <a:srgbClr val="3A3A3A"/>
                </a:solidFill>
                <a:highlight>
                  <a:srgbClr val="FEFEFE"/>
                </a:highlight>
                <a:latin typeface="Roboto"/>
                <a:ea typeface="Roboto"/>
                <a:cs typeface="Roboto"/>
                <a:sym typeface="Roboto"/>
              </a:rPr>
              <a:t>, </a:t>
            </a:r>
            <a:r>
              <a:rPr lang="en-GB" sz="1050">
                <a:solidFill>
                  <a:srgbClr val="3A3A3A"/>
                </a:solidFill>
                <a:highlight>
                  <a:srgbClr val="F5F7F8"/>
                </a:highlight>
                <a:latin typeface="Verdana"/>
                <a:ea typeface="Verdana"/>
                <a:cs typeface="Verdana"/>
                <a:sym typeface="Verdana"/>
              </a:rPr>
              <a:t>email.untouched</a:t>
            </a:r>
            <a:r>
              <a:rPr lang="en-GB" sz="1350">
                <a:solidFill>
                  <a:srgbClr val="3A3A3A"/>
                </a:solidFill>
                <a:highlight>
                  <a:srgbClr val="FEFEFE"/>
                </a:highlight>
                <a:latin typeface="Roboto"/>
                <a:ea typeface="Roboto"/>
                <a:cs typeface="Roboto"/>
                <a:sym typeface="Roboto"/>
              </a:rPr>
              <a:t>, and </a:t>
            </a:r>
            <a:r>
              <a:rPr lang="en-GB" sz="1050">
                <a:solidFill>
                  <a:srgbClr val="3A3A3A"/>
                </a:solidFill>
                <a:highlight>
                  <a:srgbClr val="F5F7F8"/>
                </a:highlight>
                <a:latin typeface="Verdana"/>
                <a:ea typeface="Verdana"/>
                <a:cs typeface="Verdana"/>
                <a:sym typeface="Verdana"/>
              </a:rPr>
              <a:t>email.errors</a:t>
            </a:r>
            <a:r>
              <a:rPr lang="en-GB" sz="1350">
                <a:solidFill>
                  <a:srgbClr val="3A3A3A"/>
                </a:solidFill>
                <a:highlight>
                  <a:srgbClr val="FEFEFE"/>
                </a:highlight>
                <a:latin typeface="Roboto"/>
                <a:ea typeface="Roboto"/>
                <a:cs typeface="Roboto"/>
                <a:sym typeface="Roboto"/>
              </a:rPr>
              <a:t>.   </a:t>
            </a:r>
            <a:endParaRPr sz="1350">
              <a:solidFill>
                <a:srgbClr val="3A3A3A"/>
              </a:solidFill>
              <a:highlight>
                <a:srgbClr val="FEFEFE"/>
              </a:highlight>
              <a:latin typeface="Roboto"/>
              <a:ea typeface="Roboto"/>
              <a:cs typeface="Roboto"/>
              <a:sym typeface="Roboto"/>
            </a:endParaRPr>
          </a:p>
          <a:p>
            <a:pPr marL="0" lvl="0" indent="0" algn="l" rtl="0">
              <a:spcBef>
                <a:spcPts val="0"/>
              </a:spcBef>
              <a:spcAft>
                <a:spcPts val="0"/>
              </a:spcAft>
              <a:buNone/>
            </a:pPr>
            <a:r>
              <a:rPr lang="en-GB" sz="1050">
                <a:solidFill>
                  <a:srgbClr val="3A3A3A"/>
                </a:solidFill>
                <a:highlight>
                  <a:srgbClr val="F5F7F8"/>
                </a:highlight>
                <a:latin typeface="Verdana"/>
                <a:ea typeface="Verdana"/>
                <a:cs typeface="Verdana"/>
                <a:sym typeface="Verdana"/>
              </a:rPr>
              <a:t>email.errors</a:t>
            </a:r>
            <a:r>
              <a:rPr lang="en-GB" sz="1350">
                <a:solidFill>
                  <a:srgbClr val="3A3A3A"/>
                </a:solidFill>
                <a:highlight>
                  <a:srgbClr val="FEFEFE"/>
                </a:highlight>
                <a:latin typeface="Roboto"/>
                <a:ea typeface="Roboto"/>
                <a:cs typeface="Roboto"/>
                <a:sym typeface="Roboto"/>
              </a:rPr>
              <a:t> to check all possible validation errors and then display them back to the user in the form of custom messages</a:t>
            </a:r>
            <a:endParaRPr sz="1350">
              <a:solidFill>
                <a:srgbClr val="3A3A3A"/>
              </a:solidFill>
              <a:highlight>
                <a:srgbClr val="FEFEFE"/>
              </a:highlight>
              <a:latin typeface="Roboto"/>
              <a:ea typeface="Roboto"/>
              <a:cs typeface="Roboto"/>
              <a:sym typeface="Roboto"/>
            </a:endParaRPr>
          </a:p>
        </p:txBody>
      </p:sp>
      <p:pic>
        <p:nvPicPr>
          <p:cNvPr id="765" name="Google Shape;765;p104"/>
          <p:cNvPicPr preferRelativeResize="0"/>
          <p:nvPr/>
        </p:nvPicPr>
        <p:blipFill>
          <a:blip r:embed="rId3">
            <a:alphaModFix/>
          </a:blip>
          <a:stretch>
            <a:fillRect/>
          </a:stretch>
        </p:blipFill>
        <p:spPr>
          <a:xfrm>
            <a:off x="5313850" y="669650"/>
            <a:ext cx="3653225" cy="25671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105"/>
          <p:cNvSpPr txBox="1"/>
          <p:nvPr/>
        </p:nvSpPr>
        <p:spPr>
          <a:xfrm>
            <a:off x="141225" y="130200"/>
            <a:ext cx="7532700" cy="399600"/>
          </a:xfrm>
          <a:prstGeom prst="rect">
            <a:avLst/>
          </a:prstGeom>
          <a:noFill/>
          <a:ln>
            <a:noFill/>
          </a:ln>
        </p:spPr>
        <p:txBody>
          <a:bodyPr spcFirstLastPara="1" wrap="square" lIns="91425" tIns="91425" rIns="91425" bIns="91425" anchor="ctr" anchorCtr="0">
            <a:noAutofit/>
          </a:bodyPr>
          <a:lstStyle/>
          <a:p>
            <a:pPr marL="0" lvl="0" indent="0" algn="l" rtl="0">
              <a:lnSpc>
                <a:spcPct val="120000"/>
              </a:lnSpc>
              <a:spcBef>
                <a:spcPts val="3900"/>
              </a:spcBef>
              <a:spcAft>
                <a:spcPts val="2000"/>
              </a:spcAft>
              <a:buNone/>
            </a:pPr>
            <a:r>
              <a:rPr lang="en-GB" sz="2350" b="1">
                <a:solidFill>
                  <a:srgbClr val="3A3A3A"/>
                </a:solidFill>
                <a:latin typeface="Roboto"/>
                <a:ea typeface="Roboto"/>
                <a:cs typeface="Roboto"/>
                <a:sym typeface="Roboto"/>
              </a:rPr>
              <a:t>Submit the Form Using ngSubmit</a:t>
            </a:r>
            <a:endParaRPr sz="2800"/>
          </a:p>
        </p:txBody>
      </p:sp>
      <p:sp>
        <p:nvSpPr>
          <p:cNvPr id="771" name="Google Shape;771;p105"/>
          <p:cNvSpPr txBox="1"/>
          <p:nvPr/>
        </p:nvSpPr>
        <p:spPr>
          <a:xfrm>
            <a:off x="211850" y="765050"/>
            <a:ext cx="8686200" cy="49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500">
                <a:solidFill>
                  <a:schemeClr val="dk1"/>
                </a:solidFill>
                <a:highlight>
                  <a:srgbClr val="FFFFFF"/>
                </a:highlight>
              </a:rPr>
              <a:t>To submit Form, all we need to do is add a </a:t>
            </a:r>
            <a:r>
              <a:rPr lang="en-GB" sz="1200">
                <a:solidFill>
                  <a:srgbClr val="8F46C9"/>
                </a:solidFill>
                <a:latin typeface="Roboto Mono"/>
                <a:ea typeface="Roboto Mono"/>
                <a:cs typeface="Roboto Mono"/>
                <a:sym typeface="Roboto Mono"/>
              </a:rPr>
              <a:t>ngSubmit</a:t>
            </a:r>
            <a:r>
              <a:rPr lang="en-GB" sz="1500">
                <a:solidFill>
                  <a:schemeClr val="dk1"/>
                </a:solidFill>
                <a:highlight>
                  <a:srgbClr val="FFFFFF"/>
                </a:highlight>
              </a:rPr>
              <a:t> event directive to our form</a:t>
            </a:r>
            <a:endParaRPr/>
          </a:p>
        </p:txBody>
      </p:sp>
      <p:sp>
        <p:nvSpPr>
          <p:cNvPr id="772" name="Google Shape;772;p105"/>
          <p:cNvSpPr txBox="1"/>
          <p:nvPr/>
        </p:nvSpPr>
        <p:spPr>
          <a:xfrm>
            <a:off x="270650" y="3953550"/>
            <a:ext cx="8568600" cy="9429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200">
                <a:solidFill>
                  <a:schemeClr val="dk1"/>
                </a:solidFill>
                <a:highlight>
                  <a:srgbClr val="FFFFFF"/>
                </a:highlight>
                <a:latin typeface="Verdana"/>
                <a:ea typeface="Verdana"/>
                <a:cs typeface="Verdana"/>
                <a:sym typeface="Verdana"/>
              </a:rPr>
              <a:t>Here we’re using Object destructuring to fetch the </a:t>
            </a:r>
            <a:r>
              <a:rPr lang="en-GB" sz="1200">
                <a:solidFill>
                  <a:srgbClr val="8F46C9"/>
                </a:solidFill>
                <a:latin typeface="Verdana"/>
                <a:ea typeface="Verdana"/>
                <a:cs typeface="Verdana"/>
                <a:sym typeface="Verdana"/>
              </a:rPr>
              <a:t>value</a:t>
            </a:r>
            <a:r>
              <a:rPr lang="en-GB" sz="1200">
                <a:solidFill>
                  <a:schemeClr val="dk1"/>
                </a:solidFill>
                <a:highlight>
                  <a:srgbClr val="FFFFFF"/>
                </a:highlight>
                <a:latin typeface="Verdana"/>
                <a:ea typeface="Verdana"/>
                <a:cs typeface="Verdana"/>
                <a:sym typeface="Verdana"/>
              </a:rPr>
              <a:t> and </a:t>
            </a:r>
            <a:r>
              <a:rPr lang="en-GB" sz="1200">
                <a:solidFill>
                  <a:srgbClr val="8F46C9"/>
                </a:solidFill>
                <a:latin typeface="Verdana"/>
                <a:ea typeface="Verdana"/>
                <a:cs typeface="Verdana"/>
                <a:sym typeface="Verdana"/>
              </a:rPr>
              <a:t>valid</a:t>
            </a:r>
            <a:r>
              <a:rPr lang="en-GB" sz="1200">
                <a:solidFill>
                  <a:schemeClr val="dk1"/>
                </a:solidFill>
                <a:highlight>
                  <a:srgbClr val="FFFFFF"/>
                </a:highlight>
                <a:latin typeface="Verdana"/>
                <a:ea typeface="Verdana"/>
                <a:cs typeface="Verdana"/>
                <a:sym typeface="Verdana"/>
              </a:rPr>
              <a:t> properties from that </a:t>
            </a:r>
            <a:r>
              <a:rPr lang="en-GB" sz="1200">
                <a:solidFill>
                  <a:srgbClr val="8F46C9"/>
                </a:solidFill>
                <a:latin typeface="Verdana"/>
                <a:ea typeface="Verdana"/>
                <a:cs typeface="Verdana"/>
                <a:sym typeface="Verdana"/>
              </a:rPr>
              <a:t>#f</a:t>
            </a:r>
            <a:r>
              <a:rPr lang="en-GB" sz="1200">
                <a:solidFill>
                  <a:schemeClr val="dk1"/>
                </a:solidFill>
                <a:highlight>
                  <a:srgbClr val="FFFFFF"/>
                </a:highlight>
                <a:latin typeface="Verdana"/>
                <a:ea typeface="Verdana"/>
                <a:cs typeface="Verdana"/>
                <a:sym typeface="Verdana"/>
              </a:rPr>
              <a:t> reference we exported and passed into </a:t>
            </a:r>
            <a:r>
              <a:rPr lang="en-GB" sz="1200">
                <a:solidFill>
                  <a:srgbClr val="8F46C9"/>
                </a:solidFill>
                <a:latin typeface="Verdana"/>
                <a:ea typeface="Verdana"/>
                <a:cs typeface="Verdana"/>
                <a:sym typeface="Verdana"/>
              </a:rPr>
              <a:t>onSubmit</a:t>
            </a:r>
            <a:r>
              <a:rPr lang="en-GB" sz="1200">
                <a:solidFill>
                  <a:schemeClr val="dk1"/>
                </a:solidFill>
                <a:highlight>
                  <a:srgbClr val="FFFFFF"/>
                </a:highlight>
                <a:latin typeface="Verdana"/>
                <a:ea typeface="Verdana"/>
                <a:cs typeface="Verdana"/>
                <a:sym typeface="Verdana"/>
              </a:rPr>
              <a:t>. The </a:t>
            </a:r>
            <a:r>
              <a:rPr lang="en-GB" sz="1200">
                <a:solidFill>
                  <a:srgbClr val="8F46C9"/>
                </a:solidFill>
                <a:latin typeface="Verdana"/>
                <a:ea typeface="Verdana"/>
                <a:cs typeface="Verdana"/>
                <a:sym typeface="Verdana"/>
              </a:rPr>
              <a:t>value</a:t>
            </a:r>
            <a:r>
              <a:rPr lang="en-GB" sz="1200">
                <a:solidFill>
                  <a:schemeClr val="dk1"/>
                </a:solidFill>
                <a:highlight>
                  <a:srgbClr val="FFFFFF"/>
                </a:highlight>
                <a:latin typeface="Verdana"/>
                <a:ea typeface="Verdana"/>
                <a:cs typeface="Verdana"/>
                <a:sym typeface="Verdana"/>
              </a:rPr>
              <a:t> is basically everything we saw from above when we parsed out the </a:t>
            </a:r>
            <a:r>
              <a:rPr lang="en-GB" sz="1200">
                <a:solidFill>
                  <a:srgbClr val="8F46C9"/>
                </a:solidFill>
                <a:latin typeface="Verdana"/>
                <a:ea typeface="Verdana"/>
                <a:cs typeface="Verdana"/>
                <a:sym typeface="Verdana"/>
              </a:rPr>
              <a:t>f.value</a:t>
            </a:r>
            <a:r>
              <a:rPr lang="en-GB" sz="1200">
                <a:solidFill>
                  <a:schemeClr val="dk1"/>
                </a:solidFill>
                <a:highlight>
                  <a:srgbClr val="FFFFFF"/>
                </a:highlight>
                <a:latin typeface="Verdana"/>
                <a:ea typeface="Verdana"/>
                <a:cs typeface="Verdana"/>
                <a:sym typeface="Verdana"/>
              </a:rPr>
              <a:t> in the DOM. That’s literally it, you’re free to pass values to your backend API.</a:t>
            </a:r>
            <a:endParaRPr sz="1200">
              <a:latin typeface="Verdana"/>
              <a:ea typeface="Verdana"/>
              <a:cs typeface="Verdana"/>
              <a:sym typeface="Verdana"/>
            </a:endParaRPr>
          </a:p>
        </p:txBody>
      </p:sp>
      <p:pic>
        <p:nvPicPr>
          <p:cNvPr id="773" name="Google Shape;773;p105"/>
          <p:cNvPicPr preferRelativeResize="0"/>
          <p:nvPr/>
        </p:nvPicPr>
        <p:blipFill>
          <a:blip r:embed="rId3">
            <a:alphaModFix/>
          </a:blip>
          <a:stretch>
            <a:fillRect/>
          </a:stretch>
        </p:blipFill>
        <p:spPr>
          <a:xfrm>
            <a:off x="346850" y="1259450"/>
            <a:ext cx="4744792" cy="777975"/>
          </a:xfrm>
          <a:prstGeom prst="rect">
            <a:avLst/>
          </a:prstGeom>
          <a:noFill/>
          <a:ln>
            <a:noFill/>
          </a:ln>
        </p:spPr>
      </p:pic>
      <p:pic>
        <p:nvPicPr>
          <p:cNvPr id="774" name="Google Shape;774;p105"/>
          <p:cNvPicPr preferRelativeResize="0"/>
          <p:nvPr/>
        </p:nvPicPr>
        <p:blipFill>
          <a:blip r:embed="rId4">
            <a:alphaModFix/>
          </a:blip>
          <a:stretch>
            <a:fillRect/>
          </a:stretch>
        </p:blipFill>
        <p:spPr>
          <a:xfrm>
            <a:off x="357388" y="2123938"/>
            <a:ext cx="6334125" cy="174307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06"/>
          <p:cNvSpPr txBox="1"/>
          <p:nvPr/>
        </p:nvSpPr>
        <p:spPr>
          <a:xfrm>
            <a:off x="258950" y="0"/>
            <a:ext cx="3260400" cy="758100"/>
          </a:xfrm>
          <a:prstGeom prst="rect">
            <a:avLst/>
          </a:prstGeom>
          <a:noFill/>
          <a:ln>
            <a:noFill/>
          </a:ln>
        </p:spPr>
        <p:txBody>
          <a:bodyPr spcFirstLastPara="1" wrap="square" lIns="91425" tIns="91425" rIns="91425" bIns="91425" anchor="ctr" anchorCtr="0">
            <a:noAutofit/>
          </a:bodyPr>
          <a:lstStyle/>
          <a:p>
            <a:pPr marL="0" lvl="0" indent="0" algn="l" rtl="0">
              <a:lnSpc>
                <a:spcPct val="130000"/>
              </a:lnSpc>
              <a:spcBef>
                <a:spcPts val="0"/>
              </a:spcBef>
              <a:spcAft>
                <a:spcPts val="0"/>
              </a:spcAft>
              <a:buNone/>
            </a:pPr>
            <a:r>
              <a:rPr lang="en-GB" sz="2800">
                <a:solidFill>
                  <a:schemeClr val="dk1"/>
                </a:solidFill>
              </a:rPr>
              <a:t>Reactive forms</a:t>
            </a:r>
            <a:endParaRPr sz="2800">
              <a:solidFill>
                <a:schemeClr val="dk1"/>
              </a:solidFill>
            </a:endParaRPr>
          </a:p>
        </p:txBody>
      </p:sp>
      <p:sp>
        <p:nvSpPr>
          <p:cNvPr id="780" name="Google Shape;780;p106"/>
          <p:cNvSpPr txBox="1"/>
          <p:nvPr/>
        </p:nvSpPr>
        <p:spPr>
          <a:xfrm>
            <a:off x="281850" y="623300"/>
            <a:ext cx="8580300" cy="21342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200">
                <a:solidFill>
                  <a:srgbClr val="3A3A3A"/>
                </a:solidFill>
                <a:highlight>
                  <a:srgbClr val="FEFEFE"/>
                </a:highlight>
                <a:latin typeface="Verdana"/>
                <a:ea typeface="Verdana"/>
                <a:cs typeface="Verdana"/>
                <a:sym typeface="Verdana"/>
              </a:rPr>
              <a:t>Reactive forms take a different approach compared to that of the template-driven forms. Here, we create and initialize the </a:t>
            </a:r>
            <a:r>
              <a:rPr lang="en-GB" sz="1200" i="1">
                <a:solidFill>
                  <a:srgbClr val="3A3A3A"/>
                </a:solidFill>
                <a:highlight>
                  <a:srgbClr val="FEFEFE"/>
                </a:highlight>
                <a:latin typeface="Verdana"/>
                <a:ea typeface="Verdana"/>
                <a:cs typeface="Verdana"/>
                <a:sym typeface="Verdana"/>
              </a:rPr>
              <a:t>form control objects</a:t>
            </a:r>
            <a:r>
              <a:rPr lang="en-GB" sz="1200">
                <a:solidFill>
                  <a:srgbClr val="3A3A3A"/>
                </a:solidFill>
                <a:highlight>
                  <a:srgbClr val="FEFEFE"/>
                </a:highlight>
                <a:latin typeface="Verdana"/>
                <a:ea typeface="Verdana"/>
                <a:cs typeface="Verdana"/>
                <a:sym typeface="Verdana"/>
              </a:rPr>
              <a:t> in our component class. They are intermediate objects that hold the state of the form. We will then bind them to the </a:t>
            </a:r>
            <a:r>
              <a:rPr lang="en-GB" sz="1200" i="1">
                <a:solidFill>
                  <a:srgbClr val="3A3A3A"/>
                </a:solidFill>
                <a:highlight>
                  <a:srgbClr val="FEFEFE"/>
                </a:highlight>
                <a:latin typeface="Verdana"/>
                <a:ea typeface="Verdana"/>
                <a:cs typeface="Verdana"/>
                <a:sym typeface="Verdana"/>
              </a:rPr>
              <a:t>form control elements</a:t>
            </a:r>
            <a:r>
              <a:rPr lang="en-GB" sz="1200">
                <a:solidFill>
                  <a:srgbClr val="3A3A3A"/>
                </a:solidFill>
                <a:highlight>
                  <a:srgbClr val="FEFEFE"/>
                </a:highlight>
                <a:latin typeface="Verdana"/>
                <a:ea typeface="Verdana"/>
                <a:cs typeface="Verdana"/>
                <a:sym typeface="Verdana"/>
              </a:rPr>
              <a:t> in the template. </a:t>
            </a:r>
            <a:endParaRPr sz="1200">
              <a:solidFill>
                <a:srgbClr val="3A3A3A"/>
              </a:solidFill>
              <a:highlight>
                <a:srgbClr val="FEFEFE"/>
              </a:highlight>
              <a:latin typeface="Verdana"/>
              <a:ea typeface="Verdana"/>
              <a:cs typeface="Verdana"/>
              <a:sym typeface="Verdana"/>
            </a:endParaRPr>
          </a:p>
          <a:p>
            <a:pPr marL="0" lvl="0" indent="0" algn="l" rtl="0">
              <a:lnSpc>
                <a:spcPct val="150000"/>
              </a:lnSpc>
              <a:spcBef>
                <a:spcPts val="0"/>
              </a:spcBef>
              <a:spcAft>
                <a:spcPts val="0"/>
              </a:spcAft>
              <a:buNone/>
            </a:pPr>
            <a:endParaRPr sz="1200">
              <a:solidFill>
                <a:srgbClr val="3A3A3A"/>
              </a:solidFill>
              <a:highlight>
                <a:srgbClr val="FEFEFE"/>
              </a:highlight>
              <a:latin typeface="Verdana"/>
              <a:ea typeface="Verdana"/>
              <a:cs typeface="Verdana"/>
              <a:sym typeface="Verdana"/>
            </a:endParaRPr>
          </a:p>
          <a:p>
            <a:pPr marL="0" lvl="0" indent="0" algn="l" rtl="0">
              <a:lnSpc>
                <a:spcPct val="150000"/>
              </a:lnSpc>
              <a:spcBef>
                <a:spcPts val="0"/>
              </a:spcBef>
              <a:spcAft>
                <a:spcPts val="0"/>
              </a:spcAft>
              <a:buNone/>
            </a:pPr>
            <a:r>
              <a:rPr lang="en-GB" sz="1350">
                <a:solidFill>
                  <a:srgbClr val="3A3A3A"/>
                </a:solidFill>
                <a:highlight>
                  <a:srgbClr val="FEFEFE"/>
                </a:highlight>
                <a:latin typeface="Roboto"/>
                <a:ea typeface="Roboto"/>
                <a:cs typeface="Roboto"/>
                <a:sym typeface="Roboto"/>
              </a:rPr>
              <a:t>The form control object listens to any change in the input control values, and they are immediately reflected in the object's state. Since the component has direct access to the data model structure, all changes can be synchronized between the data model, the form control object, and the input control values. </a:t>
            </a:r>
            <a:endParaRPr sz="1200">
              <a:solidFill>
                <a:srgbClr val="3A3A3A"/>
              </a:solidFill>
              <a:highlight>
                <a:srgbClr val="FEFEFE"/>
              </a:highlight>
              <a:latin typeface="Verdana"/>
              <a:ea typeface="Verdana"/>
              <a:cs typeface="Verdana"/>
              <a:sym typeface="Verdana"/>
            </a:endParaRPr>
          </a:p>
        </p:txBody>
      </p:sp>
      <p:pic>
        <p:nvPicPr>
          <p:cNvPr id="781" name="Google Shape;781;p106"/>
          <p:cNvPicPr preferRelativeResize="0"/>
          <p:nvPr/>
        </p:nvPicPr>
        <p:blipFill rotWithShape="1">
          <a:blip r:embed="rId3">
            <a:alphaModFix/>
          </a:blip>
          <a:srcRect t="9211" b="8693"/>
          <a:stretch/>
        </p:blipFill>
        <p:spPr>
          <a:xfrm>
            <a:off x="331850" y="2757450"/>
            <a:ext cx="6313626" cy="213415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107"/>
          <p:cNvSpPr txBox="1"/>
          <p:nvPr/>
        </p:nvSpPr>
        <p:spPr>
          <a:xfrm>
            <a:off x="258950" y="0"/>
            <a:ext cx="8592000" cy="953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sz="1200" b="1">
                <a:solidFill>
                  <a:srgbClr val="3A3A3A"/>
                </a:solidFill>
              </a:rPr>
              <a:t>Basic Form Setup:</a:t>
            </a:r>
            <a:endParaRPr sz="1200" b="1">
              <a:solidFill>
                <a:srgbClr val="3A3A3A"/>
              </a:solidFill>
            </a:endParaRPr>
          </a:p>
          <a:p>
            <a:pPr marL="0" lvl="0" indent="0" algn="l" rtl="0">
              <a:lnSpc>
                <a:spcPct val="100000"/>
              </a:lnSpc>
              <a:spcBef>
                <a:spcPts val="0"/>
              </a:spcBef>
              <a:spcAft>
                <a:spcPts val="0"/>
              </a:spcAft>
              <a:buNone/>
            </a:pPr>
            <a:endParaRPr sz="1200" b="1">
              <a:solidFill>
                <a:srgbClr val="3A3A3A"/>
              </a:solidFill>
            </a:endParaRPr>
          </a:p>
          <a:p>
            <a:pPr marL="0" lvl="0" indent="0" algn="l" rtl="0">
              <a:spcBef>
                <a:spcPts val="0"/>
              </a:spcBef>
              <a:spcAft>
                <a:spcPts val="0"/>
              </a:spcAft>
              <a:buNone/>
            </a:pPr>
            <a:r>
              <a:rPr lang="en-GB" sz="1200">
                <a:solidFill>
                  <a:srgbClr val="3A3A3A"/>
                </a:solidFill>
                <a:highlight>
                  <a:srgbClr val="FEFEFE"/>
                </a:highlight>
                <a:latin typeface="Roboto"/>
                <a:ea typeface="Roboto"/>
                <a:cs typeface="Roboto"/>
                <a:sym typeface="Roboto"/>
              </a:rPr>
              <a:t>To create a Reactive form, you need to import  the </a:t>
            </a:r>
            <a:r>
              <a:rPr lang="en-GB" sz="1200">
                <a:solidFill>
                  <a:srgbClr val="FF0000"/>
                </a:solidFill>
                <a:highlight>
                  <a:srgbClr val="F5F7F8"/>
                </a:highlight>
                <a:latin typeface="Verdana"/>
                <a:ea typeface="Verdana"/>
                <a:cs typeface="Verdana"/>
                <a:sym typeface="Verdana"/>
              </a:rPr>
              <a:t>ReactiveFormsModule</a:t>
            </a:r>
            <a:r>
              <a:rPr lang="en-GB" sz="1200">
                <a:solidFill>
                  <a:srgbClr val="FF0000"/>
                </a:solidFill>
                <a:highlight>
                  <a:srgbClr val="FEFEFE"/>
                </a:highlight>
                <a:latin typeface="Roboto"/>
                <a:ea typeface="Roboto"/>
                <a:cs typeface="Roboto"/>
                <a:sym typeface="Roboto"/>
              </a:rPr>
              <a:t> </a:t>
            </a:r>
            <a:r>
              <a:rPr lang="en-GB" sz="1200">
                <a:solidFill>
                  <a:srgbClr val="3A3A3A"/>
                </a:solidFill>
                <a:highlight>
                  <a:srgbClr val="FEFEFE"/>
                </a:highlight>
                <a:latin typeface="Roboto"/>
                <a:ea typeface="Roboto"/>
                <a:cs typeface="Roboto"/>
                <a:sym typeface="Roboto"/>
              </a:rPr>
              <a:t>from </a:t>
            </a:r>
            <a:r>
              <a:rPr lang="en-GB" sz="1200">
                <a:solidFill>
                  <a:srgbClr val="FF0000"/>
                </a:solidFill>
                <a:highlight>
                  <a:srgbClr val="F5F7F8"/>
                </a:highlight>
                <a:latin typeface="Verdana"/>
                <a:ea typeface="Verdana"/>
                <a:cs typeface="Verdana"/>
                <a:sym typeface="Verdana"/>
              </a:rPr>
              <a:t>@angular/forms</a:t>
            </a:r>
            <a:endParaRPr sz="1200">
              <a:solidFill>
                <a:srgbClr val="FF0000"/>
              </a:solidFill>
            </a:endParaRPr>
          </a:p>
        </p:txBody>
      </p:sp>
      <p:sp>
        <p:nvSpPr>
          <p:cNvPr id="787" name="Google Shape;787;p107"/>
          <p:cNvSpPr txBox="1"/>
          <p:nvPr/>
        </p:nvSpPr>
        <p:spPr>
          <a:xfrm>
            <a:off x="258950" y="953400"/>
            <a:ext cx="7097400" cy="517800"/>
          </a:xfrm>
          <a:prstGeom prst="rect">
            <a:avLst/>
          </a:prstGeom>
          <a:noFill/>
          <a:ln>
            <a:noFill/>
          </a:ln>
        </p:spPr>
        <p:txBody>
          <a:bodyPr spcFirstLastPara="1" wrap="square" lIns="91425" tIns="91425" rIns="91425" bIns="91425" anchor="ctr" anchorCtr="0">
            <a:noAutofit/>
          </a:bodyPr>
          <a:lstStyle/>
          <a:p>
            <a:pPr marL="0" lvl="0" indent="0" algn="l" rtl="0">
              <a:lnSpc>
                <a:spcPct val="160000"/>
              </a:lnSpc>
              <a:spcBef>
                <a:spcPts val="0"/>
              </a:spcBef>
              <a:spcAft>
                <a:spcPts val="0"/>
              </a:spcAft>
              <a:buNone/>
            </a:pPr>
            <a:r>
              <a:rPr lang="en-GB" sz="2800"/>
              <a:t>FormControl and FormGroup</a:t>
            </a:r>
            <a:endParaRPr sz="2800"/>
          </a:p>
        </p:txBody>
      </p:sp>
      <p:sp>
        <p:nvSpPr>
          <p:cNvPr id="788" name="Google Shape;788;p107"/>
          <p:cNvSpPr txBox="1"/>
          <p:nvPr/>
        </p:nvSpPr>
        <p:spPr>
          <a:xfrm>
            <a:off x="0" y="1271950"/>
            <a:ext cx="9144000" cy="1035000"/>
          </a:xfrm>
          <a:prstGeom prst="rect">
            <a:avLst/>
          </a:prstGeom>
          <a:noFill/>
          <a:ln>
            <a:noFill/>
          </a:ln>
        </p:spPr>
        <p:txBody>
          <a:bodyPr spcFirstLastPara="1" wrap="square" lIns="91425" tIns="91425" rIns="91425" bIns="91425" anchor="ctr" anchorCtr="0">
            <a:noAutofit/>
          </a:bodyPr>
          <a:lstStyle/>
          <a:p>
            <a:pPr marL="457200" lvl="0" indent="-304800" algn="l" rtl="0">
              <a:lnSpc>
                <a:spcPct val="130000"/>
              </a:lnSpc>
              <a:spcBef>
                <a:spcPts val="3100"/>
              </a:spcBef>
              <a:spcAft>
                <a:spcPts val="0"/>
              </a:spcAft>
              <a:buClr>
                <a:schemeClr val="dk1"/>
              </a:buClr>
              <a:buSzPts val="1200"/>
              <a:buFont typeface="Verdana"/>
              <a:buChar char="●"/>
            </a:pPr>
            <a:r>
              <a:rPr lang="en-GB" sz="1200" i="1">
                <a:solidFill>
                  <a:schemeClr val="dk1"/>
                </a:solidFill>
                <a:latin typeface="Verdana"/>
                <a:ea typeface="Verdana"/>
                <a:cs typeface="Verdana"/>
                <a:sym typeface="Verdana"/>
              </a:rPr>
              <a:t>FormControl</a:t>
            </a:r>
            <a:r>
              <a:rPr lang="en-GB" sz="1200">
                <a:solidFill>
                  <a:schemeClr val="dk1"/>
                </a:solidFill>
                <a:latin typeface="Verdana"/>
                <a:ea typeface="Verdana"/>
                <a:cs typeface="Verdana"/>
                <a:sym typeface="Verdana"/>
              </a:rPr>
              <a:t> is a class that powers an individual form control, tracks the value and validation status, whilst offering a wide set of public API methods.</a:t>
            </a:r>
            <a:endParaRPr sz="1200">
              <a:solidFill>
                <a:schemeClr val="dk1"/>
              </a:solidFill>
              <a:latin typeface="Verdana"/>
              <a:ea typeface="Verdana"/>
              <a:cs typeface="Verdana"/>
              <a:sym typeface="Verdana"/>
            </a:endParaRPr>
          </a:p>
          <a:p>
            <a:pPr marL="457200" lvl="0" indent="-304800" algn="l" rtl="0">
              <a:lnSpc>
                <a:spcPct val="130000"/>
              </a:lnSpc>
              <a:spcBef>
                <a:spcPts val="0"/>
              </a:spcBef>
              <a:spcAft>
                <a:spcPts val="0"/>
              </a:spcAft>
              <a:buClr>
                <a:schemeClr val="dk1"/>
              </a:buClr>
              <a:buSzPts val="1200"/>
              <a:buFont typeface="Verdana"/>
              <a:buChar char="●"/>
            </a:pPr>
            <a:r>
              <a:rPr lang="en-GB" sz="1200" i="1">
                <a:solidFill>
                  <a:schemeClr val="dk1"/>
                </a:solidFill>
                <a:latin typeface="Verdana"/>
                <a:ea typeface="Verdana"/>
                <a:cs typeface="Verdana"/>
                <a:sym typeface="Verdana"/>
              </a:rPr>
              <a:t>FormGroup</a:t>
            </a:r>
            <a:r>
              <a:rPr lang="en-GB" sz="1200">
                <a:solidFill>
                  <a:schemeClr val="dk1"/>
                </a:solidFill>
                <a:latin typeface="Verdana"/>
                <a:ea typeface="Verdana"/>
                <a:cs typeface="Verdana"/>
                <a:sym typeface="Verdana"/>
              </a:rPr>
              <a:t> is a group of FormControl instances, also keeps track of the value and validation status for the said group, also offers public APIs.</a:t>
            </a:r>
            <a:endParaRPr sz="1200">
              <a:solidFill>
                <a:schemeClr val="dk1"/>
              </a:solidFill>
              <a:latin typeface="Verdana"/>
              <a:ea typeface="Verdana"/>
              <a:cs typeface="Verdana"/>
              <a:sym typeface="Verdana"/>
            </a:endParaRPr>
          </a:p>
        </p:txBody>
      </p:sp>
      <p:pic>
        <p:nvPicPr>
          <p:cNvPr id="789" name="Google Shape;789;p107"/>
          <p:cNvPicPr preferRelativeResize="0"/>
          <p:nvPr/>
        </p:nvPicPr>
        <p:blipFill rotWithShape="1">
          <a:blip r:embed="rId3">
            <a:alphaModFix/>
          </a:blip>
          <a:srcRect l="2447" r="4120"/>
          <a:stretch/>
        </p:blipFill>
        <p:spPr>
          <a:xfrm>
            <a:off x="196525" y="2777900"/>
            <a:ext cx="4494025" cy="876300"/>
          </a:xfrm>
          <a:prstGeom prst="rect">
            <a:avLst/>
          </a:prstGeom>
          <a:noFill/>
          <a:ln>
            <a:noFill/>
          </a:ln>
        </p:spPr>
      </p:pic>
      <p:pic>
        <p:nvPicPr>
          <p:cNvPr id="790" name="Google Shape;790;p107"/>
          <p:cNvPicPr preferRelativeResize="0"/>
          <p:nvPr/>
        </p:nvPicPr>
        <p:blipFill rotWithShape="1">
          <a:blip r:embed="rId4">
            <a:alphaModFix/>
          </a:blip>
          <a:srcRect l="3274" r="3711"/>
          <a:stretch/>
        </p:blipFill>
        <p:spPr>
          <a:xfrm>
            <a:off x="4842950" y="2252300"/>
            <a:ext cx="4084200" cy="1457325"/>
          </a:xfrm>
          <a:prstGeom prst="rect">
            <a:avLst/>
          </a:prstGeom>
          <a:noFill/>
          <a:ln>
            <a:noFill/>
          </a:ln>
        </p:spPr>
      </p:pic>
      <p:pic>
        <p:nvPicPr>
          <p:cNvPr id="791" name="Google Shape;791;p107"/>
          <p:cNvPicPr preferRelativeResize="0"/>
          <p:nvPr/>
        </p:nvPicPr>
        <p:blipFill>
          <a:blip r:embed="rId5">
            <a:alphaModFix/>
          </a:blip>
          <a:stretch>
            <a:fillRect/>
          </a:stretch>
        </p:blipFill>
        <p:spPr>
          <a:xfrm>
            <a:off x="152400" y="3785825"/>
            <a:ext cx="8136804" cy="112907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108"/>
          <p:cNvSpPr txBox="1"/>
          <p:nvPr/>
        </p:nvSpPr>
        <p:spPr>
          <a:xfrm>
            <a:off x="153000" y="94150"/>
            <a:ext cx="8733300" cy="48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sz="2350" b="1">
                <a:solidFill>
                  <a:srgbClr val="3A3A3A"/>
                </a:solidFill>
                <a:latin typeface="Roboto"/>
                <a:ea typeface="Roboto"/>
                <a:cs typeface="Roboto"/>
                <a:sym typeface="Roboto"/>
              </a:rPr>
              <a:t>Nested FormGroup :</a:t>
            </a:r>
            <a:endParaRPr sz="2350" b="1">
              <a:solidFill>
                <a:srgbClr val="3A3A3A"/>
              </a:solidFill>
              <a:latin typeface="Roboto"/>
              <a:ea typeface="Roboto"/>
              <a:cs typeface="Roboto"/>
              <a:sym typeface="Roboto"/>
            </a:endParaRPr>
          </a:p>
        </p:txBody>
      </p:sp>
      <p:sp>
        <p:nvSpPr>
          <p:cNvPr id="797" name="Google Shape;797;p108"/>
          <p:cNvSpPr txBox="1"/>
          <p:nvPr/>
        </p:nvSpPr>
        <p:spPr>
          <a:xfrm>
            <a:off x="200100" y="600100"/>
            <a:ext cx="8733300" cy="40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50">
                <a:solidFill>
                  <a:srgbClr val="3A3A3A"/>
                </a:solidFill>
                <a:highlight>
                  <a:srgbClr val="F5F7F8"/>
                </a:highlight>
                <a:latin typeface="Verdana"/>
                <a:ea typeface="Verdana"/>
                <a:cs typeface="Verdana"/>
                <a:sym typeface="Verdana"/>
              </a:rPr>
              <a:t>formGroupName = "password"</a:t>
            </a:r>
            <a:r>
              <a:rPr lang="en-GB" sz="1350">
                <a:solidFill>
                  <a:srgbClr val="3A3A3A"/>
                </a:solidFill>
                <a:highlight>
                  <a:srgbClr val="FEFEFE"/>
                </a:highlight>
                <a:latin typeface="Roboto"/>
                <a:ea typeface="Roboto"/>
                <a:cs typeface="Roboto"/>
                <a:sym typeface="Roboto"/>
              </a:rPr>
              <a:t> performs the binding for the nested FormGroup</a:t>
            </a:r>
            <a:endParaRPr/>
          </a:p>
        </p:txBody>
      </p:sp>
      <p:pic>
        <p:nvPicPr>
          <p:cNvPr id="798" name="Google Shape;798;p108"/>
          <p:cNvPicPr preferRelativeResize="0"/>
          <p:nvPr/>
        </p:nvPicPr>
        <p:blipFill>
          <a:blip r:embed="rId3">
            <a:alphaModFix/>
          </a:blip>
          <a:stretch>
            <a:fillRect/>
          </a:stretch>
        </p:blipFill>
        <p:spPr>
          <a:xfrm>
            <a:off x="152400" y="1153000"/>
            <a:ext cx="3952875" cy="1504950"/>
          </a:xfrm>
          <a:prstGeom prst="rect">
            <a:avLst/>
          </a:prstGeom>
          <a:noFill/>
          <a:ln>
            <a:noFill/>
          </a:ln>
        </p:spPr>
      </p:pic>
      <p:pic>
        <p:nvPicPr>
          <p:cNvPr id="799" name="Google Shape;799;p108"/>
          <p:cNvPicPr preferRelativeResize="0"/>
          <p:nvPr/>
        </p:nvPicPr>
        <p:blipFill>
          <a:blip r:embed="rId4">
            <a:alphaModFix/>
          </a:blip>
          <a:stretch>
            <a:fillRect/>
          </a:stretch>
        </p:blipFill>
        <p:spPr>
          <a:xfrm>
            <a:off x="4257675" y="1153000"/>
            <a:ext cx="4733925" cy="2508342"/>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109"/>
          <p:cNvSpPr txBox="1"/>
          <p:nvPr/>
        </p:nvSpPr>
        <p:spPr>
          <a:xfrm>
            <a:off x="200100" y="152400"/>
            <a:ext cx="5426400" cy="635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sz="2800" b="1">
                <a:solidFill>
                  <a:srgbClr val="3A3A3A"/>
                </a:solidFill>
              </a:rPr>
              <a:t>Validating the Form</a:t>
            </a:r>
            <a:endParaRPr sz="2800" b="1">
              <a:solidFill>
                <a:srgbClr val="3A3A3A"/>
              </a:solidFill>
            </a:endParaRPr>
          </a:p>
        </p:txBody>
      </p:sp>
      <p:pic>
        <p:nvPicPr>
          <p:cNvPr id="805" name="Google Shape;805;p109"/>
          <p:cNvPicPr preferRelativeResize="0"/>
          <p:nvPr/>
        </p:nvPicPr>
        <p:blipFill>
          <a:blip r:embed="rId3">
            <a:alphaModFix/>
          </a:blip>
          <a:stretch>
            <a:fillRect/>
          </a:stretch>
        </p:blipFill>
        <p:spPr>
          <a:xfrm>
            <a:off x="304800" y="788100"/>
            <a:ext cx="7372350" cy="2209800"/>
          </a:xfrm>
          <a:prstGeom prst="rect">
            <a:avLst/>
          </a:prstGeom>
          <a:noFill/>
          <a:ln>
            <a:noFill/>
          </a:ln>
        </p:spPr>
      </p:pic>
      <p:pic>
        <p:nvPicPr>
          <p:cNvPr id="806" name="Google Shape;806;p109"/>
          <p:cNvPicPr preferRelativeResize="0"/>
          <p:nvPr/>
        </p:nvPicPr>
        <p:blipFill>
          <a:blip r:embed="rId4">
            <a:alphaModFix/>
          </a:blip>
          <a:stretch>
            <a:fillRect/>
          </a:stretch>
        </p:blipFill>
        <p:spPr>
          <a:xfrm>
            <a:off x="304800" y="3150300"/>
            <a:ext cx="6153150" cy="92392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110"/>
          <p:cNvSpPr txBox="1"/>
          <p:nvPr/>
        </p:nvSpPr>
        <p:spPr>
          <a:xfrm>
            <a:off x="235400" y="0"/>
            <a:ext cx="2658600" cy="506100"/>
          </a:xfrm>
          <a:prstGeom prst="rect">
            <a:avLst/>
          </a:prstGeom>
          <a:noFill/>
          <a:ln>
            <a:noFill/>
          </a:ln>
        </p:spPr>
        <p:txBody>
          <a:bodyPr spcFirstLastPara="1" wrap="square" lIns="91425" tIns="91425" rIns="91425" bIns="91425" anchor="ctr" anchorCtr="0">
            <a:noAutofit/>
          </a:bodyPr>
          <a:lstStyle/>
          <a:p>
            <a:pPr marL="0" lvl="0" indent="0" algn="l" rtl="0">
              <a:lnSpc>
                <a:spcPct val="120000"/>
              </a:lnSpc>
              <a:spcBef>
                <a:spcPts val="3900"/>
              </a:spcBef>
              <a:spcAft>
                <a:spcPts val="2000"/>
              </a:spcAft>
              <a:buNone/>
            </a:pPr>
            <a:r>
              <a:rPr lang="en-GB" sz="2350" b="1">
                <a:solidFill>
                  <a:srgbClr val="3A3A3A"/>
                </a:solidFill>
                <a:latin typeface="Roboto"/>
                <a:ea typeface="Roboto"/>
                <a:cs typeface="Roboto"/>
                <a:sym typeface="Roboto"/>
              </a:rPr>
              <a:t>FormBuilder</a:t>
            </a:r>
            <a:endParaRPr sz="2350" b="1">
              <a:solidFill>
                <a:srgbClr val="3A3A3A"/>
              </a:solidFill>
              <a:latin typeface="Roboto"/>
              <a:ea typeface="Roboto"/>
              <a:cs typeface="Roboto"/>
              <a:sym typeface="Roboto"/>
            </a:endParaRPr>
          </a:p>
        </p:txBody>
      </p:sp>
      <p:sp>
        <p:nvSpPr>
          <p:cNvPr id="812" name="Google Shape;812;p110"/>
          <p:cNvSpPr txBox="1"/>
          <p:nvPr/>
        </p:nvSpPr>
        <p:spPr>
          <a:xfrm>
            <a:off x="317775" y="600275"/>
            <a:ext cx="8650800" cy="128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350">
                <a:solidFill>
                  <a:srgbClr val="3A3A3A"/>
                </a:solidFill>
                <a:highlight>
                  <a:srgbClr val="FEFEFE"/>
                </a:highlight>
                <a:latin typeface="Roboto"/>
                <a:ea typeface="Roboto"/>
                <a:cs typeface="Roboto"/>
                <a:sym typeface="Roboto"/>
              </a:rPr>
              <a:t>Angular provides you with a syntax sugar for creating new instances of FormGroup and FormControl called FormBuilder. The FormBuilder API doesn't do anything special other than what we've covered here. </a:t>
            </a:r>
            <a:endParaRPr sz="1350">
              <a:solidFill>
                <a:srgbClr val="3A3A3A"/>
              </a:solidFill>
              <a:highlight>
                <a:srgbClr val="FEFEFE"/>
              </a:highlight>
              <a:latin typeface="Roboto"/>
              <a:ea typeface="Roboto"/>
              <a:cs typeface="Roboto"/>
              <a:sym typeface="Roboto"/>
            </a:endParaRPr>
          </a:p>
          <a:p>
            <a:pPr marL="0" lvl="0" indent="0" algn="l" rtl="0">
              <a:spcBef>
                <a:spcPts val="0"/>
              </a:spcBef>
              <a:spcAft>
                <a:spcPts val="0"/>
              </a:spcAft>
              <a:buNone/>
            </a:pPr>
            <a:endParaRPr sz="1350">
              <a:solidFill>
                <a:srgbClr val="3A3A3A"/>
              </a:solidFill>
              <a:highlight>
                <a:srgbClr val="FEFEFE"/>
              </a:highlight>
              <a:latin typeface="Roboto"/>
              <a:ea typeface="Roboto"/>
              <a:cs typeface="Roboto"/>
              <a:sym typeface="Roboto"/>
            </a:endParaRPr>
          </a:p>
          <a:p>
            <a:pPr marL="0" lvl="0" indent="0" algn="l" rtl="0">
              <a:spcBef>
                <a:spcPts val="0"/>
              </a:spcBef>
              <a:spcAft>
                <a:spcPts val="0"/>
              </a:spcAft>
              <a:buNone/>
            </a:pPr>
            <a:r>
              <a:rPr lang="en-GB" sz="1350">
                <a:solidFill>
                  <a:srgbClr val="3A3A3A"/>
                </a:solidFill>
                <a:highlight>
                  <a:srgbClr val="FEFEFE"/>
                </a:highlight>
                <a:latin typeface="Roboto"/>
                <a:ea typeface="Roboto"/>
                <a:cs typeface="Roboto"/>
                <a:sym typeface="Roboto"/>
              </a:rPr>
              <a:t>It simplifies our code and makes the process of building a form easy on the eyes.</a:t>
            </a:r>
            <a:endParaRPr sz="1350">
              <a:solidFill>
                <a:srgbClr val="3A3A3A"/>
              </a:solidFill>
              <a:highlight>
                <a:srgbClr val="FEFEFE"/>
              </a:highlight>
              <a:latin typeface="Roboto"/>
              <a:ea typeface="Roboto"/>
              <a:cs typeface="Roboto"/>
              <a:sym typeface="Roboto"/>
            </a:endParaRPr>
          </a:p>
        </p:txBody>
      </p:sp>
      <p:pic>
        <p:nvPicPr>
          <p:cNvPr id="813" name="Google Shape;813;p110"/>
          <p:cNvPicPr preferRelativeResize="0"/>
          <p:nvPr/>
        </p:nvPicPr>
        <p:blipFill>
          <a:blip r:embed="rId3">
            <a:alphaModFix/>
          </a:blip>
          <a:stretch>
            <a:fillRect/>
          </a:stretch>
        </p:blipFill>
        <p:spPr>
          <a:xfrm>
            <a:off x="317775" y="1853424"/>
            <a:ext cx="4214018" cy="1282800"/>
          </a:xfrm>
          <a:prstGeom prst="rect">
            <a:avLst/>
          </a:prstGeom>
          <a:noFill/>
          <a:ln>
            <a:noFill/>
          </a:ln>
        </p:spPr>
      </p:pic>
      <p:pic>
        <p:nvPicPr>
          <p:cNvPr id="814" name="Google Shape;814;p110"/>
          <p:cNvPicPr preferRelativeResize="0"/>
          <p:nvPr/>
        </p:nvPicPr>
        <p:blipFill>
          <a:blip r:embed="rId4">
            <a:alphaModFix/>
          </a:blip>
          <a:stretch>
            <a:fillRect/>
          </a:stretch>
        </p:blipFill>
        <p:spPr>
          <a:xfrm>
            <a:off x="317775" y="3193325"/>
            <a:ext cx="4908125" cy="168055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111"/>
          <p:cNvSpPr txBox="1"/>
          <p:nvPr/>
        </p:nvSpPr>
        <p:spPr>
          <a:xfrm>
            <a:off x="341325" y="153000"/>
            <a:ext cx="2658600" cy="411900"/>
          </a:xfrm>
          <a:prstGeom prst="rect">
            <a:avLst/>
          </a:prstGeom>
          <a:noFill/>
          <a:ln>
            <a:noFill/>
          </a:ln>
        </p:spPr>
        <p:txBody>
          <a:bodyPr spcFirstLastPara="1" wrap="square" lIns="91425" tIns="91425" rIns="91425" bIns="91425" anchor="ctr" anchorCtr="0">
            <a:noAutofit/>
          </a:bodyPr>
          <a:lstStyle/>
          <a:p>
            <a:pPr marL="0" lvl="0" indent="0" algn="l" rtl="0">
              <a:lnSpc>
                <a:spcPct val="120000"/>
              </a:lnSpc>
              <a:spcBef>
                <a:spcPts val="3900"/>
              </a:spcBef>
              <a:spcAft>
                <a:spcPts val="2000"/>
              </a:spcAft>
              <a:buNone/>
            </a:pPr>
            <a:r>
              <a:rPr lang="en-GB" sz="2350" b="1">
                <a:solidFill>
                  <a:srgbClr val="3A3A3A"/>
                </a:solidFill>
                <a:latin typeface="Roboto"/>
                <a:ea typeface="Roboto"/>
                <a:cs typeface="Roboto"/>
                <a:sym typeface="Roboto"/>
              </a:rPr>
              <a:t>ngSubmit</a:t>
            </a:r>
            <a:endParaRPr sz="2350" b="1">
              <a:solidFill>
                <a:srgbClr val="3A3A3A"/>
              </a:solidFill>
              <a:latin typeface="Roboto"/>
              <a:ea typeface="Roboto"/>
              <a:cs typeface="Roboto"/>
              <a:sym typeface="Roboto"/>
            </a:endParaRPr>
          </a:p>
        </p:txBody>
      </p:sp>
      <p:pic>
        <p:nvPicPr>
          <p:cNvPr id="820" name="Google Shape;820;p111"/>
          <p:cNvPicPr preferRelativeResize="0"/>
          <p:nvPr/>
        </p:nvPicPr>
        <p:blipFill rotWithShape="1">
          <a:blip r:embed="rId3">
            <a:alphaModFix/>
          </a:blip>
          <a:srcRect r="1719"/>
          <a:stretch/>
        </p:blipFill>
        <p:spPr>
          <a:xfrm>
            <a:off x="4427575" y="864775"/>
            <a:ext cx="4470400" cy="603149"/>
          </a:xfrm>
          <a:prstGeom prst="rect">
            <a:avLst/>
          </a:prstGeom>
          <a:noFill/>
          <a:ln>
            <a:noFill/>
          </a:ln>
        </p:spPr>
      </p:pic>
      <p:pic>
        <p:nvPicPr>
          <p:cNvPr id="821" name="Google Shape;821;p111"/>
          <p:cNvPicPr preferRelativeResize="0"/>
          <p:nvPr/>
        </p:nvPicPr>
        <p:blipFill>
          <a:blip r:embed="rId4">
            <a:alphaModFix/>
          </a:blip>
          <a:stretch>
            <a:fillRect/>
          </a:stretch>
        </p:blipFill>
        <p:spPr>
          <a:xfrm>
            <a:off x="4427575" y="1636575"/>
            <a:ext cx="4470409" cy="1078575"/>
          </a:xfrm>
          <a:prstGeom prst="rect">
            <a:avLst/>
          </a:prstGeom>
          <a:noFill/>
          <a:ln>
            <a:noFill/>
          </a:ln>
        </p:spPr>
      </p:pic>
      <p:sp>
        <p:nvSpPr>
          <p:cNvPr id="822" name="Google Shape;822;p111"/>
          <p:cNvSpPr txBox="1"/>
          <p:nvPr/>
        </p:nvSpPr>
        <p:spPr>
          <a:xfrm>
            <a:off x="270700" y="847450"/>
            <a:ext cx="3966600" cy="32016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200">
                <a:solidFill>
                  <a:schemeClr val="dk1"/>
                </a:solidFill>
                <a:latin typeface="Verdana"/>
                <a:ea typeface="Verdana"/>
                <a:cs typeface="Verdana"/>
                <a:sym typeface="Verdana"/>
              </a:rPr>
              <a:t>Here we’re using Object destructuring to fetch the </a:t>
            </a:r>
            <a:r>
              <a:rPr lang="en-GB" sz="1200">
                <a:solidFill>
                  <a:srgbClr val="8F46C9"/>
                </a:solidFill>
                <a:latin typeface="Verdana"/>
                <a:ea typeface="Verdana"/>
                <a:cs typeface="Verdana"/>
                <a:sym typeface="Verdana"/>
              </a:rPr>
              <a:t>value</a:t>
            </a:r>
            <a:r>
              <a:rPr lang="en-GB" sz="1200">
                <a:solidFill>
                  <a:schemeClr val="dk1"/>
                </a:solidFill>
                <a:latin typeface="Verdana"/>
                <a:ea typeface="Verdana"/>
                <a:cs typeface="Verdana"/>
                <a:sym typeface="Verdana"/>
              </a:rPr>
              <a:t> and </a:t>
            </a:r>
            <a:r>
              <a:rPr lang="en-GB" sz="1200">
                <a:solidFill>
                  <a:srgbClr val="8F46C9"/>
                </a:solidFill>
                <a:latin typeface="Verdana"/>
                <a:ea typeface="Verdana"/>
                <a:cs typeface="Verdana"/>
                <a:sym typeface="Verdana"/>
              </a:rPr>
              <a:t>valid</a:t>
            </a:r>
            <a:r>
              <a:rPr lang="en-GB" sz="1200">
                <a:solidFill>
                  <a:schemeClr val="dk1"/>
                </a:solidFill>
                <a:latin typeface="Verdana"/>
                <a:ea typeface="Verdana"/>
                <a:cs typeface="Verdana"/>
                <a:sym typeface="Verdana"/>
              </a:rPr>
              <a:t> properties from the </a:t>
            </a:r>
            <a:r>
              <a:rPr lang="en-GB" sz="1200">
                <a:solidFill>
                  <a:srgbClr val="8F46C9"/>
                </a:solidFill>
                <a:latin typeface="Verdana"/>
                <a:ea typeface="Verdana"/>
                <a:cs typeface="Verdana"/>
                <a:sym typeface="Verdana"/>
              </a:rPr>
              <a:t>user</a:t>
            </a:r>
            <a:r>
              <a:rPr lang="en-GB" sz="1200">
                <a:solidFill>
                  <a:schemeClr val="dk1"/>
                </a:solidFill>
                <a:latin typeface="Verdana"/>
                <a:ea typeface="Verdana"/>
                <a:cs typeface="Verdana"/>
                <a:sym typeface="Verdana"/>
              </a:rPr>
              <a:t> reference we pass into </a:t>
            </a:r>
            <a:r>
              <a:rPr lang="en-GB" sz="1200">
                <a:solidFill>
                  <a:srgbClr val="8F46C9"/>
                </a:solidFill>
                <a:latin typeface="Verdana"/>
                <a:ea typeface="Verdana"/>
                <a:cs typeface="Verdana"/>
                <a:sym typeface="Verdana"/>
              </a:rPr>
              <a:t>onSubmit</a:t>
            </a:r>
            <a:r>
              <a:rPr lang="en-GB" sz="1200">
                <a:solidFill>
                  <a:schemeClr val="dk1"/>
                </a:solidFill>
                <a:latin typeface="Verdana"/>
                <a:ea typeface="Verdana"/>
                <a:cs typeface="Verdana"/>
                <a:sym typeface="Verdana"/>
              </a:rPr>
              <a:t>. The </a:t>
            </a:r>
            <a:r>
              <a:rPr lang="en-GB" sz="1200">
                <a:solidFill>
                  <a:srgbClr val="8F46C9"/>
                </a:solidFill>
                <a:latin typeface="Verdana"/>
                <a:ea typeface="Verdana"/>
                <a:cs typeface="Verdana"/>
                <a:sym typeface="Verdana"/>
              </a:rPr>
              <a:t>value</a:t>
            </a:r>
            <a:r>
              <a:rPr lang="en-GB" sz="1200">
                <a:solidFill>
                  <a:schemeClr val="dk1"/>
                </a:solidFill>
                <a:latin typeface="Verdana"/>
                <a:ea typeface="Verdana"/>
                <a:cs typeface="Verdana"/>
                <a:sym typeface="Verdana"/>
              </a:rPr>
              <a:t> is the same reference as printing </a:t>
            </a:r>
            <a:r>
              <a:rPr lang="en-GB" sz="1200">
                <a:solidFill>
                  <a:srgbClr val="8F46C9"/>
                </a:solidFill>
                <a:latin typeface="Verdana"/>
                <a:ea typeface="Verdana"/>
                <a:cs typeface="Verdana"/>
                <a:sym typeface="Verdana"/>
              </a:rPr>
              <a:t>user.value</a:t>
            </a:r>
            <a:r>
              <a:rPr lang="en-GB" sz="1200">
                <a:solidFill>
                  <a:schemeClr val="dk1"/>
                </a:solidFill>
                <a:latin typeface="Verdana"/>
                <a:ea typeface="Verdana"/>
                <a:cs typeface="Verdana"/>
                <a:sym typeface="Verdana"/>
              </a:rPr>
              <a:t> out in the DOM. That’s literally it, you’re free to pass values to your backend API.</a:t>
            </a:r>
            <a:endParaRPr sz="1200">
              <a:solidFill>
                <a:schemeClr val="dk1"/>
              </a:solidFill>
              <a:latin typeface="Verdana"/>
              <a:ea typeface="Verdana"/>
              <a:cs typeface="Verdana"/>
              <a:sym typeface="Verdana"/>
            </a:endParaRPr>
          </a:p>
          <a:p>
            <a:pPr marL="0" lvl="0" indent="0" algn="l" rtl="0">
              <a:lnSpc>
                <a:spcPct val="150000"/>
              </a:lnSpc>
              <a:spcBef>
                <a:spcPts val="0"/>
              </a:spcBef>
              <a:spcAft>
                <a:spcPts val="0"/>
              </a:spcAft>
              <a:buNone/>
            </a:pPr>
            <a:endParaRPr sz="1200">
              <a:solidFill>
                <a:schemeClr val="dk1"/>
              </a:solidFill>
              <a:latin typeface="Verdana"/>
              <a:ea typeface="Verdana"/>
              <a:cs typeface="Verdana"/>
              <a:sym typeface="Verdana"/>
            </a:endParaRPr>
          </a:p>
          <a:p>
            <a:pPr marL="0" lvl="0" indent="0" algn="l" rtl="0">
              <a:lnSpc>
                <a:spcPct val="150000"/>
              </a:lnSpc>
              <a:spcBef>
                <a:spcPts val="0"/>
              </a:spcBef>
              <a:spcAft>
                <a:spcPts val="0"/>
              </a:spcAft>
              <a:buNone/>
            </a:pPr>
            <a:r>
              <a:rPr lang="en-GB" sz="1200">
                <a:solidFill>
                  <a:schemeClr val="dk1"/>
                </a:solidFill>
                <a:latin typeface="Verdana"/>
                <a:ea typeface="Verdana"/>
                <a:cs typeface="Verdana"/>
                <a:sym typeface="Verdana"/>
              </a:rPr>
              <a:t>Now, for the more internal approach. Because </a:t>
            </a:r>
            <a:r>
              <a:rPr lang="en-GB" sz="1200">
                <a:solidFill>
                  <a:srgbClr val="8F46C9"/>
                </a:solidFill>
                <a:latin typeface="Verdana"/>
                <a:ea typeface="Verdana"/>
                <a:cs typeface="Verdana"/>
                <a:sym typeface="Verdana"/>
              </a:rPr>
              <a:t>this.user</a:t>
            </a:r>
            <a:r>
              <a:rPr lang="en-GB" sz="1200">
                <a:solidFill>
                  <a:schemeClr val="dk1"/>
                </a:solidFill>
                <a:latin typeface="Verdana"/>
                <a:ea typeface="Verdana"/>
                <a:cs typeface="Verdana"/>
                <a:sym typeface="Verdana"/>
              </a:rPr>
              <a:t> is technically our model, we can simply reference the model </a:t>
            </a:r>
            <a:r>
              <a:rPr lang="en-GB" sz="1200">
                <a:solidFill>
                  <a:srgbClr val="8F46C9"/>
                </a:solidFill>
                <a:latin typeface="Verdana"/>
                <a:ea typeface="Verdana"/>
                <a:cs typeface="Verdana"/>
                <a:sym typeface="Verdana"/>
              </a:rPr>
              <a:t>onSubmit </a:t>
            </a:r>
            <a:r>
              <a:rPr lang="en-GB" sz="1200">
                <a:solidFill>
                  <a:schemeClr val="dk1"/>
                </a:solidFill>
                <a:latin typeface="Verdana"/>
                <a:ea typeface="Verdana"/>
                <a:cs typeface="Verdana"/>
                <a:sym typeface="Verdana"/>
              </a:rPr>
              <a:t>internally, and not pass </a:t>
            </a:r>
            <a:r>
              <a:rPr lang="en-GB" sz="1200">
                <a:solidFill>
                  <a:srgbClr val="8F46C9"/>
                </a:solidFill>
                <a:latin typeface="Verdana"/>
                <a:ea typeface="Verdana"/>
                <a:cs typeface="Verdana"/>
                <a:sym typeface="Verdana"/>
              </a:rPr>
              <a:t>user</a:t>
            </a:r>
            <a:r>
              <a:rPr lang="en-GB" sz="1200">
                <a:solidFill>
                  <a:schemeClr val="dk1"/>
                </a:solidFill>
                <a:latin typeface="Verdana"/>
                <a:ea typeface="Verdana"/>
                <a:cs typeface="Verdana"/>
                <a:sym typeface="Verdana"/>
              </a:rPr>
              <a:t> through as a function argument:</a:t>
            </a:r>
            <a:endParaRPr sz="1200">
              <a:solidFill>
                <a:schemeClr val="dk1"/>
              </a:solidFill>
              <a:latin typeface="Verdana"/>
              <a:ea typeface="Verdana"/>
              <a:cs typeface="Verdana"/>
              <a:sym typeface="Verdana"/>
            </a:endParaRPr>
          </a:p>
        </p:txBody>
      </p:sp>
      <p:pic>
        <p:nvPicPr>
          <p:cNvPr id="823" name="Google Shape;823;p111"/>
          <p:cNvPicPr preferRelativeResize="0"/>
          <p:nvPr/>
        </p:nvPicPr>
        <p:blipFill>
          <a:blip r:embed="rId5">
            <a:alphaModFix/>
          </a:blip>
          <a:stretch>
            <a:fillRect/>
          </a:stretch>
        </p:blipFill>
        <p:spPr>
          <a:xfrm>
            <a:off x="4366175" y="2867550"/>
            <a:ext cx="4625425" cy="13676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1"/>
          <p:cNvSpPr txBox="1"/>
          <p:nvPr/>
        </p:nvSpPr>
        <p:spPr>
          <a:xfrm>
            <a:off x="282475" y="223625"/>
            <a:ext cx="8544900" cy="4707900"/>
          </a:xfrm>
          <a:prstGeom prst="rect">
            <a:avLst/>
          </a:prstGeom>
          <a:noFill/>
          <a:ln>
            <a:noFill/>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GB" sz="1200">
                <a:solidFill>
                  <a:srgbClr val="444444"/>
                </a:solidFill>
                <a:latin typeface="Verdana"/>
                <a:ea typeface="Verdana"/>
                <a:cs typeface="Verdana"/>
                <a:sym typeface="Verdana"/>
              </a:rPr>
              <a:t>Angular recommends the use of Microsoft’s TypeScript language, which introduces the following features:</a:t>
            </a:r>
            <a:endParaRPr sz="1200">
              <a:solidFill>
                <a:srgbClr val="444444"/>
              </a:solidFill>
              <a:latin typeface="Verdana"/>
              <a:ea typeface="Verdana"/>
              <a:cs typeface="Verdana"/>
              <a:sym typeface="Verdana"/>
            </a:endParaRPr>
          </a:p>
          <a:p>
            <a:pPr marL="457200" lvl="0" indent="-304800" algn="just" rtl="0">
              <a:lnSpc>
                <a:spcPct val="150000"/>
              </a:lnSpc>
              <a:spcBef>
                <a:spcPts val="800"/>
              </a:spcBef>
              <a:spcAft>
                <a:spcPts val="0"/>
              </a:spcAft>
              <a:buClr>
                <a:srgbClr val="333333"/>
              </a:buClr>
              <a:buSzPts val="1200"/>
              <a:buFont typeface="Verdana"/>
              <a:buAutoNum type="arabicPeriod"/>
            </a:pPr>
            <a:r>
              <a:rPr lang="en-GB" sz="1200" b="1">
                <a:solidFill>
                  <a:srgbClr val="333333"/>
                </a:solidFill>
                <a:latin typeface="Verdana"/>
                <a:ea typeface="Verdana"/>
                <a:cs typeface="Verdana"/>
                <a:sym typeface="Verdana"/>
              </a:rPr>
              <a:t>Class-based Object Oriented Programming</a:t>
            </a:r>
            <a:endParaRPr sz="1200" b="1">
              <a:solidFill>
                <a:srgbClr val="333333"/>
              </a:solidFill>
              <a:latin typeface="Verdana"/>
              <a:ea typeface="Verdana"/>
              <a:cs typeface="Verdana"/>
              <a:sym typeface="Verdana"/>
            </a:endParaRPr>
          </a:p>
          <a:p>
            <a:pPr marL="457200" lvl="0" indent="-304800" algn="just" rtl="0">
              <a:lnSpc>
                <a:spcPct val="150000"/>
              </a:lnSpc>
              <a:spcBef>
                <a:spcPts val="0"/>
              </a:spcBef>
              <a:spcAft>
                <a:spcPts val="0"/>
              </a:spcAft>
              <a:buClr>
                <a:srgbClr val="333333"/>
              </a:buClr>
              <a:buSzPts val="1200"/>
              <a:buFont typeface="Verdana"/>
              <a:buAutoNum type="arabicPeriod"/>
            </a:pPr>
            <a:r>
              <a:rPr lang="en-GB" sz="1200" b="1">
                <a:solidFill>
                  <a:srgbClr val="333333"/>
                </a:solidFill>
                <a:latin typeface="Verdana"/>
                <a:ea typeface="Verdana"/>
                <a:cs typeface="Verdana"/>
                <a:sym typeface="Verdana"/>
              </a:rPr>
              <a:t>Static Typing</a:t>
            </a:r>
            <a:endParaRPr sz="1200" b="1">
              <a:solidFill>
                <a:srgbClr val="333333"/>
              </a:solidFill>
              <a:latin typeface="Verdana"/>
              <a:ea typeface="Verdana"/>
              <a:cs typeface="Verdana"/>
              <a:sym typeface="Verdana"/>
            </a:endParaRPr>
          </a:p>
          <a:p>
            <a:pPr marL="0" lvl="0" indent="0" algn="just" rtl="0">
              <a:lnSpc>
                <a:spcPct val="150000"/>
              </a:lnSpc>
              <a:spcBef>
                <a:spcPts val="800"/>
              </a:spcBef>
              <a:spcAft>
                <a:spcPts val="0"/>
              </a:spcAft>
              <a:buNone/>
            </a:pPr>
            <a:r>
              <a:rPr lang="en-GB" sz="1200" b="1">
                <a:solidFill>
                  <a:srgbClr val="444444"/>
                </a:solidFill>
                <a:latin typeface="Verdana"/>
                <a:ea typeface="Verdana"/>
                <a:cs typeface="Verdana"/>
                <a:sym typeface="Verdana"/>
              </a:rPr>
              <a:t>TypeScript is a superset of ECMAScript 6</a:t>
            </a:r>
            <a:r>
              <a:rPr lang="en-GB" sz="1200">
                <a:solidFill>
                  <a:srgbClr val="444444"/>
                </a:solidFill>
                <a:latin typeface="Verdana"/>
                <a:ea typeface="Verdana"/>
                <a:cs typeface="Verdana"/>
                <a:sym typeface="Verdana"/>
              </a:rPr>
              <a:t> (ES6) </a:t>
            </a:r>
            <a:r>
              <a:rPr lang="en-GB" sz="1200">
                <a:solidFill>
                  <a:srgbClr val="333333"/>
                </a:solidFill>
                <a:highlight>
                  <a:srgbClr val="FFFFFF"/>
                </a:highlight>
                <a:latin typeface="Verdana"/>
                <a:ea typeface="Verdana"/>
                <a:cs typeface="Verdana"/>
                <a:sym typeface="Verdana"/>
              </a:rPr>
              <a:t>That means whatever features we have in ES6 are also in TypeScript with some extra features on top, such as static typing and richer syntax </a:t>
            </a:r>
            <a:r>
              <a:rPr lang="en-GB" sz="1200">
                <a:solidFill>
                  <a:srgbClr val="444444"/>
                </a:solidFill>
                <a:latin typeface="Verdana"/>
                <a:ea typeface="Verdana"/>
                <a:cs typeface="Verdana"/>
                <a:sym typeface="Verdana"/>
              </a:rPr>
              <a:t>and it is backward compatible with ECMAScript 5. </a:t>
            </a:r>
            <a:endParaRPr sz="1200">
              <a:solidFill>
                <a:srgbClr val="444444"/>
              </a:solidFill>
              <a:latin typeface="Verdana"/>
              <a:ea typeface="Verdana"/>
              <a:cs typeface="Verdana"/>
              <a:sym typeface="Verdana"/>
            </a:endParaRPr>
          </a:p>
          <a:p>
            <a:pPr marL="0" lvl="0" indent="0" algn="just" rtl="0">
              <a:lnSpc>
                <a:spcPct val="150000"/>
              </a:lnSpc>
              <a:spcBef>
                <a:spcPts val="100"/>
              </a:spcBef>
              <a:spcAft>
                <a:spcPts val="0"/>
              </a:spcAft>
              <a:buNone/>
            </a:pPr>
            <a:r>
              <a:rPr lang="en-GB" sz="1200">
                <a:solidFill>
                  <a:srgbClr val="444444"/>
                </a:solidFill>
                <a:latin typeface="Verdana"/>
                <a:ea typeface="Verdana"/>
                <a:cs typeface="Verdana"/>
                <a:sym typeface="Verdana"/>
              </a:rPr>
              <a:t>Angular also includes the benefits of ES6:</a:t>
            </a:r>
            <a:endParaRPr sz="1200">
              <a:solidFill>
                <a:srgbClr val="444444"/>
              </a:solidFill>
              <a:latin typeface="Verdana"/>
              <a:ea typeface="Verdana"/>
              <a:cs typeface="Verdana"/>
              <a:sym typeface="Verdana"/>
            </a:endParaRPr>
          </a:p>
          <a:p>
            <a:pPr marL="914400" lvl="1" indent="-304800" algn="l" rtl="0">
              <a:lnSpc>
                <a:spcPct val="150000"/>
              </a:lnSpc>
              <a:spcBef>
                <a:spcPts val="800"/>
              </a:spcBef>
              <a:spcAft>
                <a:spcPts val="0"/>
              </a:spcAft>
              <a:buClr>
                <a:srgbClr val="333333"/>
              </a:buClr>
              <a:buSzPts val="1200"/>
              <a:buFont typeface="Verdana"/>
              <a:buChar char="◆"/>
            </a:pPr>
            <a:r>
              <a:rPr lang="en-GB" sz="1200">
                <a:solidFill>
                  <a:srgbClr val="333333"/>
                </a:solidFill>
                <a:latin typeface="Verdana"/>
                <a:ea typeface="Verdana"/>
                <a:cs typeface="Verdana"/>
                <a:sym typeface="Verdana"/>
              </a:rPr>
              <a:t>Iterators</a:t>
            </a:r>
            <a:endParaRPr sz="1200">
              <a:solidFill>
                <a:srgbClr val="333333"/>
              </a:solidFill>
              <a:latin typeface="Verdana"/>
              <a:ea typeface="Verdana"/>
              <a:cs typeface="Verdana"/>
              <a:sym typeface="Verdana"/>
            </a:endParaRPr>
          </a:p>
          <a:p>
            <a:pPr marL="914400" lvl="1" indent="-304800" algn="l" rtl="0">
              <a:lnSpc>
                <a:spcPct val="150000"/>
              </a:lnSpc>
              <a:spcBef>
                <a:spcPts val="0"/>
              </a:spcBef>
              <a:spcAft>
                <a:spcPts val="0"/>
              </a:spcAft>
              <a:buClr>
                <a:srgbClr val="333333"/>
              </a:buClr>
              <a:buSzPts val="1200"/>
              <a:buFont typeface="Verdana"/>
              <a:buChar char="◆"/>
            </a:pPr>
            <a:r>
              <a:rPr lang="en-GB" sz="1200">
                <a:solidFill>
                  <a:srgbClr val="333333"/>
                </a:solidFill>
                <a:latin typeface="Verdana"/>
                <a:ea typeface="Verdana"/>
                <a:cs typeface="Verdana"/>
                <a:sym typeface="Verdana"/>
              </a:rPr>
              <a:t>For/Of loops</a:t>
            </a:r>
            <a:endParaRPr sz="1200">
              <a:solidFill>
                <a:srgbClr val="333333"/>
              </a:solidFill>
              <a:latin typeface="Verdana"/>
              <a:ea typeface="Verdana"/>
              <a:cs typeface="Verdana"/>
              <a:sym typeface="Verdana"/>
            </a:endParaRPr>
          </a:p>
          <a:p>
            <a:pPr marL="914400" lvl="1" indent="-304800" algn="l" rtl="0">
              <a:lnSpc>
                <a:spcPct val="150000"/>
              </a:lnSpc>
              <a:spcBef>
                <a:spcPts val="0"/>
              </a:spcBef>
              <a:spcAft>
                <a:spcPts val="0"/>
              </a:spcAft>
              <a:buClr>
                <a:srgbClr val="333333"/>
              </a:buClr>
              <a:buSzPts val="1200"/>
              <a:buFont typeface="Verdana"/>
              <a:buChar char="◆"/>
            </a:pPr>
            <a:r>
              <a:rPr lang="en-GB" sz="1200">
                <a:solidFill>
                  <a:srgbClr val="333333"/>
                </a:solidFill>
                <a:latin typeface="Verdana"/>
                <a:ea typeface="Verdana"/>
                <a:cs typeface="Verdana"/>
                <a:sym typeface="Verdana"/>
              </a:rPr>
              <a:t>Reflection</a:t>
            </a:r>
            <a:endParaRPr sz="1200">
              <a:solidFill>
                <a:srgbClr val="333333"/>
              </a:solidFill>
              <a:latin typeface="Verdana"/>
              <a:ea typeface="Verdana"/>
              <a:cs typeface="Verdana"/>
              <a:sym typeface="Verdana"/>
            </a:endParaRPr>
          </a:p>
          <a:p>
            <a:pPr marL="914400" lvl="1" indent="-304800" algn="l" rtl="0">
              <a:lnSpc>
                <a:spcPct val="150000"/>
              </a:lnSpc>
              <a:spcBef>
                <a:spcPts val="0"/>
              </a:spcBef>
              <a:spcAft>
                <a:spcPts val="0"/>
              </a:spcAft>
              <a:buClr>
                <a:srgbClr val="333333"/>
              </a:buClr>
              <a:buSzPts val="1200"/>
              <a:buFont typeface="Verdana"/>
              <a:buChar char="◆"/>
            </a:pPr>
            <a:r>
              <a:rPr lang="en-GB" sz="1200">
                <a:solidFill>
                  <a:srgbClr val="333333"/>
                </a:solidFill>
                <a:latin typeface="Verdana"/>
                <a:ea typeface="Verdana"/>
                <a:cs typeface="Verdana"/>
                <a:sym typeface="Verdana"/>
              </a:rPr>
              <a:t>Improved dependency injection </a:t>
            </a:r>
            <a:endParaRPr sz="1200">
              <a:solidFill>
                <a:srgbClr val="333333"/>
              </a:solidFill>
              <a:latin typeface="Verdana"/>
              <a:ea typeface="Verdana"/>
              <a:cs typeface="Verdana"/>
              <a:sym typeface="Verdana"/>
            </a:endParaRPr>
          </a:p>
          <a:p>
            <a:pPr marL="914400" lvl="1" indent="-304800" algn="l" rtl="0">
              <a:lnSpc>
                <a:spcPct val="150000"/>
              </a:lnSpc>
              <a:spcBef>
                <a:spcPts val="0"/>
              </a:spcBef>
              <a:spcAft>
                <a:spcPts val="0"/>
              </a:spcAft>
              <a:buClr>
                <a:srgbClr val="333333"/>
              </a:buClr>
              <a:buSzPts val="1200"/>
              <a:buFont typeface="Verdana"/>
              <a:buChar char="◆"/>
            </a:pPr>
            <a:r>
              <a:rPr lang="en-GB" sz="1200">
                <a:solidFill>
                  <a:srgbClr val="333333"/>
                </a:solidFill>
                <a:latin typeface="Verdana"/>
                <a:ea typeface="Verdana"/>
                <a:cs typeface="Verdana"/>
                <a:sym typeface="Verdana"/>
              </a:rPr>
              <a:t>Dynamic loading</a:t>
            </a:r>
            <a:endParaRPr sz="1200">
              <a:solidFill>
                <a:srgbClr val="333333"/>
              </a:solidFill>
              <a:latin typeface="Verdana"/>
              <a:ea typeface="Verdana"/>
              <a:cs typeface="Verdana"/>
              <a:sym typeface="Verdana"/>
            </a:endParaRPr>
          </a:p>
          <a:p>
            <a:pPr marL="914400" lvl="1" indent="-304800" algn="l" rtl="0">
              <a:lnSpc>
                <a:spcPct val="150000"/>
              </a:lnSpc>
              <a:spcBef>
                <a:spcPts val="0"/>
              </a:spcBef>
              <a:spcAft>
                <a:spcPts val="0"/>
              </a:spcAft>
              <a:buClr>
                <a:srgbClr val="333333"/>
              </a:buClr>
              <a:buSzPts val="1200"/>
              <a:buFont typeface="Verdana"/>
              <a:buChar char="◆"/>
            </a:pPr>
            <a:r>
              <a:rPr lang="en-GB" sz="1200">
                <a:solidFill>
                  <a:srgbClr val="333333"/>
                </a:solidFill>
                <a:latin typeface="Verdana"/>
                <a:ea typeface="Verdana"/>
                <a:cs typeface="Verdana"/>
                <a:sym typeface="Verdana"/>
              </a:rPr>
              <a:t>Asynchronous template compilation</a:t>
            </a:r>
            <a:endParaRPr sz="1200">
              <a:solidFill>
                <a:srgbClr val="333333"/>
              </a:solidFill>
              <a:latin typeface="Verdana"/>
              <a:ea typeface="Verdana"/>
              <a:cs typeface="Verdana"/>
              <a:sym typeface="Verdana"/>
            </a:endParaRPr>
          </a:p>
          <a:p>
            <a:pPr marL="914400" lvl="1" indent="-304800" algn="l" rtl="0">
              <a:lnSpc>
                <a:spcPct val="150000"/>
              </a:lnSpc>
              <a:spcBef>
                <a:spcPts val="0"/>
              </a:spcBef>
              <a:spcAft>
                <a:spcPts val="0"/>
              </a:spcAft>
              <a:buClr>
                <a:srgbClr val="333333"/>
              </a:buClr>
              <a:buSzPts val="1200"/>
              <a:buFont typeface="Verdana"/>
              <a:buChar char="◆"/>
            </a:pPr>
            <a:r>
              <a:rPr lang="en-GB" sz="1200">
                <a:solidFill>
                  <a:srgbClr val="333333"/>
                </a:solidFill>
                <a:latin typeface="Verdana"/>
                <a:ea typeface="Verdana"/>
                <a:cs typeface="Verdana"/>
                <a:sym typeface="Verdana"/>
              </a:rPr>
              <a:t>Simpler Routing</a:t>
            </a:r>
            <a:endParaRPr sz="1200">
              <a:solidFill>
                <a:srgbClr val="333333"/>
              </a:solidFill>
              <a:latin typeface="Verdana"/>
              <a:ea typeface="Verdana"/>
              <a:cs typeface="Verdana"/>
              <a:sym typeface="Verdana"/>
            </a:endParaRPr>
          </a:p>
          <a:p>
            <a:pPr marL="914400" lvl="1" indent="-304800" algn="l" rtl="0">
              <a:lnSpc>
                <a:spcPct val="150000"/>
              </a:lnSpc>
              <a:spcBef>
                <a:spcPts val="0"/>
              </a:spcBef>
              <a:spcAft>
                <a:spcPts val="0"/>
              </a:spcAft>
              <a:buClr>
                <a:srgbClr val="333333"/>
              </a:buClr>
              <a:buSzPts val="1200"/>
              <a:buFont typeface="Verdana"/>
              <a:buChar char="◆"/>
            </a:pPr>
            <a:r>
              <a:rPr lang="en-GB" sz="1200">
                <a:solidFill>
                  <a:srgbClr val="333333"/>
                </a:solidFill>
                <a:latin typeface="Verdana"/>
                <a:ea typeface="Verdana"/>
                <a:cs typeface="Verdana"/>
                <a:sym typeface="Verdana"/>
              </a:rPr>
              <a:t>Replacing controllers and $scope with components and directives </a:t>
            </a:r>
            <a:endParaRPr sz="1200">
              <a:solidFill>
                <a:srgbClr val="333333"/>
              </a:solidFill>
              <a:latin typeface="Verdana"/>
              <a:ea typeface="Verdana"/>
              <a:cs typeface="Verdana"/>
              <a:sym typeface="Verdana"/>
            </a:endParaRPr>
          </a:p>
          <a:p>
            <a:pPr marL="457200" lvl="0" indent="0" algn="l" rtl="0">
              <a:lnSpc>
                <a:spcPct val="150000"/>
              </a:lnSpc>
              <a:spcBef>
                <a:spcPts val="800"/>
              </a:spcBef>
              <a:spcAft>
                <a:spcPts val="800"/>
              </a:spcAft>
              <a:buNone/>
            </a:pPr>
            <a:r>
              <a:rPr lang="en-GB" sz="1200">
                <a:solidFill>
                  <a:srgbClr val="333333"/>
                </a:solidFill>
                <a:latin typeface="Verdana"/>
                <a:ea typeface="Verdana"/>
                <a:cs typeface="Verdana"/>
                <a:sym typeface="Verdana"/>
              </a:rPr>
              <a:t>Support reactive programming using RxJS</a:t>
            </a:r>
            <a:endParaRPr sz="1200">
              <a:solidFill>
                <a:srgbClr val="333333"/>
              </a:solidFill>
              <a:latin typeface="Verdana"/>
              <a:ea typeface="Verdana"/>
              <a:cs typeface="Verdana"/>
              <a:sym typeface="Verdana"/>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112"/>
          <p:cNvSpPr txBox="1">
            <a:spLocks noGrp="1"/>
          </p:cNvSpPr>
          <p:nvPr>
            <p:ph type="ctrTitle"/>
          </p:nvPr>
        </p:nvSpPr>
        <p:spPr>
          <a:xfrm>
            <a:off x="400175" y="3136200"/>
            <a:ext cx="3719400" cy="180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a:t>ANGULAR ROUTING &amp; NAVIGATION</a:t>
            </a:r>
            <a:endParaRPr sz="3600"/>
          </a:p>
        </p:txBody>
      </p:sp>
      <p:sp>
        <p:nvSpPr>
          <p:cNvPr id="829" name="Google Shape;829;p112"/>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2000" b="1">
                <a:solidFill>
                  <a:srgbClr val="3F5378"/>
                </a:solidFill>
                <a:latin typeface="Roboto Condensed"/>
                <a:ea typeface="Roboto Condensed"/>
                <a:cs typeface="Roboto Condensed"/>
                <a:sym typeface="Roboto Condensed"/>
              </a:rPr>
              <a:t>15</a:t>
            </a:r>
            <a:endParaRPr sz="3000" b="1">
              <a:solidFill>
                <a:srgbClr val="3F5378"/>
              </a:solidFill>
              <a:latin typeface="Roboto Condensed"/>
              <a:ea typeface="Roboto Condensed"/>
              <a:cs typeface="Roboto Condensed"/>
              <a:sym typeface="Roboto Condensed"/>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113"/>
          <p:cNvSpPr txBox="1">
            <a:spLocks noGrp="1"/>
          </p:cNvSpPr>
          <p:nvPr>
            <p:ph type="subTitle" idx="1"/>
          </p:nvPr>
        </p:nvSpPr>
        <p:spPr>
          <a:xfrm>
            <a:off x="186600" y="244875"/>
            <a:ext cx="8832300" cy="57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Routing &amp; </a:t>
            </a:r>
            <a:r>
              <a:rPr lang="en-GB">
                <a:solidFill>
                  <a:srgbClr val="121214"/>
                </a:solidFill>
              </a:rPr>
              <a:t>Navigation</a:t>
            </a:r>
            <a:endParaRPr>
              <a:solidFill>
                <a:srgbClr val="121214"/>
              </a:solidFill>
            </a:endParaRPr>
          </a:p>
          <a:p>
            <a:pPr marL="0" lvl="0" indent="0" algn="ctr" rtl="0">
              <a:spcBef>
                <a:spcPts val="0"/>
              </a:spcBef>
              <a:spcAft>
                <a:spcPts val="0"/>
              </a:spcAft>
              <a:buNone/>
            </a:pPr>
            <a:endParaRPr/>
          </a:p>
        </p:txBody>
      </p:sp>
      <p:sp>
        <p:nvSpPr>
          <p:cNvPr id="835" name="Google Shape;835;p113"/>
          <p:cNvSpPr txBox="1"/>
          <p:nvPr/>
        </p:nvSpPr>
        <p:spPr>
          <a:xfrm>
            <a:off x="186600" y="816375"/>
            <a:ext cx="8676300" cy="20673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sz="1200">
              <a:latin typeface="Verdana"/>
              <a:ea typeface="Verdana"/>
              <a:cs typeface="Verdana"/>
              <a:sym typeface="Verdana"/>
            </a:endParaRPr>
          </a:p>
          <a:p>
            <a:pPr marL="0" lvl="0" indent="0" algn="l" rtl="0">
              <a:lnSpc>
                <a:spcPct val="150000"/>
              </a:lnSpc>
              <a:spcBef>
                <a:spcPts val="0"/>
              </a:spcBef>
              <a:spcAft>
                <a:spcPts val="0"/>
              </a:spcAft>
              <a:buNone/>
            </a:pPr>
            <a:r>
              <a:rPr lang="en-GB" sz="1200">
                <a:solidFill>
                  <a:schemeClr val="dk1"/>
                </a:solidFill>
                <a:latin typeface="Verdana"/>
                <a:ea typeface="Verdana"/>
                <a:cs typeface="Verdana"/>
                <a:sym typeface="Verdana"/>
              </a:rPr>
              <a:t>Routing allows us to express some aspects of the application's state in the URL.</a:t>
            </a:r>
            <a:endParaRPr sz="1200">
              <a:solidFill>
                <a:schemeClr val="dk1"/>
              </a:solidFill>
              <a:latin typeface="Verdana"/>
              <a:ea typeface="Verdana"/>
              <a:cs typeface="Verdana"/>
              <a:sym typeface="Verdana"/>
            </a:endParaRPr>
          </a:p>
          <a:p>
            <a:pPr marL="0" lvl="0" indent="0" algn="l" rtl="0">
              <a:lnSpc>
                <a:spcPct val="150000"/>
              </a:lnSpc>
              <a:spcBef>
                <a:spcPts val="0"/>
              </a:spcBef>
              <a:spcAft>
                <a:spcPts val="0"/>
              </a:spcAft>
              <a:buNone/>
            </a:pPr>
            <a:r>
              <a:rPr lang="en-GB" sz="1200">
                <a:solidFill>
                  <a:schemeClr val="dk1"/>
                </a:solidFill>
                <a:latin typeface="Verdana"/>
                <a:ea typeface="Verdana"/>
                <a:cs typeface="Verdana"/>
                <a:sym typeface="Verdana"/>
              </a:rPr>
              <a:t>Routing allows you to:</a:t>
            </a:r>
            <a:endParaRPr sz="1200">
              <a:latin typeface="Verdana"/>
              <a:ea typeface="Verdana"/>
              <a:cs typeface="Verdana"/>
              <a:sym typeface="Verdana"/>
            </a:endParaRPr>
          </a:p>
          <a:p>
            <a:pPr marL="457200" lvl="0" indent="-304800" algn="l" rtl="0">
              <a:lnSpc>
                <a:spcPct val="150000"/>
              </a:lnSpc>
              <a:spcBef>
                <a:spcPts val="0"/>
              </a:spcBef>
              <a:spcAft>
                <a:spcPts val="0"/>
              </a:spcAft>
              <a:buClr>
                <a:srgbClr val="000000"/>
              </a:buClr>
              <a:buSzPts val="1200"/>
              <a:buFont typeface="Verdana"/>
              <a:buChar char="➔"/>
            </a:pPr>
            <a:r>
              <a:rPr lang="en-GB" sz="1200">
                <a:latin typeface="Verdana"/>
                <a:ea typeface="Verdana"/>
                <a:cs typeface="Verdana"/>
                <a:sym typeface="Verdana"/>
              </a:rPr>
              <a:t>Maintain the state of the application</a:t>
            </a:r>
            <a:endParaRPr sz="1200">
              <a:latin typeface="Verdana"/>
              <a:ea typeface="Verdana"/>
              <a:cs typeface="Verdana"/>
              <a:sym typeface="Verdana"/>
            </a:endParaRPr>
          </a:p>
          <a:p>
            <a:pPr marL="457200" lvl="0" indent="-304800" algn="l" rtl="0">
              <a:lnSpc>
                <a:spcPct val="150000"/>
              </a:lnSpc>
              <a:spcBef>
                <a:spcPts val="0"/>
              </a:spcBef>
              <a:spcAft>
                <a:spcPts val="0"/>
              </a:spcAft>
              <a:buClr>
                <a:srgbClr val="000000"/>
              </a:buClr>
              <a:buSzPts val="1200"/>
              <a:buFont typeface="Verdana"/>
              <a:buChar char="➔"/>
            </a:pPr>
            <a:r>
              <a:rPr lang="en-GB" sz="1200">
                <a:latin typeface="Verdana"/>
                <a:ea typeface="Verdana"/>
                <a:cs typeface="Verdana"/>
                <a:sym typeface="Verdana"/>
              </a:rPr>
              <a:t>Implement modular applications</a:t>
            </a:r>
            <a:endParaRPr sz="1200">
              <a:latin typeface="Verdana"/>
              <a:ea typeface="Verdana"/>
              <a:cs typeface="Verdana"/>
              <a:sym typeface="Verdana"/>
            </a:endParaRPr>
          </a:p>
          <a:p>
            <a:pPr marL="457200" lvl="0" indent="-304800" algn="l" rtl="0">
              <a:lnSpc>
                <a:spcPct val="150000"/>
              </a:lnSpc>
              <a:spcBef>
                <a:spcPts val="0"/>
              </a:spcBef>
              <a:spcAft>
                <a:spcPts val="0"/>
              </a:spcAft>
              <a:buClr>
                <a:srgbClr val="000000"/>
              </a:buClr>
              <a:buSzPts val="1200"/>
              <a:buFont typeface="Verdana"/>
              <a:buChar char="➔"/>
            </a:pPr>
            <a:r>
              <a:rPr lang="en-GB" sz="1200">
                <a:latin typeface="Verdana"/>
                <a:ea typeface="Verdana"/>
                <a:cs typeface="Verdana"/>
                <a:sym typeface="Verdana"/>
              </a:rPr>
              <a:t>Implement the application based on the roles (certain roles have access to certain URLs)</a:t>
            </a:r>
            <a:endParaRPr sz="1200">
              <a:latin typeface="Verdana"/>
              <a:ea typeface="Verdana"/>
              <a:cs typeface="Verdana"/>
              <a:sym typeface="Verdana"/>
            </a:endParaRPr>
          </a:p>
          <a:p>
            <a:pPr marL="0" lvl="0" indent="0" algn="l" rtl="0">
              <a:lnSpc>
                <a:spcPct val="150000"/>
              </a:lnSpc>
              <a:spcBef>
                <a:spcPts val="0"/>
              </a:spcBef>
              <a:spcAft>
                <a:spcPts val="0"/>
              </a:spcAft>
              <a:buClr>
                <a:schemeClr val="dk1"/>
              </a:buClr>
              <a:buSzPts val="1100"/>
              <a:buFont typeface="Arial"/>
              <a:buNone/>
            </a:pPr>
            <a:r>
              <a:rPr lang="en-GB" sz="1200">
                <a:solidFill>
                  <a:schemeClr val="dk1"/>
                </a:solidFill>
                <a:latin typeface="Verdana"/>
                <a:ea typeface="Verdana"/>
                <a:cs typeface="Verdana"/>
                <a:sym typeface="Verdana"/>
              </a:rPr>
              <a:t>The Angular Router its own library package, @angular/router. Import what you need from it as you would from any other Angular package.</a:t>
            </a:r>
            <a:endParaRPr sz="1200">
              <a:solidFill>
                <a:schemeClr val="dk1"/>
              </a:solidFill>
              <a:latin typeface="Verdana"/>
              <a:ea typeface="Verdana"/>
              <a:cs typeface="Verdana"/>
              <a:sym typeface="Verdana"/>
            </a:endParaRPr>
          </a:p>
          <a:p>
            <a:pPr marL="0" lvl="0" indent="0" algn="l" rtl="0">
              <a:lnSpc>
                <a:spcPct val="150000"/>
              </a:lnSpc>
              <a:spcBef>
                <a:spcPts val="0"/>
              </a:spcBef>
              <a:spcAft>
                <a:spcPts val="0"/>
              </a:spcAft>
              <a:buNone/>
            </a:pPr>
            <a:endParaRPr sz="1200">
              <a:latin typeface="Verdana"/>
              <a:ea typeface="Verdana"/>
              <a:cs typeface="Verdana"/>
              <a:sym typeface="Verdana"/>
            </a:endParaRPr>
          </a:p>
        </p:txBody>
      </p:sp>
      <p:pic>
        <p:nvPicPr>
          <p:cNvPr id="836" name="Google Shape;836;p113"/>
          <p:cNvPicPr preferRelativeResize="0"/>
          <p:nvPr/>
        </p:nvPicPr>
        <p:blipFill rotWithShape="1">
          <a:blip r:embed="rId3">
            <a:alphaModFix/>
          </a:blip>
          <a:srcRect l="3199" r="4327"/>
          <a:stretch/>
        </p:blipFill>
        <p:spPr>
          <a:xfrm>
            <a:off x="253350" y="2883675"/>
            <a:ext cx="4131300" cy="390525"/>
          </a:xfrm>
          <a:prstGeom prst="rect">
            <a:avLst/>
          </a:prstGeom>
          <a:noFill/>
          <a:ln>
            <a:noFill/>
          </a:ln>
        </p:spPr>
      </p:pic>
      <p:sp>
        <p:nvSpPr>
          <p:cNvPr id="837" name="Google Shape;837;p113"/>
          <p:cNvSpPr txBox="1"/>
          <p:nvPr/>
        </p:nvSpPr>
        <p:spPr>
          <a:xfrm>
            <a:off x="186600" y="3354450"/>
            <a:ext cx="8535000" cy="72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b="1">
                <a:latin typeface="Verdana"/>
                <a:ea typeface="Verdana"/>
                <a:cs typeface="Verdana"/>
                <a:sym typeface="Verdana"/>
              </a:rPr>
              <a:t>RouterModule : </a:t>
            </a:r>
            <a:endParaRPr b="1">
              <a:latin typeface="Verdana"/>
              <a:ea typeface="Verdana"/>
              <a:cs typeface="Verdana"/>
              <a:sym typeface="Verdana"/>
            </a:endParaRPr>
          </a:p>
          <a:p>
            <a:pPr marL="0" lvl="0" indent="0" algn="l" rtl="0">
              <a:spcBef>
                <a:spcPts val="0"/>
              </a:spcBef>
              <a:spcAft>
                <a:spcPts val="0"/>
              </a:spcAft>
              <a:buNone/>
            </a:pPr>
            <a:endParaRPr sz="1200">
              <a:latin typeface="Verdana"/>
              <a:ea typeface="Verdana"/>
              <a:cs typeface="Verdana"/>
              <a:sym typeface="Verdana"/>
            </a:endParaRPr>
          </a:p>
          <a:p>
            <a:pPr marL="0" lvl="0" indent="0" algn="l" rtl="0">
              <a:spcBef>
                <a:spcPts val="0"/>
              </a:spcBef>
              <a:spcAft>
                <a:spcPts val="0"/>
              </a:spcAft>
              <a:buNone/>
            </a:pPr>
            <a:r>
              <a:rPr lang="en-GB" sz="1200">
                <a:latin typeface="Verdana"/>
                <a:ea typeface="Verdana"/>
                <a:cs typeface="Verdana"/>
                <a:sym typeface="Verdana"/>
              </a:rPr>
              <a:t>RouterModule.forRoot takes the Routes array as an argument and returns a configured router module.</a:t>
            </a:r>
            <a:endParaRPr sz="1200">
              <a:latin typeface="Verdana"/>
              <a:ea typeface="Verdana"/>
              <a:cs typeface="Verdana"/>
              <a:sym typeface="Verdana"/>
            </a:endParaRPr>
          </a:p>
        </p:txBody>
      </p:sp>
      <p:pic>
        <p:nvPicPr>
          <p:cNvPr id="838" name="Google Shape;838;p113"/>
          <p:cNvPicPr preferRelativeResize="0"/>
          <p:nvPr/>
        </p:nvPicPr>
        <p:blipFill>
          <a:blip r:embed="rId4">
            <a:alphaModFix/>
          </a:blip>
          <a:stretch>
            <a:fillRect/>
          </a:stretch>
        </p:blipFill>
        <p:spPr>
          <a:xfrm>
            <a:off x="253350" y="4235250"/>
            <a:ext cx="3905250" cy="32385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pic>
        <p:nvPicPr>
          <p:cNvPr id="843" name="Google Shape;843;p114"/>
          <p:cNvPicPr preferRelativeResize="0"/>
          <p:nvPr/>
        </p:nvPicPr>
        <p:blipFill rotWithShape="1">
          <a:blip r:embed="rId3">
            <a:alphaModFix/>
          </a:blip>
          <a:srcRect r="4834"/>
          <a:stretch/>
        </p:blipFill>
        <p:spPr>
          <a:xfrm>
            <a:off x="5177050" y="1342025"/>
            <a:ext cx="3776800" cy="2165333"/>
          </a:xfrm>
          <a:prstGeom prst="rect">
            <a:avLst/>
          </a:prstGeom>
          <a:noFill/>
          <a:ln>
            <a:noFill/>
          </a:ln>
        </p:spPr>
      </p:pic>
      <p:pic>
        <p:nvPicPr>
          <p:cNvPr id="844" name="Google Shape;844;p114"/>
          <p:cNvPicPr preferRelativeResize="0"/>
          <p:nvPr/>
        </p:nvPicPr>
        <p:blipFill>
          <a:blip r:embed="rId4">
            <a:alphaModFix/>
          </a:blip>
          <a:stretch>
            <a:fillRect/>
          </a:stretch>
        </p:blipFill>
        <p:spPr>
          <a:xfrm>
            <a:off x="5253500" y="1882300"/>
            <a:ext cx="3679200" cy="1169625"/>
          </a:xfrm>
          <a:prstGeom prst="rect">
            <a:avLst/>
          </a:prstGeom>
          <a:noFill/>
          <a:ln>
            <a:noFill/>
          </a:ln>
        </p:spPr>
      </p:pic>
      <p:sp>
        <p:nvSpPr>
          <p:cNvPr id="845" name="Google Shape;845;p114"/>
          <p:cNvSpPr txBox="1"/>
          <p:nvPr/>
        </p:nvSpPr>
        <p:spPr>
          <a:xfrm>
            <a:off x="221600" y="154275"/>
            <a:ext cx="3000000" cy="396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b="1">
                <a:latin typeface="Verdana"/>
                <a:ea typeface="Verdana"/>
                <a:cs typeface="Verdana"/>
                <a:sym typeface="Verdana"/>
              </a:rPr>
              <a:t>Route Definition Object : </a:t>
            </a:r>
            <a:endParaRPr b="1">
              <a:latin typeface="Verdana"/>
              <a:ea typeface="Verdana"/>
              <a:cs typeface="Verdana"/>
              <a:sym typeface="Verdana"/>
            </a:endParaRPr>
          </a:p>
        </p:txBody>
      </p:sp>
      <p:sp>
        <p:nvSpPr>
          <p:cNvPr id="846" name="Google Shape;846;p114"/>
          <p:cNvSpPr txBox="1"/>
          <p:nvPr/>
        </p:nvSpPr>
        <p:spPr>
          <a:xfrm>
            <a:off x="221600" y="550550"/>
            <a:ext cx="8711100" cy="6852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200">
                <a:latin typeface="Verdana"/>
                <a:ea typeface="Verdana"/>
                <a:cs typeface="Verdana"/>
                <a:sym typeface="Verdana"/>
              </a:rPr>
              <a:t>The Routes type is an array of routes that defines the routing for the application. Each route can have different attributes, some of the common attributes are:</a:t>
            </a:r>
            <a:endParaRPr sz="1200">
              <a:latin typeface="Verdana"/>
              <a:ea typeface="Verdana"/>
              <a:cs typeface="Verdana"/>
              <a:sym typeface="Verdana"/>
            </a:endParaRPr>
          </a:p>
        </p:txBody>
      </p:sp>
      <p:sp>
        <p:nvSpPr>
          <p:cNvPr id="847" name="Google Shape;847;p114"/>
          <p:cNvSpPr txBox="1"/>
          <p:nvPr/>
        </p:nvSpPr>
        <p:spPr>
          <a:xfrm>
            <a:off x="94150" y="1235850"/>
            <a:ext cx="5082900" cy="3707700"/>
          </a:xfrm>
          <a:prstGeom prst="rect">
            <a:avLst/>
          </a:prstGeom>
          <a:noFill/>
          <a:ln>
            <a:noFill/>
          </a:ln>
        </p:spPr>
        <p:txBody>
          <a:bodyPr spcFirstLastPara="1" wrap="square" lIns="91425" tIns="91425" rIns="91425" bIns="91425" anchor="ctr" anchorCtr="0">
            <a:noAutofit/>
          </a:bodyPr>
          <a:lstStyle/>
          <a:p>
            <a:pPr marL="457200" lvl="0" indent="-304800" algn="l" rtl="0">
              <a:lnSpc>
                <a:spcPct val="150000"/>
              </a:lnSpc>
              <a:spcBef>
                <a:spcPts val="0"/>
              </a:spcBef>
              <a:spcAft>
                <a:spcPts val="0"/>
              </a:spcAft>
              <a:buClr>
                <a:srgbClr val="000000"/>
              </a:buClr>
              <a:buSzPts val="1200"/>
              <a:buFont typeface="Verdana"/>
              <a:buChar char="➔"/>
            </a:pPr>
            <a:r>
              <a:rPr lang="en-GB" sz="1200" i="1">
                <a:solidFill>
                  <a:srgbClr val="000000"/>
                </a:solidFill>
                <a:latin typeface="Verdana"/>
                <a:ea typeface="Verdana"/>
                <a:cs typeface="Verdana"/>
                <a:sym typeface="Verdana"/>
              </a:rPr>
              <a:t>path</a:t>
            </a:r>
            <a:r>
              <a:rPr lang="en-GB" sz="1200">
                <a:solidFill>
                  <a:srgbClr val="000000"/>
                </a:solidFill>
                <a:latin typeface="Verdana"/>
                <a:ea typeface="Verdana"/>
                <a:cs typeface="Verdana"/>
                <a:sym typeface="Verdana"/>
              </a:rPr>
              <a:t> - URL to be shown in the browser when application is on the specific route</a:t>
            </a:r>
            <a:endParaRPr sz="1200">
              <a:solidFill>
                <a:srgbClr val="000000"/>
              </a:solidFill>
              <a:latin typeface="Verdana"/>
              <a:ea typeface="Verdana"/>
              <a:cs typeface="Verdana"/>
              <a:sym typeface="Verdana"/>
            </a:endParaRPr>
          </a:p>
          <a:p>
            <a:pPr marL="457200" lvl="0" indent="-304800" algn="l" rtl="0">
              <a:lnSpc>
                <a:spcPct val="150000"/>
              </a:lnSpc>
              <a:spcBef>
                <a:spcPts val="0"/>
              </a:spcBef>
              <a:spcAft>
                <a:spcPts val="0"/>
              </a:spcAft>
              <a:buClr>
                <a:srgbClr val="000000"/>
              </a:buClr>
              <a:buSzPts val="1200"/>
              <a:buFont typeface="Verdana"/>
              <a:buChar char="➔"/>
            </a:pPr>
            <a:r>
              <a:rPr lang="en-GB" sz="1200" i="1">
                <a:solidFill>
                  <a:srgbClr val="000000"/>
                </a:solidFill>
                <a:latin typeface="Verdana"/>
                <a:ea typeface="Verdana"/>
                <a:cs typeface="Verdana"/>
                <a:sym typeface="Verdana"/>
              </a:rPr>
              <a:t>component</a:t>
            </a:r>
            <a:r>
              <a:rPr lang="en-GB" sz="1200">
                <a:solidFill>
                  <a:srgbClr val="000000"/>
                </a:solidFill>
                <a:latin typeface="Verdana"/>
                <a:ea typeface="Verdana"/>
                <a:cs typeface="Verdana"/>
                <a:sym typeface="Verdana"/>
              </a:rPr>
              <a:t> - component to be rendered when the application is on the specific route</a:t>
            </a:r>
            <a:endParaRPr sz="1200">
              <a:solidFill>
                <a:srgbClr val="000000"/>
              </a:solidFill>
              <a:latin typeface="Verdana"/>
              <a:ea typeface="Verdana"/>
              <a:cs typeface="Verdana"/>
              <a:sym typeface="Verdana"/>
            </a:endParaRPr>
          </a:p>
          <a:p>
            <a:pPr marL="457200" lvl="0" indent="-304800" algn="l" rtl="0">
              <a:lnSpc>
                <a:spcPct val="150000"/>
              </a:lnSpc>
              <a:spcBef>
                <a:spcPts val="0"/>
              </a:spcBef>
              <a:spcAft>
                <a:spcPts val="0"/>
              </a:spcAft>
              <a:buClr>
                <a:srgbClr val="000000"/>
              </a:buClr>
              <a:buSzPts val="1200"/>
              <a:buFont typeface="Verdana"/>
              <a:buChar char="➔"/>
            </a:pPr>
            <a:r>
              <a:rPr lang="en-GB" sz="1200" i="1">
                <a:solidFill>
                  <a:srgbClr val="000000"/>
                </a:solidFill>
                <a:latin typeface="Verdana"/>
                <a:ea typeface="Verdana"/>
                <a:cs typeface="Verdana"/>
                <a:sym typeface="Verdana"/>
              </a:rPr>
              <a:t>redirectTo</a:t>
            </a:r>
            <a:r>
              <a:rPr lang="en-GB" sz="1200">
                <a:solidFill>
                  <a:srgbClr val="000000"/>
                </a:solidFill>
                <a:latin typeface="Verdana"/>
                <a:ea typeface="Verdana"/>
                <a:cs typeface="Verdana"/>
                <a:sym typeface="Verdana"/>
              </a:rPr>
              <a:t> - redirect route if needed; each route can have either component or redirect attribute</a:t>
            </a:r>
            <a:r>
              <a:rPr lang="en-GB" sz="1200">
                <a:latin typeface="Verdana"/>
                <a:ea typeface="Verdana"/>
                <a:cs typeface="Verdana"/>
                <a:sym typeface="Verdana"/>
              </a:rPr>
              <a:t>.</a:t>
            </a:r>
            <a:endParaRPr sz="1200">
              <a:latin typeface="Verdana"/>
              <a:ea typeface="Verdana"/>
              <a:cs typeface="Verdana"/>
              <a:sym typeface="Verdana"/>
            </a:endParaRPr>
          </a:p>
          <a:p>
            <a:pPr marL="457200" lvl="0" indent="-304800" algn="l" rtl="0">
              <a:lnSpc>
                <a:spcPct val="150000"/>
              </a:lnSpc>
              <a:spcBef>
                <a:spcPts val="0"/>
              </a:spcBef>
              <a:spcAft>
                <a:spcPts val="0"/>
              </a:spcAft>
              <a:buClr>
                <a:srgbClr val="000000"/>
              </a:buClr>
              <a:buSzPts val="1200"/>
              <a:buFont typeface="Verdana"/>
              <a:buChar char="➔"/>
            </a:pPr>
            <a:r>
              <a:rPr lang="en-GB" sz="1200" i="1">
                <a:solidFill>
                  <a:srgbClr val="000000"/>
                </a:solidFill>
                <a:latin typeface="Verdana"/>
                <a:ea typeface="Verdana"/>
                <a:cs typeface="Verdana"/>
                <a:sym typeface="Verdana"/>
              </a:rPr>
              <a:t>pathMatch</a:t>
            </a:r>
            <a:r>
              <a:rPr lang="en-GB" sz="1200">
                <a:solidFill>
                  <a:srgbClr val="000000"/>
                </a:solidFill>
                <a:latin typeface="Verdana"/>
                <a:ea typeface="Verdana"/>
                <a:cs typeface="Verdana"/>
                <a:sym typeface="Verdana"/>
              </a:rPr>
              <a:t> - optional property that defaults to 'prefix'; determines whether to match full URLs or just the beginning. When defining a route with empty path string set pathMatch to 'full', otherwise it will match all paths.</a:t>
            </a:r>
            <a:endParaRPr sz="1200">
              <a:solidFill>
                <a:srgbClr val="000000"/>
              </a:solidFill>
              <a:latin typeface="Verdana"/>
              <a:ea typeface="Verdana"/>
              <a:cs typeface="Verdana"/>
              <a:sym typeface="Verdana"/>
            </a:endParaRPr>
          </a:p>
          <a:p>
            <a:pPr marL="457200" lvl="0" indent="-304800" algn="l" rtl="0">
              <a:lnSpc>
                <a:spcPct val="150000"/>
              </a:lnSpc>
              <a:spcBef>
                <a:spcPts val="0"/>
              </a:spcBef>
              <a:spcAft>
                <a:spcPts val="0"/>
              </a:spcAft>
              <a:buClr>
                <a:srgbClr val="000000"/>
              </a:buClr>
              <a:buSzPts val="1200"/>
              <a:buFont typeface="Verdana"/>
              <a:buChar char="➔"/>
            </a:pPr>
            <a:r>
              <a:rPr lang="en-GB" sz="1200" i="1">
                <a:solidFill>
                  <a:srgbClr val="000000"/>
                </a:solidFill>
                <a:latin typeface="Verdana"/>
                <a:ea typeface="Verdana"/>
                <a:cs typeface="Verdana"/>
                <a:sym typeface="Verdana"/>
              </a:rPr>
              <a:t>children</a:t>
            </a:r>
            <a:r>
              <a:rPr lang="en-GB" sz="1200">
                <a:solidFill>
                  <a:srgbClr val="000000"/>
                </a:solidFill>
                <a:latin typeface="Verdana"/>
                <a:ea typeface="Verdana"/>
                <a:cs typeface="Verdana"/>
                <a:sym typeface="Verdana"/>
              </a:rPr>
              <a:t> - array of route definitions objects representing the child routes of this route </a:t>
            </a:r>
            <a:endParaRPr sz="1200">
              <a:solidFill>
                <a:srgbClr val="000000"/>
              </a:solidFill>
              <a:latin typeface="Verdana"/>
              <a:ea typeface="Verdana"/>
              <a:cs typeface="Verdana"/>
              <a:sym typeface="Verdana"/>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115"/>
          <p:cNvSpPr txBox="1"/>
          <p:nvPr/>
        </p:nvSpPr>
        <p:spPr>
          <a:xfrm>
            <a:off x="244925" y="247300"/>
            <a:ext cx="3615600" cy="117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b="1">
                <a:latin typeface="Verdana"/>
                <a:ea typeface="Verdana"/>
                <a:cs typeface="Verdana"/>
                <a:sym typeface="Verdana"/>
              </a:rPr>
              <a:t>Router outlet : </a:t>
            </a:r>
            <a:endParaRPr b="1">
              <a:latin typeface="Verdana"/>
              <a:ea typeface="Verdana"/>
              <a:cs typeface="Verdana"/>
              <a:sym typeface="Verdana"/>
            </a:endParaRPr>
          </a:p>
          <a:p>
            <a:pPr marL="0" lvl="0" indent="0" algn="l" rtl="0">
              <a:spcBef>
                <a:spcPts val="0"/>
              </a:spcBef>
              <a:spcAft>
                <a:spcPts val="0"/>
              </a:spcAft>
              <a:buNone/>
            </a:pPr>
            <a:endParaRPr sz="1150">
              <a:solidFill>
                <a:schemeClr val="dk1"/>
              </a:solidFill>
              <a:highlight>
                <a:srgbClr val="FFFFFF"/>
              </a:highlight>
              <a:latin typeface="Verdana"/>
              <a:ea typeface="Verdana"/>
              <a:cs typeface="Verdana"/>
              <a:sym typeface="Verdana"/>
            </a:endParaRPr>
          </a:p>
          <a:p>
            <a:pPr marL="0" lvl="0" indent="0" algn="l" rtl="0">
              <a:spcBef>
                <a:spcPts val="0"/>
              </a:spcBef>
              <a:spcAft>
                <a:spcPts val="0"/>
              </a:spcAft>
              <a:buNone/>
            </a:pPr>
            <a:r>
              <a:rPr lang="en-GB" sz="1150">
                <a:solidFill>
                  <a:schemeClr val="dk1"/>
                </a:solidFill>
                <a:highlight>
                  <a:srgbClr val="FFFFFF"/>
                </a:highlight>
                <a:latin typeface="Verdana"/>
                <a:ea typeface="Verdana"/>
                <a:cs typeface="Verdana"/>
                <a:sym typeface="Verdana"/>
              </a:rPr>
              <a:t>&lt;router-outlet&gt;&lt;/router-outlet&gt; is the placeholder to render the component based on which option the user chooses.</a:t>
            </a:r>
            <a:endParaRPr/>
          </a:p>
        </p:txBody>
      </p:sp>
      <p:sp>
        <p:nvSpPr>
          <p:cNvPr id="853" name="Google Shape;853;p115"/>
          <p:cNvSpPr txBox="1"/>
          <p:nvPr/>
        </p:nvSpPr>
        <p:spPr>
          <a:xfrm>
            <a:off x="244925" y="1424200"/>
            <a:ext cx="3862800" cy="87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rgbClr val="000000"/>
                </a:solidFill>
                <a:latin typeface="Verdana"/>
                <a:ea typeface="Verdana"/>
                <a:cs typeface="Verdana"/>
                <a:sym typeface="Verdana"/>
              </a:rPr>
              <a:t>Router links :</a:t>
            </a:r>
            <a:r>
              <a:rPr lang="en-GB" b="1">
                <a:latin typeface="Verdana"/>
                <a:ea typeface="Verdana"/>
                <a:cs typeface="Verdana"/>
                <a:sym typeface="Verdana"/>
              </a:rPr>
              <a:t> </a:t>
            </a:r>
            <a:endParaRPr b="1">
              <a:latin typeface="Verdana"/>
              <a:ea typeface="Verdana"/>
              <a:cs typeface="Verdana"/>
              <a:sym typeface="Verdana"/>
            </a:endParaRPr>
          </a:p>
          <a:p>
            <a:pPr marL="0" lvl="0" indent="0" algn="l" rtl="0">
              <a:spcBef>
                <a:spcPts val="0"/>
              </a:spcBef>
              <a:spcAft>
                <a:spcPts val="0"/>
              </a:spcAft>
              <a:buNone/>
            </a:pPr>
            <a:endParaRPr sz="1200" b="1">
              <a:latin typeface="Verdana"/>
              <a:ea typeface="Verdana"/>
              <a:cs typeface="Verdana"/>
              <a:sym typeface="Verdana"/>
            </a:endParaRPr>
          </a:p>
          <a:p>
            <a:pPr marL="0" lvl="0" indent="0" algn="l" rtl="0">
              <a:spcBef>
                <a:spcPts val="0"/>
              </a:spcBef>
              <a:spcAft>
                <a:spcPts val="0"/>
              </a:spcAft>
              <a:buNone/>
            </a:pPr>
            <a:r>
              <a:rPr lang="en-GB" sz="1200">
                <a:solidFill>
                  <a:srgbClr val="333333"/>
                </a:solidFill>
              </a:rPr>
              <a:t>Add links to routes using the </a:t>
            </a:r>
            <a:r>
              <a:rPr lang="en-GB" sz="1000">
                <a:solidFill>
                  <a:srgbClr val="333333"/>
                </a:solidFill>
                <a:highlight>
                  <a:srgbClr val="F7F7F7"/>
                </a:highlight>
                <a:latin typeface="Verdana"/>
                <a:ea typeface="Verdana"/>
                <a:cs typeface="Verdana"/>
                <a:sym typeface="Verdana"/>
              </a:rPr>
              <a:t>RouterLink</a:t>
            </a:r>
            <a:r>
              <a:rPr lang="en-GB" sz="1200">
                <a:solidFill>
                  <a:srgbClr val="333333"/>
                </a:solidFill>
              </a:rPr>
              <a:t> directive.</a:t>
            </a:r>
            <a:endParaRPr sz="1100"/>
          </a:p>
        </p:txBody>
      </p:sp>
      <p:pic>
        <p:nvPicPr>
          <p:cNvPr id="854" name="Google Shape;854;p115"/>
          <p:cNvPicPr preferRelativeResize="0"/>
          <p:nvPr/>
        </p:nvPicPr>
        <p:blipFill>
          <a:blip r:embed="rId3">
            <a:alphaModFix/>
          </a:blip>
          <a:stretch>
            <a:fillRect/>
          </a:stretch>
        </p:blipFill>
        <p:spPr>
          <a:xfrm>
            <a:off x="4281125" y="247300"/>
            <a:ext cx="4667250" cy="1876425"/>
          </a:xfrm>
          <a:prstGeom prst="rect">
            <a:avLst/>
          </a:prstGeom>
          <a:noFill/>
          <a:ln>
            <a:noFill/>
          </a:ln>
        </p:spPr>
      </p:pic>
      <p:pic>
        <p:nvPicPr>
          <p:cNvPr id="855" name="Google Shape;855;p115"/>
          <p:cNvPicPr preferRelativeResize="0"/>
          <p:nvPr/>
        </p:nvPicPr>
        <p:blipFill>
          <a:blip r:embed="rId4">
            <a:alphaModFix/>
          </a:blip>
          <a:stretch>
            <a:fillRect/>
          </a:stretch>
        </p:blipFill>
        <p:spPr>
          <a:xfrm>
            <a:off x="257038" y="2295100"/>
            <a:ext cx="3686175" cy="285750"/>
          </a:xfrm>
          <a:prstGeom prst="rect">
            <a:avLst/>
          </a:prstGeom>
          <a:noFill/>
          <a:ln>
            <a:noFill/>
          </a:ln>
        </p:spPr>
      </p:pic>
      <p:sp>
        <p:nvSpPr>
          <p:cNvPr id="856" name="Google Shape;856;p115"/>
          <p:cNvSpPr txBox="1"/>
          <p:nvPr/>
        </p:nvSpPr>
        <p:spPr>
          <a:xfrm>
            <a:off x="244925" y="2871900"/>
            <a:ext cx="3945000" cy="870900"/>
          </a:xfrm>
          <a:prstGeom prst="rect">
            <a:avLst/>
          </a:prstGeom>
          <a:noFill/>
          <a:ln>
            <a:noFill/>
          </a:ln>
        </p:spPr>
        <p:txBody>
          <a:bodyPr spcFirstLastPara="1" wrap="square" lIns="91425" tIns="91425" rIns="91425" bIns="91425" anchor="ctr" anchorCtr="0">
            <a:noAutofit/>
          </a:bodyPr>
          <a:lstStyle/>
          <a:p>
            <a:pPr marL="0" marR="38100" lvl="0" indent="0" algn="l" rtl="0">
              <a:lnSpc>
                <a:spcPct val="150000"/>
              </a:lnSpc>
              <a:spcBef>
                <a:spcPts val="300"/>
              </a:spcBef>
              <a:spcAft>
                <a:spcPts val="0"/>
              </a:spcAft>
              <a:buNone/>
            </a:pPr>
            <a:r>
              <a:rPr lang="en-GB" b="1">
                <a:solidFill>
                  <a:srgbClr val="121214"/>
                </a:solidFill>
                <a:latin typeface="Verdana"/>
                <a:ea typeface="Verdana"/>
                <a:cs typeface="Verdana"/>
                <a:sym typeface="Verdana"/>
              </a:rPr>
              <a:t>Error Route :</a:t>
            </a:r>
            <a:r>
              <a:rPr lang="en-GB" sz="1200" b="1">
                <a:solidFill>
                  <a:srgbClr val="121214"/>
                </a:solidFill>
                <a:latin typeface="Verdana"/>
                <a:ea typeface="Verdana"/>
                <a:cs typeface="Verdana"/>
                <a:sym typeface="Verdana"/>
              </a:rPr>
              <a:t> </a:t>
            </a:r>
            <a:endParaRPr sz="1200" b="1">
              <a:solidFill>
                <a:srgbClr val="121214"/>
              </a:solidFill>
              <a:latin typeface="Verdana"/>
              <a:ea typeface="Verdana"/>
              <a:cs typeface="Verdana"/>
              <a:sym typeface="Verdana"/>
            </a:endParaRPr>
          </a:p>
          <a:p>
            <a:pPr marL="0" marR="38100" lvl="0" indent="0" algn="l" rtl="0">
              <a:lnSpc>
                <a:spcPct val="150000"/>
              </a:lnSpc>
              <a:spcBef>
                <a:spcPts val="300"/>
              </a:spcBef>
              <a:spcAft>
                <a:spcPts val="300"/>
              </a:spcAft>
              <a:buNone/>
            </a:pPr>
            <a:r>
              <a:rPr lang="en-GB" sz="1150">
                <a:solidFill>
                  <a:schemeClr val="dk1"/>
                </a:solidFill>
                <a:highlight>
                  <a:srgbClr val="FFFFFF"/>
                </a:highlight>
                <a:latin typeface="Verdana"/>
                <a:ea typeface="Verdana"/>
                <a:cs typeface="Verdana"/>
                <a:sym typeface="Verdana"/>
              </a:rPr>
              <a:t>** is for any route which does not fit the default route.</a:t>
            </a:r>
            <a:r>
              <a:rPr lang="en-GB" sz="1200">
                <a:solidFill>
                  <a:srgbClr val="121214"/>
                </a:solidFill>
              </a:rPr>
              <a:t> </a:t>
            </a:r>
            <a:endParaRPr sz="1200">
              <a:solidFill>
                <a:srgbClr val="121214"/>
              </a:solidFill>
            </a:endParaRPr>
          </a:p>
        </p:txBody>
      </p:sp>
      <p:pic>
        <p:nvPicPr>
          <p:cNvPr id="857" name="Google Shape;857;p115"/>
          <p:cNvPicPr preferRelativeResize="0"/>
          <p:nvPr/>
        </p:nvPicPr>
        <p:blipFill>
          <a:blip r:embed="rId5">
            <a:alphaModFix/>
          </a:blip>
          <a:stretch>
            <a:fillRect/>
          </a:stretch>
        </p:blipFill>
        <p:spPr>
          <a:xfrm>
            <a:off x="400138" y="3844275"/>
            <a:ext cx="3305175" cy="15240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116"/>
          <p:cNvSpPr txBox="1"/>
          <p:nvPr/>
        </p:nvSpPr>
        <p:spPr>
          <a:xfrm>
            <a:off x="243650" y="280150"/>
            <a:ext cx="3804000" cy="1238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b="1">
                <a:latin typeface="Verdana"/>
                <a:ea typeface="Verdana"/>
                <a:cs typeface="Verdana"/>
                <a:sym typeface="Verdana"/>
              </a:rPr>
              <a:t>Child Routes : </a:t>
            </a:r>
            <a:endParaRPr b="1">
              <a:latin typeface="Verdana"/>
              <a:ea typeface="Verdana"/>
              <a:cs typeface="Verdana"/>
              <a:sym typeface="Verdana"/>
            </a:endParaRPr>
          </a:p>
          <a:p>
            <a:pPr marL="0" lvl="0" indent="0" algn="l" rtl="0">
              <a:spcBef>
                <a:spcPts val="0"/>
              </a:spcBef>
              <a:spcAft>
                <a:spcPts val="0"/>
              </a:spcAft>
              <a:buNone/>
            </a:pPr>
            <a:endParaRPr sz="1200">
              <a:solidFill>
                <a:srgbClr val="333333"/>
              </a:solidFill>
              <a:highlight>
                <a:srgbClr val="FFFFFF"/>
              </a:highlight>
            </a:endParaRPr>
          </a:p>
          <a:p>
            <a:pPr marL="0" lvl="0" indent="0" algn="l" rtl="0">
              <a:lnSpc>
                <a:spcPct val="150000"/>
              </a:lnSpc>
              <a:spcBef>
                <a:spcPts val="0"/>
              </a:spcBef>
              <a:spcAft>
                <a:spcPts val="0"/>
              </a:spcAft>
              <a:buNone/>
            </a:pPr>
            <a:r>
              <a:rPr lang="en-GB" sz="1200">
                <a:solidFill>
                  <a:srgbClr val="333333"/>
                </a:solidFill>
                <a:highlight>
                  <a:srgbClr val="FFFFFF"/>
                </a:highlight>
              </a:rPr>
              <a:t>When some routes may only be accessible and viewed within other routes it may be appropriate to create them as child routes.</a:t>
            </a:r>
            <a:endParaRPr/>
          </a:p>
        </p:txBody>
      </p:sp>
      <p:pic>
        <p:nvPicPr>
          <p:cNvPr id="863" name="Google Shape;863;p116"/>
          <p:cNvPicPr preferRelativeResize="0"/>
          <p:nvPr/>
        </p:nvPicPr>
        <p:blipFill rotWithShape="1">
          <a:blip r:embed="rId3">
            <a:alphaModFix/>
          </a:blip>
          <a:srcRect r="3642"/>
          <a:stretch/>
        </p:blipFill>
        <p:spPr>
          <a:xfrm>
            <a:off x="4755968" y="197750"/>
            <a:ext cx="3895007" cy="2267675"/>
          </a:xfrm>
          <a:prstGeom prst="rect">
            <a:avLst/>
          </a:prstGeom>
          <a:noFill/>
          <a:ln>
            <a:noFill/>
          </a:ln>
        </p:spPr>
      </p:pic>
      <p:pic>
        <p:nvPicPr>
          <p:cNvPr id="864" name="Google Shape;864;p116"/>
          <p:cNvPicPr preferRelativeResize="0"/>
          <p:nvPr/>
        </p:nvPicPr>
        <p:blipFill>
          <a:blip r:embed="rId4">
            <a:alphaModFix/>
          </a:blip>
          <a:stretch>
            <a:fillRect/>
          </a:stretch>
        </p:blipFill>
        <p:spPr>
          <a:xfrm>
            <a:off x="346850" y="1596550"/>
            <a:ext cx="3329550" cy="200025"/>
          </a:xfrm>
          <a:prstGeom prst="rect">
            <a:avLst/>
          </a:prstGeom>
          <a:noFill/>
          <a:ln>
            <a:noFill/>
          </a:ln>
        </p:spPr>
      </p:pic>
      <p:pic>
        <p:nvPicPr>
          <p:cNvPr id="865" name="Google Shape;865;p116"/>
          <p:cNvPicPr preferRelativeResize="0"/>
          <p:nvPr/>
        </p:nvPicPr>
        <p:blipFill>
          <a:blip r:embed="rId5">
            <a:alphaModFix/>
          </a:blip>
          <a:stretch>
            <a:fillRect/>
          </a:stretch>
        </p:blipFill>
        <p:spPr>
          <a:xfrm>
            <a:off x="346850" y="1890125"/>
            <a:ext cx="3061537" cy="161925"/>
          </a:xfrm>
          <a:prstGeom prst="rect">
            <a:avLst/>
          </a:prstGeom>
          <a:noFill/>
          <a:ln>
            <a:noFill/>
          </a:ln>
        </p:spPr>
      </p:pic>
      <p:sp>
        <p:nvSpPr>
          <p:cNvPr id="866" name="Google Shape;866;p116"/>
          <p:cNvSpPr txBox="1"/>
          <p:nvPr/>
        </p:nvSpPr>
        <p:spPr>
          <a:xfrm>
            <a:off x="243650" y="2195325"/>
            <a:ext cx="3061500" cy="35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b="1">
                <a:latin typeface="Verdana"/>
                <a:ea typeface="Verdana"/>
                <a:cs typeface="Verdana"/>
                <a:sym typeface="Verdana"/>
              </a:rPr>
              <a:t>Router events : </a:t>
            </a:r>
            <a:endParaRPr b="1">
              <a:latin typeface="Verdana"/>
              <a:ea typeface="Verdana"/>
              <a:cs typeface="Verdana"/>
              <a:sym typeface="Verdana"/>
            </a:endParaRPr>
          </a:p>
        </p:txBody>
      </p:sp>
      <p:sp>
        <p:nvSpPr>
          <p:cNvPr id="867" name="Google Shape;867;p116"/>
          <p:cNvSpPr txBox="1"/>
          <p:nvPr/>
        </p:nvSpPr>
        <p:spPr>
          <a:xfrm>
            <a:off x="243650" y="2547825"/>
            <a:ext cx="4099500" cy="23601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200">
                <a:solidFill>
                  <a:srgbClr val="404040"/>
                </a:solidFill>
                <a:highlight>
                  <a:srgbClr val="F8F7F5"/>
                </a:highlight>
                <a:latin typeface="Verdana"/>
                <a:ea typeface="Verdana"/>
                <a:cs typeface="Verdana"/>
                <a:sym typeface="Verdana"/>
              </a:rPr>
              <a:t>Once you have a reference to the Router for your application you can subscribe to its “events” observable. This observable will emit a route-event whenever applicable that you can listen for. Being an observable you can subscribe to it in multiple places, filter for the specific event you want, transform the raw event, or anything else you could do with an observable.</a:t>
            </a:r>
            <a:endParaRPr sz="1200">
              <a:latin typeface="Verdana"/>
              <a:ea typeface="Verdana"/>
              <a:cs typeface="Verdana"/>
              <a:sym typeface="Verdana"/>
            </a:endParaRPr>
          </a:p>
        </p:txBody>
      </p:sp>
      <p:pic>
        <p:nvPicPr>
          <p:cNvPr id="868" name="Google Shape;868;p116"/>
          <p:cNvPicPr preferRelativeResize="0"/>
          <p:nvPr/>
        </p:nvPicPr>
        <p:blipFill>
          <a:blip r:embed="rId6">
            <a:alphaModFix/>
          </a:blip>
          <a:stretch>
            <a:fillRect/>
          </a:stretch>
        </p:blipFill>
        <p:spPr>
          <a:xfrm>
            <a:off x="4683850" y="2723750"/>
            <a:ext cx="4210050" cy="1847850"/>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117"/>
          <p:cNvSpPr txBox="1"/>
          <p:nvPr/>
        </p:nvSpPr>
        <p:spPr>
          <a:xfrm>
            <a:off x="247175" y="176550"/>
            <a:ext cx="8896800" cy="48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800">
                <a:solidFill>
                  <a:schemeClr val="dk2"/>
                </a:solidFill>
              </a:rPr>
              <a:t>Router Guards</a:t>
            </a:r>
            <a:endParaRPr sz="2800"/>
          </a:p>
        </p:txBody>
      </p:sp>
      <p:sp>
        <p:nvSpPr>
          <p:cNvPr id="874" name="Google Shape;874;p117"/>
          <p:cNvSpPr txBox="1"/>
          <p:nvPr/>
        </p:nvSpPr>
        <p:spPr>
          <a:xfrm>
            <a:off x="247175" y="847450"/>
            <a:ext cx="8686200" cy="22008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350">
                <a:solidFill>
                  <a:srgbClr val="333333"/>
                </a:solidFill>
                <a:highlight>
                  <a:srgbClr val="FFFFFF"/>
                </a:highlight>
                <a:latin typeface="Verdana"/>
                <a:ea typeface="Verdana"/>
                <a:cs typeface="Verdana"/>
                <a:sym typeface="Verdana"/>
              </a:rPr>
              <a:t>We take a look at a few of the different types of guards and how to implement them for specific use cases.</a:t>
            </a:r>
            <a:endParaRPr sz="1350">
              <a:solidFill>
                <a:srgbClr val="333333"/>
              </a:solidFill>
              <a:highlight>
                <a:srgbClr val="FFFFFF"/>
              </a:highlight>
              <a:latin typeface="Verdana"/>
              <a:ea typeface="Verdana"/>
              <a:cs typeface="Verdana"/>
              <a:sym typeface="Verdana"/>
            </a:endParaRPr>
          </a:p>
          <a:p>
            <a:pPr marL="457200" lvl="0" indent="-314325" algn="l" rtl="0">
              <a:lnSpc>
                <a:spcPct val="150000"/>
              </a:lnSpc>
              <a:spcBef>
                <a:spcPts val="0"/>
              </a:spcBef>
              <a:spcAft>
                <a:spcPts val="0"/>
              </a:spcAft>
              <a:buClr>
                <a:srgbClr val="333333"/>
              </a:buClr>
              <a:buSzPts val="1350"/>
              <a:buAutoNum type="arabicPeriod"/>
            </a:pPr>
            <a:r>
              <a:rPr lang="en-GB" sz="1350" b="1">
                <a:solidFill>
                  <a:srgbClr val="333333"/>
                </a:solidFill>
                <a:highlight>
                  <a:srgbClr val="FFFFFF"/>
                </a:highlight>
                <a:latin typeface="Verdana"/>
                <a:ea typeface="Verdana"/>
                <a:cs typeface="Verdana"/>
                <a:sym typeface="Verdana"/>
              </a:rPr>
              <a:t>CanActivate : </a:t>
            </a:r>
            <a:r>
              <a:rPr lang="en-GB" sz="1350">
                <a:solidFill>
                  <a:srgbClr val="333333"/>
                </a:solidFill>
                <a:highlight>
                  <a:srgbClr val="FFFFFF"/>
                </a:highlight>
                <a:latin typeface="Verdana"/>
                <a:ea typeface="Verdana"/>
                <a:cs typeface="Verdana"/>
                <a:sym typeface="Verdana"/>
              </a:rPr>
              <a:t>Checks to see if a user can visit a route.</a:t>
            </a:r>
            <a:endParaRPr sz="1350">
              <a:solidFill>
                <a:srgbClr val="333333"/>
              </a:solidFill>
              <a:highlight>
                <a:srgbClr val="FFFFFF"/>
              </a:highlight>
              <a:latin typeface="Verdana"/>
              <a:ea typeface="Verdana"/>
              <a:cs typeface="Verdana"/>
              <a:sym typeface="Verdana"/>
            </a:endParaRPr>
          </a:p>
          <a:p>
            <a:pPr marL="457200" lvl="0" indent="-314325" algn="l" rtl="0">
              <a:lnSpc>
                <a:spcPct val="150000"/>
              </a:lnSpc>
              <a:spcBef>
                <a:spcPts val="0"/>
              </a:spcBef>
              <a:spcAft>
                <a:spcPts val="0"/>
              </a:spcAft>
              <a:buClr>
                <a:srgbClr val="333333"/>
              </a:buClr>
              <a:buSzPts val="1350"/>
              <a:buAutoNum type="arabicPeriod"/>
            </a:pPr>
            <a:r>
              <a:rPr lang="en-GB" sz="1350" b="1">
                <a:solidFill>
                  <a:srgbClr val="333333"/>
                </a:solidFill>
                <a:highlight>
                  <a:srgbClr val="FFFFFF"/>
                </a:highlight>
                <a:latin typeface="Verdana"/>
                <a:ea typeface="Verdana"/>
                <a:cs typeface="Verdana"/>
                <a:sym typeface="Verdana"/>
              </a:rPr>
              <a:t>CanActivateChild : </a:t>
            </a:r>
            <a:r>
              <a:rPr lang="en-GB" sz="1350">
                <a:solidFill>
                  <a:srgbClr val="333333"/>
                </a:solidFill>
                <a:highlight>
                  <a:srgbClr val="FFFFFF"/>
                </a:highlight>
                <a:latin typeface="Verdana"/>
                <a:ea typeface="Verdana"/>
                <a:cs typeface="Verdana"/>
                <a:sym typeface="Verdana"/>
              </a:rPr>
              <a:t>Checks to see if a user can visit a routes children.</a:t>
            </a:r>
            <a:endParaRPr sz="1350">
              <a:solidFill>
                <a:srgbClr val="333333"/>
              </a:solidFill>
              <a:highlight>
                <a:srgbClr val="FFFFFF"/>
              </a:highlight>
              <a:latin typeface="Verdana"/>
              <a:ea typeface="Verdana"/>
              <a:cs typeface="Verdana"/>
              <a:sym typeface="Verdana"/>
            </a:endParaRPr>
          </a:p>
          <a:p>
            <a:pPr marL="457200" lvl="0" indent="-314325" algn="l" rtl="0">
              <a:lnSpc>
                <a:spcPct val="150000"/>
              </a:lnSpc>
              <a:spcBef>
                <a:spcPts val="0"/>
              </a:spcBef>
              <a:spcAft>
                <a:spcPts val="0"/>
              </a:spcAft>
              <a:buClr>
                <a:srgbClr val="333333"/>
              </a:buClr>
              <a:buSzPts val="1350"/>
              <a:buAutoNum type="arabicPeriod"/>
            </a:pPr>
            <a:r>
              <a:rPr lang="en-GB" sz="1350" b="1">
                <a:solidFill>
                  <a:srgbClr val="333333"/>
                </a:solidFill>
                <a:highlight>
                  <a:srgbClr val="FFFFFF"/>
                </a:highlight>
                <a:latin typeface="Verdana"/>
                <a:ea typeface="Verdana"/>
                <a:cs typeface="Verdana"/>
                <a:sym typeface="Verdana"/>
              </a:rPr>
              <a:t>CanDeactivate : </a:t>
            </a:r>
            <a:r>
              <a:rPr lang="en-GB" sz="1350">
                <a:solidFill>
                  <a:srgbClr val="333333"/>
                </a:solidFill>
                <a:highlight>
                  <a:srgbClr val="FFFFFF"/>
                </a:highlight>
                <a:latin typeface="Verdana"/>
                <a:ea typeface="Verdana"/>
                <a:cs typeface="Verdana"/>
                <a:sym typeface="Verdana"/>
              </a:rPr>
              <a:t>Checks to see if a user can exit a route.</a:t>
            </a:r>
            <a:endParaRPr sz="1350">
              <a:solidFill>
                <a:srgbClr val="333333"/>
              </a:solidFill>
              <a:highlight>
                <a:srgbClr val="FFFFFF"/>
              </a:highlight>
              <a:latin typeface="Verdana"/>
              <a:ea typeface="Verdana"/>
              <a:cs typeface="Verdana"/>
              <a:sym typeface="Verdana"/>
            </a:endParaRPr>
          </a:p>
          <a:p>
            <a:pPr marL="457200" lvl="0" indent="-314325" algn="l" rtl="0">
              <a:lnSpc>
                <a:spcPct val="150000"/>
              </a:lnSpc>
              <a:spcBef>
                <a:spcPts val="0"/>
              </a:spcBef>
              <a:spcAft>
                <a:spcPts val="0"/>
              </a:spcAft>
              <a:buClr>
                <a:srgbClr val="333333"/>
              </a:buClr>
              <a:buSzPts val="1350"/>
              <a:buAutoNum type="arabicPeriod"/>
            </a:pPr>
            <a:r>
              <a:rPr lang="en-GB" sz="1350" b="1">
                <a:solidFill>
                  <a:srgbClr val="333333"/>
                </a:solidFill>
                <a:highlight>
                  <a:srgbClr val="FFFFFF"/>
                </a:highlight>
                <a:latin typeface="Verdana"/>
                <a:ea typeface="Verdana"/>
                <a:cs typeface="Verdana"/>
                <a:sym typeface="Verdana"/>
              </a:rPr>
              <a:t>Resolve: </a:t>
            </a:r>
            <a:r>
              <a:rPr lang="en-GB" sz="1350">
                <a:solidFill>
                  <a:srgbClr val="333333"/>
                </a:solidFill>
                <a:highlight>
                  <a:srgbClr val="FFFFFF"/>
                </a:highlight>
                <a:latin typeface="Verdana"/>
                <a:ea typeface="Verdana"/>
                <a:cs typeface="Verdana"/>
                <a:sym typeface="Verdana"/>
              </a:rPr>
              <a:t>Performs route data retrieval before route activation.</a:t>
            </a:r>
            <a:endParaRPr sz="1350">
              <a:solidFill>
                <a:srgbClr val="333333"/>
              </a:solidFill>
              <a:highlight>
                <a:srgbClr val="FFFFFF"/>
              </a:highlight>
              <a:latin typeface="Verdana"/>
              <a:ea typeface="Verdana"/>
              <a:cs typeface="Verdana"/>
              <a:sym typeface="Verdana"/>
            </a:endParaRPr>
          </a:p>
          <a:p>
            <a:pPr marL="457200" lvl="0" indent="-314325" algn="l" rtl="0">
              <a:lnSpc>
                <a:spcPct val="150000"/>
              </a:lnSpc>
              <a:spcBef>
                <a:spcPts val="0"/>
              </a:spcBef>
              <a:spcAft>
                <a:spcPts val="0"/>
              </a:spcAft>
              <a:buClr>
                <a:srgbClr val="333333"/>
              </a:buClr>
              <a:buSzPts val="1350"/>
              <a:buAutoNum type="arabicPeriod"/>
            </a:pPr>
            <a:r>
              <a:rPr lang="en-GB" sz="1350" b="1">
                <a:solidFill>
                  <a:srgbClr val="333333"/>
                </a:solidFill>
                <a:highlight>
                  <a:srgbClr val="FFFFFF"/>
                </a:highlight>
                <a:latin typeface="Verdana"/>
                <a:ea typeface="Verdana"/>
                <a:cs typeface="Verdana"/>
                <a:sym typeface="Verdana"/>
              </a:rPr>
              <a:t>CanLoad : </a:t>
            </a:r>
            <a:r>
              <a:rPr lang="en-GB" sz="1350">
                <a:solidFill>
                  <a:srgbClr val="333333"/>
                </a:solidFill>
                <a:highlight>
                  <a:srgbClr val="FFFFFF"/>
                </a:highlight>
                <a:latin typeface="Verdana"/>
                <a:ea typeface="Verdana"/>
                <a:cs typeface="Verdana"/>
                <a:sym typeface="Verdana"/>
              </a:rPr>
              <a:t>Checks to see if a user can route to a module that lazy loaded.</a:t>
            </a:r>
            <a:endParaRPr sz="1350">
              <a:solidFill>
                <a:srgbClr val="333333"/>
              </a:solidFill>
              <a:highlight>
                <a:srgbClr val="FFFFFF"/>
              </a:highlight>
              <a:latin typeface="Verdana"/>
              <a:ea typeface="Verdana"/>
              <a:cs typeface="Verdana"/>
              <a:sym typeface="Verdana"/>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118"/>
          <p:cNvSpPr txBox="1"/>
          <p:nvPr/>
        </p:nvSpPr>
        <p:spPr>
          <a:xfrm>
            <a:off x="225325" y="184825"/>
            <a:ext cx="8708100" cy="21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chemeClr val="dk1"/>
                </a:solidFill>
                <a:latin typeface="Verdana"/>
                <a:ea typeface="Verdana"/>
                <a:cs typeface="Verdana"/>
                <a:sym typeface="Verdana"/>
              </a:rPr>
              <a:t>RouterState and RouterStateSnapshot</a:t>
            </a:r>
            <a:r>
              <a:rPr lang="en-GB" b="1">
                <a:solidFill>
                  <a:srgbClr val="000000"/>
                </a:solidFill>
                <a:latin typeface="Verdana"/>
                <a:ea typeface="Verdana"/>
                <a:cs typeface="Verdana"/>
                <a:sym typeface="Verdana"/>
              </a:rPr>
              <a:t>:</a:t>
            </a:r>
            <a:endParaRPr b="1">
              <a:latin typeface="Verdana"/>
              <a:ea typeface="Verdana"/>
              <a:cs typeface="Verdana"/>
              <a:sym typeface="Verdana"/>
            </a:endParaRPr>
          </a:p>
        </p:txBody>
      </p:sp>
      <p:sp>
        <p:nvSpPr>
          <p:cNvPr id="880" name="Google Shape;880;p118"/>
          <p:cNvSpPr txBox="1"/>
          <p:nvPr/>
        </p:nvSpPr>
        <p:spPr>
          <a:xfrm>
            <a:off x="225300" y="404125"/>
            <a:ext cx="8708100" cy="20559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1200" b="1">
                <a:latin typeface="Verdana"/>
                <a:ea typeface="Verdana"/>
                <a:cs typeface="Verdana"/>
                <a:sym typeface="Verdana"/>
              </a:rPr>
              <a:t>RouteStateSnapshot </a:t>
            </a:r>
            <a:r>
              <a:rPr lang="en-GB" sz="1200">
                <a:latin typeface="Verdana"/>
                <a:ea typeface="Verdana"/>
                <a:cs typeface="Verdana"/>
                <a:sym typeface="Verdana"/>
              </a:rPr>
              <a:t>is an immutable data structure representing the state of the router at a particular moment in time. Any time a component is added or removed or parameter is updated, a new snapshot is created.</a:t>
            </a:r>
            <a:endParaRPr sz="1200">
              <a:latin typeface="Verdana"/>
              <a:ea typeface="Verdana"/>
              <a:cs typeface="Verdana"/>
              <a:sym typeface="Verdana"/>
            </a:endParaRPr>
          </a:p>
          <a:p>
            <a:pPr marL="0" lvl="0" indent="0" algn="l" rtl="0">
              <a:lnSpc>
                <a:spcPct val="150000"/>
              </a:lnSpc>
              <a:spcBef>
                <a:spcPts val="0"/>
              </a:spcBef>
              <a:spcAft>
                <a:spcPts val="0"/>
              </a:spcAft>
              <a:buNone/>
            </a:pPr>
            <a:r>
              <a:rPr lang="en-GB" sz="1200" b="1">
                <a:latin typeface="Verdana"/>
                <a:ea typeface="Verdana"/>
                <a:cs typeface="Verdana"/>
                <a:sym typeface="Verdana"/>
              </a:rPr>
              <a:t>RouterState </a:t>
            </a:r>
            <a:r>
              <a:rPr lang="en-GB" sz="1200">
                <a:latin typeface="Verdana"/>
                <a:ea typeface="Verdana"/>
                <a:cs typeface="Verdana"/>
                <a:sym typeface="Verdana"/>
              </a:rPr>
              <a:t>is similar to RouteStateSnapshot, except that it represents the state of the router changing over time (Or) </a:t>
            </a:r>
            <a:r>
              <a:rPr lang="en-GB" sz="1200">
                <a:solidFill>
                  <a:schemeClr val="dk1"/>
                </a:solidFill>
                <a:highlight>
                  <a:srgbClr val="FFFFFF"/>
                </a:highlight>
                <a:latin typeface="Verdana"/>
                <a:ea typeface="Verdana"/>
                <a:cs typeface="Verdana"/>
                <a:sym typeface="Verdana"/>
              </a:rPr>
              <a:t>router state is an arrangement of application components that defines what is visible on the screen.</a:t>
            </a:r>
            <a:endParaRPr sz="1200">
              <a:latin typeface="Verdana"/>
              <a:ea typeface="Verdana"/>
              <a:cs typeface="Verdana"/>
              <a:sym typeface="Verdana"/>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119"/>
          <p:cNvSpPr txBox="1"/>
          <p:nvPr/>
        </p:nvSpPr>
        <p:spPr>
          <a:xfrm>
            <a:off x="0" y="0"/>
            <a:ext cx="7344600" cy="514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u="sng">
                <a:solidFill>
                  <a:schemeClr val="hlink"/>
                </a:solidFill>
                <a:hlinkClick r:id="rId3"/>
              </a:rPr>
              <a:t>https://www.edureka.co/blog/angular-tutorial/</a:t>
            </a:r>
            <a:endParaRPr/>
          </a:p>
          <a:p>
            <a:pPr marL="0" lvl="0" indent="0" algn="l" rtl="0">
              <a:spcBef>
                <a:spcPts val="0"/>
              </a:spcBef>
              <a:spcAft>
                <a:spcPts val="0"/>
              </a:spcAft>
              <a:buNone/>
            </a:pPr>
            <a:endParaRPr/>
          </a:p>
          <a:p>
            <a:pPr marL="0" lvl="0" indent="0" algn="l" rtl="0">
              <a:spcBef>
                <a:spcPts val="0"/>
              </a:spcBef>
              <a:spcAft>
                <a:spcPts val="0"/>
              </a:spcAft>
              <a:buNone/>
            </a:pPr>
            <a:r>
              <a:rPr lang="en-GB" u="sng">
                <a:solidFill>
                  <a:schemeClr val="hlink"/>
                </a:solidFill>
                <a:hlinkClick r:id="rId4"/>
              </a:rPr>
              <a:t>https://www.concretepage.com/angular-2/</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GB" u="sng">
                <a:solidFill>
                  <a:schemeClr val="hlink"/>
                </a:solidFill>
                <a:hlinkClick r:id="rId5"/>
              </a:rPr>
              <a:t>https://reqres.in/</a:t>
            </a:r>
            <a:endParaRPr/>
          </a:p>
          <a:p>
            <a:pPr marL="0" lvl="0" indent="0" algn="l" rtl="0">
              <a:spcBef>
                <a:spcPts val="0"/>
              </a:spcBef>
              <a:spcAft>
                <a:spcPts val="0"/>
              </a:spcAft>
              <a:buNone/>
            </a:pPr>
            <a:endParaRPr/>
          </a:p>
          <a:p>
            <a:pPr marL="0" lvl="0" indent="0" algn="l" rtl="0">
              <a:spcBef>
                <a:spcPts val="0"/>
              </a:spcBef>
              <a:spcAft>
                <a:spcPts val="0"/>
              </a:spcAft>
              <a:buNone/>
            </a:pPr>
            <a:r>
              <a:rPr lang="en-GB" u="sng">
                <a:solidFill>
                  <a:schemeClr val="hlink"/>
                </a:solidFill>
                <a:hlinkClick r:id="rId6"/>
              </a:rPr>
              <a:t>https://sergeome.com/blog/2017/11/26/simply-about-new-httpclient-in-angular/</a:t>
            </a:r>
            <a:endParaRPr/>
          </a:p>
          <a:p>
            <a:pPr marL="0" lvl="0" indent="0" algn="l" rtl="0">
              <a:spcBef>
                <a:spcPts val="0"/>
              </a:spcBef>
              <a:spcAft>
                <a:spcPts val="0"/>
              </a:spcAft>
              <a:buNone/>
            </a:pPr>
            <a:endParaRPr/>
          </a:p>
          <a:p>
            <a:pPr marL="0" lvl="0" indent="0" algn="l" rtl="0">
              <a:spcBef>
                <a:spcPts val="0"/>
              </a:spcBef>
              <a:spcAft>
                <a:spcPts val="0"/>
              </a:spcAft>
              <a:buNone/>
            </a:pPr>
            <a:r>
              <a:rPr lang="en-GB" u="sng">
                <a:solidFill>
                  <a:schemeClr val="hlink"/>
                </a:solidFill>
                <a:hlinkClick r:id="rId7"/>
              </a:rPr>
              <a:t>http://csharp-video-tutorials.blogspot.in/2017/06/angular-2-tutorial-for-beginners_12.html</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120"/>
          <p:cNvSpPr txBox="1">
            <a:spLocks noGrp="1"/>
          </p:cNvSpPr>
          <p:nvPr>
            <p:ph type="subTitle" idx="1"/>
          </p:nvPr>
        </p:nvSpPr>
        <p:spPr>
          <a:xfrm>
            <a:off x="339550" y="19625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Questions</a:t>
            </a:r>
            <a:endParaRPr/>
          </a:p>
        </p:txBody>
      </p:sp>
      <p:sp>
        <p:nvSpPr>
          <p:cNvPr id="891" name="Google Shape;891;p120"/>
          <p:cNvSpPr txBox="1"/>
          <p:nvPr/>
        </p:nvSpPr>
        <p:spPr>
          <a:xfrm>
            <a:off x="0" y="1440725"/>
            <a:ext cx="9144000" cy="349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GB"/>
              <a:t>Typescript vs Javascript vs ES6</a:t>
            </a:r>
            <a:endParaRPr/>
          </a:p>
          <a:p>
            <a:pPr marL="0" lvl="0" indent="0" algn="l" rtl="0">
              <a:spcBef>
                <a:spcPts val="0"/>
              </a:spcBef>
              <a:spcAft>
                <a:spcPts val="0"/>
              </a:spcAft>
              <a:buNone/>
            </a:pPr>
            <a:endParaRPr/>
          </a:p>
          <a:p>
            <a:pPr marL="0" lvl="0" indent="0" algn="l" rtl="0">
              <a:spcBef>
                <a:spcPts val="0"/>
              </a:spcBef>
              <a:spcAft>
                <a:spcPts val="0"/>
              </a:spcAft>
              <a:buNone/>
            </a:pPr>
            <a:r>
              <a:rPr lang="en-GB" u="sng">
                <a:solidFill>
                  <a:schemeClr val="hlink"/>
                </a:solidFill>
                <a:hlinkClick r:id="rId3"/>
              </a:rPr>
              <a:t>https://www.freecodecamp.org/news/48-answers-on-stack-overflow-to-the-most-popular-angular-questions-52f9eb430ab0/</a:t>
            </a:r>
            <a:endParaRPr/>
          </a:p>
          <a:p>
            <a:pPr marL="0" lvl="0" indent="0" algn="l" rtl="0">
              <a:spcBef>
                <a:spcPts val="0"/>
              </a:spcBef>
              <a:spcAft>
                <a:spcPts val="0"/>
              </a:spcAft>
              <a:buNone/>
            </a:pPr>
            <a:endParaRPr/>
          </a:p>
          <a:p>
            <a:pPr marL="0" lvl="0" indent="0" algn="l" rtl="0">
              <a:spcBef>
                <a:spcPts val="0"/>
              </a:spcBef>
              <a:spcAft>
                <a:spcPts val="0"/>
              </a:spcAft>
              <a:buNone/>
            </a:pPr>
            <a:r>
              <a:rPr lang="en-GB" u="sng">
                <a:solidFill>
                  <a:schemeClr val="hlink"/>
                </a:solidFill>
                <a:hlinkClick r:id="rId4"/>
              </a:rPr>
              <a:t>https://www.edureka.co/blog/interview-questions/top-angularjs-interview-questions-2016/</a:t>
            </a:r>
            <a:endParaRPr/>
          </a:p>
          <a:p>
            <a:pPr marL="0" lvl="0" indent="0" algn="l" rtl="0">
              <a:spcBef>
                <a:spcPts val="0"/>
              </a:spcBef>
              <a:spcAft>
                <a:spcPts val="0"/>
              </a:spcAft>
              <a:buNone/>
            </a:pPr>
            <a:endParaRPr/>
          </a:p>
          <a:p>
            <a:pPr marL="0" lvl="0" indent="0" algn="l" rtl="0">
              <a:spcBef>
                <a:spcPts val="0"/>
              </a:spcBef>
              <a:spcAft>
                <a:spcPts val="0"/>
              </a:spcAft>
              <a:buNone/>
            </a:pPr>
            <a:r>
              <a:rPr lang="en-GB" u="sng">
                <a:solidFill>
                  <a:schemeClr val="hlink"/>
                </a:solidFill>
                <a:hlinkClick r:id="rId5"/>
              </a:rPr>
              <a:t>https://github.com/sudheerj/angular-interview-questions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121"/>
          <p:cNvSpPr txBox="1">
            <a:spLocks noGrp="1"/>
          </p:cNvSpPr>
          <p:nvPr>
            <p:ph type="subTitle" idx="1"/>
          </p:nvPr>
        </p:nvSpPr>
        <p:spPr>
          <a:xfrm>
            <a:off x="311700" y="257525"/>
            <a:ext cx="8520600" cy="455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u="sng">
                <a:solidFill>
                  <a:schemeClr val="hlink"/>
                </a:solidFill>
                <a:hlinkClick r:id="rId3"/>
              </a:rPr>
              <a:t>https://www.youtube.com/watch?v=I317BhehZKM</a:t>
            </a:r>
            <a:endParaRPr/>
          </a:p>
          <a:p>
            <a:pPr marL="0" lvl="0" indent="0" algn="ctr" rtl="0">
              <a:spcBef>
                <a:spcPts val="0"/>
              </a:spcBef>
              <a:spcAft>
                <a:spcPts val="0"/>
              </a:spcAft>
              <a:buNone/>
            </a:pPr>
            <a:endParaRPr/>
          </a:p>
          <a:p>
            <a:pPr marL="0" lvl="0" indent="0" algn="ctr" rtl="0">
              <a:spcBef>
                <a:spcPts val="0"/>
              </a:spcBef>
              <a:spcAft>
                <a:spcPts val="0"/>
              </a:spcAft>
              <a:buNone/>
            </a:pPr>
            <a:r>
              <a:rPr lang="en-GB" u="sng">
                <a:solidFill>
                  <a:schemeClr val="hlink"/>
                </a:solidFill>
                <a:hlinkClick r:id="rId4"/>
              </a:rPr>
              <a:t>https://www.youtube.com/watch?v=PhggNGsSQyg</a:t>
            </a:r>
            <a:endParaRPr/>
          </a:p>
          <a:p>
            <a:pPr marL="0" lvl="0" indent="0" algn="ctr" rtl="0">
              <a:spcBef>
                <a:spcPts val="0"/>
              </a:spcBef>
              <a:spcAft>
                <a:spcPts val="0"/>
              </a:spcAft>
              <a:buNone/>
            </a:pPr>
            <a:endParaRPr/>
          </a:p>
          <a:p>
            <a:pPr marL="0" lvl="0" indent="0" algn="ctr" rtl="0">
              <a:spcBef>
                <a:spcPts val="0"/>
              </a:spcBef>
              <a:spcAft>
                <a:spcPts val="0"/>
              </a:spcAft>
              <a:buNone/>
            </a:pPr>
            <a:r>
              <a:rPr lang="en-GB"/>
              <a:t>https://codecraft.tv/courses/angular/http/http-with-observables/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99</Slides>
  <Notes>99</Notes>
  <HiddenSlides>0</HiddenSlides>
  <ScaleCrop>false</ScaleCrop>
  <HeadingPairs>
    <vt:vector size="4" baseType="variant">
      <vt:variant>
        <vt:lpstr>Theme</vt:lpstr>
      </vt:variant>
      <vt:variant>
        <vt:i4>2</vt:i4>
      </vt:variant>
      <vt:variant>
        <vt:lpstr>Slide Titles</vt:lpstr>
      </vt:variant>
      <vt:variant>
        <vt:i4>99</vt:i4>
      </vt:variant>
    </vt:vector>
  </HeadingPairs>
  <TitlesOfParts>
    <vt:vector size="101" baseType="lpstr">
      <vt:lpstr>Simple Light</vt:lpstr>
      <vt:lpstr>Salerio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setup options for Angular apps :</vt:lpstr>
      <vt:lpstr>How To Create and Set Up a new Project in Angular using CLI? </vt:lpstr>
      <vt:lpstr>PowerPoint Presentation</vt:lpstr>
      <vt:lpstr>PowerPoint Presentation</vt:lpstr>
      <vt:lpstr>ANGULAR MODULE</vt:lpstr>
      <vt:lpstr>What is a Angular Module?</vt:lpstr>
      <vt:lpstr>PowerPoint Presentation</vt:lpstr>
      <vt:lpstr>PowerPoint Presentation</vt:lpstr>
      <vt:lpstr>ANGULAR COMPONENT</vt:lpstr>
      <vt:lpstr>What is a Angular Component?</vt:lpstr>
      <vt:lpstr>PowerPoint Presentation</vt:lpstr>
      <vt:lpstr>ANGULAR METADATA</vt:lpstr>
      <vt:lpstr>PowerPoint Presentation</vt:lpstr>
      <vt:lpstr>PowerPoint Presentation</vt:lpstr>
      <vt:lpstr>PowerPoint Presentation</vt:lpstr>
      <vt:lpstr>PowerPoint Presentation</vt:lpstr>
      <vt:lpstr>ANGULAR TEMPLATE</vt:lpstr>
      <vt:lpstr>PowerPoint Presentation</vt:lpstr>
      <vt:lpstr>PowerPoint Presentation</vt:lpstr>
      <vt:lpstr>PowerPoint Presentation</vt:lpstr>
      <vt:lpstr>ANGULAR  DATA BINDING</vt:lpstr>
      <vt:lpstr>PowerPoint Presentation</vt:lpstr>
      <vt:lpstr>PowerPoint Presentation</vt:lpstr>
      <vt:lpstr>PowerPoint Presentation</vt:lpstr>
      <vt:lpstr>PowerPoint Presentation</vt:lpstr>
      <vt:lpstr>PowerPoint Presentation</vt:lpstr>
      <vt:lpstr>ANGULAR LIFECYCLE HOOKS</vt:lpstr>
      <vt:lpstr>PowerPoint Presentation</vt:lpstr>
      <vt:lpstr>Other Lifecycle Hooks</vt:lpstr>
      <vt:lpstr>ANGULAR DECORATORS</vt:lpstr>
      <vt:lpstr>What is a Angular Decorators?</vt:lpstr>
      <vt:lpstr>PowerPoint Presentation</vt:lpstr>
      <vt:lpstr>PowerPoint Presentation</vt:lpstr>
      <vt:lpstr>ANGULAR DIRECTIVE</vt:lpstr>
      <vt:lpstr>PowerPoint Presentation</vt:lpstr>
      <vt:lpstr>PowerPoint Presentation</vt:lpstr>
      <vt:lpstr>PowerPoint Presentation</vt:lpstr>
      <vt:lpstr>PowerPoint Presentation</vt:lpstr>
      <vt:lpstr>PowerPoint Presentation</vt:lpstr>
      <vt:lpstr>PowerPoint Presentation</vt:lpstr>
      <vt:lpstr>ANGULAR  INTERFACES</vt:lpstr>
      <vt:lpstr>PowerPoint Presentation</vt:lpstr>
      <vt:lpstr>ANGULAR  SERVICES</vt:lpstr>
      <vt:lpstr>PowerPoint Presentation</vt:lpstr>
      <vt:lpstr>PowerPoint Presentation</vt:lpstr>
      <vt:lpstr>PowerPoint Presentation</vt:lpstr>
      <vt:lpstr>Angular provides different types of providers such as: Class provider Alias provider Value provider Factory provider  providers metadata has two parts. 1. Token: First part is token configured by provide attribute.  2. Provider Definition Object: Second part is provider definition object configured by useClass, useExisting, useValue. In case of useFactory, it is factory method that returns object, string, array etc for dependency injection.</vt:lpstr>
      <vt:lpstr>PowerPoint Presentation</vt:lpstr>
      <vt:lpstr>ANGULAR  HTTP SERVICES</vt:lpstr>
      <vt:lpstr>PowerPoint Presentation</vt:lpstr>
      <vt:lpstr>PowerPoint Presentation</vt:lpstr>
      <vt:lpstr>PowerPoint Presentation</vt:lpstr>
      <vt:lpstr>PowerPoint Presentation</vt:lpstr>
      <vt:lpstr>PowerPoint Presentation</vt:lpstr>
      <vt:lpstr>ANGULAR OBSERVABLES</vt:lpstr>
      <vt:lpstr>PowerPoint Presentation</vt:lpstr>
      <vt:lpstr>PowerPoint Presentation</vt:lpstr>
      <vt:lpstr>PowerPoint Presentation</vt:lpstr>
      <vt:lpstr>PowerPoint Presentation</vt:lpstr>
      <vt:lpstr>PowerPoint Presentation</vt:lpstr>
      <vt:lpstr>PowerPoint Presentation</vt:lpstr>
      <vt:lpstr>ANGULAR  PIPES</vt:lpstr>
      <vt:lpstr>PowerPoint Presentation</vt:lpstr>
      <vt:lpstr>PowerPoint Presentation</vt:lpstr>
      <vt:lpstr>PowerPoint Presentation</vt:lpstr>
      <vt:lpstr>ANGULAR  FORMS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ANGULAR ROUTING &amp; NAVIGATION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18</cp:revision>
  <dcterms:modified xsi:type="dcterms:W3CDTF">2024-08-29T07:02:01Z</dcterms:modified>
</cp:coreProperties>
</file>