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8"/>
  </p:notesMasterIdLst>
  <p:sldIdLst>
    <p:sldId id="284" r:id="rId2"/>
    <p:sldId id="306" r:id="rId3"/>
    <p:sldId id="265" r:id="rId4"/>
    <p:sldId id="256" r:id="rId5"/>
    <p:sldId id="257" r:id="rId6"/>
    <p:sldId id="258" r:id="rId7"/>
    <p:sldId id="259" r:id="rId8"/>
    <p:sldId id="260" r:id="rId9"/>
    <p:sldId id="310" r:id="rId10"/>
    <p:sldId id="266" r:id="rId11"/>
    <p:sldId id="261" r:id="rId12"/>
    <p:sldId id="262" r:id="rId13"/>
    <p:sldId id="271" r:id="rId14"/>
    <p:sldId id="274" r:id="rId15"/>
    <p:sldId id="309" r:id="rId16"/>
    <p:sldId id="263" r:id="rId17"/>
    <p:sldId id="268" r:id="rId18"/>
    <p:sldId id="269" r:id="rId19"/>
    <p:sldId id="272" r:id="rId20"/>
    <p:sldId id="270" r:id="rId21"/>
    <p:sldId id="267" r:id="rId22"/>
    <p:sldId id="297" r:id="rId23"/>
    <p:sldId id="311" r:id="rId24"/>
    <p:sldId id="287" r:id="rId25"/>
    <p:sldId id="313" r:id="rId26"/>
    <p:sldId id="276" r:id="rId27"/>
    <p:sldId id="277" r:id="rId28"/>
    <p:sldId id="278" r:id="rId29"/>
    <p:sldId id="281" r:id="rId30"/>
    <p:sldId id="282" r:id="rId31"/>
    <p:sldId id="283" r:id="rId32"/>
    <p:sldId id="280" r:id="rId33"/>
    <p:sldId id="314" r:id="rId34"/>
    <p:sldId id="286" r:id="rId35"/>
    <p:sldId id="289" r:id="rId36"/>
    <p:sldId id="294" r:id="rId37"/>
    <p:sldId id="290" r:id="rId38"/>
    <p:sldId id="295" r:id="rId39"/>
    <p:sldId id="291" r:id="rId40"/>
    <p:sldId id="293" r:id="rId41"/>
    <p:sldId id="288" r:id="rId42"/>
    <p:sldId id="315" r:id="rId43"/>
    <p:sldId id="296" r:id="rId44"/>
    <p:sldId id="292" r:id="rId45"/>
    <p:sldId id="298" r:id="rId46"/>
    <p:sldId id="299" r:id="rId47"/>
    <p:sldId id="300" r:id="rId48"/>
    <p:sldId id="301" r:id="rId49"/>
    <p:sldId id="302" r:id="rId50"/>
    <p:sldId id="312" r:id="rId51"/>
    <p:sldId id="303" r:id="rId52"/>
    <p:sldId id="304" r:id="rId53"/>
    <p:sldId id="316" r:id="rId54"/>
    <p:sldId id="305" r:id="rId55"/>
    <p:sldId id="307" r:id="rId56"/>
    <p:sldId id="308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1943" autoAdjust="0"/>
  </p:normalViewPr>
  <p:slideViewPr>
    <p:cSldViewPr snapToGrid="0">
      <p:cViewPr varScale="1">
        <p:scale>
          <a:sx n="41" d="100"/>
          <a:sy n="41" d="100"/>
        </p:scale>
        <p:origin x="73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DB1B8-5F63-46D9-9571-43610CF1ADC9}" type="datetimeFigureOut">
              <a:rPr lang="en-CA" smtClean="0"/>
              <a:t>2020-02-27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07DE4-4CFB-4704-B986-92DE891487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7034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07DE4-4CFB-4704-B986-92DE8914878D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49753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07DE4-4CFB-4704-B986-92DE8914878D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186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07DE4-4CFB-4704-B986-92DE8914878D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2930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07DE4-4CFB-4704-B986-92DE8914878D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15432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07DE4-4CFB-4704-B986-92DE8914878D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41964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07DE4-4CFB-4704-B986-92DE8914878D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41179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07DE4-4CFB-4704-B986-92DE8914878D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39833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07DE4-4CFB-4704-B986-92DE8914878D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28963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07DE4-4CFB-4704-B986-92DE8914878D}" type="slidenum">
              <a:rPr lang="en-CA" smtClean="0"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34726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07DE4-4CFB-4704-B986-92DE8914878D}" type="slidenum">
              <a:rPr lang="en-CA" smtClean="0"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14464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07DE4-4CFB-4704-B986-92DE8914878D}" type="slidenum">
              <a:rPr lang="en-CA" smtClean="0"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6339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07DE4-4CFB-4704-B986-92DE8914878D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60747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07DE4-4CFB-4704-B986-92DE8914878D}" type="slidenum">
              <a:rPr lang="en-CA" smtClean="0"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56881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07DE4-4CFB-4704-B986-92DE8914878D}" type="slidenum">
              <a:rPr lang="en-CA" smtClean="0"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08641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07DE4-4CFB-4704-B986-92DE8914878D}" type="slidenum">
              <a:rPr lang="en-CA" smtClean="0"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98010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07DE4-4CFB-4704-B986-92DE8914878D}" type="slidenum">
              <a:rPr lang="en-CA" smtClean="0"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05782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07DE4-4CFB-4704-B986-92DE8914878D}" type="slidenum">
              <a:rPr lang="en-CA" smtClean="0"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67633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07DE4-4CFB-4704-B986-92DE8914878D}" type="slidenum">
              <a:rPr lang="en-CA" smtClean="0"/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39578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07DE4-4CFB-4704-B986-92DE8914878D}" type="slidenum">
              <a:rPr lang="en-CA" smtClean="0"/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61523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07DE4-4CFB-4704-B986-92DE8914878D}" type="slidenum">
              <a:rPr lang="en-CA" smtClean="0"/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00396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07DE4-4CFB-4704-B986-92DE8914878D}" type="slidenum">
              <a:rPr lang="en-CA" smtClean="0"/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46761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07DE4-4CFB-4704-B986-92DE8914878D}" type="slidenum">
              <a:rPr lang="en-CA" smtClean="0"/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4950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07DE4-4CFB-4704-B986-92DE8914878D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63228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07DE4-4CFB-4704-B986-92DE8914878D}" type="slidenum">
              <a:rPr lang="en-CA" smtClean="0"/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93325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07DE4-4CFB-4704-B986-92DE8914878D}" type="slidenum">
              <a:rPr lang="en-CA" smtClean="0"/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11432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07DE4-4CFB-4704-B986-92DE8914878D}" type="slidenum">
              <a:rPr lang="en-CA" smtClean="0"/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48406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07DE4-4CFB-4704-B986-92DE8914878D}" type="slidenum">
              <a:rPr lang="en-CA" smtClean="0"/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89124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07DE4-4CFB-4704-B986-92DE8914878D}" type="slidenum">
              <a:rPr lang="en-CA" smtClean="0"/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8339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07DE4-4CFB-4704-B986-92DE8914878D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9184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07DE4-4CFB-4704-B986-92DE8914878D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9140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07DE4-4CFB-4704-B986-92DE8914878D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4544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07DE4-4CFB-4704-B986-92DE8914878D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516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07DE4-4CFB-4704-B986-92DE8914878D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724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07DE4-4CFB-4704-B986-92DE8914878D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2248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D14B0-23AC-4B6F-944C-C2EBB23CF070}" type="datetimeFigureOut">
              <a:rPr lang="en-CA" smtClean="0"/>
              <a:t>2020-02-27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213C-5BDB-4EF5-B144-7EA8ADB9944D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539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D14B0-23AC-4B6F-944C-C2EBB23CF070}" type="datetimeFigureOut">
              <a:rPr lang="en-CA" smtClean="0"/>
              <a:t>2020-02-27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213C-5BDB-4EF5-B144-7EA8ADB994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7171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D14B0-23AC-4B6F-944C-C2EBB23CF070}" type="datetimeFigureOut">
              <a:rPr lang="en-CA" smtClean="0"/>
              <a:t>2020-02-27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213C-5BDB-4EF5-B144-7EA8ADB994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482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D14B0-23AC-4B6F-944C-C2EBB23CF070}" type="datetimeFigureOut">
              <a:rPr lang="en-CA" smtClean="0"/>
              <a:t>2020-02-27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213C-5BDB-4EF5-B144-7EA8ADB994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949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D14B0-23AC-4B6F-944C-C2EBB23CF070}" type="datetimeFigureOut">
              <a:rPr lang="en-CA" smtClean="0"/>
              <a:t>2020-02-27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213C-5BDB-4EF5-B144-7EA8ADB9944D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D14B0-23AC-4B6F-944C-C2EBB23CF070}" type="datetimeFigureOut">
              <a:rPr lang="en-CA" smtClean="0"/>
              <a:t>2020-02-27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213C-5BDB-4EF5-B144-7EA8ADB994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229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D14B0-23AC-4B6F-944C-C2EBB23CF070}" type="datetimeFigureOut">
              <a:rPr lang="en-CA" smtClean="0"/>
              <a:t>2020-02-27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213C-5BDB-4EF5-B144-7EA8ADB994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1995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D14B0-23AC-4B6F-944C-C2EBB23CF070}" type="datetimeFigureOut">
              <a:rPr lang="en-CA" smtClean="0"/>
              <a:t>2020-02-27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213C-5BDB-4EF5-B144-7EA8ADB994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3206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D14B0-23AC-4B6F-944C-C2EBB23CF070}" type="datetimeFigureOut">
              <a:rPr lang="en-CA" smtClean="0"/>
              <a:t>2020-02-27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213C-5BDB-4EF5-B144-7EA8ADB994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6308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FED14B0-23AC-4B6F-944C-C2EBB23CF070}" type="datetimeFigureOut">
              <a:rPr lang="en-CA" smtClean="0"/>
              <a:t>2020-02-27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B6213C-5BDB-4EF5-B144-7EA8ADB994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5261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D14B0-23AC-4B6F-944C-C2EBB23CF070}" type="datetimeFigureOut">
              <a:rPr lang="en-CA" smtClean="0"/>
              <a:t>2020-02-27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213C-5BDB-4EF5-B144-7EA8ADB994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706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FED14B0-23AC-4B6F-944C-C2EBB23CF070}" type="datetimeFigureOut">
              <a:rPr lang="en-CA" smtClean="0"/>
              <a:t>2020-02-27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6B6213C-5BDB-4EF5-B144-7EA8ADB9944D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160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usan.ibach@live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mailto:susan.ibach@live.com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38238-3A43-4872-83AC-9F7B9689B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Pandas for SQL Lovers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A5FB7-6F3A-41BC-B603-F235539852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SUSAN IBACH</a:t>
            </a:r>
          </a:p>
          <a:p>
            <a:r>
              <a:rPr lang="en-CA" dirty="0">
                <a:hlinkClick r:id="rId3"/>
              </a:rPr>
              <a:t>Susan.ibach@live.com</a:t>
            </a:r>
            <a:endParaRPr lang="en-CA" dirty="0"/>
          </a:p>
          <a:p>
            <a:r>
              <a:rPr lang="en-CA" dirty="0"/>
              <a:t>@HOCKEYGEEKGIRL</a:t>
            </a:r>
          </a:p>
        </p:txBody>
      </p:sp>
    </p:spTree>
    <p:extLst>
      <p:ext uri="{BB962C8B-B14F-4D97-AF65-F5344CB8AC3E}">
        <p14:creationId xmlns:p14="http://schemas.microsoft.com/office/powerpoint/2010/main" val="3753365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4AACC9-00D7-4A29-B287-89A9BBC7E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Now we need 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D523EB-B1AE-4547-B2AA-F4E6BAEAA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91921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08B6-11AD-4457-A34B-52123D0BB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INSERT INTO Players VALUES (…)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771D0-FB44-4758-B275-013F64A3F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68743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600" dirty="0"/>
              <a:t>Use the </a:t>
            </a:r>
            <a:r>
              <a:rPr lang="en-CA" sz="2600" b="1" dirty="0">
                <a:latin typeface="Consolas" panose="020B0609020204030204" pitchFamily="49" charset="0"/>
              </a:rPr>
              <a:t>data</a:t>
            </a:r>
            <a:r>
              <a:rPr lang="en-CA" sz="2600" dirty="0"/>
              <a:t> parameter to populate a </a:t>
            </a:r>
            <a:r>
              <a:rPr lang="en-CA" sz="2600" dirty="0" err="1"/>
              <a:t>DataFrame</a:t>
            </a:r>
            <a:r>
              <a:rPr lang="en-CA" sz="2600" dirty="0"/>
              <a:t> when it is created</a:t>
            </a:r>
          </a:p>
          <a:p>
            <a:pPr marL="0" indent="0">
              <a:buNone/>
            </a:pPr>
            <a:r>
              <a:rPr lang="en-CA" sz="2600" dirty="0">
                <a:latin typeface="Consolas" panose="020B0609020204030204" pitchFamily="49" charset="0"/>
              </a:rPr>
              <a:t>data = [[</a:t>
            </a:r>
            <a:r>
              <a:rPr lang="en-CA" sz="2600" dirty="0">
                <a:solidFill>
                  <a:srgbClr val="FF0000"/>
                </a:solidFill>
                <a:latin typeface="Consolas" panose="020B0609020204030204" pitchFamily="49" charset="0"/>
              </a:rPr>
              <a:t>'Joe'</a:t>
            </a:r>
            <a:r>
              <a:rPr lang="en-CA" sz="2600" dirty="0">
                <a:latin typeface="Consolas" panose="020B0609020204030204" pitchFamily="49" charset="0"/>
              </a:rPr>
              <a:t>,</a:t>
            </a:r>
            <a:r>
              <a:rPr lang="en-CA" sz="2600" dirty="0">
                <a:solidFill>
                  <a:srgbClr val="FF0000"/>
                </a:solidFill>
                <a:latin typeface="Consolas" panose="020B0609020204030204" pitchFamily="49" charset="0"/>
              </a:rPr>
              <a:t>'Pavelski'</a:t>
            </a:r>
            <a:r>
              <a:rPr lang="en-CA" sz="2600" dirty="0">
                <a:latin typeface="Consolas" panose="020B0609020204030204" pitchFamily="49" charset="0"/>
              </a:rPr>
              <a:t>,</a:t>
            </a:r>
            <a:r>
              <a:rPr lang="en-CA" sz="2600" dirty="0">
                <a:solidFill>
                  <a:srgbClr val="FF0000"/>
                </a:solidFill>
                <a:latin typeface="Consolas" panose="020B0609020204030204" pitchFamily="49" charset="0"/>
              </a:rPr>
              <a:t>'SJ'</a:t>
            </a:r>
            <a:r>
              <a:rPr lang="en-CA" sz="2600" dirty="0">
                <a:latin typeface="Consolas" panose="020B0609020204030204" pitchFamily="49" charset="0"/>
              </a:rPr>
              <a:t>,</a:t>
            </a:r>
            <a:r>
              <a:rPr lang="en-CA" sz="2600" dirty="0">
                <a:solidFill>
                  <a:srgbClr val="FF0000"/>
                </a:solidFill>
                <a:latin typeface="Consolas" panose="020B0609020204030204" pitchFamily="49" charset="0"/>
              </a:rPr>
              <a:t>'C'</a:t>
            </a:r>
            <a:r>
              <a:rPr lang="en-CA" sz="2600" dirty="0">
                <a:latin typeface="Consolas" panose="020B0609020204030204" pitchFamily="49" charset="0"/>
              </a:rPr>
              <a:t>,1000000],</a:t>
            </a:r>
          </a:p>
          <a:p>
            <a:pPr marL="0" indent="0">
              <a:buNone/>
            </a:pPr>
            <a:r>
              <a:rPr lang="en-CA" sz="2600" dirty="0">
                <a:latin typeface="Consolas" panose="020B0609020204030204" pitchFamily="49" charset="0"/>
              </a:rPr>
              <a:t>        [</a:t>
            </a:r>
            <a:r>
              <a:rPr lang="en-CA" sz="2600" dirty="0">
                <a:solidFill>
                  <a:srgbClr val="FF0000"/>
                </a:solidFill>
                <a:latin typeface="Consolas" panose="020B0609020204030204" pitchFamily="49" charset="0"/>
              </a:rPr>
              <a:t>'Jonathan'</a:t>
            </a:r>
            <a:r>
              <a:rPr lang="en-CA" sz="2600" dirty="0">
                <a:latin typeface="Consolas" panose="020B0609020204030204" pitchFamily="49" charset="0"/>
              </a:rPr>
              <a:t>,</a:t>
            </a:r>
            <a:r>
              <a:rPr lang="en-CA" sz="2600" dirty="0">
                <a:solidFill>
                  <a:srgbClr val="FF0000"/>
                </a:solidFill>
                <a:latin typeface="Consolas" panose="020B0609020204030204" pitchFamily="49" charset="0"/>
              </a:rPr>
              <a:t>'Toews'</a:t>
            </a:r>
            <a:r>
              <a:rPr lang="en-CA" sz="2600" dirty="0">
                <a:latin typeface="Consolas" panose="020B0609020204030204" pitchFamily="49" charset="0"/>
              </a:rPr>
              <a:t>,</a:t>
            </a:r>
            <a:r>
              <a:rPr lang="en-CA" sz="2600" dirty="0">
                <a:solidFill>
                  <a:srgbClr val="FF0000"/>
                </a:solidFill>
                <a:latin typeface="Consolas" panose="020B0609020204030204" pitchFamily="49" charset="0"/>
              </a:rPr>
              <a:t>'CHI'</a:t>
            </a:r>
            <a:r>
              <a:rPr lang="en-CA" sz="2600" dirty="0">
                <a:latin typeface="Consolas" panose="020B0609020204030204" pitchFamily="49" charset="0"/>
              </a:rPr>
              <a:t>,</a:t>
            </a:r>
            <a:r>
              <a:rPr lang="en-CA" sz="2600" dirty="0">
                <a:solidFill>
                  <a:srgbClr val="FF0000"/>
                </a:solidFill>
                <a:latin typeface="Consolas" panose="020B0609020204030204" pitchFamily="49" charset="0"/>
              </a:rPr>
              <a:t>'C'</a:t>
            </a:r>
            <a:r>
              <a:rPr lang="en-CA" sz="2600" dirty="0">
                <a:latin typeface="Consolas" panose="020B0609020204030204" pitchFamily="49" charset="0"/>
              </a:rPr>
              <a:t>,2000000],</a:t>
            </a:r>
          </a:p>
          <a:p>
            <a:pPr marL="0" indent="0">
              <a:buNone/>
            </a:pPr>
            <a:r>
              <a:rPr lang="en-CA" sz="2600" dirty="0">
                <a:latin typeface="Consolas" panose="020B0609020204030204" pitchFamily="49" charset="0"/>
              </a:rPr>
              <a:t>        [</a:t>
            </a:r>
            <a:r>
              <a:rPr lang="en-CA" sz="2600" dirty="0">
                <a:solidFill>
                  <a:srgbClr val="FF0000"/>
                </a:solidFill>
                <a:latin typeface="Consolas" panose="020B0609020204030204" pitchFamily="49" charset="0"/>
              </a:rPr>
              <a:t>'Carey'</a:t>
            </a:r>
            <a:r>
              <a:rPr lang="en-CA" sz="2600" dirty="0">
                <a:latin typeface="Consolas" panose="020B0609020204030204" pitchFamily="49" charset="0"/>
              </a:rPr>
              <a:t>,</a:t>
            </a:r>
            <a:r>
              <a:rPr lang="en-CA" sz="2600" dirty="0">
                <a:solidFill>
                  <a:srgbClr val="FF0000"/>
                </a:solidFill>
                <a:latin typeface="Consolas" panose="020B0609020204030204" pitchFamily="49" charset="0"/>
              </a:rPr>
              <a:t>'Price'</a:t>
            </a:r>
            <a:r>
              <a:rPr lang="en-CA" sz="2600" dirty="0">
                <a:latin typeface="Consolas" panose="020B0609020204030204" pitchFamily="49" charset="0"/>
              </a:rPr>
              <a:t>,</a:t>
            </a:r>
            <a:r>
              <a:rPr lang="en-CA" sz="2600" dirty="0">
                <a:solidFill>
                  <a:srgbClr val="FF0000"/>
                </a:solidFill>
                <a:latin typeface="Consolas" panose="020B0609020204030204" pitchFamily="49" charset="0"/>
              </a:rPr>
              <a:t>'G'</a:t>
            </a:r>
            <a:r>
              <a:rPr lang="en-CA" sz="2600" dirty="0">
                <a:latin typeface="Consolas" panose="020B0609020204030204" pitchFamily="49" charset="0"/>
              </a:rPr>
              <a:t>,</a:t>
            </a:r>
            <a:r>
              <a:rPr lang="en-CA" sz="2600" dirty="0">
                <a:solidFill>
                  <a:srgbClr val="FF0000"/>
                </a:solidFill>
                <a:latin typeface="Consolas" panose="020B0609020204030204" pitchFamily="49" charset="0"/>
              </a:rPr>
              <a:t>'MTL'</a:t>
            </a:r>
            <a:r>
              <a:rPr lang="en-CA" sz="2600" dirty="0">
                <a:latin typeface="Consolas" panose="020B0609020204030204" pitchFamily="49" charset="0"/>
              </a:rPr>
              <a:t>,1000000],</a:t>
            </a:r>
          </a:p>
          <a:p>
            <a:pPr marL="0" indent="0">
              <a:buNone/>
            </a:pPr>
            <a:r>
              <a:rPr lang="en-CA" sz="2600" dirty="0">
                <a:latin typeface="Consolas" panose="020B0609020204030204" pitchFamily="49" charset="0"/>
              </a:rPr>
              <a:t>        [</a:t>
            </a:r>
            <a:r>
              <a:rPr lang="en-CA" sz="2600" dirty="0">
                <a:solidFill>
                  <a:srgbClr val="FF0000"/>
                </a:solidFill>
                <a:latin typeface="Consolas" panose="020B0609020204030204" pitchFamily="49" charset="0"/>
              </a:rPr>
              <a:t>'Erik'</a:t>
            </a:r>
            <a:r>
              <a:rPr lang="en-CA" sz="2600" dirty="0">
                <a:latin typeface="Consolas" panose="020B0609020204030204" pitchFamily="49" charset="0"/>
              </a:rPr>
              <a:t>,</a:t>
            </a:r>
            <a:r>
              <a:rPr lang="en-CA" sz="2600" dirty="0">
                <a:solidFill>
                  <a:srgbClr val="FF0000"/>
                </a:solidFill>
                <a:latin typeface="Consolas" panose="020B0609020204030204" pitchFamily="49" charset="0"/>
              </a:rPr>
              <a:t>'Karlsson'</a:t>
            </a:r>
            <a:r>
              <a:rPr lang="en-CA" sz="2600" dirty="0">
                <a:latin typeface="Consolas" panose="020B0609020204030204" pitchFamily="49" charset="0"/>
              </a:rPr>
              <a:t>,</a:t>
            </a:r>
            <a:r>
              <a:rPr lang="en-CA" sz="2600" dirty="0">
                <a:solidFill>
                  <a:srgbClr val="FF0000"/>
                </a:solidFill>
                <a:latin typeface="Consolas" panose="020B0609020204030204" pitchFamily="49" charset="0"/>
              </a:rPr>
              <a:t>'D'</a:t>
            </a:r>
            <a:r>
              <a:rPr lang="en-CA" sz="2600" dirty="0">
                <a:latin typeface="Consolas" panose="020B0609020204030204" pitchFamily="49" charset="0"/>
              </a:rPr>
              <a:t>,</a:t>
            </a:r>
            <a:r>
              <a:rPr lang="en-CA" sz="2600" dirty="0">
                <a:solidFill>
                  <a:srgbClr val="FF0000"/>
                </a:solidFill>
                <a:latin typeface="Consolas" panose="020B0609020204030204" pitchFamily="49" charset="0"/>
              </a:rPr>
              <a:t>'SJ'</a:t>
            </a:r>
            <a:r>
              <a:rPr lang="en-CA" sz="2600" dirty="0">
                <a:latin typeface="Consolas" panose="020B0609020204030204" pitchFamily="49" charset="0"/>
              </a:rPr>
              <a:t>,2000000]]</a:t>
            </a:r>
          </a:p>
          <a:p>
            <a:pPr marL="0" indent="0">
              <a:buNone/>
            </a:pPr>
            <a:r>
              <a:rPr lang="en-CA" sz="2600" dirty="0" err="1">
                <a:latin typeface="Consolas" panose="020B0609020204030204" pitchFamily="49" charset="0"/>
              </a:rPr>
              <a:t>column_names</a:t>
            </a:r>
            <a:r>
              <a:rPr lang="en-CA" sz="2600" dirty="0">
                <a:latin typeface="Consolas" panose="020B0609020204030204" pitchFamily="49" charset="0"/>
              </a:rPr>
              <a:t> = [</a:t>
            </a:r>
            <a:r>
              <a:rPr lang="en-CA" sz="2600" dirty="0">
                <a:solidFill>
                  <a:srgbClr val="FF0000"/>
                </a:solidFill>
                <a:latin typeface="Consolas" panose="020B0609020204030204" pitchFamily="49" charset="0"/>
              </a:rPr>
              <a:t>'first_name'</a:t>
            </a:r>
            <a:r>
              <a:rPr lang="en-CA" sz="2600" dirty="0">
                <a:latin typeface="Consolas" panose="020B0609020204030204" pitchFamily="49" charset="0"/>
              </a:rPr>
              <a:t>,</a:t>
            </a:r>
            <a:r>
              <a:rPr lang="en-CA" sz="26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CA" sz="26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last_name</a:t>
            </a:r>
            <a:r>
              <a:rPr lang="en-CA" sz="26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CA" sz="26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CA" sz="2600" dirty="0">
                <a:latin typeface="Consolas" panose="020B0609020204030204" pitchFamily="49" charset="0"/>
              </a:rPr>
              <a:t>                </a:t>
            </a:r>
            <a:r>
              <a:rPr lang="en-CA" sz="26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CA" sz="2600" dirty="0" err="1">
                <a:solidFill>
                  <a:srgbClr val="FF0000"/>
                </a:solidFill>
                <a:latin typeface="Consolas" panose="020B0609020204030204" pitchFamily="49" charset="0"/>
              </a:rPr>
              <a:t>team'</a:t>
            </a:r>
            <a:r>
              <a:rPr lang="en-CA" sz="2600" dirty="0" err="1">
                <a:latin typeface="Consolas" panose="020B0609020204030204" pitchFamily="49" charset="0"/>
              </a:rPr>
              <a:t>,</a:t>
            </a:r>
            <a:r>
              <a:rPr lang="en-CA" sz="2600" dirty="0" err="1">
                <a:solidFill>
                  <a:srgbClr val="FF0000"/>
                </a:solidFill>
                <a:latin typeface="Consolas" panose="020B0609020204030204" pitchFamily="49" charset="0"/>
              </a:rPr>
              <a:t>'position'</a:t>
            </a:r>
            <a:r>
              <a:rPr lang="en-CA" sz="2600" dirty="0" err="1">
                <a:latin typeface="Consolas" panose="020B0609020204030204" pitchFamily="49" charset="0"/>
              </a:rPr>
              <a:t>,</a:t>
            </a:r>
            <a:r>
              <a:rPr lang="en-CA" sz="2600" dirty="0" err="1">
                <a:solidFill>
                  <a:srgbClr val="FF0000"/>
                </a:solidFill>
                <a:latin typeface="Consolas" panose="020B0609020204030204" pitchFamily="49" charset="0"/>
              </a:rPr>
              <a:t>'salary</a:t>
            </a:r>
            <a:r>
              <a:rPr lang="en-CA" sz="26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CA" sz="2600" dirty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CA" sz="2600" dirty="0">
                <a:latin typeface="Consolas" panose="020B0609020204030204" pitchFamily="49" charset="0"/>
              </a:rPr>
              <a:t>players = </a:t>
            </a:r>
            <a:r>
              <a:rPr lang="en-CA" sz="2600" dirty="0" err="1">
                <a:latin typeface="Consolas" panose="020B0609020204030204" pitchFamily="49" charset="0"/>
              </a:rPr>
              <a:t>pd.DataFrame</a:t>
            </a:r>
            <a:r>
              <a:rPr lang="en-CA" sz="2600" dirty="0">
                <a:latin typeface="Consolas" panose="020B0609020204030204" pitchFamily="49" charset="0"/>
              </a:rPr>
              <a:t>(data, columns = </a:t>
            </a:r>
            <a:r>
              <a:rPr lang="en-CA" sz="2600" dirty="0" err="1">
                <a:latin typeface="Consolas" panose="020B0609020204030204" pitchFamily="49" charset="0"/>
              </a:rPr>
              <a:t>column_names</a:t>
            </a:r>
            <a:r>
              <a:rPr lang="en-CA" sz="2600" dirty="0">
                <a:latin typeface="Consolas" panose="020B0609020204030204" pitchFamily="49" charset="0"/>
              </a:rPr>
              <a:t>)</a:t>
            </a:r>
            <a:endParaRPr lang="en-CA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92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08B6-11AD-4457-A34B-52123D0BB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INSERT INTO Players VALUES (…)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771D0-FB44-4758-B275-013F64A3F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68743" cy="40308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800" dirty="0"/>
              <a:t>Use </a:t>
            </a:r>
            <a:r>
              <a:rPr lang="en-CA" sz="2800" b="1" dirty="0">
                <a:latin typeface="Consolas" panose="020B0609020204030204" pitchFamily="49" charset="0"/>
              </a:rPr>
              <a:t>append()</a:t>
            </a:r>
            <a:r>
              <a:rPr lang="en-CA" sz="2800" dirty="0"/>
              <a:t> to add rows after the </a:t>
            </a:r>
            <a:r>
              <a:rPr lang="en-CA" sz="2800" dirty="0" err="1"/>
              <a:t>DataFrame</a:t>
            </a:r>
            <a:r>
              <a:rPr lang="en-CA" sz="2800" dirty="0"/>
              <a:t> is created</a:t>
            </a:r>
          </a:p>
          <a:p>
            <a:pPr marL="0" indent="0">
              <a:buNone/>
            </a:pPr>
            <a:r>
              <a:rPr lang="en-CA" sz="2800" dirty="0">
                <a:latin typeface="Consolas" panose="020B0609020204030204" pitchFamily="49" charset="0"/>
              </a:rPr>
              <a:t>players = </a:t>
            </a:r>
            <a:r>
              <a:rPr lang="en-CA" sz="2800" dirty="0" err="1">
                <a:latin typeface="Consolas" panose="020B0609020204030204" pitchFamily="49" charset="0"/>
              </a:rPr>
              <a:t>players.append</a:t>
            </a:r>
            <a:r>
              <a:rPr lang="en-CA" sz="2800" dirty="0">
                <a:latin typeface="Consolas" panose="020B0609020204030204" pitchFamily="49" charset="0"/>
              </a:rPr>
              <a:t>({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CA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first_name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' </a:t>
            </a:r>
            <a:r>
              <a:rPr lang="en-CA" sz="2800" dirty="0">
                <a:latin typeface="Consolas" panose="020B0609020204030204" pitchFamily="49" charset="0"/>
              </a:rPr>
              <a:t>: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'Jean-Gabriel'</a:t>
            </a:r>
            <a:r>
              <a:rPr lang="en-CA" sz="28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CA" sz="2800" dirty="0">
                <a:latin typeface="Consolas" panose="020B0609020204030204" pitchFamily="49" charset="0"/>
              </a:rPr>
              <a:t>                         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CA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last_name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' </a:t>
            </a:r>
            <a:r>
              <a:rPr lang="en-CA" sz="2800" dirty="0">
                <a:latin typeface="Consolas" panose="020B0609020204030204" pitchFamily="49" charset="0"/>
              </a:rPr>
              <a:t>: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CA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Pageau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CA" sz="28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          'team' </a:t>
            </a:r>
            <a:r>
              <a:rPr lang="en-CA" sz="2800" dirty="0">
                <a:latin typeface="Consolas" panose="020B0609020204030204" pitchFamily="49" charset="0"/>
              </a:rPr>
              <a:t>: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'SEN'</a:t>
            </a:r>
            <a:r>
              <a:rPr lang="en-CA" sz="28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CA" sz="2800" dirty="0">
                <a:latin typeface="Consolas" panose="020B0609020204030204" pitchFamily="49" charset="0"/>
              </a:rPr>
              <a:t>                         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'position' </a:t>
            </a:r>
            <a:r>
              <a:rPr lang="en-CA" sz="2800" dirty="0">
                <a:latin typeface="Consolas" panose="020B0609020204030204" pitchFamily="49" charset="0"/>
              </a:rPr>
              <a:t>: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'C'</a:t>
            </a:r>
            <a:r>
              <a:rPr lang="en-CA" sz="28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CA" sz="2800" dirty="0">
                <a:latin typeface="Consolas" panose="020B0609020204030204" pitchFamily="49" charset="0"/>
              </a:rPr>
              <a:t>                         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'salary' </a:t>
            </a:r>
            <a:r>
              <a:rPr lang="en-CA" sz="2800" dirty="0">
                <a:latin typeface="Consolas" panose="020B0609020204030204" pitchFamily="49" charset="0"/>
              </a:rPr>
              <a:t>: 1000000},</a:t>
            </a:r>
          </a:p>
          <a:p>
            <a:pPr marL="0" indent="0">
              <a:buNone/>
            </a:pPr>
            <a:r>
              <a:rPr lang="en-CA" sz="2800" dirty="0">
                <a:latin typeface="Consolas" panose="020B0609020204030204" pitchFamily="49" charset="0"/>
              </a:rPr>
              <a:t>                          </a:t>
            </a:r>
            <a:r>
              <a:rPr lang="en-CA" sz="2800" dirty="0" err="1">
                <a:latin typeface="Consolas" panose="020B0609020204030204" pitchFamily="49" charset="0"/>
              </a:rPr>
              <a:t>ignore_index</a:t>
            </a:r>
            <a:r>
              <a:rPr lang="en-CA" sz="2800" dirty="0">
                <a:latin typeface="Consolas" panose="020B0609020204030204" pitchFamily="49" charset="0"/>
              </a:rPr>
              <a:t>=</a:t>
            </a:r>
            <a:r>
              <a:rPr lang="en-CA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en-CA" sz="28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343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20831-AEE2-45F6-A4D0-9E458B5C6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BULK INSERT =&gt; </a:t>
            </a:r>
            <a:r>
              <a:rPr lang="en-CA" dirty="0" err="1"/>
              <a:t>read_csv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290D4-D244-4595-9B74-CF210F781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800" dirty="0"/>
              <a:t>Use </a:t>
            </a:r>
            <a:r>
              <a:rPr lang="en-CA" sz="2800" b="1" dirty="0" err="1">
                <a:latin typeface="Consolas" panose="020B0609020204030204" pitchFamily="49" charset="0"/>
              </a:rPr>
              <a:t>read_csv</a:t>
            </a:r>
            <a:r>
              <a:rPr lang="en-CA" sz="2800" b="1" dirty="0">
                <a:latin typeface="Consolas" panose="020B0609020204030204" pitchFamily="49" charset="0"/>
              </a:rPr>
              <a:t>()</a:t>
            </a:r>
            <a:r>
              <a:rPr lang="en-CA" sz="2800" dirty="0"/>
              <a:t> to read data from a CSV file to a </a:t>
            </a:r>
            <a:r>
              <a:rPr lang="en-CA" sz="2800" dirty="0" err="1"/>
              <a:t>DataFrame</a:t>
            </a:r>
            <a:endParaRPr lang="en-CA" sz="2800" dirty="0"/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players = </a:t>
            </a:r>
            <a:r>
              <a:rPr lang="en-US" sz="2800" dirty="0" err="1">
                <a:latin typeface="Consolas" panose="020B0609020204030204" pitchFamily="49" charset="0"/>
              </a:rPr>
              <a:t>pd.read_csv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'HockeyPlayers.csv'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/>
              <a:t>Specify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latin typeface="Consolas" panose="020B0609020204030204" pitchFamily="49" charset="0"/>
              </a:rPr>
              <a:t>error_bad_lines</a:t>
            </a:r>
            <a:r>
              <a:rPr lang="en-US" sz="2800" b="1" dirty="0">
                <a:latin typeface="Consolas" panose="020B0609020204030204" pitchFamily="49" charset="0"/>
              </a:rPr>
              <a:t>=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False</a:t>
            </a:r>
            <a:r>
              <a:rPr lang="en-US" sz="2800" b="1" dirty="0">
                <a:latin typeface="Consolas" panose="020B0609020204030204" pitchFamily="49" charset="0"/>
              </a:rPr>
              <a:t> </a:t>
            </a:r>
            <a:r>
              <a:rPr lang="en-US" sz="2800" dirty="0"/>
              <a:t>to skip invalid rows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players = </a:t>
            </a:r>
            <a:r>
              <a:rPr lang="en-US" sz="2800" dirty="0" err="1">
                <a:latin typeface="Consolas" panose="020B0609020204030204" pitchFamily="49" charset="0"/>
              </a:rPr>
              <a:t>pd.read_csv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'HockeyPlayers.csv',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				    </a:t>
            </a:r>
            <a:r>
              <a:rPr lang="en-US" sz="2800" b="1" dirty="0" err="1">
                <a:latin typeface="Consolas" panose="020B0609020204030204" pitchFamily="49" charset="0"/>
              </a:rPr>
              <a:t>error_bad_lines</a:t>
            </a:r>
            <a:r>
              <a:rPr lang="en-US" sz="2800" b="1" dirty="0">
                <a:latin typeface="Consolas" panose="020B0609020204030204" pitchFamily="49" charset="0"/>
              </a:rPr>
              <a:t>=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False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239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20831-AEE2-45F6-A4D0-9E458B5C6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Use </a:t>
            </a:r>
            <a:r>
              <a:rPr lang="en-CA" b="1" dirty="0" err="1">
                <a:latin typeface="Consolas" panose="020B0609020204030204" pitchFamily="49" charset="0"/>
              </a:rPr>
              <a:t>read_sql</a:t>
            </a:r>
            <a:r>
              <a:rPr lang="en-CA" b="1" dirty="0">
                <a:latin typeface="Consolas" panose="020B0609020204030204" pitchFamily="49" charset="0"/>
              </a:rPr>
              <a:t>() </a:t>
            </a:r>
            <a:r>
              <a:rPr lang="en-CA" dirty="0"/>
              <a:t>to populate a </a:t>
            </a:r>
            <a:r>
              <a:rPr lang="en-CA" dirty="0" err="1"/>
              <a:t>DataFrame</a:t>
            </a:r>
            <a:r>
              <a:rPr lang="en-CA" dirty="0"/>
              <a:t> using a SQL query against a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290D4-D244-4595-9B74-CF210F781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76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3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import</a:t>
            </a:r>
            <a:r>
              <a:rPr lang="en-US" sz="3300" dirty="0">
                <a:latin typeface="Consolas" panose="020B0609020204030204" pitchFamily="49" charset="0"/>
              </a:rPr>
              <a:t> </a:t>
            </a:r>
            <a:r>
              <a:rPr lang="en-US" sz="3300" dirty="0" err="1">
                <a:latin typeface="Consolas" panose="020B0609020204030204" pitchFamily="49" charset="0"/>
              </a:rPr>
              <a:t>pyodbc</a:t>
            </a:r>
            <a:endParaRPr lang="en-US" sz="33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300" dirty="0" err="1">
                <a:latin typeface="Consolas" panose="020B0609020204030204" pitchFamily="49" charset="0"/>
              </a:rPr>
              <a:t>sql_conn</a:t>
            </a:r>
            <a:r>
              <a:rPr lang="en-US" sz="3300" dirty="0">
                <a:latin typeface="Consolas" panose="020B0609020204030204" pitchFamily="49" charset="0"/>
              </a:rPr>
              <a:t> = </a:t>
            </a:r>
            <a:r>
              <a:rPr lang="en-US" sz="3300" dirty="0" err="1">
                <a:latin typeface="Consolas" panose="020B0609020204030204" pitchFamily="49" charset="0"/>
              </a:rPr>
              <a:t>pyodbc.connect</a:t>
            </a:r>
            <a:r>
              <a:rPr lang="en-US" sz="33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FF0000"/>
                </a:solidFill>
                <a:latin typeface="Consolas" panose="020B0609020204030204" pitchFamily="49" charset="0"/>
              </a:rPr>
              <a:t>	'DRIVER=' </a:t>
            </a:r>
            <a:r>
              <a:rPr lang="en-US" sz="3300" dirty="0">
                <a:latin typeface="Consolas" panose="020B0609020204030204" pitchFamily="49" charset="0"/>
              </a:rPr>
              <a:t>+ </a:t>
            </a:r>
            <a:r>
              <a:rPr lang="en-US" sz="3300" dirty="0">
                <a:solidFill>
                  <a:srgbClr val="FF0000"/>
                </a:solidFill>
                <a:latin typeface="Consolas" panose="020B0609020204030204" pitchFamily="49" charset="0"/>
              </a:rPr>
              <a:t>'{ODBC Driver 17 for SQL Server}' </a:t>
            </a:r>
            <a:r>
              <a:rPr lang="en-US" sz="3300" dirty="0">
                <a:latin typeface="Consolas" panose="020B0609020204030204" pitchFamily="49" charset="0"/>
              </a:rPr>
              <a:t>+</a:t>
            </a:r>
          </a:p>
          <a:p>
            <a:pPr marL="0" indent="0">
              <a:buNone/>
            </a:pPr>
            <a:r>
              <a:rPr lang="en-US" sz="3300" dirty="0">
                <a:latin typeface="Consolas" panose="020B0609020204030204" pitchFamily="49" charset="0"/>
              </a:rPr>
              <a:t>     </a:t>
            </a:r>
            <a:r>
              <a:rPr lang="en-US" sz="3300" dirty="0">
                <a:solidFill>
                  <a:srgbClr val="FF0000"/>
                </a:solidFill>
                <a:latin typeface="Consolas" panose="020B0609020204030204" pitchFamily="49" charset="0"/>
              </a:rPr>
              <a:t>';SERVER=' </a:t>
            </a:r>
            <a:r>
              <a:rPr lang="en-US" sz="3300" dirty="0">
                <a:latin typeface="Consolas" panose="020B0609020204030204" pitchFamily="49" charset="0"/>
              </a:rPr>
              <a:t>+ </a:t>
            </a:r>
            <a:r>
              <a:rPr lang="en-US" sz="3300" dirty="0">
                <a:solidFill>
                  <a:srgbClr val="FF0000"/>
                </a:solidFill>
                <a:latin typeface="Consolas" panose="020B0609020204030204" pitchFamily="49" charset="0"/>
              </a:rPr>
              <a:t>'confoonhl.database.windows.net' </a:t>
            </a:r>
            <a:r>
              <a:rPr lang="en-US" sz="3300" dirty="0">
                <a:latin typeface="Consolas" panose="020B0609020204030204" pitchFamily="49" charset="0"/>
              </a:rPr>
              <a:t>+</a:t>
            </a:r>
          </a:p>
          <a:p>
            <a:pPr marL="0" indent="0">
              <a:buNone/>
            </a:pPr>
            <a:r>
              <a:rPr lang="en-US" sz="3300" dirty="0">
                <a:latin typeface="Consolas" panose="020B0609020204030204" pitchFamily="49" charset="0"/>
              </a:rPr>
              <a:t>     </a:t>
            </a:r>
            <a:r>
              <a:rPr lang="en-US" sz="3300" dirty="0">
                <a:solidFill>
                  <a:srgbClr val="FF0000"/>
                </a:solidFill>
                <a:latin typeface="Consolas" panose="020B0609020204030204" pitchFamily="49" charset="0"/>
              </a:rPr>
              <a:t>';PORT=1433;DATABASE=' </a:t>
            </a:r>
            <a:r>
              <a:rPr lang="en-US" sz="3300" dirty="0">
                <a:latin typeface="Consolas" panose="020B0609020204030204" pitchFamily="49" charset="0"/>
              </a:rPr>
              <a:t>+ </a:t>
            </a:r>
            <a:r>
              <a:rPr lang="en-US" sz="33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3300" dirty="0" err="1">
                <a:solidFill>
                  <a:srgbClr val="FF0000"/>
                </a:solidFill>
                <a:latin typeface="Consolas" panose="020B0609020204030204" pitchFamily="49" charset="0"/>
              </a:rPr>
              <a:t>NHLdb</a:t>
            </a:r>
            <a:r>
              <a:rPr lang="en-US" sz="3300" dirty="0">
                <a:solidFill>
                  <a:srgbClr val="FF0000"/>
                </a:solidFill>
                <a:latin typeface="Consolas" panose="020B0609020204030204" pitchFamily="49" charset="0"/>
              </a:rPr>
              <a:t>' </a:t>
            </a:r>
            <a:r>
              <a:rPr lang="en-US" sz="3300" dirty="0">
                <a:latin typeface="Consolas" panose="020B0609020204030204" pitchFamily="49" charset="0"/>
              </a:rPr>
              <a:t>+</a:t>
            </a:r>
          </a:p>
          <a:p>
            <a:pPr marL="0" indent="0">
              <a:buNone/>
            </a:pPr>
            <a:r>
              <a:rPr lang="en-US" sz="3300" dirty="0">
                <a:latin typeface="Consolas" panose="020B0609020204030204" pitchFamily="49" charset="0"/>
              </a:rPr>
              <a:t>     </a:t>
            </a:r>
            <a:r>
              <a:rPr lang="en-US" sz="3300" dirty="0">
                <a:solidFill>
                  <a:srgbClr val="FF0000"/>
                </a:solidFill>
                <a:latin typeface="Consolas" panose="020B0609020204030204" pitchFamily="49" charset="0"/>
              </a:rPr>
              <a:t>';UID=' </a:t>
            </a:r>
            <a:r>
              <a:rPr lang="en-US" sz="3300" dirty="0">
                <a:latin typeface="Consolas" panose="020B0609020204030204" pitchFamily="49" charset="0"/>
              </a:rPr>
              <a:t>+ </a:t>
            </a:r>
            <a:r>
              <a:rPr lang="en-US" sz="33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3300" dirty="0" err="1">
                <a:solidFill>
                  <a:srgbClr val="FF0000"/>
                </a:solidFill>
                <a:latin typeface="Consolas" panose="020B0609020204030204" pitchFamily="49" charset="0"/>
              </a:rPr>
              <a:t>sqladmin</a:t>
            </a:r>
            <a:r>
              <a:rPr lang="en-US" sz="3300" dirty="0">
                <a:solidFill>
                  <a:srgbClr val="FF0000"/>
                </a:solidFill>
                <a:latin typeface="Consolas" panose="020B0609020204030204" pitchFamily="49" charset="0"/>
              </a:rPr>
              <a:t>' </a:t>
            </a:r>
            <a:r>
              <a:rPr lang="en-US" sz="3300" dirty="0">
                <a:latin typeface="Consolas" panose="020B0609020204030204" pitchFamily="49" charset="0"/>
              </a:rPr>
              <a:t>+ </a:t>
            </a:r>
            <a:r>
              <a:rPr lang="en-US" sz="3300" dirty="0">
                <a:solidFill>
                  <a:srgbClr val="FF0000"/>
                </a:solidFill>
                <a:latin typeface="Consolas" panose="020B0609020204030204" pitchFamily="49" charset="0"/>
              </a:rPr>
              <a:t>';PWD=' </a:t>
            </a:r>
            <a:r>
              <a:rPr lang="en-US" sz="3300" dirty="0">
                <a:latin typeface="Consolas" panose="020B0609020204030204" pitchFamily="49" charset="0"/>
              </a:rPr>
              <a:t>+ </a:t>
            </a:r>
            <a:r>
              <a:rPr lang="en-US" sz="33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3300" dirty="0" err="1">
                <a:solidFill>
                  <a:srgbClr val="FF0000"/>
                </a:solidFill>
                <a:latin typeface="Consolas" panose="020B0609020204030204" pitchFamily="49" charset="0"/>
              </a:rPr>
              <a:t>mypassword</a:t>
            </a:r>
            <a:r>
              <a:rPr lang="en-US" sz="3300" dirty="0">
                <a:solidFill>
                  <a:srgbClr val="FF0000"/>
                </a:solidFill>
                <a:latin typeface="Consolas" panose="020B0609020204030204" pitchFamily="49" charset="0"/>
              </a:rPr>
              <a:t>' </a:t>
            </a:r>
            <a:r>
              <a:rPr lang="en-US" sz="33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33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300" dirty="0">
                <a:latin typeface="Consolas" panose="020B0609020204030204" pitchFamily="49" charset="0"/>
              </a:rPr>
              <a:t>query = </a:t>
            </a:r>
            <a:r>
              <a:rPr lang="en-US" sz="3300" dirty="0">
                <a:solidFill>
                  <a:srgbClr val="FF0000"/>
                </a:solidFill>
                <a:latin typeface="Consolas" panose="020B0609020204030204" pitchFamily="49" charset="0"/>
              </a:rPr>
              <a:t>'SELECT </a:t>
            </a:r>
            <a:r>
              <a:rPr lang="en-US" sz="3300" dirty="0" err="1">
                <a:solidFill>
                  <a:srgbClr val="FF0000"/>
                </a:solidFill>
                <a:latin typeface="Consolas" panose="020B0609020204030204" pitchFamily="49" charset="0"/>
              </a:rPr>
              <a:t>first_name</a:t>
            </a:r>
            <a:r>
              <a:rPr lang="en-US" sz="3300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sz="33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last_name</a:t>
            </a:r>
            <a:r>
              <a:rPr lang="en-US" sz="3300" dirty="0">
                <a:solidFill>
                  <a:srgbClr val="FF0000"/>
                </a:solidFill>
                <a:latin typeface="Consolas" panose="020B0609020204030204" pitchFamily="49" charset="0"/>
              </a:rPr>
              <a:t>, team, position, </a:t>
            </a:r>
            <a:r>
              <a:rPr lang="en-US" sz="3300" dirty="0" err="1">
                <a:solidFill>
                  <a:srgbClr val="FF0000"/>
                </a:solidFill>
                <a:latin typeface="Consolas" panose="020B0609020204030204" pitchFamily="49" charset="0"/>
              </a:rPr>
              <a:t>jersey_number</a:t>
            </a:r>
            <a:r>
              <a:rPr lang="en-US" sz="3300" dirty="0">
                <a:solidFill>
                  <a:srgbClr val="FF0000"/>
                </a:solidFill>
                <a:latin typeface="Consolas" panose="020B0609020204030204" pitchFamily="49" charset="0"/>
              </a:rPr>
              <a:t>, salary, birthdate FROM </a:t>
            </a:r>
            <a:r>
              <a:rPr lang="en-US" sz="3300" dirty="0" err="1">
                <a:solidFill>
                  <a:srgbClr val="FF0000"/>
                </a:solidFill>
                <a:latin typeface="Consolas" panose="020B0609020204030204" pitchFamily="49" charset="0"/>
              </a:rPr>
              <a:t>dbo.players</a:t>
            </a:r>
            <a:r>
              <a:rPr lang="en-US" sz="33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</a:p>
          <a:p>
            <a:pPr marL="0" indent="0">
              <a:buNone/>
            </a:pPr>
            <a:r>
              <a:rPr lang="en-US" sz="3300" dirty="0">
                <a:latin typeface="Consolas" panose="020B0609020204030204" pitchFamily="49" charset="0"/>
              </a:rPr>
              <a:t>players = </a:t>
            </a:r>
            <a:r>
              <a:rPr lang="en-US" sz="3300" dirty="0" err="1">
                <a:latin typeface="Consolas" panose="020B0609020204030204" pitchFamily="49" charset="0"/>
              </a:rPr>
              <a:t>pd.read_sql</a:t>
            </a:r>
            <a:r>
              <a:rPr lang="en-US" sz="3300" dirty="0">
                <a:latin typeface="Consolas" panose="020B0609020204030204" pitchFamily="49" charset="0"/>
              </a:rPr>
              <a:t>(query, </a:t>
            </a:r>
            <a:r>
              <a:rPr lang="en-US" sz="3300" dirty="0" err="1">
                <a:latin typeface="Consolas" panose="020B0609020204030204" pitchFamily="49" charset="0"/>
              </a:rPr>
              <a:t>sql_conn</a:t>
            </a:r>
            <a:r>
              <a:rPr lang="en-US" sz="33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7703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2B65FB0-6F7A-489A-84B4-4CE46E738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2"/>
            <a:ext cx="7319175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See it in action!</a:t>
            </a:r>
          </a:p>
        </p:txBody>
      </p:sp>
      <p:pic>
        <p:nvPicPr>
          <p:cNvPr id="7" name="Graphic 6" descr="Clapper board">
            <a:extLst>
              <a:ext uri="{FF2B5EF4-FFF2-40B4-BE49-F238E27FC236}">
                <a16:creationId xmlns:a16="http://schemas.microsoft.com/office/drawing/2014/main" id="{5A86F950-10DB-4C3E-9BE1-C4C32BCEB1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5179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3BC30-904F-45EB-9BFA-F43FA32B5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Susan! What's that extra column?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F96E94-8D41-48B0-BE79-167D00306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16768"/>
            <a:ext cx="9393259" cy="436019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937BBE4-8B5C-4CC5-B2E0-906AB0FAD88C}"/>
              </a:ext>
            </a:extLst>
          </p:cNvPr>
          <p:cNvSpPr/>
          <p:nvPr/>
        </p:nvSpPr>
        <p:spPr>
          <a:xfrm>
            <a:off x="838198" y="2340243"/>
            <a:ext cx="758127" cy="38367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623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C3030E6-2979-46A2-ADBE-69580F48C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How do indexes work?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29FA61-78AF-4133-B27B-A32AF2E0A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2014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A55E9-69C0-4426-ACBD-66F0C68C8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 index is added by default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A847D-842C-4F30-A279-7F30C97AC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63A2CF-2257-48CF-B6DB-C88876A2E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16768"/>
            <a:ext cx="9393259" cy="436019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C00FC6B-CBE2-4CB8-84BF-FDEBA5AAF034}"/>
              </a:ext>
            </a:extLst>
          </p:cNvPr>
          <p:cNvSpPr/>
          <p:nvPr/>
        </p:nvSpPr>
        <p:spPr>
          <a:xfrm>
            <a:off x="838198" y="2340243"/>
            <a:ext cx="758127" cy="38367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0871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77A2A-5231-40E9-8798-354F6916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Use </a:t>
            </a:r>
            <a:r>
              <a:rPr lang="en-CA" b="1" dirty="0" err="1">
                <a:latin typeface="Consolas" panose="020B0609020204030204" pitchFamily="49" charset="0"/>
              </a:rPr>
              <a:t>set_index</a:t>
            </a:r>
            <a:r>
              <a:rPr lang="en-CA" b="1" dirty="0">
                <a:latin typeface="Consolas" panose="020B0609020204030204" pitchFamily="49" charset="0"/>
              </a:rPr>
              <a:t>() </a:t>
            </a:r>
            <a:r>
              <a:rPr lang="en-CA" dirty="0"/>
              <a:t>to specify a column to use as an index after </a:t>
            </a:r>
            <a:r>
              <a:rPr lang="en-CA" dirty="0" err="1"/>
              <a:t>DataFrame</a:t>
            </a:r>
            <a:r>
              <a:rPr lang="en-CA" dirty="0"/>
              <a:t> is created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FEE39-E811-4231-B593-4587F6C31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</a:rPr>
              <a:t>players.set_index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last_name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2800" dirty="0">
                <a:latin typeface="Consolas" panose="020B0609020204030204" pitchFamily="49" charset="0"/>
              </a:rPr>
              <a:t>, </a:t>
            </a:r>
            <a:r>
              <a:rPr lang="en-US" sz="2800" dirty="0" err="1">
                <a:latin typeface="Consolas" panose="020B0609020204030204" pitchFamily="49" charset="0"/>
              </a:rPr>
              <a:t>inplace</a:t>
            </a:r>
            <a:r>
              <a:rPr lang="en-US" sz="2800" dirty="0"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</a:rPr>
              <a:t>inplace</a:t>
            </a:r>
            <a:r>
              <a:rPr lang="en-US" sz="2800" dirty="0"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/>
              <a:t>will modify the existing </a:t>
            </a:r>
            <a:r>
              <a:rPr lang="en-US" sz="2800" dirty="0" err="1"/>
              <a:t>DataFrame</a:t>
            </a:r>
            <a:r>
              <a:rPr lang="en-US" sz="2800" dirty="0"/>
              <a:t> </a:t>
            </a:r>
            <a:endParaRPr lang="en-CA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5370E8-4E2E-4DDD-8075-D89805CE9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2451495"/>
            <a:ext cx="7232739" cy="306590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E5A89A5-5684-4CEE-B3C1-0211AE6ADC01}"/>
              </a:ext>
            </a:extLst>
          </p:cNvPr>
          <p:cNvSpPr/>
          <p:nvPr/>
        </p:nvSpPr>
        <p:spPr>
          <a:xfrm>
            <a:off x="1036320" y="2696705"/>
            <a:ext cx="1257429" cy="306590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882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EB1836F0-F9E0-4D93-9BDD-7EEC6EA05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A1EF5F-E916-4083-A93C-681F908EA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Get the code</a:t>
            </a:r>
            <a:br>
              <a:rPr lang="en-US" sz="5400" dirty="0"/>
            </a:br>
            <a:br>
              <a:rPr lang="en-US" sz="5400" dirty="0"/>
            </a:br>
            <a:r>
              <a:rPr lang="en-US" sz="3600" dirty="0"/>
              <a:t>tinyurl.com/</a:t>
            </a:r>
            <a:r>
              <a:rPr lang="en-US" sz="3600" dirty="0" err="1"/>
              <a:t>PandasForSQLFans</a:t>
            </a:r>
            <a:endParaRPr lang="en-US" sz="5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7FEE9-7C07-4C36-AFFF-96FB5AD47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89753" y="4455621"/>
            <a:ext cx="6269347" cy="1238616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804F9A-3249-4E0A-AB59-C3CB5816D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163529"/>
            <a:ext cx="4001315" cy="400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A49EFD3-A806-4D59-99F1-AA9AFAE4E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6D2F28D1-82F9-40FE-935C-85ECF766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B670E93-2F53-48FC-AB6C-E99E22D17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0890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21A42-DE67-46CD-8855-BB563FC66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 </a:t>
            </a:r>
            <a:r>
              <a:rPr lang="en-CA" b="1" dirty="0" err="1">
                <a:latin typeface="Consolas" panose="020B0609020204030204" pitchFamily="49" charset="0"/>
              </a:rPr>
              <a:t>index_col</a:t>
            </a:r>
            <a:r>
              <a:rPr lang="en-CA" b="1" dirty="0">
                <a:latin typeface="Consolas" panose="020B0609020204030204" pitchFamily="49" charset="0"/>
              </a:rPr>
              <a:t> </a:t>
            </a:r>
            <a:r>
              <a:rPr lang="en-CA" dirty="0"/>
              <a:t>to specify a column in a file to use as the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CA706-1C9D-4A2C-8E31-538446C0E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players = </a:t>
            </a:r>
            <a:r>
              <a:rPr lang="en-US" sz="2800" dirty="0" err="1">
                <a:latin typeface="Consolas" panose="020B0609020204030204" pitchFamily="49" charset="0"/>
              </a:rPr>
              <a:t>pd.read_csv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'HockeyPlayers.csv',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				    </a:t>
            </a:r>
            <a:r>
              <a:rPr lang="en-US" sz="2800" b="1" dirty="0" err="1">
                <a:latin typeface="Consolas" panose="020B0609020204030204" pitchFamily="49" charset="0"/>
              </a:rPr>
              <a:t>index_col</a:t>
            </a:r>
            <a:r>
              <a:rPr lang="en-US" sz="2800" dirty="0"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last_name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001E90-8C03-42BD-A312-46ECB7353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11061"/>
            <a:ext cx="7232739" cy="306590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13A55D4-68BC-4EA5-89AD-CC822ABF4983}"/>
              </a:ext>
            </a:extLst>
          </p:cNvPr>
          <p:cNvSpPr/>
          <p:nvPr/>
        </p:nvSpPr>
        <p:spPr>
          <a:xfrm>
            <a:off x="838200" y="3285640"/>
            <a:ext cx="1257429" cy="306590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383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3BC30-904F-45EB-9BFA-F43FA32B5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</a:t>
            </a:r>
            <a:r>
              <a:rPr lang="en-CA" dirty="0" err="1"/>
              <a:t>DataFrame</a:t>
            </a:r>
            <a:r>
              <a:rPr lang="en-CA" dirty="0"/>
              <a:t> index is NOT the same as a PRIMARY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2F262-5D2C-437A-9959-175FE068C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It may contain duplicates</a:t>
            </a:r>
          </a:p>
          <a:p>
            <a:r>
              <a:rPr lang="en-CA" sz="2800" dirty="0"/>
              <a:t>It may contain gaps</a:t>
            </a:r>
          </a:p>
          <a:p>
            <a:r>
              <a:rPr lang="en-CA" sz="2800" dirty="0"/>
              <a:t>It can only be a single column</a:t>
            </a:r>
          </a:p>
        </p:txBody>
      </p:sp>
    </p:spTree>
    <p:extLst>
      <p:ext uri="{BB962C8B-B14F-4D97-AF65-F5344CB8AC3E}">
        <p14:creationId xmlns:p14="http://schemas.microsoft.com/office/powerpoint/2010/main" val="35255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20831-AEE2-45F6-A4D0-9E458B5C6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Query by index using </a:t>
            </a:r>
            <a:r>
              <a:rPr lang="en-CA" b="1" dirty="0">
                <a:latin typeface="Consolas" panose="020B0609020204030204" pitchFamily="49" charset="0"/>
              </a:rPr>
              <a:t>loc</a:t>
            </a:r>
            <a:r>
              <a:rPr lang="en-CA" dirty="0"/>
              <a:t> and </a:t>
            </a:r>
            <a:r>
              <a:rPr lang="en-CA" b="1" dirty="0" err="1">
                <a:latin typeface="Consolas" panose="020B0609020204030204" pitchFamily="49" charset="0"/>
              </a:rPr>
              <a:t>iloc</a:t>
            </a:r>
            <a:endParaRPr lang="en-CA" b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290D4-D244-4595-9B74-CF210F781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86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loc[</a:t>
            </a:r>
            <a:r>
              <a:rPr lang="en-US" sz="2800" i="1" dirty="0" err="1"/>
              <a:t>startRow</a:t>
            </a:r>
            <a:r>
              <a:rPr lang="en-US" sz="2800" dirty="0"/>
              <a:t> : </a:t>
            </a:r>
            <a:r>
              <a:rPr lang="en-US" sz="2800" i="1" dirty="0" err="1"/>
              <a:t>endRow</a:t>
            </a:r>
            <a:r>
              <a:rPr lang="en-US" sz="2800" dirty="0"/>
              <a:t>, </a:t>
            </a:r>
            <a:r>
              <a:rPr lang="en-US" sz="2800" i="1" dirty="0" err="1"/>
              <a:t>startColumnName</a:t>
            </a:r>
            <a:r>
              <a:rPr lang="en-US" sz="2800" dirty="0"/>
              <a:t> : </a:t>
            </a:r>
            <a:r>
              <a:rPr lang="en-US" sz="2800" i="1" dirty="0" err="1"/>
              <a:t>endColumnName</a:t>
            </a:r>
            <a:r>
              <a:rPr lang="en-US" sz="2800" dirty="0"/>
              <a:t>]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iloc</a:t>
            </a:r>
            <a:r>
              <a:rPr lang="en-US" sz="2800" dirty="0"/>
              <a:t>[</a:t>
            </a:r>
            <a:r>
              <a:rPr lang="en-US" sz="2800" i="1" dirty="0" err="1"/>
              <a:t>startRow</a:t>
            </a:r>
            <a:r>
              <a:rPr lang="en-US" sz="2800" dirty="0"/>
              <a:t> : </a:t>
            </a:r>
            <a:r>
              <a:rPr lang="en-US" sz="2800" i="1" dirty="0" err="1"/>
              <a:t>endRow</a:t>
            </a:r>
            <a:r>
              <a:rPr lang="en-US" sz="2800" dirty="0"/>
              <a:t>, </a:t>
            </a:r>
            <a:r>
              <a:rPr lang="en-US" sz="2800" i="1" dirty="0" err="1"/>
              <a:t>startColumnPosition</a:t>
            </a:r>
            <a:r>
              <a:rPr lang="en-US" sz="2800" dirty="0"/>
              <a:t> : </a:t>
            </a:r>
            <a:r>
              <a:rPr lang="en-US" sz="2800" i="1" dirty="0" err="1"/>
              <a:t>endColumnPosition</a:t>
            </a:r>
            <a:r>
              <a:rPr lang="en-US" sz="2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20308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20831-AEE2-45F6-A4D0-9E458B5C6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Query by index using </a:t>
            </a:r>
            <a:r>
              <a:rPr lang="en-CA" b="1" dirty="0">
                <a:latin typeface="Consolas" panose="020B0609020204030204" pitchFamily="49" charset="0"/>
              </a:rPr>
              <a:t>loc</a:t>
            </a:r>
            <a:r>
              <a:rPr lang="en-CA" dirty="0"/>
              <a:t> and </a:t>
            </a:r>
            <a:r>
              <a:rPr lang="en-CA" b="1" dirty="0" err="1">
                <a:latin typeface="Consolas" panose="020B0609020204030204" pitchFamily="49" charset="0"/>
              </a:rPr>
              <a:t>iloc</a:t>
            </a:r>
            <a:endParaRPr lang="en-CA" b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290D4-D244-4595-9B74-CF210F781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86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Return the record with index = 0</a:t>
            </a:r>
          </a:p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</a:rPr>
              <a:t>players.loc</a:t>
            </a:r>
            <a:r>
              <a:rPr lang="en-US" sz="2800" dirty="0">
                <a:latin typeface="Consolas" panose="020B0609020204030204" pitchFamily="49" charset="0"/>
              </a:rPr>
              <a:t>[0,:]  			</a:t>
            </a:r>
            <a:r>
              <a:rPr lang="en-US" sz="2800" dirty="0" err="1">
                <a:latin typeface="Consolas" panose="020B0609020204030204" pitchFamily="49" charset="0"/>
              </a:rPr>
              <a:t>players.loc</a:t>
            </a:r>
            <a:r>
              <a:rPr lang="en-US" sz="2800" dirty="0">
                <a:latin typeface="Consolas" panose="020B0609020204030204" pitchFamily="49" charset="0"/>
              </a:rPr>
              <a:t>[0]</a:t>
            </a:r>
          </a:p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</a:rPr>
              <a:t>players.iloc</a:t>
            </a:r>
            <a:r>
              <a:rPr lang="en-US" sz="2800" dirty="0">
                <a:latin typeface="Consolas" panose="020B0609020204030204" pitchFamily="49" charset="0"/>
              </a:rPr>
              <a:t>[0,:]			</a:t>
            </a:r>
            <a:r>
              <a:rPr lang="en-US" sz="2800" dirty="0" err="1">
                <a:latin typeface="Consolas" panose="020B0609020204030204" pitchFamily="49" charset="0"/>
              </a:rPr>
              <a:t>players.iloc</a:t>
            </a:r>
            <a:r>
              <a:rPr lang="en-US" sz="2800" dirty="0">
                <a:latin typeface="Consolas" panose="020B0609020204030204" pitchFamily="49" charset="0"/>
              </a:rPr>
              <a:t>[0]</a:t>
            </a:r>
          </a:p>
          <a:p>
            <a:pPr marL="0" indent="0">
              <a:buNone/>
            </a:pPr>
            <a:endParaRPr 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/>
              <a:t>Return rows with index 0 or 2</a:t>
            </a:r>
          </a:p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</a:rPr>
              <a:t>players.loc</a:t>
            </a:r>
            <a:r>
              <a:rPr lang="en-US" sz="2800" dirty="0">
                <a:latin typeface="Consolas" panose="020B0609020204030204" pitchFamily="49" charset="0"/>
              </a:rPr>
              <a:t>[[0,2],:] 			</a:t>
            </a:r>
            <a:r>
              <a:rPr lang="en-US" sz="2800" dirty="0" err="1">
                <a:latin typeface="Consolas" panose="020B0609020204030204" pitchFamily="49" charset="0"/>
              </a:rPr>
              <a:t>players.loc</a:t>
            </a:r>
            <a:r>
              <a:rPr lang="en-US" sz="2800" dirty="0">
                <a:latin typeface="Consolas" panose="020B0609020204030204" pitchFamily="49" charset="0"/>
              </a:rPr>
              <a:t>[[0,2]] </a:t>
            </a:r>
          </a:p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</a:rPr>
              <a:t>players.iloc</a:t>
            </a:r>
            <a:r>
              <a:rPr lang="en-US" sz="2800" dirty="0">
                <a:latin typeface="Consolas" panose="020B0609020204030204" pitchFamily="49" charset="0"/>
              </a:rPr>
              <a:t>[[0,2],:]			</a:t>
            </a:r>
            <a:r>
              <a:rPr lang="en-US" sz="2800" dirty="0" err="1">
                <a:latin typeface="Consolas" panose="020B0609020204030204" pitchFamily="49" charset="0"/>
              </a:rPr>
              <a:t>players.iloc</a:t>
            </a:r>
            <a:r>
              <a:rPr lang="en-US" sz="2800" dirty="0">
                <a:latin typeface="Consolas" panose="020B0609020204030204" pitchFamily="49" charset="0"/>
              </a:rPr>
              <a:t>[[0,2]]</a:t>
            </a:r>
          </a:p>
        </p:txBody>
      </p:sp>
    </p:spTree>
    <p:extLst>
      <p:ext uri="{BB962C8B-B14F-4D97-AF65-F5344CB8AC3E}">
        <p14:creationId xmlns:p14="http://schemas.microsoft.com/office/powerpoint/2010/main" val="10951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20831-AEE2-45F6-A4D0-9E458B5C6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Query by index using </a:t>
            </a:r>
            <a:r>
              <a:rPr lang="en-CA" b="1" dirty="0">
                <a:latin typeface="Consolas" panose="020B0609020204030204" pitchFamily="49" charset="0"/>
              </a:rPr>
              <a:t>loc</a:t>
            </a:r>
            <a:r>
              <a:rPr lang="en-CA" dirty="0"/>
              <a:t> and </a:t>
            </a:r>
            <a:r>
              <a:rPr lang="en-CA" b="1" dirty="0" err="1">
                <a:latin typeface="Consolas" panose="020B0609020204030204" pitchFamily="49" charset="0"/>
              </a:rPr>
              <a:t>iloc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290D4-D244-4595-9B74-CF210F781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86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Select rows from index 2 to  4</a:t>
            </a:r>
          </a:p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</a:rPr>
              <a:t>players.loc</a:t>
            </a:r>
            <a:r>
              <a:rPr lang="en-US" sz="2800" dirty="0">
                <a:latin typeface="Consolas" panose="020B0609020204030204" pitchFamily="49" charset="0"/>
              </a:rPr>
              <a:t>[2:4,:] 		</a:t>
            </a:r>
            <a:r>
              <a:rPr lang="en-US" sz="2800" dirty="0" err="1">
                <a:latin typeface="Consolas" panose="020B0609020204030204" pitchFamily="49" charset="0"/>
              </a:rPr>
              <a:t>players.loc</a:t>
            </a:r>
            <a:r>
              <a:rPr lang="en-US" sz="2800" dirty="0">
                <a:latin typeface="Consolas" panose="020B0609020204030204" pitchFamily="49" charset="0"/>
              </a:rPr>
              <a:t>[2:4]</a:t>
            </a:r>
          </a:p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</a:rPr>
              <a:t>players.iloc</a:t>
            </a:r>
            <a:r>
              <a:rPr lang="en-US" sz="2800" dirty="0">
                <a:latin typeface="Consolas" panose="020B0609020204030204" pitchFamily="49" charset="0"/>
              </a:rPr>
              <a:t>[2:4,:]		</a:t>
            </a:r>
            <a:r>
              <a:rPr lang="en-US" sz="2800" dirty="0" err="1">
                <a:latin typeface="Consolas" panose="020B0609020204030204" pitchFamily="49" charset="0"/>
              </a:rPr>
              <a:t>players.iloc</a:t>
            </a:r>
            <a:r>
              <a:rPr lang="en-US" sz="2800" dirty="0">
                <a:latin typeface="Consolas" panose="020B0609020204030204" pitchFamily="49" charset="0"/>
              </a:rPr>
              <a:t>[2:4]</a:t>
            </a:r>
          </a:p>
          <a:p>
            <a:pPr marL="0" indent="0">
              <a:buNone/>
            </a:pPr>
            <a:endParaRPr 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/>
              <a:t>Return rows starting from index 2 to end </a:t>
            </a:r>
          </a:p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</a:rPr>
              <a:t>players.loc</a:t>
            </a:r>
            <a:r>
              <a:rPr lang="en-US" sz="2800" dirty="0">
                <a:latin typeface="Consolas" panose="020B0609020204030204" pitchFamily="49" charset="0"/>
              </a:rPr>
              <a:t>[2:,:] 			</a:t>
            </a:r>
            <a:r>
              <a:rPr lang="en-US" sz="2800" dirty="0" err="1">
                <a:latin typeface="Consolas" panose="020B0609020204030204" pitchFamily="49" charset="0"/>
              </a:rPr>
              <a:t>players.loc</a:t>
            </a:r>
            <a:r>
              <a:rPr lang="en-US" sz="2800" dirty="0">
                <a:latin typeface="Consolas" panose="020B0609020204030204" pitchFamily="49" charset="0"/>
              </a:rPr>
              <a:t>[2:]		</a:t>
            </a:r>
          </a:p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</a:rPr>
              <a:t>players.iloc</a:t>
            </a:r>
            <a:r>
              <a:rPr lang="en-US" sz="2800" dirty="0">
                <a:latin typeface="Consolas" panose="020B0609020204030204" pitchFamily="49" charset="0"/>
              </a:rPr>
              <a:t>[2:,:]			</a:t>
            </a:r>
            <a:r>
              <a:rPr lang="en-US" sz="2800" dirty="0" err="1">
                <a:latin typeface="Consolas" panose="020B0609020204030204" pitchFamily="49" charset="0"/>
              </a:rPr>
              <a:t>players.iloc</a:t>
            </a:r>
            <a:r>
              <a:rPr lang="en-US" sz="2800" dirty="0">
                <a:latin typeface="Consolas" panose="020B0609020204030204" pitchFamily="49" charset="0"/>
              </a:rPr>
              <a:t>[2:]</a:t>
            </a:r>
          </a:p>
        </p:txBody>
      </p:sp>
    </p:spTree>
    <p:extLst>
      <p:ext uri="{BB962C8B-B14F-4D97-AF65-F5344CB8AC3E}">
        <p14:creationId xmlns:p14="http://schemas.microsoft.com/office/powerpoint/2010/main" val="2252459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2B65FB0-6F7A-489A-84B4-4CE46E738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2"/>
            <a:ext cx="7319175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See it in action!</a:t>
            </a:r>
          </a:p>
        </p:txBody>
      </p:sp>
      <p:pic>
        <p:nvPicPr>
          <p:cNvPr id="7" name="Graphic 6" descr="Clapper board">
            <a:extLst>
              <a:ext uri="{FF2B5EF4-FFF2-40B4-BE49-F238E27FC236}">
                <a16:creationId xmlns:a16="http://schemas.microsoft.com/office/drawing/2014/main" id="{5A86F950-10DB-4C3E-9BE1-C4C32BCEB1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6410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C3030E6-2979-46A2-ADBE-69580F48C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SELECT * FROM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29FA61-78AF-4133-B27B-A32AF2E0A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8203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20831-AEE2-45F6-A4D0-9E458B5C6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SELECT * FROM players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290D4-D244-4595-9B74-CF210F781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86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players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print(players)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players.loc</a:t>
            </a:r>
            <a:r>
              <a:rPr lang="en-US" sz="2400" dirty="0">
                <a:latin typeface="Consolas" panose="020B0609020204030204" pitchFamily="49" charset="0"/>
              </a:rPr>
              <a:t>[:,:]				</a:t>
            </a:r>
            <a:r>
              <a:rPr lang="en-US" sz="2400" dirty="0" err="1">
                <a:latin typeface="Consolas" panose="020B0609020204030204" pitchFamily="49" charset="0"/>
              </a:rPr>
              <a:t>players.loc</a:t>
            </a:r>
            <a:r>
              <a:rPr lang="en-US" sz="2400" dirty="0">
                <a:latin typeface="Consolas" panose="020B0609020204030204" pitchFamily="49" charset="0"/>
              </a:rPr>
              <a:t>[:]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players.iloc</a:t>
            </a:r>
            <a:r>
              <a:rPr lang="en-US" sz="2400" dirty="0">
                <a:latin typeface="Consolas" panose="020B0609020204030204" pitchFamily="49" charset="0"/>
              </a:rPr>
              <a:t>[:,:]			</a:t>
            </a:r>
            <a:r>
              <a:rPr lang="en-US" sz="2400" dirty="0" err="1">
                <a:latin typeface="Consolas" panose="020B0609020204030204" pitchFamily="49" charset="0"/>
              </a:rPr>
              <a:t>players.iloc</a:t>
            </a:r>
            <a:r>
              <a:rPr lang="en-US" sz="2400" dirty="0">
                <a:latin typeface="Consolas" panose="020B0609020204030204" pitchFamily="49" charset="0"/>
              </a:rPr>
              <a:t>[:]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players.loc</a:t>
            </a:r>
            <a:r>
              <a:rPr lang="en-US" sz="2400" dirty="0">
                <a:latin typeface="Consolas" panose="020B0609020204030204" pitchFamily="49" charset="0"/>
              </a:rPr>
              <a:t>[0:len(players),:]	</a:t>
            </a:r>
            <a:r>
              <a:rPr lang="en-US" sz="2400" dirty="0" err="1">
                <a:latin typeface="Consolas" panose="020B0609020204030204" pitchFamily="49" charset="0"/>
              </a:rPr>
              <a:t>players.loc</a:t>
            </a:r>
            <a:r>
              <a:rPr lang="en-US" sz="2400" dirty="0">
                <a:latin typeface="Consolas" panose="020B0609020204030204" pitchFamily="49" charset="0"/>
              </a:rPr>
              <a:t>[0:len(players)]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players.iloc</a:t>
            </a:r>
            <a:r>
              <a:rPr lang="en-US" sz="2400" dirty="0">
                <a:latin typeface="Consolas" panose="020B0609020204030204" pitchFamily="49" charset="0"/>
              </a:rPr>
              <a:t>[0:len(players),:]	</a:t>
            </a:r>
            <a:r>
              <a:rPr lang="en-US" sz="2400" dirty="0" err="1">
                <a:latin typeface="Consolas" panose="020B0609020204030204" pitchFamily="49" charset="0"/>
              </a:rPr>
              <a:t>players.iloc</a:t>
            </a:r>
            <a:r>
              <a:rPr lang="en-US" sz="2400" dirty="0">
                <a:latin typeface="Consolas" panose="020B0609020204030204" pitchFamily="49" charset="0"/>
              </a:rPr>
              <a:t>[0:len(players)]</a:t>
            </a:r>
          </a:p>
          <a:p>
            <a:pPr marL="0" indent="0">
              <a:buNone/>
            </a:pP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905412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20831-AEE2-45F6-A4D0-9E458B5C6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SELECT * FROM players ORDER BY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290D4-D244-4595-9B74-CF210F781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86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players.sort_values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last_name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players.loc</a:t>
            </a:r>
            <a:r>
              <a:rPr lang="en-US" dirty="0">
                <a:latin typeface="Consolas" panose="020B0609020204030204" pitchFamily="49" charset="0"/>
              </a:rPr>
              <a:t>[:,:].</a:t>
            </a:r>
            <a:r>
              <a:rPr lang="en-US" dirty="0" err="1">
                <a:latin typeface="Consolas" panose="020B0609020204030204" pitchFamily="49" charset="0"/>
              </a:rPr>
              <a:t>sort_values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last_name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players.sort_values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last_name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       ascending=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players.sort_values</a:t>
            </a:r>
            <a:r>
              <a:rPr lang="en-US" dirty="0">
                <a:latin typeface="Consolas" panose="020B0609020204030204" pitchFamily="49" charset="0"/>
              </a:rPr>
              <a:t>([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'last_name'</a:t>
            </a:r>
            <a:r>
              <a:rPr lang="en-US" dirty="0"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first_name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players.sort_values</a:t>
            </a:r>
            <a:r>
              <a:rPr lang="en-US" dirty="0">
                <a:latin typeface="Consolas" panose="020B0609020204030204" pitchFamily="49" charset="0"/>
              </a:rPr>
              <a:t>([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'last_name'</a:t>
            </a:r>
            <a:r>
              <a:rPr lang="en-US" dirty="0"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first_name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	  ascending=[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en-US" dirty="0" err="1"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363076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20831-AEE2-45F6-A4D0-9E458B5C6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SELECT </a:t>
            </a:r>
            <a:r>
              <a:rPr lang="en-CA" dirty="0" err="1"/>
              <a:t>last_name</a:t>
            </a:r>
            <a:r>
              <a:rPr lang="en-CA" dirty="0"/>
              <a:t> FROM players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290D4-D244-4595-9B74-CF210F781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86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players[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last_name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players.last_name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players.loc</a:t>
            </a:r>
            <a:r>
              <a:rPr lang="en-US" sz="2400" dirty="0">
                <a:latin typeface="Consolas" panose="020B0609020204030204" pitchFamily="49" charset="0"/>
              </a:rPr>
              <a:t>[:,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last_name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players.iloc</a:t>
            </a:r>
            <a:r>
              <a:rPr lang="en-US" sz="2400" dirty="0">
                <a:latin typeface="Consolas" panose="020B0609020204030204" pitchFamily="49" charset="0"/>
              </a:rPr>
              <a:t>[:,1]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players.iloc</a:t>
            </a:r>
            <a:r>
              <a:rPr lang="en-US" sz="2400" dirty="0">
                <a:latin typeface="Consolas" panose="020B0609020204030204" pitchFamily="49" charset="0"/>
              </a:rPr>
              <a:t>[:,-6]</a:t>
            </a:r>
          </a:p>
        </p:txBody>
      </p:sp>
    </p:spTree>
    <p:extLst>
      <p:ext uri="{BB962C8B-B14F-4D97-AF65-F5344CB8AC3E}">
        <p14:creationId xmlns:p14="http://schemas.microsoft.com/office/powerpoint/2010/main" val="3740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1E208-63B6-4BDC-B0FC-D0D00F122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First you need a table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89AA81-3D96-4694-836D-8A419FEA0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60103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20831-AEE2-45F6-A4D0-9E458B5C6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SELECT </a:t>
            </a:r>
            <a:r>
              <a:rPr lang="en-CA" dirty="0" err="1"/>
              <a:t>last_name</a:t>
            </a:r>
            <a:r>
              <a:rPr lang="en-CA" dirty="0"/>
              <a:t>, salary FROM players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290D4-D244-4595-9B74-CF210F781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86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players[[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last_name'</a:t>
            </a:r>
            <a:r>
              <a:rPr lang="en-US" sz="2400" dirty="0" err="1">
                <a:latin typeface="Consolas" panose="020B0609020204030204" pitchFamily="49" charset="0"/>
              </a:rPr>
              <a:t>,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'salary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latin typeface="Consolas" panose="020B0609020204030204" pitchFamily="49" charset="0"/>
              </a:rPr>
              <a:t>]]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players.loc</a:t>
            </a:r>
            <a:r>
              <a:rPr lang="en-US" sz="2400" dirty="0">
                <a:latin typeface="Consolas" panose="020B0609020204030204" pitchFamily="49" charset="0"/>
              </a:rPr>
              <a:t>[:,[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last_name'</a:t>
            </a:r>
            <a:r>
              <a:rPr lang="en-US" sz="2400" dirty="0" err="1">
                <a:latin typeface="Consolas" panose="020B0609020204030204" pitchFamily="49" charset="0"/>
              </a:rPr>
              <a:t>,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'salary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latin typeface="Consolas" panose="020B0609020204030204" pitchFamily="49" charset="0"/>
              </a:rPr>
              <a:t>]]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players.iloc</a:t>
            </a:r>
            <a:r>
              <a:rPr lang="en-US" sz="2400" dirty="0">
                <a:latin typeface="Consolas" panose="020B0609020204030204" pitchFamily="49" charset="0"/>
              </a:rPr>
              <a:t>[:,[1,5]]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players.iloc</a:t>
            </a:r>
            <a:r>
              <a:rPr lang="en-US" sz="2400" dirty="0">
                <a:latin typeface="Consolas" panose="020B0609020204030204" pitchFamily="49" charset="0"/>
              </a:rPr>
              <a:t>[:,[-6,-2]]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63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20831-AEE2-45F6-A4D0-9E458B5C6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Cool things SQL can't do!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290D4-D244-4595-9B74-CF210F781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86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Return a range of columns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players.iloc</a:t>
            </a:r>
            <a:r>
              <a:rPr lang="en-US" sz="2400" dirty="0">
                <a:latin typeface="Consolas" panose="020B0609020204030204" pitchFamily="49" charset="0"/>
              </a:rPr>
              <a:t>[:,1:4]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players.iloc</a:t>
            </a:r>
            <a:r>
              <a:rPr lang="en-US" sz="2400" dirty="0">
                <a:latin typeface="Consolas" panose="020B0609020204030204" pitchFamily="49" charset="0"/>
              </a:rPr>
              <a:t>[:,-6:-3]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players.loc</a:t>
            </a:r>
            <a:r>
              <a:rPr lang="en-US" sz="2400" dirty="0">
                <a:latin typeface="Consolas" panose="020B0609020204030204" pitchFamily="49" charset="0"/>
              </a:rPr>
              <a:t>[:,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last_name'</a:t>
            </a:r>
            <a:r>
              <a:rPr lang="en-US" sz="2400" dirty="0" err="1">
                <a:latin typeface="Consolas" panose="020B0609020204030204" pitchFamily="49" charset="0"/>
              </a:rPr>
              <a:t>: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'salary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/>
              <a:t>Return range of columns from specified position to end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players.iloc</a:t>
            </a:r>
            <a:r>
              <a:rPr lang="en-US" sz="2400" dirty="0">
                <a:latin typeface="Consolas" panose="020B0609020204030204" pitchFamily="49" charset="0"/>
              </a:rPr>
              <a:t>[:,3:]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players.loc</a:t>
            </a:r>
            <a:r>
              <a:rPr lang="en-US" sz="2400" dirty="0">
                <a:latin typeface="Consolas" panose="020B0609020204030204" pitchFamily="49" charset="0"/>
              </a:rPr>
              <a:t>[:,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last_name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latin typeface="Consolas" panose="020B0609020204030204" pitchFamily="49" charset="0"/>
              </a:rPr>
              <a:t>:]</a:t>
            </a:r>
          </a:p>
        </p:txBody>
      </p:sp>
    </p:spTree>
    <p:extLst>
      <p:ext uri="{BB962C8B-B14F-4D97-AF65-F5344CB8AC3E}">
        <p14:creationId xmlns:p14="http://schemas.microsoft.com/office/powerpoint/2010/main" val="224357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68CA7-FB34-4A67-ABBD-3A0887770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Here's a cool Pandas query trick!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3C6B3-A953-47D5-8558-08741C01B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players.iloc</a:t>
            </a:r>
            <a:r>
              <a:rPr lang="en-US" sz="2400" dirty="0">
                <a:latin typeface="Consolas" panose="020B0609020204030204" pitchFamily="49" charset="0"/>
              </a:rPr>
              <a:t>[:,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	 [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for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in range(1,3)]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	</a:t>
            </a:r>
            <a:r>
              <a:rPr lang="en-US" sz="2400">
                <a:latin typeface="Consolas" panose="020B0609020204030204" pitchFamily="49" charset="0"/>
              </a:rPr>
              <a:t> ]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players.iloc</a:t>
            </a:r>
            <a:r>
              <a:rPr lang="en-US" sz="2400" dirty="0">
                <a:latin typeface="Consolas" panose="020B0609020204030204" pitchFamily="49" charset="0"/>
              </a:rPr>
              <a:t>[:,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[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for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in range(1,3)] +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		 [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for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in range(5,7)]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		 ]</a:t>
            </a:r>
            <a:endParaRPr lang="en-CA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07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2B65FB0-6F7A-489A-84B4-4CE46E738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2"/>
            <a:ext cx="7319175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See it in action!</a:t>
            </a:r>
          </a:p>
        </p:txBody>
      </p:sp>
      <p:pic>
        <p:nvPicPr>
          <p:cNvPr id="7" name="Graphic 6" descr="Clapper board">
            <a:extLst>
              <a:ext uri="{FF2B5EF4-FFF2-40B4-BE49-F238E27FC236}">
                <a16:creationId xmlns:a16="http://schemas.microsoft.com/office/drawing/2014/main" id="{5A86F950-10DB-4C3E-9BE1-C4C32BCEB1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92676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C3030E6-2979-46A2-ADBE-69580F48C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SELECT * FROM WHERE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29FA61-78AF-4133-B27B-A32AF2E0A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844951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20831-AEE2-45F6-A4D0-9E458B5C6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team = 'VAN'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290D4-D244-4595-9B74-CF210F781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86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players[</a:t>
            </a:r>
            <a:r>
              <a:rPr lang="en-US" sz="2800" dirty="0" err="1">
                <a:latin typeface="Consolas" panose="020B0609020204030204" pitchFamily="49" charset="0"/>
              </a:rPr>
              <a:t>players.team</a:t>
            </a:r>
            <a:r>
              <a:rPr lang="en-US" sz="2800" dirty="0">
                <a:latin typeface="Consolas" panose="020B0609020204030204" pitchFamily="49" charset="0"/>
              </a:rPr>
              <a:t> == 'VAN']</a:t>
            </a:r>
          </a:p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</a:rPr>
              <a:t>players.loc</a:t>
            </a:r>
            <a:r>
              <a:rPr lang="en-US" sz="2800" dirty="0">
                <a:latin typeface="Consolas" panose="020B0609020204030204" pitchFamily="49" charset="0"/>
              </a:rPr>
              <a:t>[</a:t>
            </a:r>
            <a:r>
              <a:rPr lang="en-US" sz="2800" dirty="0" err="1">
                <a:latin typeface="Consolas" panose="020B0609020204030204" pitchFamily="49" charset="0"/>
              </a:rPr>
              <a:t>players.team</a:t>
            </a:r>
            <a:r>
              <a:rPr lang="en-US" sz="2800" dirty="0">
                <a:latin typeface="Consolas" panose="020B0609020204030204" pitchFamily="49" charset="0"/>
              </a:rPr>
              <a:t> == 'VAN']</a:t>
            </a:r>
          </a:p>
          <a:p>
            <a:pPr marL="0" indent="0">
              <a:buNone/>
            </a:pPr>
            <a:endParaRPr 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</a:rPr>
              <a:t>players.query</a:t>
            </a:r>
            <a:r>
              <a:rPr lang="en-US" sz="2800" dirty="0">
                <a:latin typeface="Consolas" panose="020B0609020204030204" pitchFamily="49" charset="0"/>
              </a:rPr>
              <a:t>("team == 'VAN'")</a:t>
            </a:r>
          </a:p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</a:rPr>
              <a:t>players.query</a:t>
            </a:r>
            <a:r>
              <a:rPr lang="en-US" sz="2800" dirty="0">
                <a:latin typeface="Consolas" panose="020B0609020204030204" pitchFamily="49" charset="0"/>
              </a:rPr>
              <a:t>('team == "VAN"')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77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20831-AEE2-45F6-A4D0-9E458B5C6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salary &gt; 1000000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290D4-D244-4595-9B74-CF210F781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86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players[</a:t>
            </a:r>
            <a:r>
              <a:rPr lang="en-US" sz="2800" dirty="0" err="1">
                <a:latin typeface="Consolas" panose="020B0609020204030204" pitchFamily="49" charset="0"/>
              </a:rPr>
              <a:t>players.salary</a:t>
            </a:r>
            <a:r>
              <a:rPr lang="en-US" sz="2800" dirty="0">
                <a:latin typeface="Consolas" panose="020B0609020204030204" pitchFamily="49" charset="0"/>
              </a:rPr>
              <a:t> &gt; 1000000]</a:t>
            </a:r>
          </a:p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</a:rPr>
              <a:t>players.loc</a:t>
            </a:r>
            <a:r>
              <a:rPr lang="en-US" sz="2800" dirty="0">
                <a:latin typeface="Consolas" panose="020B0609020204030204" pitchFamily="49" charset="0"/>
              </a:rPr>
              <a:t>[</a:t>
            </a:r>
            <a:r>
              <a:rPr lang="en-US" sz="2800" dirty="0" err="1">
                <a:latin typeface="Consolas" panose="020B0609020204030204" pitchFamily="49" charset="0"/>
              </a:rPr>
              <a:t>players.salary</a:t>
            </a:r>
            <a:r>
              <a:rPr lang="en-US" sz="2800" dirty="0">
                <a:latin typeface="Consolas" panose="020B0609020204030204" pitchFamily="49" charset="0"/>
              </a:rPr>
              <a:t> &gt; 1000000]</a:t>
            </a:r>
          </a:p>
          <a:p>
            <a:pPr marL="0" indent="0">
              <a:buNone/>
            </a:pPr>
            <a:endParaRPr 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</a:rPr>
              <a:t>players.query</a:t>
            </a:r>
            <a:r>
              <a:rPr lang="en-US" sz="2800" dirty="0">
                <a:latin typeface="Consolas" panose="020B0609020204030204" pitchFamily="49" charset="0"/>
              </a:rPr>
              <a:t>('salary &gt; 1000000')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4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20831-AEE2-45F6-A4D0-9E458B5C6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position IN ('C', 'LW', 'RW')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290D4-D244-4595-9B74-CF210F781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86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players[</a:t>
            </a:r>
            <a:r>
              <a:rPr lang="en-US" sz="2800" dirty="0" err="1">
                <a:latin typeface="Consolas" panose="020B0609020204030204" pitchFamily="49" charset="0"/>
              </a:rPr>
              <a:t>players.position.</a:t>
            </a:r>
            <a:r>
              <a:rPr lang="en-US" sz="2800" b="1" dirty="0" err="1">
                <a:latin typeface="Consolas" panose="020B0609020204030204" pitchFamily="49" charset="0"/>
              </a:rPr>
              <a:t>isin</a:t>
            </a:r>
            <a:r>
              <a:rPr lang="en-US" sz="2800" dirty="0">
                <a:latin typeface="Consolas" panose="020B0609020204030204" pitchFamily="49" charset="0"/>
              </a:rPr>
              <a:t>(['C','LW','RW'])]</a:t>
            </a:r>
          </a:p>
          <a:p>
            <a:pPr marL="0" indent="0">
              <a:buNone/>
            </a:pPr>
            <a:endParaRPr 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</a:rPr>
              <a:t>players.loc</a:t>
            </a:r>
            <a:r>
              <a:rPr lang="en-US" sz="2800" dirty="0">
                <a:latin typeface="Consolas" panose="020B0609020204030204" pitchFamily="49" charset="0"/>
              </a:rPr>
              <a:t>[</a:t>
            </a:r>
            <a:r>
              <a:rPr lang="en-US" sz="2800" dirty="0" err="1">
                <a:latin typeface="Consolas" panose="020B0609020204030204" pitchFamily="49" charset="0"/>
              </a:rPr>
              <a:t>players.position.</a:t>
            </a:r>
            <a:r>
              <a:rPr lang="en-US" sz="2800" b="1" dirty="0" err="1">
                <a:latin typeface="Consolas" panose="020B0609020204030204" pitchFamily="49" charset="0"/>
              </a:rPr>
              <a:t>isin</a:t>
            </a:r>
            <a:r>
              <a:rPr lang="en-US" sz="2800" dirty="0">
                <a:latin typeface="Consolas" panose="020B0609020204030204" pitchFamily="49" charset="0"/>
              </a:rPr>
              <a:t>(['C','LW','RW'])]</a:t>
            </a:r>
          </a:p>
        </p:txBody>
      </p:sp>
    </p:spTree>
    <p:extLst>
      <p:ext uri="{BB962C8B-B14F-4D97-AF65-F5344CB8AC3E}">
        <p14:creationId xmlns:p14="http://schemas.microsoft.com/office/powerpoint/2010/main" val="246984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20831-AEE2-45F6-A4D0-9E458B5C6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position NOT IN ('C','LW','RW')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290D4-D244-4595-9B74-CF210F781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86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players[</a:t>
            </a:r>
            <a:r>
              <a:rPr lang="en-US" sz="2800" b="1" dirty="0">
                <a:latin typeface="Consolas" panose="020B0609020204030204" pitchFamily="49" charset="0"/>
              </a:rPr>
              <a:t>~</a:t>
            </a:r>
            <a:r>
              <a:rPr lang="en-US" sz="2800" dirty="0" err="1">
                <a:latin typeface="Consolas" panose="020B0609020204030204" pitchFamily="49" charset="0"/>
              </a:rPr>
              <a:t>players.position.isin</a:t>
            </a:r>
            <a:r>
              <a:rPr lang="en-US" sz="2800" dirty="0">
                <a:latin typeface="Consolas" panose="020B0609020204030204" pitchFamily="49" charset="0"/>
              </a:rPr>
              <a:t>(['C','LW','RW'])]</a:t>
            </a:r>
          </a:p>
          <a:p>
            <a:pPr marL="0" indent="0">
              <a:buNone/>
            </a:pPr>
            <a:endParaRPr 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</a:rPr>
              <a:t>players.loc</a:t>
            </a:r>
            <a:r>
              <a:rPr lang="en-US" sz="2800" dirty="0">
                <a:latin typeface="Consolas" panose="020B0609020204030204" pitchFamily="49" charset="0"/>
              </a:rPr>
              <a:t>[</a:t>
            </a:r>
            <a:r>
              <a:rPr lang="en-US" sz="2800" b="1" dirty="0">
                <a:latin typeface="Consolas" panose="020B0609020204030204" pitchFamily="49" charset="0"/>
              </a:rPr>
              <a:t>~</a:t>
            </a:r>
            <a:r>
              <a:rPr lang="en-US" sz="2800" dirty="0" err="1">
                <a:latin typeface="Consolas" panose="020B0609020204030204" pitchFamily="49" charset="0"/>
              </a:rPr>
              <a:t>players.position.isin</a:t>
            </a:r>
            <a:r>
              <a:rPr lang="en-US" sz="2800" dirty="0">
                <a:latin typeface="Consolas" panose="020B0609020204030204" pitchFamily="49" charset="0"/>
              </a:rPr>
              <a:t>(['C','LW','RW'])]</a:t>
            </a:r>
          </a:p>
        </p:txBody>
      </p:sp>
    </p:spTree>
    <p:extLst>
      <p:ext uri="{BB962C8B-B14F-4D97-AF65-F5344CB8AC3E}">
        <p14:creationId xmlns:p14="http://schemas.microsoft.com/office/powerpoint/2010/main" val="77584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20831-AEE2-45F6-A4D0-9E458B5C6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712428" cy="1450757"/>
          </a:xfrm>
        </p:spPr>
        <p:txBody>
          <a:bodyPr/>
          <a:lstStyle/>
          <a:p>
            <a:r>
              <a:rPr lang="en-US" dirty="0"/>
              <a:t>WHERE team = 'VAN' OR position = 'C'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290D4-D244-4595-9B74-CF210F781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698" y="1825625"/>
            <a:ext cx="10515600" cy="48386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OR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players[(</a:t>
            </a:r>
            <a:r>
              <a:rPr lang="en-US" sz="2400" dirty="0" err="1">
                <a:latin typeface="Consolas" panose="020B0609020204030204" pitchFamily="49" charset="0"/>
              </a:rPr>
              <a:t>players.team</a:t>
            </a:r>
            <a:r>
              <a:rPr lang="en-US" sz="2400" dirty="0">
                <a:latin typeface="Consolas" panose="020B0609020204030204" pitchFamily="49" charset="0"/>
              </a:rPr>
              <a:t>=='VAN') | (</a:t>
            </a:r>
            <a:r>
              <a:rPr lang="en-US" sz="2400" dirty="0" err="1">
                <a:latin typeface="Consolas" panose="020B0609020204030204" pitchFamily="49" charset="0"/>
              </a:rPr>
              <a:t>players.position</a:t>
            </a:r>
            <a:r>
              <a:rPr lang="en-US" sz="2400" dirty="0">
                <a:latin typeface="Consolas" panose="020B0609020204030204" pitchFamily="49" charset="0"/>
              </a:rPr>
              <a:t>=='C')]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players.query</a:t>
            </a:r>
            <a:r>
              <a:rPr lang="en-US" sz="2400" dirty="0">
                <a:latin typeface="Consolas" panose="020B0609020204030204" pitchFamily="49" charset="0"/>
              </a:rPr>
              <a:t>('(team=="VAN") or (position == "C")')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/>
              <a:t>AND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players[(</a:t>
            </a:r>
            <a:r>
              <a:rPr lang="en-US" sz="2400" dirty="0" err="1">
                <a:latin typeface="Consolas" panose="020B0609020204030204" pitchFamily="49" charset="0"/>
              </a:rPr>
              <a:t>players.team</a:t>
            </a:r>
            <a:r>
              <a:rPr lang="en-US" sz="2400" dirty="0">
                <a:latin typeface="Consolas" panose="020B0609020204030204" pitchFamily="49" charset="0"/>
              </a:rPr>
              <a:t>=='VAN') &amp; (</a:t>
            </a:r>
            <a:r>
              <a:rPr lang="en-US" sz="2400" dirty="0" err="1">
                <a:latin typeface="Consolas" panose="020B0609020204030204" pitchFamily="49" charset="0"/>
              </a:rPr>
              <a:t>players.position</a:t>
            </a:r>
            <a:r>
              <a:rPr lang="en-US" sz="2400" dirty="0">
                <a:latin typeface="Consolas" panose="020B0609020204030204" pitchFamily="49" charset="0"/>
              </a:rPr>
              <a:t>=='C')]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players.query</a:t>
            </a:r>
            <a:r>
              <a:rPr lang="en-US" sz="2400" dirty="0">
                <a:latin typeface="Consolas" panose="020B0609020204030204" pitchFamily="49" charset="0"/>
              </a:rPr>
              <a:t>('(team=="VAN") and (position == "C")')</a:t>
            </a:r>
          </a:p>
        </p:txBody>
      </p:sp>
    </p:spTree>
    <p:extLst>
      <p:ext uri="{BB962C8B-B14F-4D97-AF65-F5344CB8AC3E}">
        <p14:creationId xmlns:p14="http://schemas.microsoft.com/office/powerpoint/2010/main" val="71470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352C10-470A-488F-BE93-EDFFE2A48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SQL Table =&gt; Pandas </a:t>
            </a:r>
            <a:r>
              <a:rPr lang="en-CA" dirty="0" err="1"/>
              <a:t>DataFrame</a:t>
            </a:r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C20463-9CBD-477F-B8BB-BD83299A0D3D}"/>
              </a:ext>
            </a:extLst>
          </p:cNvPr>
          <p:cNvSpPr/>
          <p:nvPr/>
        </p:nvSpPr>
        <p:spPr>
          <a:xfrm>
            <a:off x="838200" y="1690688"/>
            <a:ext cx="103060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 TABLE players (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	VARCHAR(30),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		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	VARCHAR(30),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	 	 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team 		VARCHAR(3),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		 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position 	VARCHAR(2),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		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jersey_number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INT,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		 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salary 	DECIMAL,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		 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birthdate 	DATETIME)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B565B8-2984-4581-84CD-A15FE42D1461}"/>
              </a:ext>
            </a:extLst>
          </p:cNvPr>
          <p:cNvSpPr/>
          <p:nvPr/>
        </p:nvSpPr>
        <p:spPr>
          <a:xfrm>
            <a:off x="838200" y="3821876"/>
            <a:ext cx="124967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column_names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CA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dirty="0" err="1">
                <a:solidFill>
                  <a:srgbClr val="FF0000"/>
                </a:solidFill>
                <a:latin typeface="Consolas" panose="020B0609020204030204" pitchFamily="49" charset="0"/>
              </a:rPr>
              <a:t>first_name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		 </a:t>
            </a:r>
            <a:r>
              <a:rPr lang="en-CA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dirty="0" err="1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CA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ast</a:t>
            </a:r>
            <a:r>
              <a:rPr lang="en-CA" dirty="0" err="1">
                <a:solidFill>
                  <a:srgbClr val="FF0000"/>
                </a:solidFill>
                <a:latin typeface="Consolas" panose="020B0609020204030204" pitchFamily="49" charset="0"/>
              </a:rPr>
              <a:t>_name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		 </a:t>
            </a:r>
            <a:r>
              <a:rPr lang="en-CA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'team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	  	 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'position'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		 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CA" dirty="0" err="1">
                <a:solidFill>
                  <a:srgbClr val="FF0000"/>
                </a:solidFill>
                <a:latin typeface="Consolas" panose="020B0609020204030204" pitchFamily="49" charset="0"/>
              </a:rPr>
              <a:t>jersey_number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		 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'salary'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		 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'birthdate'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players = </a:t>
            </a:r>
            <a:r>
              <a:rPr lang="en-CA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pd.DataFrame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(columns=</a:t>
            </a:r>
            <a:r>
              <a:rPr lang="en-CA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column_names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CA" dirty="0">
              <a:latin typeface="Consolas" panose="020B0609020204030204" pitchFamily="49" charset="0"/>
            </a:endParaRP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631B32E2-3C2A-4DCD-9CBD-8800312633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283486"/>
              </p:ext>
            </p:extLst>
          </p:nvPr>
        </p:nvGraphicFramePr>
        <p:xfrm>
          <a:off x="5540374" y="3821876"/>
          <a:ext cx="6502400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04257745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4488992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578428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26867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first_name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last_name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birthdate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43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739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951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47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924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20831-AEE2-45F6-A4D0-9E458B5C6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</a:t>
            </a:r>
            <a:r>
              <a:rPr lang="en-US" dirty="0" err="1"/>
              <a:t>first_name</a:t>
            </a:r>
            <a:r>
              <a:rPr lang="en-US" dirty="0"/>
              <a:t> LIKE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290D4-D244-4595-9B74-CF210F781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86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LIKE 'Da%'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players[</a:t>
            </a:r>
            <a:r>
              <a:rPr lang="en-US" sz="2400" dirty="0" err="1">
                <a:latin typeface="Consolas" panose="020B0609020204030204" pitchFamily="49" charset="0"/>
              </a:rPr>
              <a:t>players.first_name.str.</a:t>
            </a:r>
            <a:r>
              <a:rPr lang="en-US" sz="2400" b="1" dirty="0" err="1">
                <a:latin typeface="Consolas" panose="020B0609020204030204" pitchFamily="49" charset="0"/>
              </a:rPr>
              <a:t>startswith</a:t>
            </a:r>
            <a:r>
              <a:rPr lang="en-US" sz="2400" dirty="0">
                <a:latin typeface="Consolas" panose="020B0609020204030204" pitchFamily="49" charset="0"/>
              </a:rPr>
              <a:t>('Da')]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LIKE '%a%'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players[</a:t>
            </a:r>
            <a:r>
              <a:rPr lang="en-US" sz="2400" dirty="0" err="1">
                <a:latin typeface="Consolas" panose="020B0609020204030204" pitchFamily="49" charset="0"/>
              </a:rPr>
              <a:t>players.first_name.str.</a:t>
            </a:r>
            <a:r>
              <a:rPr lang="en-US" sz="2400" b="1" dirty="0" err="1">
                <a:latin typeface="Consolas" panose="020B0609020204030204" pitchFamily="49" charset="0"/>
              </a:rPr>
              <a:t>contains</a:t>
            </a:r>
            <a:r>
              <a:rPr lang="en-US" sz="2400" dirty="0">
                <a:latin typeface="Consolas" panose="020B0609020204030204" pitchFamily="49" charset="0"/>
              </a:rPr>
              <a:t>('a')]</a:t>
            </a:r>
          </a:p>
        </p:txBody>
      </p:sp>
    </p:spTree>
    <p:extLst>
      <p:ext uri="{BB962C8B-B14F-4D97-AF65-F5344CB8AC3E}">
        <p14:creationId xmlns:p14="http://schemas.microsoft.com/office/powerpoint/2010/main" val="1572074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20831-AEE2-45F6-A4D0-9E458B5C6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Cool things SQL can't do!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290D4-D244-4595-9B74-CF210F781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86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Not sure which column you need to query? Just know that somewhere in that </a:t>
            </a:r>
            <a:r>
              <a:rPr lang="en-US" sz="2400" dirty="0" err="1"/>
              <a:t>DataFrame</a:t>
            </a:r>
            <a:r>
              <a:rPr lang="en-US" sz="2400" dirty="0"/>
              <a:t> is a column containing the value you are looking for?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Return the columns that contain the value VAN or MTL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players.loc</a:t>
            </a:r>
            <a:r>
              <a:rPr lang="en-US" sz="2400" dirty="0">
                <a:latin typeface="Consolas" panose="020B0609020204030204" pitchFamily="49" charset="0"/>
              </a:rPr>
              <a:t>[:,</a:t>
            </a:r>
            <a:r>
              <a:rPr lang="en-US" sz="2400" dirty="0" err="1">
                <a:latin typeface="Consolas" panose="020B0609020204030204" pitchFamily="49" charset="0"/>
              </a:rPr>
              <a:t>players.isin</a:t>
            </a:r>
            <a:r>
              <a:rPr lang="en-US" sz="2400" dirty="0">
                <a:latin typeface="Consolas" panose="020B0609020204030204" pitchFamily="49" charset="0"/>
              </a:rPr>
              <a:t>(['VAN','MTL']).any()]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4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2B65FB0-6F7A-489A-84B4-4CE46E738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2"/>
            <a:ext cx="7319175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See it in action!</a:t>
            </a:r>
          </a:p>
        </p:txBody>
      </p:sp>
      <p:pic>
        <p:nvPicPr>
          <p:cNvPr id="7" name="Graphic 6" descr="Clapper board">
            <a:extLst>
              <a:ext uri="{FF2B5EF4-FFF2-40B4-BE49-F238E27FC236}">
                <a16:creationId xmlns:a16="http://schemas.microsoft.com/office/drawing/2014/main" id="{5A86F950-10DB-4C3E-9BE1-C4C32BCEB1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25900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C3030E6-2979-46A2-ADBE-69580F48C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Aggregates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29FA61-78AF-4133-B27B-A32AF2E0A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96200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20831-AEE2-45F6-A4D0-9E458B5C6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SELECT COUNT(*) FROM players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290D4-D244-4595-9B74-CF210F781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86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</a:rPr>
              <a:t>len</a:t>
            </a:r>
            <a:r>
              <a:rPr lang="en-US" sz="2800" dirty="0">
                <a:latin typeface="Consolas" panose="020B0609020204030204" pitchFamily="49" charset="0"/>
              </a:rPr>
              <a:t>(players)</a:t>
            </a:r>
          </a:p>
          <a:p>
            <a:pPr marL="0" indent="0">
              <a:buNone/>
            </a:pPr>
            <a:endParaRPr 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/>
              <a:t>shape returns the number of rows and columns, by specifying 0 we only get the number of rows</a:t>
            </a:r>
          </a:p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</a:rPr>
              <a:t>players.shape</a:t>
            </a:r>
            <a:r>
              <a:rPr lang="en-US" sz="2800" dirty="0">
                <a:latin typeface="Consolas" panose="020B0609020204030204" pitchFamily="49" charset="0"/>
              </a:rPr>
              <a:t>[0]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0541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20831-AEE2-45F6-A4D0-9E458B5C6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SELECT COUNT(salary) FROM players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290D4-D244-4595-9B74-CF210F781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86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players['salary'].count()</a:t>
            </a:r>
          </a:p>
          <a:p>
            <a:pPr marL="0" indent="0">
              <a:buNone/>
            </a:pPr>
            <a:endParaRPr 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/>
              <a:t>notnull</a:t>
            </a:r>
            <a:r>
              <a:rPr lang="en-US" sz="2800" dirty="0"/>
              <a:t> returns True if the value is NOT NULL, since True is stored as 1, a SUM will return the number of salary values that are not null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sum(players['salary'].</a:t>
            </a:r>
            <a:r>
              <a:rPr lang="en-US" sz="2800" dirty="0" err="1">
                <a:latin typeface="Consolas" panose="020B0609020204030204" pitchFamily="49" charset="0"/>
              </a:rPr>
              <a:t>notnull</a:t>
            </a:r>
            <a:r>
              <a:rPr lang="en-US" sz="2800" dirty="0">
                <a:latin typeface="Consolas" panose="020B0609020204030204" pitchFamily="49" charset="0"/>
              </a:rPr>
              <a:t>())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2989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20831-AEE2-45F6-A4D0-9E458B5C6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SELECT COUNT(DISTINCT(team))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290D4-D244-4595-9B74-CF210F781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86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players['team'].</a:t>
            </a:r>
            <a:r>
              <a:rPr lang="en-US" sz="2800" dirty="0" err="1">
                <a:latin typeface="Consolas" panose="020B0609020204030204" pitchFamily="49" charset="0"/>
              </a:rPr>
              <a:t>nunique</a:t>
            </a:r>
            <a:r>
              <a:rPr lang="en-US" sz="2800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9492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20831-AEE2-45F6-A4D0-9E458B5C6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SELECT SUM(salary) FROM players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290D4-D244-4595-9B74-CF210F781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86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players['salary'].sum()</a:t>
            </a:r>
          </a:p>
          <a:p>
            <a:pPr marL="0" indent="0">
              <a:buNone/>
            </a:pPr>
            <a:endParaRPr 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players['salary'].</a:t>
            </a:r>
            <a:r>
              <a:rPr lang="en-US" sz="2800" dirty="0" err="1">
                <a:latin typeface="Consolas" panose="020B0609020204030204" pitchFamily="49" charset="0"/>
              </a:rPr>
              <a:t>agg</a:t>
            </a:r>
            <a:r>
              <a:rPr lang="en-US" sz="2800" dirty="0">
                <a:latin typeface="Consolas" panose="020B0609020204030204" pitchFamily="49" charset="0"/>
              </a:rPr>
              <a:t>('sum')</a:t>
            </a:r>
          </a:p>
        </p:txBody>
      </p:sp>
    </p:spTree>
    <p:extLst>
      <p:ext uri="{BB962C8B-B14F-4D97-AF65-F5344CB8AC3E}">
        <p14:creationId xmlns:p14="http://schemas.microsoft.com/office/powerpoint/2010/main" val="388836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20831-AEE2-45F6-A4D0-9E458B5C6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SELECT MAX(salary) FROM players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290D4-D244-4595-9B74-CF210F781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86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players['salary'].max()</a:t>
            </a:r>
          </a:p>
          <a:p>
            <a:pPr marL="0" indent="0">
              <a:buNone/>
            </a:pPr>
            <a:endParaRPr 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players['salary'].</a:t>
            </a:r>
            <a:r>
              <a:rPr lang="en-US" sz="2800" dirty="0" err="1">
                <a:latin typeface="Consolas" panose="020B0609020204030204" pitchFamily="49" charset="0"/>
              </a:rPr>
              <a:t>agg</a:t>
            </a:r>
            <a:r>
              <a:rPr lang="en-US" sz="2800" dirty="0">
                <a:latin typeface="Consolas" panose="020B0609020204030204" pitchFamily="49" charset="0"/>
              </a:rPr>
              <a:t>('max')</a:t>
            </a:r>
          </a:p>
        </p:txBody>
      </p:sp>
    </p:spTree>
    <p:extLst>
      <p:ext uri="{BB962C8B-B14F-4D97-AF65-F5344CB8AC3E}">
        <p14:creationId xmlns:p14="http://schemas.microsoft.com/office/powerpoint/2010/main" val="29202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20831-AEE2-45F6-A4D0-9E458B5C6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SELECT SUM(salary) FROM players </a:t>
            </a:r>
            <a:br>
              <a:rPr lang="en-CA" dirty="0"/>
            </a:br>
            <a:r>
              <a:rPr lang="en-CA" dirty="0"/>
              <a:t>GROUP BY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290D4-D244-4595-9B74-CF210F781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86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</a:rPr>
              <a:t>players.groupby</a:t>
            </a:r>
            <a:r>
              <a:rPr lang="en-US" sz="2800" dirty="0">
                <a:latin typeface="Consolas" panose="020B0609020204030204" pitchFamily="49" charset="0"/>
              </a:rPr>
              <a:t>(['team'])['salary'].sum()</a:t>
            </a:r>
          </a:p>
        </p:txBody>
      </p:sp>
    </p:spTree>
    <p:extLst>
      <p:ext uri="{BB962C8B-B14F-4D97-AF65-F5344CB8AC3E}">
        <p14:creationId xmlns:p14="http://schemas.microsoft.com/office/powerpoint/2010/main" val="298310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AC86F-17F7-4200-8836-0C45B8CDC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Susan! You forgot to specify datatypes!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31C5D-97F2-49ED-8219-9D07A0C47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/>
              <a:t>When you create the </a:t>
            </a:r>
            <a:r>
              <a:rPr lang="en-CA" sz="2400" dirty="0" err="1"/>
              <a:t>DataFrame</a:t>
            </a:r>
            <a:r>
              <a:rPr lang="en-CA" sz="2400" dirty="0"/>
              <a:t>, you can specify a single datatype for all columns using the parameter </a:t>
            </a:r>
            <a:r>
              <a:rPr lang="en-CA" sz="2400" b="1" dirty="0" err="1">
                <a:latin typeface="Consolas" panose="020B0609020204030204" pitchFamily="49" charset="0"/>
              </a:rPr>
              <a:t>dtype</a:t>
            </a:r>
            <a:r>
              <a:rPr lang="en-CA" sz="2400" dirty="0"/>
              <a:t> </a:t>
            </a:r>
          </a:p>
          <a:p>
            <a:endParaRPr lang="en-CA" sz="2400" dirty="0"/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players  = </a:t>
            </a:r>
            <a:r>
              <a:rPr lang="en-US" sz="2000" dirty="0" err="1">
                <a:latin typeface="Consolas" panose="020B0609020204030204" pitchFamily="49" charset="0"/>
              </a:rPr>
              <a:t>pd.DataFrame</a:t>
            </a:r>
            <a:r>
              <a:rPr lang="en-US" sz="2000" dirty="0">
                <a:latin typeface="Consolas" panose="020B0609020204030204" pitchFamily="49" charset="0"/>
              </a:rPr>
              <a:t>(columns=</a:t>
            </a:r>
            <a:r>
              <a:rPr lang="en-US" sz="2000" dirty="0" err="1">
                <a:latin typeface="Consolas" panose="020B0609020204030204" pitchFamily="49" charset="0"/>
              </a:rPr>
              <a:t>column_names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		 </a:t>
            </a:r>
            <a:r>
              <a:rPr lang="en-US" sz="2000" b="1" dirty="0" err="1">
                <a:latin typeface="Consolas" panose="020B0609020204030204" pitchFamily="49" charset="0"/>
              </a:rPr>
              <a:t>dtype</a:t>
            </a:r>
            <a:r>
              <a:rPr lang="en-US" sz="2000" b="1" dirty="0">
                <a:latin typeface="Consolas" panose="020B0609020204030204" pitchFamily="49" charset="0"/>
              </a:rPr>
              <a:t>=int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endParaRPr lang="en-CA" sz="2000" dirty="0">
              <a:latin typeface="Consolas" panose="020B0609020204030204" pitchFamily="49" charset="0"/>
            </a:endParaRPr>
          </a:p>
          <a:p>
            <a:endParaRPr lang="en-CA" sz="2400" dirty="0"/>
          </a:p>
          <a:p>
            <a:pPr marL="0" indent="0">
              <a:buNone/>
            </a:pPr>
            <a:r>
              <a:rPr lang="en-CA" sz="2400" dirty="0"/>
              <a:t>If you do not specify a value for </a:t>
            </a:r>
            <a:r>
              <a:rPr lang="en-CA" sz="2400" b="1" dirty="0" err="1">
                <a:latin typeface="Consolas" panose="020B0609020204030204" pitchFamily="49" charset="0"/>
              </a:rPr>
              <a:t>dtype</a:t>
            </a:r>
            <a:endParaRPr lang="en-CA" sz="2400" b="1" dirty="0">
              <a:latin typeface="Consolas" panose="020B0609020204030204" pitchFamily="49" charset="0"/>
            </a:endParaRPr>
          </a:p>
          <a:p>
            <a:pPr lvl="1"/>
            <a:r>
              <a:rPr lang="en-CA" sz="2000" dirty="0"/>
              <a:t>datatype is inferred based on data provided on </a:t>
            </a:r>
            <a:r>
              <a:rPr lang="en-CA" sz="2000" dirty="0" err="1"/>
              <a:t>DataFrame</a:t>
            </a:r>
            <a:r>
              <a:rPr lang="en-CA" sz="2000" dirty="0"/>
              <a:t> creation</a:t>
            </a:r>
          </a:p>
          <a:p>
            <a:pPr lvl="1"/>
            <a:r>
              <a:rPr lang="en-CA" sz="2000" dirty="0"/>
              <a:t>datatype is set to </a:t>
            </a:r>
            <a:r>
              <a:rPr lang="en-CA" sz="2000" b="1" i="1" dirty="0"/>
              <a:t>object</a:t>
            </a:r>
            <a:r>
              <a:rPr lang="en-CA" sz="2000" dirty="0"/>
              <a:t> if no data provided on </a:t>
            </a:r>
            <a:r>
              <a:rPr lang="en-CA" sz="2000" dirty="0" err="1"/>
              <a:t>DataFrame</a:t>
            </a:r>
            <a:r>
              <a:rPr lang="en-CA" sz="2000" dirty="0"/>
              <a:t> creation</a:t>
            </a:r>
          </a:p>
        </p:txBody>
      </p:sp>
    </p:spTree>
    <p:extLst>
      <p:ext uri="{BB962C8B-B14F-4D97-AF65-F5344CB8AC3E}">
        <p14:creationId xmlns:p14="http://schemas.microsoft.com/office/powerpoint/2010/main" val="396309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20831-AEE2-45F6-A4D0-9E458B5C6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SELECT COUNT(</a:t>
            </a:r>
            <a:r>
              <a:rPr lang="en-CA" dirty="0" err="1"/>
              <a:t>first_name</a:t>
            </a:r>
            <a:r>
              <a:rPr lang="en-CA" dirty="0"/>
              <a:t>) </a:t>
            </a:r>
            <a:br>
              <a:rPr lang="en-CA" dirty="0"/>
            </a:br>
            <a:r>
              <a:rPr lang="en-CA" dirty="0"/>
              <a:t>FROM players GROUP BY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290D4-D244-4595-9B74-CF210F781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86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</a:rPr>
              <a:t>players.groupby</a:t>
            </a:r>
            <a:r>
              <a:rPr lang="en-US" sz="2800" dirty="0">
                <a:latin typeface="Consolas" panose="020B0609020204030204" pitchFamily="49" charset="0"/>
              </a:rPr>
              <a:t>(['team'])['</a:t>
            </a:r>
            <a:r>
              <a:rPr lang="en-US" sz="2800" dirty="0" err="1">
                <a:latin typeface="Consolas" panose="020B0609020204030204" pitchFamily="49" charset="0"/>
              </a:rPr>
              <a:t>first_name</a:t>
            </a:r>
            <a:r>
              <a:rPr lang="en-US" sz="2800" dirty="0">
                <a:latin typeface="Consolas" panose="020B0609020204030204" pitchFamily="49" charset="0"/>
              </a:rPr>
              <a:t>'].count()</a:t>
            </a:r>
          </a:p>
        </p:txBody>
      </p:sp>
    </p:spTree>
    <p:extLst>
      <p:ext uri="{BB962C8B-B14F-4D97-AF65-F5344CB8AC3E}">
        <p14:creationId xmlns:p14="http://schemas.microsoft.com/office/powerpoint/2010/main" val="130439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290D4-D244-4595-9B74-CF210F781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86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players[</a:t>
            </a:r>
            <a:r>
              <a:rPr lang="en-US" sz="2800" dirty="0" err="1">
                <a:latin typeface="Consolas" panose="020B0609020204030204" pitchFamily="49" charset="0"/>
              </a:rPr>
              <a:t>players.team.isin</a:t>
            </a:r>
            <a:r>
              <a:rPr lang="en-US" sz="2800" dirty="0">
                <a:latin typeface="Consolas" panose="020B0609020204030204" pitchFamily="49" charset="0"/>
              </a:rPr>
              <a:t>(['PIT','SJ'])]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			.</a:t>
            </a:r>
            <a:r>
              <a:rPr lang="en-US" sz="2800" dirty="0" err="1">
                <a:latin typeface="Consolas" panose="020B0609020204030204" pitchFamily="49" charset="0"/>
              </a:rPr>
              <a:t>groupby</a:t>
            </a:r>
            <a:r>
              <a:rPr lang="en-US" sz="2800" dirty="0">
                <a:latin typeface="Consolas" panose="020B0609020204030204" pitchFamily="49" charset="0"/>
              </a:rPr>
              <a:t>(['team'])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			['salary'].sum()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CFE263-F919-4BD9-9B5C-8209F5CAEBD9}"/>
              </a:ext>
            </a:extLst>
          </p:cNvPr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SELECT SUM(salary) FROM players </a:t>
            </a:r>
            <a:br>
              <a:rPr lang="en-CA" dirty="0"/>
            </a:br>
            <a:r>
              <a:rPr lang="en-CA" dirty="0"/>
              <a:t>GROUP BY team WHERE team in ('PIT','SJ')</a:t>
            </a:r>
          </a:p>
        </p:txBody>
      </p:sp>
    </p:spTree>
    <p:extLst>
      <p:ext uri="{BB962C8B-B14F-4D97-AF65-F5344CB8AC3E}">
        <p14:creationId xmlns:p14="http://schemas.microsoft.com/office/powerpoint/2010/main" val="68281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290D4-D244-4595-9B74-CF210F781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40512" cy="48386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totals = </a:t>
            </a:r>
            <a:r>
              <a:rPr lang="en-US" sz="2800" dirty="0" err="1">
                <a:latin typeface="Consolas" panose="020B0609020204030204" pitchFamily="49" charset="0"/>
              </a:rPr>
              <a:t>players.groupby</a:t>
            </a:r>
            <a:r>
              <a:rPr lang="en-US" sz="2800" dirty="0">
                <a:latin typeface="Consolas" panose="020B0609020204030204" pitchFamily="49" charset="0"/>
              </a:rPr>
              <a:t>(['team'])['salary'].sum()</a:t>
            </a:r>
          </a:p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</a:rPr>
              <a:t>totals.where</a:t>
            </a:r>
            <a:r>
              <a:rPr lang="en-US" sz="2800" dirty="0">
                <a:latin typeface="Consolas" panose="020B0609020204030204" pitchFamily="49" charset="0"/>
              </a:rPr>
              <a:t>(lambda x : x &gt; 7000000).</a:t>
            </a:r>
            <a:r>
              <a:rPr lang="en-US" sz="2800" dirty="0" err="1">
                <a:latin typeface="Consolas" panose="020B0609020204030204" pitchFamily="49" charset="0"/>
              </a:rPr>
              <a:t>dropna</a:t>
            </a:r>
            <a:r>
              <a:rPr lang="en-US" sz="28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</a:rPr>
              <a:t>players.groupby</a:t>
            </a:r>
            <a:r>
              <a:rPr lang="en-US" sz="2800" dirty="0">
                <a:latin typeface="Consolas" panose="020B0609020204030204" pitchFamily="49" charset="0"/>
              </a:rPr>
              <a:t>(['team'])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			['salary'].sum()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			.where(lambda x : x &gt; 7000000)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			.</a:t>
            </a:r>
            <a:r>
              <a:rPr lang="en-US" sz="2800" dirty="0" err="1">
                <a:latin typeface="Consolas" panose="020B0609020204030204" pitchFamily="49" charset="0"/>
              </a:rPr>
              <a:t>dropna</a:t>
            </a:r>
            <a:r>
              <a:rPr lang="en-US" sz="28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CFE263-F919-4BD9-9B5C-8209F5CAEBD9}"/>
              </a:ext>
            </a:extLst>
          </p:cNvPr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SELECT SUM(salary) FROM players </a:t>
            </a:r>
            <a:br>
              <a:rPr lang="en-CA" dirty="0"/>
            </a:br>
            <a:r>
              <a:rPr lang="en-CA" dirty="0"/>
              <a:t>GROUP BY team </a:t>
            </a:r>
          </a:p>
          <a:p>
            <a:r>
              <a:rPr lang="en-CA" dirty="0"/>
              <a:t>HAVING SUM(salary) &gt; 600000</a:t>
            </a:r>
          </a:p>
        </p:txBody>
      </p:sp>
    </p:spTree>
    <p:extLst>
      <p:ext uri="{BB962C8B-B14F-4D97-AF65-F5344CB8AC3E}">
        <p14:creationId xmlns:p14="http://schemas.microsoft.com/office/powerpoint/2010/main" val="211957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2B65FB0-6F7A-489A-84B4-4CE46E738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2"/>
            <a:ext cx="7319175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See it in action!</a:t>
            </a:r>
          </a:p>
        </p:txBody>
      </p:sp>
      <p:pic>
        <p:nvPicPr>
          <p:cNvPr id="7" name="Graphic 6" descr="Clapper board">
            <a:extLst>
              <a:ext uri="{FF2B5EF4-FFF2-40B4-BE49-F238E27FC236}">
                <a16:creationId xmlns:a16="http://schemas.microsoft.com/office/drawing/2014/main" id="{5A86F950-10DB-4C3E-9BE1-C4C32BCEB1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98913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AF7DE-8149-4AFE-A49B-6316CDC1C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If you work with data, make Pandas your friend, SQL Lovers will get hooked!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34A0F-7E1C-42AE-A565-5B1E2A81D0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972748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EB1836F0-F9E0-4D93-9BDD-7EEC6EA05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A1EF5F-E916-4083-A93C-681F908EA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Get the code</a:t>
            </a:r>
            <a:br>
              <a:rPr lang="en-US" sz="5400" dirty="0"/>
            </a:br>
            <a:br>
              <a:rPr lang="en-US" sz="5400" dirty="0"/>
            </a:br>
            <a:r>
              <a:rPr lang="en-US" sz="3600" dirty="0"/>
              <a:t>tinyurl.com/</a:t>
            </a:r>
            <a:r>
              <a:rPr lang="en-US" sz="3600" dirty="0" err="1"/>
              <a:t>PandasForSQLFans</a:t>
            </a:r>
            <a:endParaRPr lang="en-US" sz="5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7FEE9-7C07-4C36-AFFF-96FB5AD47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89753" y="4455621"/>
            <a:ext cx="6269347" cy="1238616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804F9A-3249-4E0A-AB59-C3CB5816D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163529"/>
            <a:ext cx="4001315" cy="400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A49EFD3-A806-4D59-99F1-AA9AFAE4E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6D2F28D1-82F9-40FE-935C-85ECF766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B670E93-2F53-48FC-AB6C-E99E22D17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66014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B4534-31A0-49E6-81C9-B84B71141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Questions?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5721C-C4EE-463E-9001-72BE4E7880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Susan Ibach</a:t>
            </a:r>
          </a:p>
          <a:p>
            <a:r>
              <a:rPr lang="en-CA" dirty="0">
                <a:hlinkClick r:id="rId2"/>
              </a:rPr>
              <a:t>susan.ibach@live.com</a:t>
            </a:r>
            <a:r>
              <a:rPr lang="en-CA" dirty="0"/>
              <a:t>	</a:t>
            </a:r>
          </a:p>
          <a:p>
            <a:r>
              <a:rPr lang="en-CA" dirty="0"/>
              <a:t>@HOCKEYGEEKGIRL</a:t>
            </a:r>
          </a:p>
        </p:txBody>
      </p:sp>
    </p:spTree>
    <p:extLst>
      <p:ext uri="{BB962C8B-B14F-4D97-AF65-F5344CB8AC3E}">
        <p14:creationId xmlns:p14="http://schemas.microsoft.com/office/powerpoint/2010/main" val="2445911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AC86F-17F7-4200-8836-0C45B8CDC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You can also set datatypes after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31C5D-97F2-49ED-8219-9D07A0C47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CA" sz="2400" dirty="0"/>
              <a:t>Change a single column with </a:t>
            </a:r>
            <a:r>
              <a:rPr lang="en-CA" sz="2400" b="1" dirty="0" err="1">
                <a:latin typeface="Consolas" panose="020B0609020204030204" pitchFamily="49" charset="0"/>
              </a:rPr>
              <a:t>to_datetime</a:t>
            </a:r>
            <a:r>
              <a:rPr lang="en-CA" sz="2400" b="1" dirty="0">
                <a:latin typeface="Consolas" panose="020B0609020204030204" pitchFamily="49" charset="0"/>
              </a:rPr>
              <a:t>()</a:t>
            </a:r>
            <a:r>
              <a:rPr lang="en-CA" sz="2400" dirty="0"/>
              <a:t>, </a:t>
            </a:r>
            <a:r>
              <a:rPr lang="en-CA" sz="2400" b="1" dirty="0" err="1">
                <a:latin typeface="Consolas" panose="020B0609020204030204" pitchFamily="49" charset="0"/>
              </a:rPr>
              <a:t>to_numeric</a:t>
            </a:r>
            <a:r>
              <a:rPr lang="en-CA" sz="2400" b="1" dirty="0">
                <a:latin typeface="Consolas" panose="020B0609020204030204" pitchFamily="49" charset="0"/>
              </a:rPr>
              <a:t>()</a:t>
            </a:r>
          </a:p>
          <a:p>
            <a:pPr lvl="1"/>
            <a:endParaRPr lang="en-CA" sz="2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CA" sz="2600" dirty="0">
                <a:latin typeface="Consolas" panose="020B0609020204030204" pitchFamily="49" charset="0"/>
              </a:rPr>
              <a:t>players[</a:t>
            </a:r>
            <a:r>
              <a:rPr lang="en-CA" sz="2600" dirty="0">
                <a:solidFill>
                  <a:srgbClr val="FF0000"/>
                </a:solidFill>
                <a:latin typeface="Consolas" panose="020B0609020204030204" pitchFamily="49" charset="0"/>
              </a:rPr>
              <a:t>'birthdate'</a:t>
            </a:r>
            <a:r>
              <a:rPr lang="en-CA" sz="2600" dirty="0">
                <a:latin typeface="Consolas" panose="020B0609020204030204" pitchFamily="49" charset="0"/>
              </a:rPr>
              <a:t>] = </a:t>
            </a:r>
            <a:r>
              <a:rPr lang="en-CA" sz="2600" dirty="0" err="1">
                <a:latin typeface="Consolas" panose="020B0609020204030204" pitchFamily="49" charset="0"/>
              </a:rPr>
              <a:t>pd.to_datetime</a:t>
            </a:r>
            <a:r>
              <a:rPr lang="en-CA" sz="2600" dirty="0">
                <a:latin typeface="Consolas" panose="020B0609020204030204" pitchFamily="49" charset="0"/>
              </a:rPr>
              <a:t>(players[</a:t>
            </a:r>
            <a:r>
              <a:rPr lang="en-CA" sz="2600" dirty="0">
                <a:solidFill>
                  <a:srgbClr val="FF0000"/>
                </a:solidFill>
                <a:latin typeface="Consolas" panose="020B0609020204030204" pitchFamily="49" charset="0"/>
              </a:rPr>
              <a:t>'birthdate'</a:t>
            </a:r>
            <a:r>
              <a:rPr lang="en-CA" sz="2600" dirty="0">
                <a:latin typeface="Consolas" panose="020B0609020204030204" pitchFamily="49" charset="0"/>
              </a:rPr>
              <a:t>]) </a:t>
            </a:r>
          </a:p>
          <a:p>
            <a:pPr marL="457200" lvl="1" indent="0">
              <a:buNone/>
            </a:pPr>
            <a:endParaRPr lang="en-CA" sz="26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CA" sz="2600" dirty="0">
                <a:latin typeface="Consolas" panose="020B0609020204030204" pitchFamily="49" charset="0"/>
              </a:rPr>
              <a:t>players[</a:t>
            </a:r>
            <a:r>
              <a:rPr lang="en-CA" sz="26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CA" sz="2600" dirty="0" err="1">
                <a:solidFill>
                  <a:srgbClr val="FF0000"/>
                </a:solidFill>
                <a:latin typeface="Consolas" panose="020B0609020204030204" pitchFamily="49" charset="0"/>
              </a:rPr>
              <a:t>jersey_number</a:t>
            </a:r>
            <a:r>
              <a:rPr lang="en-CA" sz="26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CA" sz="2600" dirty="0">
                <a:latin typeface="Consolas" panose="020B0609020204030204" pitchFamily="49" charset="0"/>
              </a:rPr>
              <a:t>] = </a:t>
            </a:r>
            <a:r>
              <a:rPr lang="en-CA" sz="2600" dirty="0" err="1">
                <a:latin typeface="Consolas" panose="020B0609020204030204" pitchFamily="49" charset="0"/>
              </a:rPr>
              <a:t>pd.to_numeric</a:t>
            </a:r>
            <a:r>
              <a:rPr lang="en-CA" sz="2600" dirty="0">
                <a:latin typeface="Consolas" panose="020B0609020204030204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en-CA" sz="2600" dirty="0">
                <a:latin typeface="Consolas" panose="020B0609020204030204" pitchFamily="49" charset="0"/>
              </a:rPr>
              <a:t>                                  players[</a:t>
            </a:r>
            <a:r>
              <a:rPr lang="en-CA" sz="26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CA" sz="2600" dirty="0" err="1">
                <a:solidFill>
                  <a:srgbClr val="FF0000"/>
                </a:solidFill>
                <a:latin typeface="Consolas" panose="020B0609020204030204" pitchFamily="49" charset="0"/>
              </a:rPr>
              <a:t>jersey_number</a:t>
            </a:r>
            <a:r>
              <a:rPr lang="en-CA" sz="26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CA" sz="2600" dirty="0">
                <a:latin typeface="Consolas" panose="020B0609020204030204" pitchFamily="49" charset="0"/>
              </a:rPr>
              <a:t>],</a:t>
            </a:r>
          </a:p>
          <a:p>
            <a:pPr marL="457200" lvl="1" indent="0">
              <a:buNone/>
            </a:pPr>
            <a:r>
              <a:rPr lang="en-CA" sz="2600" dirty="0">
                <a:latin typeface="Consolas" panose="020B0609020204030204" pitchFamily="49" charset="0"/>
              </a:rPr>
              <a:t>  		                         downcast=</a:t>
            </a:r>
            <a:r>
              <a:rPr lang="en-CA" sz="2600" dirty="0">
                <a:solidFill>
                  <a:srgbClr val="FF0000"/>
                </a:solidFill>
                <a:latin typeface="Consolas" panose="020B0609020204030204" pitchFamily="49" charset="0"/>
              </a:rPr>
              <a:t>'integer'</a:t>
            </a:r>
            <a:r>
              <a:rPr lang="en-CA" sz="26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endParaRPr lang="en-CA" sz="26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CA" sz="2600" dirty="0">
                <a:latin typeface="Consolas" panose="020B0609020204030204" pitchFamily="49" charset="0"/>
              </a:rPr>
              <a:t>players[</a:t>
            </a:r>
            <a:r>
              <a:rPr lang="en-CA" sz="2600" dirty="0">
                <a:solidFill>
                  <a:srgbClr val="FF0000"/>
                </a:solidFill>
                <a:latin typeface="Consolas" panose="020B0609020204030204" pitchFamily="49" charset="0"/>
              </a:rPr>
              <a:t>'salary'</a:t>
            </a:r>
            <a:r>
              <a:rPr lang="en-CA" sz="2600" dirty="0">
                <a:latin typeface="Consolas" panose="020B0609020204030204" pitchFamily="49" charset="0"/>
              </a:rPr>
              <a:t>] = </a:t>
            </a:r>
            <a:r>
              <a:rPr lang="en-CA" sz="2600" dirty="0" err="1">
                <a:latin typeface="Consolas" panose="020B0609020204030204" pitchFamily="49" charset="0"/>
              </a:rPr>
              <a:t>pd.to_numeric</a:t>
            </a:r>
            <a:r>
              <a:rPr lang="en-CA" sz="2600" dirty="0">
                <a:latin typeface="Consolas" panose="020B0609020204030204" pitchFamily="49" charset="0"/>
              </a:rPr>
              <a:t>(players[</a:t>
            </a:r>
            <a:r>
              <a:rPr lang="en-CA" sz="2600" dirty="0">
                <a:solidFill>
                  <a:srgbClr val="FF0000"/>
                </a:solidFill>
                <a:latin typeface="Consolas" panose="020B0609020204030204" pitchFamily="49" charset="0"/>
              </a:rPr>
              <a:t>'salary'</a:t>
            </a:r>
            <a:r>
              <a:rPr lang="en-CA" sz="2600" dirty="0">
                <a:latin typeface="Consolas" panose="020B0609020204030204" pitchFamily="49" charset="0"/>
              </a:rPr>
              <a:t>],</a:t>
            </a:r>
          </a:p>
          <a:p>
            <a:pPr marL="457200" lvl="1" indent="0">
              <a:buNone/>
            </a:pPr>
            <a:r>
              <a:rPr lang="en-CA" sz="2600" dirty="0">
                <a:latin typeface="Consolas" panose="020B0609020204030204" pitchFamily="49" charset="0"/>
              </a:rPr>
              <a:t>					       downcast=</a:t>
            </a:r>
            <a:r>
              <a:rPr lang="en-CA" sz="2600" dirty="0">
                <a:solidFill>
                  <a:srgbClr val="FF0000"/>
                </a:solidFill>
                <a:latin typeface="Consolas" panose="020B0609020204030204" pitchFamily="49" charset="0"/>
              </a:rPr>
              <a:t>'float'</a:t>
            </a:r>
            <a:r>
              <a:rPr lang="en-CA" sz="26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1577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AC86F-17F7-4200-8836-0C45B8CDC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You can also set datatypes after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31C5D-97F2-49ED-8219-9D07A0C47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CA" sz="2800" dirty="0"/>
              <a:t>Change one or more columns with </a:t>
            </a:r>
            <a:r>
              <a:rPr lang="en-CA" sz="2800" b="1" dirty="0" err="1">
                <a:latin typeface="Consolas" panose="020B0609020204030204" pitchFamily="49" charset="0"/>
              </a:rPr>
              <a:t>astype</a:t>
            </a:r>
            <a:r>
              <a:rPr lang="en-CA" sz="2800" b="1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CA" sz="2800" dirty="0">
                <a:latin typeface="Consolas" panose="020B0609020204030204" pitchFamily="49" charset="0"/>
              </a:rPr>
              <a:t>players = </a:t>
            </a:r>
            <a:r>
              <a:rPr lang="en-CA" sz="2800" dirty="0" err="1">
                <a:latin typeface="Consolas" panose="020B0609020204030204" pitchFamily="49" charset="0"/>
              </a:rPr>
              <a:t>players.astype</a:t>
            </a:r>
            <a:r>
              <a:rPr lang="en-CA" sz="2800" dirty="0"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			'</a:t>
            </a:r>
            <a:r>
              <a:rPr lang="en-CA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first_name'</a:t>
            </a:r>
            <a:r>
              <a:rPr lang="en-CA" sz="2800" dirty="0" err="1">
                <a:latin typeface="Consolas" panose="020B0609020204030204" pitchFamily="49" charset="0"/>
              </a:rPr>
              <a:t>:str</a:t>
            </a:r>
            <a:r>
              <a:rPr lang="en-CA" sz="2800" dirty="0">
                <a:latin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CA" sz="2800" dirty="0">
                <a:latin typeface="Consolas" panose="020B0609020204030204" pitchFamily="49" charset="0"/>
              </a:rPr>
              <a:t>           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CA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last_name'</a:t>
            </a:r>
            <a:r>
              <a:rPr lang="en-CA" sz="2800" dirty="0" err="1">
                <a:latin typeface="Consolas" panose="020B0609020204030204" pitchFamily="49" charset="0"/>
              </a:rPr>
              <a:t>:str</a:t>
            </a:r>
            <a:r>
              <a:rPr lang="en-CA" sz="2800" dirty="0">
                <a:latin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CA" sz="2800" dirty="0">
                <a:latin typeface="Consolas" panose="020B0609020204030204" pitchFamily="49" charset="0"/>
              </a:rPr>
              <a:t>           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CA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team'</a:t>
            </a:r>
            <a:r>
              <a:rPr lang="en-CA" sz="2800" dirty="0" err="1">
                <a:latin typeface="Consolas" panose="020B0609020204030204" pitchFamily="49" charset="0"/>
              </a:rPr>
              <a:t>:str</a:t>
            </a:r>
            <a:r>
              <a:rPr lang="en-CA" sz="2800" dirty="0">
                <a:latin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CA" sz="2800" dirty="0">
                <a:latin typeface="Consolas" panose="020B0609020204030204" pitchFamily="49" charset="0"/>
              </a:rPr>
              <a:t>           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CA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position'</a:t>
            </a:r>
            <a:r>
              <a:rPr lang="en-CA" sz="2800" dirty="0" err="1">
                <a:latin typeface="Consolas" panose="020B0609020204030204" pitchFamily="49" charset="0"/>
              </a:rPr>
              <a:t>:str</a:t>
            </a:r>
            <a:r>
              <a:rPr lang="en-CA" sz="2800" dirty="0">
                <a:latin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CA" sz="2800" dirty="0">
                <a:latin typeface="Consolas" panose="020B0609020204030204" pitchFamily="49" charset="0"/>
              </a:rPr>
              <a:t>           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CA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jersey_number'</a:t>
            </a:r>
            <a:r>
              <a:rPr lang="en-CA" sz="2800" dirty="0" err="1">
                <a:latin typeface="Consolas" panose="020B0609020204030204" pitchFamily="49" charset="0"/>
              </a:rPr>
              <a:t>:int</a:t>
            </a:r>
            <a:r>
              <a:rPr lang="en-CA" sz="2800" dirty="0">
                <a:latin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CA" sz="2800" dirty="0">
                <a:latin typeface="Consolas" panose="020B0609020204030204" pitchFamily="49" charset="0"/>
              </a:rPr>
              <a:t>           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CA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salary'</a:t>
            </a:r>
            <a:r>
              <a:rPr lang="en-CA" sz="2800" dirty="0" err="1">
                <a:latin typeface="Consolas" panose="020B0609020204030204" pitchFamily="49" charset="0"/>
              </a:rPr>
              <a:t>:float</a:t>
            </a:r>
            <a:r>
              <a:rPr lang="en-CA" sz="2800" dirty="0">
                <a:latin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CA" sz="2800" dirty="0">
                <a:latin typeface="Consolas" panose="020B0609020204030204" pitchFamily="49" charset="0"/>
              </a:rPr>
              <a:t>           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'birthdate'</a:t>
            </a:r>
            <a:r>
              <a:rPr lang="en-CA" sz="2800" dirty="0">
                <a:latin typeface="Consolas" panose="020B0609020204030204" pitchFamily="49" charset="0"/>
              </a:rPr>
              <a:t>:np.datetime64})</a:t>
            </a:r>
          </a:p>
        </p:txBody>
      </p:sp>
    </p:spTree>
    <p:extLst>
      <p:ext uri="{BB962C8B-B14F-4D97-AF65-F5344CB8AC3E}">
        <p14:creationId xmlns:p14="http://schemas.microsoft.com/office/powerpoint/2010/main" val="177776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46F49-F7B8-4D45-8919-6178F32B3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are the basic pandas datatypes?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2C3E9B-F3BB-4A57-BB0A-3C5588BA15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8579001"/>
              </p:ext>
            </p:extLst>
          </p:nvPr>
        </p:nvGraphicFramePr>
        <p:xfrm>
          <a:off x="2282771" y="2158759"/>
          <a:ext cx="7626458" cy="3567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3229">
                  <a:extLst>
                    <a:ext uri="{9D8B030D-6E8A-4147-A177-3AD203B41FA5}">
                      <a16:colId xmlns:a16="http://schemas.microsoft.com/office/drawing/2014/main" val="3716268919"/>
                    </a:ext>
                  </a:extLst>
                </a:gridCol>
                <a:gridCol w="3813229">
                  <a:extLst>
                    <a:ext uri="{9D8B030D-6E8A-4147-A177-3AD203B41FA5}">
                      <a16:colId xmlns:a16="http://schemas.microsoft.com/office/drawing/2014/main" val="845891769"/>
                    </a:ext>
                  </a:extLst>
                </a:gridCol>
              </a:tblGrid>
              <a:tr h="469445"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Pandas datatype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502693"/>
                  </a:ext>
                </a:extLst>
              </a:tr>
              <a:tr h="469445">
                <a:tc>
                  <a:txBody>
                    <a:bodyPr/>
                    <a:lstStyle/>
                    <a:p>
                      <a:r>
                        <a:rPr lang="en-CA" sz="2400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493462"/>
                  </a:ext>
                </a:extLst>
              </a:tr>
              <a:tr h="469445">
                <a:tc>
                  <a:txBody>
                    <a:bodyPr/>
                    <a:lstStyle/>
                    <a:p>
                      <a:r>
                        <a:rPr lang="en-CA" sz="2400" dirty="0"/>
                        <a:t>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Integer numbers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809040"/>
                  </a:ext>
                </a:extLst>
              </a:tr>
              <a:tr h="845002">
                <a:tc>
                  <a:txBody>
                    <a:bodyPr/>
                    <a:lstStyle/>
                    <a:p>
                      <a:r>
                        <a:rPr lang="en-CA" sz="2400" dirty="0"/>
                        <a:t>float64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Floating point numbers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947907"/>
                  </a:ext>
                </a:extLst>
              </a:tr>
              <a:tr h="845002">
                <a:tc>
                  <a:txBody>
                    <a:bodyPr/>
                    <a:lstStyle/>
                    <a:p>
                      <a:r>
                        <a:rPr lang="en-CA" sz="2400" dirty="0"/>
                        <a:t>datetime64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Date and time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108457"/>
                  </a:ext>
                </a:extLst>
              </a:tr>
              <a:tr h="469445">
                <a:tc>
                  <a:txBody>
                    <a:bodyPr/>
                    <a:lstStyle/>
                    <a:p>
                      <a:r>
                        <a:rPr lang="en-CA" sz="2400"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True/False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193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7868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2B65FB0-6F7A-489A-84B4-4CE46E738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2"/>
            <a:ext cx="7319175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See it in action!</a:t>
            </a:r>
          </a:p>
        </p:txBody>
      </p:sp>
      <p:pic>
        <p:nvPicPr>
          <p:cNvPr id="7" name="Graphic 6" descr="Clapper board">
            <a:extLst>
              <a:ext uri="{FF2B5EF4-FFF2-40B4-BE49-F238E27FC236}">
                <a16:creationId xmlns:a16="http://schemas.microsoft.com/office/drawing/2014/main" id="{5A86F950-10DB-4C3E-9BE1-C4C32BCEB1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77778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2216</Words>
  <Application>Microsoft Office PowerPoint</Application>
  <PresentationFormat>Widescreen</PresentationFormat>
  <Paragraphs>325</Paragraphs>
  <Slides>56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Calibri</vt:lpstr>
      <vt:lpstr>Calibri Light</vt:lpstr>
      <vt:lpstr>Consolas</vt:lpstr>
      <vt:lpstr>Retrospect</vt:lpstr>
      <vt:lpstr>Pandas for SQL Lovers</vt:lpstr>
      <vt:lpstr>Get the code  tinyurl.com/PandasForSQLFans</vt:lpstr>
      <vt:lpstr>First you need a table</vt:lpstr>
      <vt:lpstr>SQL Table =&gt; Pandas DataFrame</vt:lpstr>
      <vt:lpstr>Susan! You forgot to specify datatypes!</vt:lpstr>
      <vt:lpstr>You can also set datatypes after creation</vt:lpstr>
      <vt:lpstr>You can also set datatypes after creation</vt:lpstr>
      <vt:lpstr>What are the basic pandas datatypes?</vt:lpstr>
      <vt:lpstr>See it in action!</vt:lpstr>
      <vt:lpstr>Now we need data</vt:lpstr>
      <vt:lpstr>INSERT INTO Players VALUES (…) </vt:lpstr>
      <vt:lpstr>INSERT INTO Players VALUES (…) </vt:lpstr>
      <vt:lpstr>BULK INSERT =&gt; read_csv</vt:lpstr>
      <vt:lpstr>Use read_sql() to populate a DataFrame using a SQL query against a database</vt:lpstr>
      <vt:lpstr>See it in action!</vt:lpstr>
      <vt:lpstr>Susan! What's that extra column?</vt:lpstr>
      <vt:lpstr>How do indexes work?</vt:lpstr>
      <vt:lpstr>An index is added by default</vt:lpstr>
      <vt:lpstr>Use set_index() to specify a column to use as an index after DataFrame is created</vt:lpstr>
      <vt:lpstr>Use index_col to specify a column in a file to use as the index</vt:lpstr>
      <vt:lpstr>The DataFrame index is NOT the same as a PRIMARY KEY</vt:lpstr>
      <vt:lpstr>Query by index using loc and iloc</vt:lpstr>
      <vt:lpstr>Query by index using loc and iloc</vt:lpstr>
      <vt:lpstr>Query by index using loc and iloc</vt:lpstr>
      <vt:lpstr>See it in action!</vt:lpstr>
      <vt:lpstr>SELECT * FROM</vt:lpstr>
      <vt:lpstr>SELECT * FROM players</vt:lpstr>
      <vt:lpstr>SELECT * FROM players ORDER BY …</vt:lpstr>
      <vt:lpstr>SELECT last_name FROM players</vt:lpstr>
      <vt:lpstr>SELECT last_name, salary FROM players</vt:lpstr>
      <vt:lpstr>Cool things SQL can't do!</vt:lpstr>
      <vt:lpstr>Here's a cool Pandas query trick!</vt:lpstr>
      <vt:lpstr>See it in action!</vt:lpstr>
      <vt:lpstr>SELECT * FROM WHERE</vt:lpstr>
      <vt:lpstr>WHERE team = 'VAN'</vt:lpstr>
      <vt:lpstr>WHERE salary &gt; 1000000</vt:lpstr>
      <vt:lpstr>WHERE position IN ('C', 'LW', 'RW')</vt:lpstr>
      <vt:lpstr>WHERE position NOT IN ('C','LW','RW')</vt:lpstr>
      <vt:lpstr>WHERE team = 'VAN' OR position = 'C'</vt:lpstr>
      <vt:lpstr>WHERE first_name LIKE </vt:lpstr>
      <vt:lpstr>Cool things SQL can't do!</vt:lpstr>
      <vt:lpstr>See it in action!</vt:lpstr>
      <vt:lpstr>Aggregates</vt:lpstr>
      <vt:lpstr>SELECT COUNT(*) FROM players</vt:lpstr>
      <vt:lpstr>SELECT COUNT(salary) FROM players</vt:lpstr>
      <vt:lpstr>SELECT COUNT(DISTINCT(team)) </vt:lpstr>
      <vt:lpstr>SELECT SUM(salary) FROM players </vt:lpstr>
      <vt:lpstr>SELECT MAX(salary) FROM players </vt:lpstr>
      <vt:lpstr>SELECT SUM(salary) FROM players  GROUP BY team</vt:lpstr>
      <vt:lpstr>SELECT COUNT(first_name)  FROM players GROUP BY team</vt:lpstr>
      <vt:lpstr>PowerPoint Presentation</vt:lpstr>
      <vt:lpstr>PowerPoint Presentation</vt:lpstr>
      <vt:lpstr>See it in action!</vt:lpstr>
      <vt:lpstr>If you work with data, make Pandas your friend, SQL Lovers will get hooked!</vt:lpstr>
      <vt:lpstr>Get the code  tinyurl.com/PandasForSQLFans</vt:lpstr>
      <vt:lpstr>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 for SQL Lovers</dc:title>
  <dc:creator>susan ibach</dc:creator>
  <cp:lastModifiedBy>susan ibach</cp:lastModifiedBy>
  <cp:revision>6</cp:revision>
  <dcterms:created xsi:type="dcterms:W3CDTF">2020-02-28T14:35:40Z</dcterms:created>
  <dcterms:modified xsi:type="dcterms:W3CDTF">2020-02-28T15:28:01Z</dcterms:modified>
</cp:coreProperties>
</file>