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1" r:id="rId5"/>
    <p:sldId id="284" r:id="rId6"/>
    <p:sldId id="278" r:id="rId7"/>
    <p:sldId id="261" r:id="rId8"/>
    <p:sldId id="273" r:id="rId9"/>
    <p:sldId id="285" r:id="rId10"/>
    <p:sldId id="279" r:id="rId11"/>
    <p:sldId id="286" r:id="rId12"/>
    <p:sldId id="287" r:id="rId13"/>
    <p:sldId id="265" r:id="rId14"/>
    <p:sldId id="288" r:id="rId15"/>
    <p:sldId id="277" r:id="rId16"/>
    <p:sldId id="268" r:id="rId17"/>
    <p:sldId id="26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5" autoAdjust="0"/>
    <p:restoredTop sz="94898" autoAdjust="0"/>
  </p:normalViewPr>
  <p:slideViewPr>
    <p:cSldViewPr snapToGrid="0">
      <p:cViewPr varScale="1">
        <p:scale>
          <a:sx n="105" d="100"/>
          <a:sy n="105" d="100"/>
        </p:scale>
        <p:origin x="558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Sekhda" userId="45feeda5-b737-47c5-b0b2-7bb3647dc3a1" providerId="ADAL" clId="{5F5CA856-10D4-44B3-8364-48E2F5ACFE95}"/>
    <pc:docChg chg="modSld">
      <pc:chgData name="Sonal Sekhda" userId="45feeda5-b737-47c5-b0b2-7bb3647dc3a1" providerId="ADAL" clId="{5F5CA856-10D4-44B3-8364-48E2F5ACFE95}" dt="2024-12-09T00:46:36.421" v="16" actId="20577"/>
      <pc:docMkLst>
        <pc:docMk/>
      </pc:docMkLst>
      <pc:sldChg chg="modSp mod">
        <pc:chgData name="Sonal Sekhda" userId="45feeda5-b737-47c5-b0b2-7bb3647dc3a1" providerId="ADAL" clId="{5F5CA856-10D4-44B3-8364-48E2F5ACFE95}" dt="2024-12-09T00:46:36.421" v="16" actId="20577"/>
        <pc:sldMkLst>
          <pc:docMk/>
          <pc:sldMk cId="639264769" sldId="281"/>
        </pc:sldMkLst>
      </pc:sldChg>
    </pc:docChg>
  </pc:docChgLst>
  <pc:docChgLst>
    <pc:chgData name="Sonal Sekhda" userId="45feeda5-b737-47c5-b0b2-7bb3647dc3a1" providerId="ADAL" clId="{801C1830-8A0C-42EB-B51B-78624B2039F9}"/>
    <pc:docChg chg="modSld">
      <pc:chgData name="Sonal Sekhda" userId="45feeda5-b737-47c5-b0b2-7bb3647dc3a1" providerId="ADAL" clId="{801C1830-8A0C-42EB-B51B-78624B2039F9}" dt="2025-04-03T17:07:03.742" v="0" actId="20577"/>
      <pc:docMkLst>
        <pc:docMk/>
      </pc:docMkLst>
      <pc:sldChg chg="modSp mod">
        <pc:chgData name="Sonal Sekhda" userId="45feeda5-b737-47c5-b0b2-7bb3647dc3a1" providerId="ADAL" clId="{801C1830-8A0C-42EB-B51B-78624B2039F9}" dt="2025-04-03T17:07:03.742" v="0" actId="20577"/>
        <pc:sldMkLst>
          <pc:docMk/>
          <pc:sldMk cId="956358827" sldId="287"/>
        </pc:sldMkLst>
        <pc:spChg chg="mod">
          <ac:chgData name="Sonal Sekhda" userId="45feeda5-b737-47c5-b0b2-7bb3647dc3a1" providerId="ADAL" clId="{801C1830-8A0C-42EB-B51B-78624B2039F9}" dt="2025-04-03T17:07:03.742" v="0" actId="20577"/>
          <ac:spMkLst>
            <pc:docMk/>
            <pc:sldMk cId="956358827" sldId="287"/>
            <ac:spMk id="2" creationId="{EC1F7257-400F-74A9-287C-555A5E3513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85" y="1848256"/>
            <a:ext cx="10176883" cy="3190088"/>
          </a:xfrm>
        </p:spPr>
        <p:txBody>
          <a:bodyPr/>
          <a:lstStyle/>
          <a:p>
            <a:r>
              <a:rPr lang="en-U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Crime Data Analysis and Prediction Using Machine Learning</a:t>
            </a:r>
            <a:br>
              <a:rPr lang="en-U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comprehensive analysis of crime data to predict high and low crime zones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Sonal Sekhda&amp; Wilmer Cifuentes</a:t>
            </a:r>
            <a:b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December 06,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>
                <a:effectLst/>
              </a:rPr>
              <a:t>Model Evaluation &amp; Results 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/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>
                <a:effectLst/>
              </a:rPr>
              <a:t>Metrics</a:t>
            </a:r>
            <a:r>
              <a:rPr lang="en-US" dirty="0">
                <a:effectLst/>
              </a:rPr>
              <a:t>: </a:t>
            </a:r>
          </a:p>
          <a:p>
            <a:pPr marL="628650" marR="0" lvl="1" indent="-171450">
              <a:spcBef>
                <a:spcPts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effectLst/>
              </a:rPr>
              <a:t>Accuracy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Precision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Recall</a:t>
            </a:r>
            <a:r>
              <a:rPr lang="en-US" dirty="0">
                <a:effectLst/>
              </a:rPr>
              <a:t>, and </a:t>
            </a:r>
            <a:r>
              <a:rPr lang="en-US" b="1" dirty="0"/>
              <a:t>F1-score</a:t>
            </a:r>
            <a:r>
              <a:rPr lang="en-US" dirty="0">
                <a:effectLst/>
              </a:rPr>
              <a:t> to evaluate model performance.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b="1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b="1" dirty="0"/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>
                <a:effectLst/>
              </a:rPr>
              <a:t>Results</a:t>
            </a:r>
            <a:r>
              <a:rPr lang="en-US" dirty="0">
                <a:effectLst/>
              </a:rPr>
              <a:t>: </a:t>
            </a:r>
          </a:p>
          <a:p>
            <a:pPr marL="628650" marR="0" lvl="1" indent="-171450">
              <a:spcBef>
                <a:spcPts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effectLst/>
              </a:rPr>
              <a:t>Neural Network</a:t>
            </a:r>
            <a:r>
              <a:rPr lang="en-US" dirty="0">
                <a:effectLst/>
              </a:rPr>
              <a:t>: </a:t>
            </a:r>
            <a:r>
              <a:rPr lang="en-US" dirty="0"/>
              <a:t>99.99</a:t>
            </a:r>
            <a:r>
              <a:rPr lang="en-US" dirty="0">
                <a:effectLst/>
              </a:rPr>
              <a:t>% accuracy, but overfitting observed.</a:t>
            </a:r>
          </a:p>
          <a:p>
            <a:pPr marL="628650" marR="0" lvl="1" indent="-171450">
              <a:spcBef>
                <a:spcPts val="0"/>
              </a:spcBef>
              <a:spcAft>
                <a:spcPts val="80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 err="1">
                <a:effectLst/>
              </a:rPr>
              <a:t>XGBoost</a:t>
            </a:r>
            <a:r>
              <a:rPr lang="en-US" dirty="0">
                <a:effectLst/>
              </a:rPr>
              <a:t>: 99.99% accuracy, faster training, and better precision/recall.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90253-D7A6-BBC0-3129-185A5014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20" y="3765944"/>
            <a:ext cx="4518208" cy="1624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30931-7ADD-AF12-C743-EA198267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20" y="1790329"/>
            <a:ext cx="406774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3E62-6699-C768-6389-B9F3B41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User Input for crime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294B-419E-A99A-6920-691F88418C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5206" y="1790328"/>
            <a:ext cx="5134335" cy="411305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Geopy</a:t>
            </a:r>
            <a:r>
              <a:rPr lang="en-US" dirty="0"/>
              <a:t> library: tried to allow the user to input an address and predict the crime statistics.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908B5-A6F0-21ED-3B08-90575E29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24" y="1890588"/>
            <a:ext cx="6277233" cy="391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>
                <a:effectLst/>
              </a:rPr>
              <a:t>Insights &amp;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>
                <a:effectLst/>
              </a:rPr>
              <a:t>Crime Trends</a:t>
            </a:r>
            <a:r>
              <a:rPr lang="en-US" dirty="0">
                <a:effectLst/>
              </a:rPr>
              <a:t>: </a:t>
            </a:r>
          </a:p>
          <a:p>
            <a:pPr marL="628650" lvl="1" indent="-171450"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dirty="0">
                <a:effectLst/>
              </a:rPr>
              <a:t>Higher crime rates in months (seasonal trends).</a:t>
            </a:r>
          </a:p>
          <a:p>
            <a:pPr marL="628650" lvl="1" indent="-171450"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dirty="0">
                <a:effectLst/>
              </a:rPr>
              <a:t>Central Atlanta and residential areas show concentrated crime zones.</a:t>
            </a: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b="1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b="1" dirty="0"/>
          </a:p>
          <a:p>
            <a:pPr marL="457200" marR="0" lvl="1" indent="0"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b="1" dirty="0">
                <a:effectLst/>
              </a:rPr>
              <a:t>Top Crime Zones</a:t>
            </a:r>
            <a:r>
              <a:rPr lang="en-US" dirty="0">
                <a:effectLst/>
              </a:rPr>
              <a:t>: Highlight zones like </a:t>
            </a:r>
            <a:r>
              <a:rPr lang="en-US" b="1" dirty="0">
                <a:effectLst/>
              </a:rPr>
              <a:t>Old Fourth Ward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Vine City</a:t>
            </a:r>
            <a:r>
              <a:rPr lang="en-US" dirty="0">
                <a:effectLst/>
              </a:rPr>
              <a:t> with higher crime rates.</a:t>
            </a:r>
          </a:p>
        </p:txBody>
      </p:sp>
      <p:pic>
        <p:nvPicPr>
          <p:cNvPr id="11" name="Picture 10" descr="A red and blue dots on a graph&#10;&#10;Description automatically generated">
            <a:extLst>
              <a:ext uri="{FF2B5EF4-FFF2-40B4-BE49-F238E27FC236}">
                <a16:creationId xmlns:a16="http://schemas.microsoft.com/office/drawing/2014/main" id="{19F5AF9F-A45B-3377-8EEB-09290418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64" y="2261630"/>
            <a:ext cx="5134335" cy="3170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&amp; Limitations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96074" y="2106591"/>
            <a:ext cx="4609781" cy="363378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latin typeface="Aptos" panose="020B0004020202020204" pitchFamily="34" charset="0"/>
              </a:rPr>
              <a:t>Data Quality: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Missing values, particularly in victim count and Neighborhood.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400" b="1" dirty="0">
                <a:latin typeface="Aptos" panose="020B0004020202020204" pitchFamily="34" charset="0"/>
              </a:rPr>
              <a:t>Overfitting: 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Neural network showed signs of overfitting.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pPr>
              <a:buClrTx/>
            </a:pPr>
            <a:r>
              <a:rPr lang="en-US" sz="1400" b="1" dirty="0">
                <a:latin typeface="Aptos" panose="020B0004020202020204" pitchFamily="34" charset="0"/>
              </a:rPr>
              <a:t>Geospatial Variability: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Potential improvements by incorporating additional data such as neighborhood demographics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 &amp; Future Work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8068056" cy="397953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Both models work well for predicting high and low-crime zones, with </a:t>
            </a:r>
            <a:r>
              <a:rPr lang="en-US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showing better performance.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0" i="0" dirty="0">
                <a:effectLst/>
                <a:latin typeface="-apple-system"/>
              </a:rPr>
              <a:t>High-accuracy classification models.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0" i="0" dirty="0">
                <a:effectLst/>
                <a:latin typeface="-apple-system"/>
              </a:rPr>
              <a:t>A dynamic real-time crime analysis tool.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0" i="0" dirty="0">
                <a:effectLst/>
                <a:latin typeface="-apple-system"/>
              </a:rPr>
              <a:t>Actionable insights for urban planners and law enforcement agencies.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Work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Incorporate more features (crime type, time of day).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model optimization with more complex algorithms (e.g., time-series models).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400" dirty="0"/>
              <a:t> </a:t>
            </a:r>
            <a:r>
              <a:rPr lang="en-US" sz="1400" b="0" i="0" dirty="0">
                <a:effectLst/>
                <a:latin typeface="-apple-system"/>
              </a:rPr>
              <a:t>Integrate real-time crime data feeds for live predictions.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400" b="0" i="0" dirty="0">
                <a:effectLst/>
                <a:latin typeface="-apple-system"/>
              </a:rPr>
              <a:t>Expand feature engineering to include socioeconomic and environmental data.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400" b="0" i="0" dirty="0">
                <a:effectLst/>
                <a:latin typeface="-apple-system"/>
              </a:rPr>
              <a:t>Deploy the tool as a public-facing web application.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endParaRPr lang="en-US" sz="1400" b="0" i="0" dirty="0">
              <a:effectLst/>
              <a:latin typeface="-apple-system"/>
            </a:endParaRP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endParaRPr lang="en-US" sz="1400" b="0" i="0" dirty="0">
              <a:effectLst/>
              <a:latin typeface="-apple-system"/>
            </a:endParaRP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endParaRPr lang="en-US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98" y="901089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820" y="476656"/>
            <a:ext cx="4837176" cy="787162"/>
          </a:xfrm>
          <a:noFill/>
        </p:spPr>
        <p:txBody>
          <a:bodyPr anchor="b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352" y="1263818"/>
            <a:ext cx="4327989" cy="2257595"/>
          </a:xfrm>
          <a:noFill/>
        </p:spPr>
        <p:txBody>
          <a:bodyPr anchor="t">
            <a:normAutofit fontScale="4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effectLst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Cities are facing increasing crime rates, and predicting crime trends can help with urban planning and resource allocation.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goal is to predict whether a crime zone is high-crime or low-crime based on historical data.</a:t>
            </a:r>
          </a:p>
          <a:p>
            <a:endParaRPr lang="en-US" dirty="0"/>
          </a:p>
        </p:txBody>
      </p:sp>
      <p:pic>
        <p:nvPicPr>
          <p:cNvPr id="8" name="Picture Placeholder 7" descr="A map of a city&#10;&#10;Description automatically generated">
            <a:extLst>
              <a:ext uri="{FF2B5EF4-FFF2-40B4-BE49-F238E27FC236}">
                <a16:creationId xmlns:a16="http://schemas.microsoft.com/office/drawing/2014/main" id="{018F2FF1-E5CC-1833-EBE7-35451F1E7F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 r="24922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332FE-DAD1-E99F-0072-B555A02B31CD}"/>
              </a:ext>
            </a:extLst>
          </p:cNvPr>
          <p:cNvSpPr txBox="1"/>
          <p:nvPr/>
        </p:nvSpPr>
        <p:spPr>
          <a:xfrm>
            <a:off x="6595352" y="3594271"/>
            <a:ext cx="3968885" cy="240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"We aimed to predict whether a crime zone in Atlanta is high-crime or low-crime using historical crime data. This prediction could help in law enforcement and urban safety strategies."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78" y="345332"/>
            <a:ext cx="5066250" cy="690880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Overview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9CE89-4D1F-6A3B-E026-244BC8A48FCB}"/>
              </a:ext>
            </a:extLst>
          </p:cNvPr>
          <p:cNvSpPr txBox="1"/>
          <p:nvPr/>
        </p:nvSpPr>
        <p:spPr>
          <a:xfrm>
            <a:off x="5332245" y="1007695"/>
            <a:ext cx="5593405" cy="301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Aptos" panose="020B0004020202020204" pitchFamily="34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Historical crime data from Atlanta.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features: Day of the Week, Crime Category, Zone, Beat, Victim Count, Location, Longitude, Latitude, etc.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Size: 153,591 records, 25 columns.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Handling missing data and removing irrelevant columns.</a:t>
            </a:r>
          </a:p>
          <a:p>
            <a:endParaRPr lang="en-US" dirty="0"/>
          </a:p>
        </p:txBody>
      </p:sp>
      <p:sp>
        <p:nvSpPr>
          <p:cNvPr id="6" name="Subtitle 11">
            <a:extLst>
              <a:ext uri="{FF2B5EF4-FFF2-40B4-BE49-F238E27FC236}">
                <a16:creationId xmlns:a16="http://schemas.microsoft.com/office/drawing/2014/main" id="{9EBAA655-447B-7F3C-01DC-2C416F40F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31" y="6092015"/>
            <a:ext cx="5593405" cy="6832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3ED9C-85D5-A3AB-037A-57681DF20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6866"/>
            <a:ext cx="12192000" cy="10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813259" cy="1138720"/>
          </a:xfrm>
          <a:noFill/>
        </p:spPr>
        <p:txBody>
          <a:bodyPr anchor="ctr"/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Preprocessing &amp; Data Cleaning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22" y="1040860"/>
            <a:ext cx="6241650" cy="2388140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Data Handling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1085850" lvl="2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13716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Filled missing values for Victim Count with 0.</a:t>
            </a:r>
          </a:p>
          <a:p>
            <a:pPr marL="1085850" lvl="2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13716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Forward-filling for other columns.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Irrelevant Columns Removed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Columns like Report Number, </a:t>
            </a:r>
            <a:r>
              <a:rPr lang="en-US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GlobalID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OffID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were discarded.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Categorical Encoding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Converted categorical columns (like Day of the Week, Location, etc.) into numerical values using Label Encoding.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6AE44-4469-DCE4-1B65-9C0A4173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7" y="3429000"/>
            <a:ext cx="11861523" cy="1036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42A78-AD03-3BCD-BAD0-A8D15DBB2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67" y="4621162"/>
            <a:ext cx="11861523" cy="13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34525"/>
            <a:ext cx="6401792" cy="13258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kern="1200" cap="all" spc="300" baseline="0" dirty="0">
                <a:effectLst/>
                <a:latin typeface="+mj-lt"/>
                <a:ea typeface="+mj-ea"/>
                <a:cs typeface="+mj-cs"/>
              </a:rPr>
              <a:t>Feature Engineering </a:t>
            </a:r>
            <a:endParaRPr lang="en-US" kern="1200" cap="all" spc="3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4642A-BEF0-0DC9-B897-3DC8D0A057AB}"/>
              </a:ext>
            </a:extLst>
          </p:cNvPr>
          <p:cNvSpPr txBox="1"/>
          <p:nvPr/>
        </p:nvSpPr>
        <p:spPr>
          <a:xfrm>
            <a:off x="296557" y="1360405"/>
            <a:ext cx="5212079" cy="413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00"/>
              <a:buFont typeface="Wingdings" panose="05000000000000000000" pitchFamily="2" charset="2"/>
              <a:tabLst>
                <a:tab pos="914400" algn="l"/>
              </a:tabLst>
            </a:pPr>
            <a:r>
              <a:rPr lang="en-US" b="1" dirty="0">
                <a:effectLst/>
              </a:rPr>
              <a:t>Temporal Features</a:t>
            </a:r>
            <a:r>
              <a:rPr lang="en-US" dirty="0">
                <a:effectLst/>
              </a:rPr>
              <a:t>: Extracted the </a:t>
            </a:r>
            <a:r>
              <a:rPr lang="en-US" b="1" dirty="0">
                <a:effectLst/>
              </a:rPr>
              <a:t>month</a:t>
            </a:r>
            <a:r>
              <a:rPr lang="en-US" dirty="0">
                <a:effectLst/>
              </a:rPr>
              <a:t> from Offense Start Date.</a:t>
            </a:r>
          </a:p>
          <a:p>
            <a:pPr marL="0" marR="0" lvl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00"/>
              <a:buFont typeface="Wingdings" panose="05000000000000000000" pitchFamily="2" charset="2"/>
              <a:tabLst>
                <a:tab pos="914400" algn="l"/>
              </a:tabLst>
            </a:pPr>
            <a:endParaRPr lang="en-US" b="1" dirty="0">
              <a:effectLst/>
            </a:endParaRPr>
          </a:p>
          <a:p>
            <a:pPr marL="0" marR="0" lvl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00"/>
              <a:buFont typeface="Wingdings" panose="05000000000000000000" pitchFamily="2" charset="2"/>
              <a:tabLst>
                <a:tab pos="914400" algn="l"/>
              </a:tabLst>
            </a:pPr>
            <a:r>
              <a:rPr lang="en-US" b="1" dirty="0">
                <a:effectLst/>
              </a:rPr>
              <a:t>Geospatial Features</a:t>
            </a:r>
            <a:r>
              <a:rPr lang="en-US" dirty="0">
                <a:effectLst/>
              </a:rPr>
              <a:t>: Kept </a:t>
            </a:r>
            <a:r>
              <a:rPr lang="en-US" b="1" dirty="0">
                <a:effectLst/>
              </a:rPr>
              <a:t>Longitude</a:t>
            </a:r>
            <a:r>
              <a:rPr lang="en-US" dirty="0">
                <a:effectLst/>
              </a:rPr>
              <a:t> and </a:t>
            </a:r>
            <a:r>
              <a:rPr lang="en-US" b="1" dirty="0">
                <a:effectLst/>
              </a:rPr>
              <a:t>Latitude</a:t>
            </a:r>
            <a:r>
              <a:rPr lang="en-US" dirty="0">
                <a:effectLst/>
              </a:rPr>
              <a:t> for geospatial analysis.</a:t>
            </a:r>
          </a:p>
          <a:p>
            <a:pPr marL="0" marR="0" lvl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00"/>
              <a:buFont typeface="Wingdings" panose="05000000000000000000" pitchFamily="2" charset="2"/>
              <a:tabLst>
                <a:tab pos="914400" algn="l"/>
              </a:tabLst>
            </a:pPr>
            <a:endParaRPr lang="en-US" b="1" dirty="0">
              <a:effectLst/>
            </a:endParaRPr>
          </a:p>
          <a:p>
            <a:pPr marL="0" marR="0" lvl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1000"/>
              <a:buFont typeface="Wingdings" panose="05000000000000000000" pitchFamily="2" charset="2"/>
              <a:tabLst>
                <a:tab pos="914400" algn="l"/>
              </a:tabLst>
            </a:pPr>
            <a:r>
              <a:rPr lang="en-US" b="1" dirty="0">
                <a:effectLst/>
              </a:rPr>
              <a:t>Target Variable Creation</a:t>
            </a:r>
            <a:r>
              <a:rPr lang="en-US" dirty="0">
                <a:effectLst/>
              </a:rPr>
              <a:t>: Created a binary target variable (Crime Label) based on whether crime in a zone exceeds the median crime count.</a:t>
            </a:r>
          </a:p>
        </p:txBody>
      </p:sp>
      <p:pic>
        <p:nvPicPr>
          <p:cNvPr id="7" name="Picture 6" descr="A red blotch on a graph&#10;&#10;Description automatically generated">
            <a:extLst>
              <a:ext uri="{FF2B5EF4-FFF2-40B4-BE49-F238E27FC236}">
                <a16:creationId xmlns:a16="http://schemas.microsoft.com/office/drawing/2014/main" id="{EAB97B0E-B22B-FC48-E886-29FBD429D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49" y="499872"/>
            <a:ext cx="5197094" cy="2864301"/>
          </a:xfrm>
          <a:prstGeom prst="rect">
            <a:avLst/>
          </a:prstGeom>
        </p:spPr>
      </p:pic>
      <p:pic>
        <p:nvPicPr>
          <p:cNvPr id="11" name="Picture 10" descr="A graph of blue bars&#10;&#10;Description automatically generated">
            <a:extLst>
              <a:ext uri="{FF2B5EF4-FFF2-40B4-BE49-F238E27FC236}">
                <a16:creationId xmlns:a16="http://schemas.microsoft.com/office/drawing/2014/main" id="{CD85B79D-1782-9397-910B-3242AEA3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25" y="3364173"/>
            <a:ext cx="4548922" cy="26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3313-980C-A4C5-290B-7FDA6B2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Training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D7B-6832-5226-D6F7-92A0981D0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The model learns from the historical data of crimes to make predictions based on features like Longitude, Latitude, Location, and other descriptors.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The dataset was split into a training set (80%) and a test set (20%) using the </a:t>
            </a:r>
            <a:r>
              <a:rPr lang="en-US" sz="1400" dirty="0" err="1">
                <a:latin typeface="Aptos" panose="020B0004020202020204" pitchFamily="34" charset="0"/>
              </a:rPr>
              <a:t>train_test_split</a:t>
            </a:r>
            <a:r>
              <a:rPr lang="en-US" sz="1400" dirty="0">
                <a:latin typeface="Aptos" panose="020B0004020202020204" pitchFamily="34" charset="0"/>
              </a:rPr>
              <a:t> function from scikit-learn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Aptos" panose="020B0004020202020204" pitchFamily="34" charset="0"/>
              </a:rPr>
              <a:t>The training set has 122,871 samples and 15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C141D-B166-0F1E-AA8F-7FEF6331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74" y="2705757"/>
            <a:ext cx="5212080" cy="12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Models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 lnSpcReduction="10000"/>
          </a:bodyPr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dirty="0"/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 Network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Architecture: Input layer, 4 hidden layers with 512 neurons each, dropout for regularization, output layer with sigmoid activation.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complied with optimizer  ‘</a:t>
            </a:r>
            <a:r>
              <a:rPr lang="en-US" sz="16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adam</a:t>
            </a:r>
            <a:r>
              <a:rPr lang="en-US" sz="1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’, loss function binary </a:t>
            </a:r>
            <a:r>
              <a:rPr lang="en-US" sz="16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crossentropy</a:t>
            </a:r>
            <a:r>
              <a:rPr lang="en-US" sz="16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accuracy score.</a:t>
            </a:r>
            <a:endParaRPr lang="en-US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1371600" algn="l"/>
              </a:tabLst>
            </a:pPr>
            <a:endParaRPr lang="en-US" sz="16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628650" lvl="1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tabLst>
                <a:tab pos="914400" algn="l"/>
              </a:tabLs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Powerful ensemble method for handling large datasets with grid search for hyperparameter tuning.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2F71-7FB0-1930-6B37-B2A5925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E9E1-627E-EF20-4F4E-13970FD8B11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Model Summary:</a:t>
            </a:r>
          </a:p>
          <a:p>
            <a:r>
              <a:rPr lang="en-US" sz="1400" dirty="0">
                <a:latin typeface="Aptos" panose="020B0004020202020204" pitchFamily="34" charset="0"/>
              </a:rPr>
              <a:t>Hyperparameter tuning for Neural Network using </a:t>
            </a:r>
            <a:r>
              <a:rPr lang="en-US" sz="1400" dirty="0" err="1">
                <a:latin typeface="Aptos" panose="020B0004020202020204" pitchFamily="34" charset="0"/>
              </a:rPr>
              <a:t>GridSearch</a:t>
            </a:r>
            <a:endParaRPr lang="en-US" sz="14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076E9-4B0A-1CA3-2C7C-795169AE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78" y="1257081"/>
            <a:ext cx="4528122" cy="2171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55006-B1D5-04AA-FCA0-0E8C2459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83" y="3429000"/>
            <a:ext cx="4438649" cy="23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3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7257-400F-74A9-287C-555A5E35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95E7-9138-1D00-6B5E-FFF376D64AD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465471" cy="718093"/>
          </a:xfrm>
        </p:spPr>
        <p:txBody>
          <a:bodyPr/>
          <a:lstStyle/>
          <a:p>
            <a:r>
              <a:rPr lang="en-US" dirty="0"/>
              <a:t>Using accuracy score and loss, plotted the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E26A7-82CF-4F7C-8B02-69F8E953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15" y="3078747"/>
            <a:ext cx="3982015" cy="3031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DCC60-6E65-FFC4-0779-BA56FB93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72" y="3036189"/>
            <a:ext cx="4082865" cy="30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8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{72EBE548-6658-47DE-8317-CBF041C118B9}tf55661986_win32</Template>
  <TotalTime>3017</TotalTime>
  <Words>694</Words>
  <Application>Microsoft Office PowerPoint</Application>
  <PresentationFormat>Widescreen</PresentationFormat>
  <Paragraphs>98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Calibri Light</vt:lpstr>
      <vt:lpstr>Courier New</vt:lpstr>
      <vt:lpstr>Wingdings</vt:lpstr>
      <vt:lpstr>Custom</vt:lpstr>
      <vt:lpstr>Crime Data Analysis and Prediction Using Machine Learning  A comprehensive analysis of crime data to predict high and low crime zones  Sonal Sekhda&amp; Wilmer Cifuentes December 06, 2024</vt:lpstr>
      <vt:lpstr> Introduction</vt:lpstr>
      <vt:lpstr>Dataset Overview </vt:lpstr>
      <vt:lpstr>Preprocessing &amp; Data Cleaning </vt:lpstr>
      <vt:lpstr>Feature Engineering </vt:lpstr>
      <vt:lpstr>Training Data Set</vt:lpstr>
      <vt:lpstr>Models Used </vt:lpstr>
      <vt:lpstr>Neural Network</vt:lpstr>
      <vt:lpstr>Neural Network continued</vt:lpstr>
      <vt:lpstr>Model Evaluation &amp; Results </vt:lpstr>
      <vt:lpstr>User Input for crime prediction</vt:lpstr>
      <vt:lpstr>Insights &amp; Analysis </vt:lpstr>
      <vt:lpstr>Challenges &amp; Limitations </vt:lpstr>
      <vt:lpstr>Conclusion &amp; 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Cifuentes</dc:creator>
  <cp:lastModifiedBy>Sonal Sekhda</cp:lastModifiedBy>
  <cp:revision>4</cp:revision>
  <dcterms:created xsi:type="dcterms:W3CDTF">2024-12-06T05:06:32Z</dcterms:created>
  <dcterms:modified xsi:type="dcterms:W3CDTF">2025-04-03T17:07:12Z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