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sldIdLst>
    <p:sldId id="302" r:id="rId5"/>
    <p:sldId id="298" r:id="rId6"/>
    <p:sldId id="306" r:id="rId7"/>
    <p:sldId id="303" r:id="rId8"/>
    <p:sldId id="299" r:id="rId9"/>
    <p:sldId id="300" r:id="rId10"/>
  </p:sldIdLst>
  <p:sldSz cx="12192000" cy="6858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7"/>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1323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54988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0724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1123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0002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15100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25086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70963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0413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22121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8946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6430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6813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6/23/2025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8638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6/23/2025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4896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7108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0340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A2730A-859E-B540-ADF3-E97069AD1FDB}" type="datetimeFigureOut">
              <a:rPr lang="en-US" smtClean="0"/>
              <a:t>6/23/2025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83471496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6A67-032B-F609-18BA-EE395F47AFB8}"/>
              </a:ext>
            </a:extLst>
          </p:cNvPr>
          <p:cNvSpPr>
            <a:spLocks noGrp="1"/>
          </p:cNvSpPr>
          <p:nvPr>
            <p:ph type="title"/>
          </p:nvPr>
        </p:nvSpPr>
        <p:spPr>
          <a:xfrm>
            <a:off x="895739" y="87470"/>
            <a:ext cx="10916816" cy="1685347"/>
          </a:xfrm>
        </p:spPr>
        <p:txBody>
          <a:bodyPr>
            <a:normAutofit fontScale="90000"/>
          </a:bodyPr>
          <a:lstStyle/>
          <a:p>
            <a:r>
              <a:rPr lang="en-GB" dirty="0">
                <a:latin typeface="Verdana" panose="020B0604030504040204" pitchFamily="34" charset="0"/>
                <a:ea typeface="Verdana" panose="020B0604030504040204" pitchFamily="34" charset="0"/>
              </a:rPr>
              <a:t>OLIST POWER BI SALES ANALYSIS</a:t>
            </a:r>
            <a:br>
              <a:rPr lang="en-GB" dirty="0"/>
            </a:br>
            <a:r>
              <a:rPr lang="en-GB" sz="2700" dirty="0">
                <a:latin typeface="Verdana" panose="020B0604030504040204" pitchFamily="34" charset="0"/>
                <a:ea typeface="Verdana" panose="020B0604030504040204" pitchFamily="34" charset="0"/>
              </a:rPr>
              <a:t>Product Distribution Analysis Across Brazilian States and Cities</a:t>
            </a:r>
            <a:br>
              <a:rPr lang="en-GB" sz="2700" dirty="0">
                <a:latin typeface="Verdana" panose="020B0604030504040204" pitchFamily="34" charset="0"/>
                <a:ea typeface="Verdana" panose="020B0604030504040204" pitchFamily="34" charset="0"/>
              </a:rPr>
            </a:br>
            <a:r>
              <a:rPr lang="en-GB" sz="2400" dirty="0">
                <a:latin typeface="Verdana" panose="020B0604030504040204" pitchFamily="34" charset="0"/>
                <a:ea typeface="Verdana" panose="020B0604030504040204" pitchFamily="34" charset="0"/>
              </a:rPr>
              <a:t>A Power BI and SQL-Driven E-commerce Analysis</a:t>
            </a:r>
            <a:br>
              <a:rPr lang="en-GB" sz="2400" dirty="0">
                <a:latin typeface="Verdana" panose="020B0604030504040204" pitchFamily="34" charset="0"/>
                <a:ea typeface="Verdana" panose="020B0604030504040204" pitchFamily="34" charset="0"/>
              </a:rPr>
            </a:br>
            <a:r>
              <a:rPr lang="en-GB" sz="2400" dirty="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Sekinat Oyeniran</a:t>
            </a:r>
          </a:p>
        </p:txBody>
      </p:sp>
      <p:pic>
        <p:nvPicPr>
          <p:cNvPr id="5" name="Picture 4">
            <a:extLst>
              <a:ext uri="{FF2B5EF4-FFF2-40B4-BE49-F238E27FC236}">
                <a16:creationId xmlns:a16="http://schemas.microsoft.com/office/drawing/2014/main" id="{8D66A4AF-DAA2-7943-2E47-8B1F1677563A}"/>
              </a:ext>
            </a:extLst>
          </p:cNvPr>
          <p:cNvPicPr>
            <a:picLocks noChangeAspect="1"/>
          </p:cNvPicPr>
          <p:nvPr/>
        </p:nvPicPr>
        <p:blipFill>
          <a:blip r:embed="rId2"/>
          <a:stretch>
            <a:fillRect/>
          </a:stretch>
        </p:blipFill>
        <p:spPr>
          <a:xfrm>
            <a:off x="1496130" y="2084230"/>
            <a:ext cx="1237740" cy="1302786"/>
          </a:xfrm>
          <a:prstGeom prst="rect">
            <a:avLst/>
          </a:prstGeom>
        </p:spPr>
      </p:pic>
      <p:pic>
        <p:nvPicPr>
          <p:cNvPr id="4" name="Picture 3">
            <a:extLst>
              <a:ext uri="{FF2B5EF4-FFF2-40B4-BE49-F238E27FC236}">
                <a16:creationId xmlns:a16="http://schemas.microsoft.com/office/drawing/2014/main" id="{674F594B-5025-6118-D561-984F31490810}"/>
              </a:ext>
            </a:extLst>
          </p:cNvPr>
          <p:cNvPicPr>
            <a:picLocks noChangeAspect="1"/>
          </p:cNvPicPr>
          <p:nvPr/>
        </p:nvPicPr>
        <p:blipFill>
          <a:blip r:embed="rId3"/>
          <a:stretch>
            <a:fillRect/>
          </a:stretch>
        </p:blipFill>
        <p:spPr>
          <a:xfrm>
            <a:off x="2948473" y="2084230"/>
            <a:ext cx="8554551" cy="4686300"/>
          </a:xfrm>
          <a:prstGeom prst="rect">
            <a:avLst/>
          </a:prstGeom>
        </p:spPr>
      </p:pic>
    </p:spTree>
    <p:extLst>
      <p:ext uri="{BB962C8B-B14F-4D97-AF65-F5344CB8AC3E}">
        <p14:creationId xmlns:p14="http://schemas.microsoft.com/office/powerpoint/2010/main" val="281238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47B85A1A-ECE7-2F0C-0564-6A285F85D17C}"/>
                  </a:ext>
                </a:extLst>
              </p:cNvPr>
              <p:cNvGraphicFramePr>
                <a:graphicFrameLocks noGrp="1"/>
              </p:cNvGraphicFramePr>
              <p:nvPr>
                <p:extLst>
                  <p:ext uri="{D42A27DB-BD31-4B8C-83A1-F6EECF244321}">
                    <p14:modId xmlns:p14="http://schemas.microsoft.com/office/powerpoint/2010/main" val="2031678868"/>
                  </p:ext>
                </p:extLst>
              </p:nvPr>
            </p:nvGraphicFramePr>
            <p:xfrm>
              <a:off x="1744824" y="998376"/>
              <a:ext cx="9993086" cy="515049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Add-in content for Microsoft Power BI.">
                <a:extLst>
                  <a:ext uri="{FF2B5EF4-FFF2-40B4-BE49-F238E27FC236}">
                    <a16:creationId xmlns:a16="http://schemas.microsoft.com/office/drawing/2014/main" id="{47B85A1A-ECE7-2F0C-0564-6A285F85D17C}"/>
                  </a:ext>
                </a:extLst>
              </p:cNvPr>
              <p:cNvPicPr>
                <a:picLocks noGrp="1" noRot="1" noChangeAspect="1" noMove="1" noResize="1" noEditPoints="1" noAdjustHandles="1" noChangeArrowheads="1" noChangeShapeType="1"/>
              </p:cNvPicPr>
              <p:nvPr/>
            </p:nvPicPr>
            <p:blipFill>
              <a:blip r:embed="rId3"/>
              <a:stretch>
                <a:fillRect/>
              </a:stretch>
            </p:blipFill>
            <p:spPr>
              <a:xfrm>
                <a:off x="1744824" y="998376"/>
                <a:ext cx="9993086" cy="5150497"/>
              </a:xfrm>
              <a:prstGeom prst="rect">
                <a:avLst/>
              </a:prstGeom>
            </p:spPr>
          </p:pic>
        </mc:Fallback>
      </mc:AlternateContent>
      <p:pic>
        <p:nvPicPr>
          <p:cNvPr id="3" name="Picture 2">
            <a:extLst>
              <a:ext uri="{FF2B5EF4-FFF2-40B4-BE49-F238E27FC236}">
                <a16:creationId xmlns:a16="http://schemas.microsoft.com/office/drawing/2014/main" id="{E39CE8DC-CD7F-9D68-1899-770AF8824B7F}"/>
              </a:ext>
            </a:extLst>
          </p:cNvPr>
          <p:cNvPicPr>
            <a:picLocks noChangeAspect="1"/>
          </p:cNvPicPr>
          <p:nvPr/>
        </p:nvPicPr>
        <p:blipFill>
          <a:blip r:embed="rId4"/>
          <a:stretch>
            <a:fillRect/>
          </a:stretch>
        </p:blipFill>
        <p:spPr>
          <a:xfrm>
            <a:off x="1636090" y="113466"/>
            <a:ext cx="707653" cy="774440"/>
          </a:xfrm>
          <a:prstGeom prst="rect">
            <a:avLst/>
          </a:prstGeom>
        </p:spPr>
      </p:pic>
      <p:sp>
        <p:nvSpPr>
          <p:cNvPr id="7" name="TextBox 6">
            <a:extLst>
              <a:ext uri="{FF2B5EF4-FFF2-40B4-BE49-F238E27FC236}">
                <a16:creationId xmlns:a16="http://schemas.microsoft.com/office/drawing/2014/main" id="{6BA09CC6-D80C-EA58-46AE-71377A578DD4}"/>
              </a:ext>
            </a:extLst>
          </p:cNvPr>
          <p:cNvSpPr txBox="1"/>
          <p:nvPr/>
        </p:nvSpPr>
        <p:spPr>
          <a:xfrm>
            <a:off x="1443135" y="6148873"/>
            <a:ext cx="10748865" cy="709874"/>
          </a:xfrm>
          <a:prstGeom prst="rect">
            <a:avLst/>
          </a:prstGeom>
          <a:noFill/>
        </p:spPr>
        <p:txBody>
          <a:bodyPr wrap="square">
            <a:spAutoFit/>
          </a:bodyPr>
          <a:lstStyle/>
          <a:p>
            <a:pPr algn="just">
              <a:lnSpc>
                <a:spcPct val="107000"/>
              </a:lnSpc>
              <a:spcAft>
                <a:spcPts val="800"/>
              </a:spcAft>
            </a:pPr>
            <a:r>
              <a:rPr lang="en-GB" sz="1200" b="1" kern="100" dirty="0">
                <a:effectLst/>
                <a:latin typeface="Verdana" panose="020B0604030504040204" pitchFamily="34" charset="0"/>
                <a:ea typeface="Verdana" panose="020B0604030504040204" pitchFamily="34" charset="0"/>
                <a:cs typeface="Arial" panose="020B0604020202020204" pitchFamily="34" charset="0"/>
              </a:rPr>
              <a:t>Recommendations: </a:t>
            </a:r>
          </a:p>
          <a:p>
            <a:pPr algn="just">
              <a:lnSpc>
                <a:spcPct val="107000"/>
              </a:lnSpc>
              <a:spcAft>
                <a:spcPts val="800"/>
              </a:spcAft>
            </a:pPr>
            <a:r>
              <a:rPr lang="en-GB" sz="1000" kern="100" dirty="0">
                <a:effectLst/>
                <a:latin typeface="Verdana" panose="020B0604030504040204" pitchFamily="34" charset="0"/>
                <a:ea typeface="Verdana" panose="020B0604030504040204" pitchFamily="34" charset="0"/>
                <a:cs typeface="Arial" panose="020B0604020202020204" pitchFamily="34" charset="0"/>
              </a:rPr>
              <a:t>Prioritize the production and distribution of products in top performing cities to maximize profit. Create market structures in states with less cities to expand sales. Tailor marketing campaigns to resonate with purchasing power and consumption patterns of residents in these cities.</a:t>
            </a:r>
          </a:p>
        </p:txBody>
      </p:sp>
      <p:sp>
        <p:nvSpPr>
          <p:cNvPr id="9" name="TextBox 8">
            <a:extLst>
              <a:ext uri="{FF2B5EF4-FFF2-40B4-BE49-F238E27FC236}">
                <a16:creationId xmlns:a16="http://schemas.microsoft.com/office/drawing/2014/main" id="{440E73B3-0B46-201C-F305-BD9CF852D40A}"/>
              </a:ext>
            </a:extLst>
          </p:cNvPr>
          <p:cNvSpPr txBox="1"/>
          <p:nvPr/>
        </p:nvSpPr>
        <p:spPr>
          <a:xfrm>
            <a:off x="2883159" y="195147"/>
            <a:ext cx="7520474" cy="369332"/>
          </a:xfrm>
          <a:prstGeom prst="rect">
            <a:avLst/>
          </a:prstGeom>
          <a:noFill/>
        </p:spPr>
        <p:txBody>
          <a:bodyPr wrap="square">
            <a:spAutoFit/>
          </a:bodyPr>
          <a:lstStyle/>
          <a:p>
            <a:pPr algn="ctr"/>
            <a:r>
              <a:rPr lang="en-GB" b="1" dirty="0">
                <a:latin typeface="Verdana" panose="020B0604030504040204" pitchFamily="34" charset="0"/>
                <a:ea typeface="Verdana" panose="020B0604030504040204" pitchFamily="34" charset="0"/>
              </a:rPr>
              <a:t>DECOMPOSITION TREE: PRICE BY STATE AND CITY</a:t>
            </a:r>
            <a:endParaRPr lang="en-GB" b="1" dirty="0"/>
          </a:p>
        </p:txBody>
      </p:sp>
      <p:sp>
        <p:nvSpPr>
          <p:cNvPr id="4" name="TextBox 3">
            <a:extLst>
              <a:ext uri="{FF2B5EF4-FFF2-40B4-BE49-F238E27FC236}">
                <a16:creationId xmlns:a16="http://schemas.microsoft.com/office/drawing/2014/main" id="{003CDD9C-7D5B-BFE9-9484-BC2F0B1DA273}"/>
              </a:ext>
            </a:extLst>
          </p:cNvPr>
          <p:cNvSpPr txBox="1"/>
          <p:nvPr/>
        </p:nvSpPr>
        <p:spPr>
          <a:xfrm>
            <a:off x="2444620" y="598125"/>
            <a:ext cx="9451911" cy="276999"/>
          </a:xfrm>
          <a:prstGeom prst="rect">
            <a:avLst/>
          </a:prstGeom>
          <a:noFill/>
        </p:spPr>
        <p:txBody>
          <a:bodyPr wrap="square" rtlCol="0">
            <a:spAutoFit/>
          </a:bodyPr>
          <a:lstStyle/>
          <a:p>
            <a:pPr algn="ctr"/>
            <a:r>
              <a:rPr lang="en-GB" sz="1200" b="1" dirty="0">
                <a:latin typeface="Verdana" panose="020B0604030504040204" pitchFamily="34" charset="0"/>
                <a:ea typeface="Verdana" panose="020B0604030504040204" pitchFamily="34" charset="0"/>
              </a:rPr>
              <a:t>High sales concentrated in SP, PR, and MG. Low activity in AM and AC, More seller cities = higher total sales</a:t>
            </a:r>
          </a:p>
        </p:txBody>
      </p:sp>
    </p:spTree>
    <p:extLst>
      <p:ext uri="{BB962C8B-B14F-4D97-AF65-F5344CB8AC3E}">
        <p14:creationId xmlns:p14="http://schemas.microsoft.com/office/powerpoint/2010/main" val="134773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54246-39CF-E016-8D5F-3398E47745B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3E23327-E87E-CA5C-2C21-C5092BF801B0}"/>
              </a:ext>
            </a:extLst>
          </p:cNvPr>
          <p:cNvPicPr>
            <a:picLocks noChangeAspect="1"/>
          </p:cNvPicPr>
          <p:nvPr/>
        </p:nvPicPr>
        <p:blipFill>
          <a:blip r:embed="rId2"/>
          <a:stretch>
            <a:fillRect/>
          </a:stretch>
        </p:blipFill>
        <p:spPr>
          <a:xfrm>
            <a:off x="1636090" y="113466"/>
            <a:ext cx="707653" cy="774440"/>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descr="Add-in content for Microsoft Power BI.">
                <a:extLst>
                  <a:ext uri="{FF2B5EF4-FFF2-40B4-BE49-F238E27FC236}">
                    <a16:creationId xmlns:a16="http://schemas.microsoft.com/office/drawing/2014/main" id="{95F2342A-E2E2-C023-5EBC-7B841B623C22}"/>
                  </a:ext>
                </a:extLst>
              </p:cNvPr>
              <p:cNvGraphicFramePr>
                <a:graphicFrameLocks noGrp="1"/>
              </p:cNvGraphicFramePr>
              <p:nvPr>
                <p:extLst>
                  <p:ext uri="{D42A27DB-BD31-4B8C-83A1-F6EECF244321}">
                    <p14:modId xmlns:p14="http://schemas.microsoft.com/office/powerpoint/2010/main" val="199266340"/>
                  </p:ext>
                </p:extLst>
              </p:nvPr>
            </p:nvGraphicFramePr>
            <p:xfrm>
              <a:off x="1636090" y="1017038"/>
              <a:ext cx="10129812" cy="499187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descr="Add-in content for Microsoft Power BI.">
                <a:extLst>
                  <a:ext uri="{FF2B5EF4-FFF2-40B4-BE49-F238E27FC236}">
                    <a16:creationId xmlns:a16="http://schemas.microsoft.com/office/drawing/2014/main" id="{95F2342A-E2E2-C023-5EBC-7B841B623C22}"/>
                  </a:ext>
                </a:extLst>
              </p:cNvPr>
              <p:cNvPicPr>
                <a:picLocks noGrp="1" noRot="1" noChangeAspect="1" noMove="1" noResize="1" noEditPoints="1" noAdjustHandles="1" noChangeArrowheads="1" noChangeShapeType="1"/>
              </p:cNvPicPr>
              <p:nvPr/>
            </p:nvPicPr>
            <p:blipFill>
              <a:blip r:embed="rId4"/>
              <a:stretch>
                <a:fillRect/>
              </a:stretch>
            </p:blipFill>
            <p:spPr>
              <a:xfrm>
                <a:off x="1636090" y="1017038"/>
                <a:ext cx="10129812" cy="4991876"/>
              </a:xfrm>
              <a:prstGeom prst="rect">
                <a:avLst/>
              </a:prstGeom>
            </p:spPr>
          </p:pic>
        </mc:Fallback>
      </mc:AlternateContent>
      <p:sp>
        <p:nvSpPr>
          <p:cNvPr id="4" name="TextBox 3">
            <a:extLst>
              <a:ext uri="{FF2B5EF4-FFF2-40B4-BE49-F238E27FC236}">
                <a16:creationId xmlns:a16="http://schemas.microsoft.com/office/drawing/2014/main" id="{441D64B6-4DC5-86AE-07DB-766FE9B247DC}"/>
              </a:ext>
            </a:extLst>
          </p:cNvPr>
          <p:cNvSpPr txBox="1"/>
          <p:nvPr/>
        </p:nvSpPr>
        <p:spPr>
          <a:xfrm>
            <a:off x="2940759" y="207908"/>
            <a:ext cx="7520474" cy="369332"/>
          </a:xfrm>
          <a:prstGeom prst="rect">
            <a:avLst/>
          </a:prstGeom>
          <a:noFill/>
        </p:spPr>
        <p:txBody>
          <a:bodyPr wrap="square">
            <a:spAutoFit/>
          </a:bodyPr>
          <a:lstStyle/>
          <a:p>
            <a:pPr algn="ctr"/>
            <a:r>
              <a:rPr lang="en-GB" b="1" dirty="0">
                <a:latin typeface="Verdana" panose="020B0604030504040204" pitchFamily="34" charset="0"/>
                <a:ea typeface="Verdana" panose="020B0604030504040204" pitchFamily="34" charset="0"/>
              </a:rPr>
              <a:t>TOP AND BOTTOM PRODUCT CATEGORY</a:t>
            </a:r>
            <a:endParaRPr lang="en-GB" b="1" dirty="0"/>
          </a:p>
        </p:txBody>
      </p:sp>
      <p:sp>
        <p:nvSpPr>
          <p:cNvPr id="5" name="TextBox 4">
            <a:extLst>
              <a:ext uri="{FF2B5EF4-FFF2-40B4-BE49-F238E27FC236}">
                <a16:creationId xmlns:a16="http://schemas.microsoft.com/office/drawing/2014/main" id="{CB5C2955-171F-F587-23FF-23E4F9498979}"/>
              </a:ext>
            </a:extLst>
          </p:cNvPr>
          <p:cNvSpPr txBox="1"/>
          <p:nvPr/>
        </p:nvSpPr>
        <p:spPr>
          <a:xfrm>
            <a:off x="3573624" y="577735"/>
            <a:ext cx="7165911" cy="307777"/>
          </a:xfrm>
          <a:prstGeom prst="rect">
            <a:avLst/>
          </a:prstGeom>
          <a:noFill/>
        </p:spPr>
        <p:txBody>
          <a:bodyPr wrap="square" rtlCol="0">
            <a:spAutoFit/>
          </a:bodyPr>
          <a:lstStyle/>
          <a:p>
            <a:pPr algn="ctr"/>
            <a:r>
              <a:rPr lang="en-GB" sz="1400" dirty="0">
                <a:latin typeface="Verdana" panose="020B0604030504040204" pitchFamily="34" charset="0"/>
                <a:ea typeface="Verdana" panose="020B0604030504040204" pitchFamily="34" charset="0"/>
              </a:rPr>
              <a:t>Top: Health &amp; Beauty, Watches | Bottom: CDs/DVDs, Security and services</a:t>
            </a:r>
          </a:p>
        </p:txBody>
      </p:sp>
    </p:spTree>
    <p:extLst>
      <p:ext uri="{BB962C8B-B14F-4D97-AF65-F5344CB8AC3E}">
        <p14:creationId xmlns:p14="http://schemas.microsoft.com/office/powerpoint/2010/main" val="357170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9FABA-8CB3-EE1E-D18F-D2F5181F1996}"/>
            </a:ext>
          </a:extLst>
        </p:cNvPr>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a:extLst>
                  <a:ext uri="{FF2B5EF4-FFF2-40B4-BE49-F238E27FC236}">
                    <a16:creationId xmlns:a16="http://schemas.microsoft.com/office/drawing/2014/main" id="{FA318B0D-8BBF-FF9E-3AFC-637DC9FA3DDD}"/>
                  </a:ext>
                </a:extLst>
              </p:cNvPr>
              <p:cNvGraphicFramePr>
                <a:graphicFrameLocks noGrp="1"/>
              </p:cNvGraphicFramePr>
              <p:nvPr>
                <p:extLst>
                  <p:ext uri="{D42A27DB-BD31-4B8C-83A1-F6EECF244321}">
                    <p14:modId xmlns:p14="http://schemas.microsoft.com/office/powerpoint/2010/main" val="1164090411"/>
                  </p:ext>
                </p:extLst>
              </p:nvPr>
            </p:nvGraphicFramePr>
            <p:xfrm>
              <a:off x="1819468" y="1091681"/>
              <a:ext cx="9871789" cy="51038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Add-in content for Microsoft Power BI.">
                <a:extLst>
                  <a:ext uri="{FF2B5EF4-FFF2-40B4-BE49-F238E27FC236}">
                    <a16:creationId xmlns:a16="http://schemas.microsoft.com/office/drawing/2014/main" id="{FA318B0D-8BBF-FF9E-3AFC-637DC9FA3DDD}"/>
                  </a:ext>
                </a:extLst>
              </p:cNvPr>
              <p:cNvPicPr>
                <a:picLocks noGrp="1" noRot="1" noChangeAspect="1" noMove="1" noResize="1" noEditPoints="1" noAdjustHandles="1" noChangeArrowheads="1" noChangeShapeType="1"/>
              </p:cNvPicPr>
              <p:nvPr/>
            </p:nvPicPr>
            <p:blipFill>
              <a:blip r:embed="rId3"/>
              <a:stretch>
                <a:fillRect/>
              </a:stretch>
            </p:blipFill>
            <p:spPr>
              <a:xfrm>
                <a:off x="1819468" y="1091681"/>
                <a:ext cx="9871789" cy="5103845"/>
              </a:xfrm>
              <a:prstGeom prst="rect">
                <a:avLst/>
              </a:prstGeom>
            </p:spPr>
          </p:pic>
        </mc:Fallback>
      </mc:AlternateContent>
      <p:pic>
        <p:nvPicPr>
          <p:cNvPr id="2" name="Picture 1">
            <a:extLst>
              <a:ext uri="{FF2B5EF4-FFF2-40B4-BE49-F238E27FC236}">
                <a16:creationId xmlns:a16="http://schemas.microsoft.com/office/drawing/2014/main" id="{E75CF065-E05D-AC45-5973-E41DC449BFAA}"/>
              </a:ext>
            </a:extLst>
          </p:cNvPr>
          <p:cNvPicPr>
            <a:picLocks noChangeAspect="1"/>
          </p:cNvPicPr>
          <p:nvPr/>
        </p:nvPicPr>
        <p:blipFill>
          <a:blip r:embed="rId4"/>
          <a:stretch>
            <a:fillRect/>
          </a:stretch>
        </p:blipFill>
        <p:spPr>
          <a:xfrm>
            <a:off x="1654749" y="115521"/>
            <a:ext cx="707653" cy="774440"/>
          </a:xfrm>
          <a:prstGeom prst="rect">
            <a:avLst/>
          </a:prstGeom>
        </p:spPr>
      </p:pic>
      <p:sp>
        <p:nvSpPr>
          <p:cNvPr id="5" name="TextBox 4">
            <a:extLst>
              <a:ext uri="{FF2B5EF4-FFF2-40B4-BE49-F238E27FC236}">
                <a16:creationId xmlns:a16="http://schemas.microsoft.com/office/drawing/2014/main" id="{922B6D9F-DA22-197D-9FDA-B527E64A1101}"/>
              </a:ext>
            </a:extLst>
          </p:cNvPr>
          <p:cNvSpPr txBox="1"/>
          <p:nvPr/>
        </p:nvSpPr>
        <p:spPr>
          <a:xfrm>
            <a:off x="3384679" y="243630"/>
            <a:ext cx="7364185" cy="369332"/>
          </a:xfrm>
          <a:prstGeom prst="rect">
            <a:avLst/>
          </a:prstGeom>
          <a:noFill/>
        </p:spPr>
        <p:txBody>
          <a:bodyPr wrap="square">
            <a:spAutoFit/>
          </a:bodyPr>
          <a:lstStyle/>
          <a:p>
            <a:pPr algn="ctr"/>
            <a:r>
              <a:rPr lang="en-GB" b="1" dirty="0">
                <a:latin typeface="Verdana" panose="020B0604030504040204" pitchFamily="34" charset="0"/>
                <a:ea typeface="Verdana" panose="020B0604030504040204" pitchFamily="34" charset="0"/>
              </a:rPr>
              <a:t>OLIST PRODUCT CATEGORY SALES DASHBOARD</a:t>
            </a:r>
          </a:p>
        </p:txBody>
      </p:sp>
      <p:sp>
        <p:nvSpPr>
          <p:cNvPr id="7" name="TextBox 6">
            <a:extLst>
              <a:ext uri="{FF2B5EF4-FFF2-40B4-BE49-F238E27FC236}">
                <a16:creationId xmlns:a16="http://schemas.microsoft.com/office/drawing/2014/main" id="{9CB64630-B145-5114-2613-1EB5714D81F9}"/>
              </a:ext>
            </a:extLst>
          </p:cNvPr>
          <p:cNvSpPr txBox="1"/>
          <p:nvPr/>
        </p:nvSpPr>
        <p:spPr>
          <a:xfrm>
            <a:off x="3041779" y="660793"/>
            <a:ext cx="8453535" cy="307777"/>
          </a:xfrm>
          <a:prstGeom prst="rect">
            <a:avLst/>
          </a:prstGeom>
          <a:noFill/>
        </p:spPr>
        <p:txBody>
          <a:bodyPr wrap="square">
            <a:spAutoFit/>
          </a:bodyPr>
          <a:lstStyle/>
          <a:p>
            <a:pPr algn="ctr"/>
            <a:r>
              <a:rPr lang="en-GB" sz="1400" dirty="0">
                <a:latin typeface="Verdana" panose="020B0604030504040204" pitchFamily="34" charset="0"/>
                <a:ea typeface="Verdana" panose="020B0604030504040204" pitchFamily="34" charset="0"/>
              </a:rPr>
              <a:t>High sales concentrated in SP, PR, and MG. Low activity in AM and AC</a:t>
            </a:r>
            <a:endParaRPr lang="en-GB" sz="1400" dirty="0"/>
          </a:p>
        </p:txBody>
      </p:sp>
    </p:spTree>
    <p:extLst>
      <p:ext uri="{BB962C8B-B14F-4D97-AF65-F5344CB8AC3E}">
        <p14:creationId xmlns:p14="http://schemas.microsoft.com/office/powerpoint/2010/main" val="214454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54D31-8707-6C5F-2003-D3A5B88562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2145B0-D344-01D6-2252-2631706B618B}"/>
              </a:ext>
            </a:extLst>
          </p:cNvPr>
          <p:cNvSpPr txBox="1"/>
          <p:nvPr/>
        </p:nvSpPr>
        <p:spPr>
          <a:xfrm>
            <a:off x="1433926" y="1098790"/>
            <a:ext cx="10198359" cy="5262979"/>
          </a:xfrm>
          <a:prstGeom prst="rect">
            <a:avLst/>
          </a:prstGeom>
          <a:noFill/>
        </p:spPr>
        <p:txBody>
          <a:bodyPr wrap="square">
            <a:spAutoFit/>
          </a:bodyPr>
          <a:lstStyle/>
          <a:p>
            <a:pPr algn="ctr">
              <a:buNone/>
            </a:pPr>
            <a:r>
              <a:rPr lang="en-GB" sz="2400" b="1" dirty="0">
                <a:latin typeface="Verdana" panose="020B0604030504040204" pitchFamily="34" charset="0"/>
                <a:ea typeface="Verdana" panose="020B0604030504040204" pitchFamily="34" charset="0"/>
              </a:rPr>
              <a:t>Conclusion </a:t>
            </a:r>
          </a:p>
          <a:p>
            <a:pPr algn="ctr">
              <a:buNone/>
            </a:pPr>
            <a:endParaRPr lang="en-GB" sz="2400" b="1" dirty="0"/>
          </a:p>
          <a:p>
            <a:pPr marL="285750" indent="-285750" algn="just">
              <a:lnSpc>
                <a:spcPct val="150000"/>
              </a:lnSpc>
              <a:buFont typeface="Arial" panose="020B0604020202020204" pitchFamily="34" charset="0"/>
              <a:buChar char="•"/>
            </a:pPr>
            <a:r>
              <a:rPr lang="en-GB" sz="1500" b="1" dirty="0">
                <a:latin typeface="Verdana" panose="020B0604030504040204" pitchFamily="34" charset="0"/>
                <a:ea typeface="Verdana" panose="020B0604030504040204" pitchFamily="34" charset="0"/>
              </a:rPr>
              <a:t>Power BI + SQL analysis of the Olist E-commerce dataset</a:t>
            </a:r>
            <a:r>
              <a:rPr lang="en-GB" sz="1500" dirty="0">
                <a:latin typeface="Verdana" panose="020B0604030504040204" pitchFamily="34" charset="0"/>
                <a:ea typeface="Verdana" panose="020B0604030504040204" pitchFamily="34" charset="0"/>
              </a:rPr>
              <a:t> reveals how product category performance and geographic distribution shape Brazil’s online retail landscape.</a:t>
            </a:r>
          </a:p>
          <a:p>
            <a:pPr marL="285750" indent="-285750" algn="just">
              <a:lnSpc>
                <a:spcPct val="150000"/>
              </a:lnSpc>
              <a:buFont typeface="Arial" panose="020B0604020202020204" pitchFamily="34" charset="0"/>
              <a:buChar char="•"/>
            </a:pPr>
            <a:endParaRPr lang="en-GB" sz="15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GB" sz="1500" b="1" dirty="0">
                <a:latin typeface="Verdana" panose="020B0604030504040204" pitchFamily="34" charset="0"/>
                <a:ea typeface="Verdana" panose="020B0604030504040204" pitchFamily="34" charset="0"/>
              </a:rPr>
              <a:t>Sales are concentrated</a:t>
            </a:r>
            <a:r>
              <a:rPr lang="en-GB" sz="1500" dirty="0">
                <a:latin typeface="Verdana" panose="020B0604030504040204" pitchFamily="34" charset="0"/>
                <a:ea typeface="Verdana" panose="020B0604030504040204" pitchFamily="34" charset="0"/>
              </a:rPr>
              <a:t> in a few regions — especially São Paulo (SP), which drives over 60% of total revenue.</a:t>
            </a:r>
          </a:p>
          <a:p>
            <a:pPr marL="285750" indent="-285750" algn="just">
              <a:lnSpc>
                <a:spcPct val="150000"/>
              </a:lnSpc>
              <a:buFont typeface="Arial" panose="020B0604020202020204" pitchFamily="34" charset="0"/>
              <a:buChar char="•"/>
            </a:pPr>
            <a:endParaRPr lang="en-GB" sz="15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GB" sz="1500" b="1" dirty="0">
                <a:latin typeface="Verdana" panose="020B0604030504040204" pitchFamily="34" charset="0"/>
                <a:ea typeface="Verdana" panose="020B0604030504040204" pitchFamily="34" charset="0"/>
              </a:rPr>
              <a:t>Top-selling categories</a:t>
            </a:r>
            <a:r>
              <a:rPr lang="en-GB" sz="1500" dirty="0">
                <a:latin typeface="Verdana" panose="020B0604030504040204" pitchFamily="34" charset="0"/>
                <a:ea typeface="Verdana" panose="020B0604030504040204" pitchFamily="34" charset="0"/>
              </a:rPr>
              <a:t> (Health &amp; Beauty, Watches, Home Decor) show strong demand and growth potential.</a:t>
            </a:r>
          </a:p>
          <a:p>
            <a:pPr marL="285750" indent="-285750" algn="just">
              <a:lnSpc>
                <a:spcPct val="150000"/>
              </a:lnSpc>
              <a:buFont typeface="Arial" panose="020B0604020202020204" pitchFamily="34" charset="0"/>
              <a:buChar char="•"/>
            </a:pPr>
            <a:endParaRPr lang="en-GB" sz="15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GB" sz="1500" b="1" dirty="0">
                <a:latin typeface="Verdana" panose="020B0604030504040204" pitchFamily="34" charset="0"/>
                <a:ea typeface="Verdana" panose="020B0604030504040204" pitchFamily="34" charset="0"/>
              </a:rPr>
              <a:t>Underperforming regions</a:t>
            </a:r>
            <a:r>
              <a:rPr lang="en-GB" sz="1500" dirty="0">
                <a:latin typeface="Verdana" panose="020B0604030504040204" pitchFamily="34" charset="0"/>
                <a:ea typeface="Verdana" panose="020B0604030504040204" pitchFamily="34" charset="0"/>
              </a:rPr>
              <a:t> (e.g., Amazonas, Acre) have fewer sellers and logistical limitations.</a:t>
            </a:r>
          </a:p>
          <a:p>
            <a:pPr marL="285750" indent="-285750" algn="just">
              <a:lnSpc>
                <a:spcPct val="150000"/>
              </a:lnSpc>
              <a:buFont typeface="Arial" panose="020B0604020202020204" pitchFamily="34" charset="0"/>
              <a:buChar char="•"/>
            </a:pPr>
            <a:endParaRPr lang="en-GB" sz="15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GB" sz="1500" b="1" dirty="0">
                <a:latin typeface="Verdana" panose="020B0604030504040204" pitchFamily="34" charset="0"/>
                <a:ea typeface="Verdana" panose="020B0604030504040204" pitchFamily="34" charset="0"/>
              </a:rPr>
              <a:t>Obsolete or niche categories</a:t>
            </a:r>
            <a:r>
              <a:rPr lang="en-GB" sz="1500" dirty="0">
                <a:latin typeface="Verdana" panose="020B0604030504040204" pitchFamily="34" charset="0"/>
                <a:ea typeface="Verdana" panose="020B0604030504040204" pitchFamily="34" charset="0"/>
              </a:rPr>
              <a:t> (e.g., CDs/DVDs) show minimal traction across states.</a:t>
            </a:r>
          </a:p>
          <a:p>
            <a:endParaRPr lang="en-GB" dirty="0"/>
          </a:p>
        </p:txBody>
      </p:sp>
      <p:pic>
        <p:nvPicPr>
          <p:cNvPr id="2" name="Picture 1">
            <a:extLst>
              <a:ext uri="{FF2B5EF4-FFF2-40B4-BE49-F238E27FC236}">
                <a16:creationId xmlns:a16="http://schemas.microsoft.com/office/drawing/2014/main" id="{1353F5F0-60A5-6125-7023-9D83048A5EEE}"/>
              </a:ext>
            </a:extLst>
          </p:cNvPr>
          <p:cNvPicPr>
            <a:picLocks noChangeAspect="1"/>
          </p:cNvPicPr>
          <p:nvPr/>
        </p:nvPicPr>
        <p:blipFill>
          <a:blip r:embed="rId2"/>
          <a:stretch>
            <a:fillRect/>
          </a:stretch>
        </p:blipFill>
        <p:spPr>
          <a:xfrm>
            <a:off x="1617428" y="185501"/>
            <a:ext cx="707653" cy="774440"/>
          </a:xfrm>
          <a:prstGeom prst="rect">
            <a:avLst/>
          </a:prstGeom>
        </p:spPr>
      </p:pic>
    </p:spTree>
    <p:extLst>
      <p:ext uri="{BB962C8B-B14F-4D97-AF65-F5344CB8AC3E}">
        <p14:creationId xmlns:p14="http://schemas.microsoft.com/office/powerpoint/2010/main" val="173568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B4F79-0EED-E3EC-59BD-1D24D84488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E78223-31A8-3610-4FE5-B77A374E74AD}"/>
              </a:ext>
            </a:extLst>
          </p:cNvPr>
          <p:cNvSpPr txBox="1"/>
          <p:nvPr/>
        </p:nvSpPr>
        <p:spPr>
          <a:xfrm>
            <a:off x="1539550" y="971529"/>
            <a:ext cx="10254344" cy="5459443"/>
          </a:xfrm>
          <a:prstGeom prst="rect">
            <a:avLst/>
          </a:prstGeom>
          <a:noFill/>
        </p:spPr>
        <p:txBody>
          <a:bodyPr wrap="square">
            <a:spAutoFit/>
          </a:bodyPr>
          <a:lstStyle/>
          <a:p>
            <a:pPr algn="ctr"/>
            <a:r>
              <a:rPr lang="en-GB" sz="2400" b="1" dirty="0">
                <a:latin typeface="Verdana" panose="020B0604030504040204" pitchFamily="34" charset="0"/>
                <a:ea typeface="Verdana" panose="020B0604030504040204" pitchFamily="34" charset="0"/>
              </a:rPr>
              <a:t>Recommendations </a:t>
            </a:r>
          </a:p>
          <a:p>
            <a:pPr marL="342900" indent="-342900">
              <a:buAutoNum type="arabicPeriod"/>
            </a:pPr>
            <a:r>
              <a:rPr lang="en-GB" sz="1600" b="1" dirty="0">
                <a:latin typeface="Verdana" panose="020B0604030504040204" pitchFamily="34" charset="0"/>
                <a:ea typeface="Verdana" panose="020B0604030504040204" pitchFamily="34" charset="0"/>
              </a:rPr>
              <a:t>Scale Top Performers</a:t>
            </a:r>
          </a:p>
          <a:p>
            <a:pPr>
              <a:lnSpc>
                <a:spcPct val="150000"/>
              </a:lnSpc>
            </a:pPr>
            <a:r>
              <a:rPr lang="en-GB" sz="1500" dirty="0">
                <a:latin typeface="Verdana" panose="020B0604030504040204" pitchFamily="34" charset="0"/>
                <a:ea typeface="Verdana" panose="020B0604030504040204" pitchFamily="34" charset="0"/>
              </a:rPr>
              <a:t>Invest more in high-demand categories (beauty, health, home) through better logistics and marketing.</a:t>
            </a:r>
          </a:p>
          <a:p>
            <a:endParaRPr lang="en-GB" dirty="0">
              <a:latin typeface="Verdana" panose="020B0604030504040204" pitchFamily="34" charset="0"/>
              <a:ea typeface="Verdana" panose="020B0604030504040204" pitchFamily="34" charset="0"/>
            </a:endParaRPr>
          </a:p>
          <a:p>
            <a:pPr>
              <a:lnSpc>
                <a:spcPct val="150000"/>
              </a:lnSpc>
            </a:pPr>
            <a:r>
              <a:rPr lang="en-GB" b="1" dirty="0">
                <a:latin typeface="Verdana" panose="020B0604030504040204" pitchFamily="34" charset="0"/>
                <a:ea typeface="Verdana" panose="020B0604030504040204" pitchFamily="34" charset="0"/>
              </a:rPr>
              <a:t>2</a:t>
            </a:r>
            <a:r>
              <a:rPr lang="en-GB" sz="1600" b="1" dirty="0">
                <a:latin typeface="Verdana" panose="020B0604030504040204" pitchFamily="34" charset="0"/>
                <a:ea typeface="Verdana" panose="020B0604030504040204" pitchFamily="34" charset="0"/>
              </a:rPr>
              <a:t>. Audit Low Performers</a:t>
            </a:r>
            <a:br>
              <a:rPr lang="en-GB" sz="1600" b="1" dirty="0">
                <a:latin typeface="Verdana" panose="020B0604030504040204" pitchFamily="34" charset="0"/>
                <a:ea typeface="Verdana" panose="020B0604030504040204" pitchFamily="34" charset="0"/>
              </a:rPr>
            </a:br>
            <a:r>
              <a:rPr lang="en-GB" sz="1500" dirty="0">
                <a:latin typeface="Verdana" panose="020B0604030504040204" pitchFamily="34" charset="0"/>
                <a:ea typeface="Verdana" panose="020B0604030504040204" pitchFamily="34" charset="0"/>
              </a:rPr>
              <a:t>Investigate underperforming categories to understand if issues are due to poor visibility, product relevance, or regional fit.</a:t>
            </a:r>
          </a:p>
          <a:p>
            <a:pPr>
              <a:lnSpc>
                <a:spcPct val="150000"/>
              </a:lnSpc>
            </a:pPr>
            <a:endParaRPr lang="en-GB" sz="1500" dirty="0">
              <a:latin typeface="Verdana" panose="020B0604030504040204" pitchFamily="34" charset="0"/>
              <a:ea typeface="Verdana" panose="020B0604030504040204" pitchFamily="34" charset="0"/>
            </a:endParaRPr>
          </a:p>
          <a:p>
            <a:pPr>
              <a:lnSpc>
                <a:spcPct val="150000"/>
              </a:lnSpc>
            </a:pPr>
            <a:r>
              <a:rPr lang="en-GB" sz="1600" b="1" dirty="0">
                <a:latin typeface="Verdana" panose="020B0604030504040204" pitchFamily="34" charset="0"/>
                <a:ea typeface="Verdana" panose="020B0604030504040204" pitchFamily="34" charset="0"/>
              </a:rPr>
              <a:t>3. Expand Seller Presence in Low-Sales Regions</a:t>
            </a:r>
            <a:br>
              <a:rPr lang="en-GB" sz="1600" b="1" dirty="0">
                <a:latin typeface="Verdana" panose="020B0604030504040204" pitchFamily="34" charset="0"/>
                <a:ea typeface="Verdana" panose="020B0604030504040204" pitchFamily="34" charset="0"/>
              </a:rPr>
            </a:br>
            <a:r>
              <a:rPr lang="en-GB" sz="1500" dirty="0">
                <a:latin typeface="Verdana" panose="020B0604030504040204" pitchFamily="34" charset="0"/>
                <a:ea typeface="Verdana" panose="020B0604030504040204" pitchFamily="34" charset="0"/>
              </a:rPr>
              <a:t>Encourage more seller activity in states like Amazonas (AM) and Acre (AC) to unlock new customer bases.</a:t>
            </a:r>
          </a:p>
          <a:p>
            <a:endParaRPr lang="en-GB" sz="1600" dirty="0">
              <a:latin typeface="Verdana" panose="020B0604030504040204" pitchFamily="34" charset="0"/>
              <a:ea typeface="Verdana" panose="020B0604030504040204" pitchFamily="34" charset="0"/>
            </a:endParaRPr>
          </a:p>
          <a:p>
            <a:r>
              <a:rPr lang="en-GB" sz="1600" b="1" dirty="0">
                <a:latin typeface="Verdana" panose="020B0604030504040204" pitchFamily="34" charset="0"/>
                <a:ea typeface="Verdana" panose="020B0604030504040204" pitchFamily="34" charset="0"/>
              </a:rPr>
              <a:t>4. Tailor Regional Strategies</a:t>
            </a:r>
            <a:br>
              <a:rPr lang="en-GB" sz="1600" b="1" dirty="0">
                <a:latin typeface="Verdana" panose="020B0604030504040204" pitchFamily="34" charset="0"/>
                <a:ea typeface="Verdana" panose="020B0604030504040204" pitchFamily="34" charset="0"/>
              </a:rPr>
            </a:br>
            <a:r>
              <a:rPr lang="en-GB" sz="1500" dirty="0">
                <a:latin typeface="Verdana" panose="020B0604030504040204" pitchFamily="34" charset="0"/>
                <a:ea typeface="Verdana" panose="020B0604030504040204" pitchFamily="34" charset="0"/>
              </a:rPr>
              <a:t>Align product offerings and promotions with cultural and economic factors in each region</a:t>
            </a:r>
            <a:r>
              <a:rPr lang="en-GB" sz="1400" dirty="0">
                <a:latin typeface="Verdana" panose="020B0604030504040204" pitchFamily="34" charset="0"/>
                <a:ea typeface="Verdana" panose="020B0604030504040204" pitchFamily="34" charset="0"/>
              </a:rPr>
              <a:t>.</a:t>
            </a:r>
          </a:p>
          <a:p>
            <a:endParaRPr lang="en-GB" sz="1400" dirty="0">
              <a:latin typeface="Verdana" panose="020B0604030504040204" pitchFamily="34" charset="0"/>
              <a:ea typeface="Verdana" panose="020B0604030504040204" pitchFamily="34" charset="0"/>
            </a:endParaRPr>
          </a:p>
          <a:p>
            <a:pPr>
              <a:lnSpc>
                <a:spcPct val="150000"/>
              </a:lnSpc>
            </a:pPr>
            <a:r>
              <a:rPr lang="en-GB" sz="1600" b="1" dirty="0">
                <a:latin typeface="Verdana" panose="020B0604030504040204" pitchFamily="34" charset="0"/>
                <a:ea typeface="Verdana" panose="020B0604030504040204" pitchFamily="34" charset="0"/>
              </a:rPr>
              <a:t>5. Track Consumer Trends</a:t>
            </a:r>
            <a:br>
              <a:rPr lang="en-GB" sz="1600" b="1" dirty="0">
                <a:latin typeface="Verdana" panose="020B0604030504040204" pitchFamily="34" charset="0"/>
                <a:ea typeface="Verdana" panose="020B0604030504040204" pitchFamily="34" charset="0"/>
              </a:rPr>
            </a:br>
            <a:r>
              <a:rPr lang="en-GB" sz="1500" dirty="0">
                <a:latin typeface="Verdana" panose="020B0604030504040204" pitchFamily="34" charset="0"/>
                <a:ea typeface="Verdana" panose="020B0604030504040204" pitchFamily="34" charset="0"/>
              </a:rPr>
              <a:t>Monitor evolving buyer behaviour to keep the product </a:t>
            </a:r>
            <a:r>
              <a:rPr lang="en-GB" sz="1500" dirty="0" err="1">
                <a:latin typeface="Verdana" panose="020B0604030504040204" pitchFamily="34" charset="0"/>
                <a:ea typeface="Verdana" panose="020B0604030504040204" pitchFamily="34" charset="0"/>
              </a:rPr>
              <a:t>catalog</a:t>
            </a:r>
            <a:r>
              <a:rPr lang="en-GB" sz="1500" dirty="0">
                <a:latin typeface="Verdana" panose="020B0604030504040204" pitchFamily="34" charset="0"/>
                <a:ea typeface="Verdana" panose="020B0604030504040204" pitchFamily="34" charset="0"/>
              </a:rPr>
              <a:t> fresh and aligned with demand.</a:t>
            </a:r>
          </a:p>
        </p:txBody>
      </p:sp>
      <p:pic>
        <p:nvPicPr>
          <p:cNvPr id="2" name="Picture 1">
            <a:extLst>
              <a:ext uri="{FF2B5EF4-FFF2-40B4-BE49-F238E27FC236}">
                <a16:creationId xmlns:a16="http://schemas.microsoft.com/office/drawing/2014/main" id="{198CD190-56DC-E8C7-00EB-1D4B7A3C42B8}"/>
              </a:ext>
            </a:extLst>
          </p:cNvPr>
          <p:cNvPicPr>
            <a:picLocks noChangeAspect="1"/>
          </p:cNvPicPr>
          <p:nvPr/>
        </p:nvPicPr>
        <p:blipFill>
          <a:blip r:embed="rId2"/>
          <a:stretch>
            <a:fillRect/>
          </a:stretch>
        </p:blipFill>
        <p:spPr>
          <a:xfrm>
            <a:off x="1636089" y="171507"/>
            <a:ext cx="707653" cy="774440"/>
          </a:xfrm>
          <a:prstGeom prst="rect">
            <a:avLst/>
          </a:prstGeom>
        </p:spPr>
      </p:pic>
    </p:spTree>
    <p:extLst>
      <p:ext uri="{BB962C8B-B14F-4D97-AF65-F5344CB8AC3E}">
        <p14:creationId xmlns:p14="http://schemas.microsoft.com/office/powerpoint/2010/main" val="2785450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webextensions/webextension1.xml><?xml version="1.0" encoding="utf-8"?>
<we:webextension xmlns:we="http://schemas.microsoft.com/office/webextensions/webextension/2010/11" id="{53058115-F8FC-4100-BC19-99059B093389}">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VYTW/bOBD9K4UuvRiFPqxI6q1NuijQYmFsggBFYRgUOVLY0qKWpNx6A//3DknZcWK5LdzU693cpOGQnPfmzZDSbcC4bgVZ/knmELwMXkv5eU7U52dRMAoab4vyJIsiViZllEdxGiYRZDgqW8Nlo4OXt4EhqgZzzXVHhF0IjR+no4AIMSG1fauI0DAKWlBaNkTwf8A745BRHaxGAXxthVTELnlpiAG77ALd8d2G8CLBHQk1fAGXQI23xjGtSAVVntMkJWGRRlWJbto7uMgGXezSbvtz2RjCG9zG2sZnZUSLiubFOA7DokiKMLP2igvTu5TLN19bhegQ87K15LxiC9JQYIGDoED7iG+DV3WtoCamf31zb/Bcim4+YL+UnaLwF1RuqDHcLHEPKbg2M6kYqBk3MNczRgzRYIIVMjdREnl1jq3iFJzxj67pWQrt6438cq4AaWXWMNpEf46mWuIsInYAHBKjBiGQqn3x+eGZdgk+vbionbIb1hQtmje16EV7p58rHy0DKuet1NwyfqVg7Yc1Un5CMVrp4Bouga+XTj0XXK1lHI8eADkh5aym66pD309bdYWbC6ycHs0RpHKEvE99GyKNXjch7dApKdzTFmikRcAChHf4uwO1xACc0+DGL+7BwdlcIxxBWm0lZlsgmhi44N/BUh+JVRfIhDfNOgrL88+jcbztAXN/WXRSUhob8BrmNRGdpbXphBgF9IYLpqBxwB+6oOk9qlf50nNWxPL8cvJ8jeFK1liem91sLm0yyySvojgm4zApK0hjllU/bOiP13paJVlHzYz6FZcze57OjEKBCV/dO0U4NAGw83B9c0hj0gKrWt3rQ8Ec8Ky2DzaZDnjrI+DgxyVzw+B4GWb+Amcw+aWx/K96sgfbxFYG/2XuMEacQAmrkqKI0jFhMA5ZwYrxERWx1Y73lqhv1rZCO/20cn4AOz6rYRSmWRhCFqdlNK6KKonOTuji1kvzO2fvgHQfnMXpAUqgRLGTuYM8Egled3lOaMnwO4SkJQ0hT+Lxjxv7MRL+G1r+/0IDv5sXL4ukxA+8LCuzs4qlUCXYDU5DFr4EapBCUrfgvirYdrn7SrqDGv93JfCYHPh0F5BnZZ7QhNAM0oTmWQaHp/stxyNP0Zvle3ux30W1Gd8dWgd/TRT3fzAcA7987vX/ZDbLBgNHIWmxVBbAZsTP2QozuEDynt0Z7HAPLvgARJ367WKPSKOHIn2Smdv7Zb51/XqSxEydgFbDCpWd0S2hMCENDCjVff0zWwrfVav7m7kR6mr1DdtfhMtFFQAA&quot;"/>
    <we:property name="creatorSessionId" value="&quot;27aa9573-4cab-42e5-816d-9ec2f874139e&quot;"/>
    <we:property name="creatorTenantId" value="&quot;bd697c1b-c481-479c-841e-c618542675c3&quot;"/>
    <we:property name="creatorUserId" value="&quot;10032003E0B78333&quot;"/>
    <we:property name="datasetId" value="&quot;14780264-ec39-4bd0-ba2a-6947e96315be&quot;"/>
    <we:property name="embedUrl" value="&quot;/reportEmbed?reportId=a9751f06-27db-43ec-bd0c-3d5c25d9ee37&amp;config=eyJjbHVzdGVyVXJsIjoiaHR0cHM6Ly9XQUJJLVVTLUVBU1QyLUMtUFJJTUFSWS1yZWRpcmVjdC5hbmFseXNpcy53aW5kb3dzLm5ldCIsImVtYmVkRmVhdHVyZXMiOnsidXNhZ2VNZXRyaWNzVk5leHQiOnRydWV9fQ%3D%3D&amp;disableSensitivityBanner=true&amp;storytellingChangeViewModeShortcutKeys=true&quot;"/>
    <we:property name="initialStateBookmark" value="&quot;H4sIAAAAAAAAA+VY227bOBD9lUIvfTEKXaxI6luapFggvRhNEGCxMAyKHDlsaVElKbdu4H/fISknTiw3C2/qdTdv1nBIzjlzZkj6JmBcN4IsPpAZBK+DN1J+mRH15UUUDIK6s338eP7++NP55MPx+zM0y8ZwWevg9U1giJqCueK6JcKugMa/xoOACDEiU/tVEaFhEDSgtKyJ4D/AO+OQUS0sBwF8b4RUxC55YYgBu+wc3fEb945eJbgjoYbP4QKo8dY4phWpoMpzmqQkLNKoKtFNewcXWa+LXdptfyJrQ3iN21jb8KiMaFHRvBjGYVgUSRFm1l5xYTqXcnH2vVGIDjEvGsvKMZuTmgILHAQF2kd8ExxPpwqmxHSfZ/cGT6RoZz32C9kqCp+gckO14WaBe0jBtZlIxUBNuIGZnjBiiAYTLJG5kZLIq3NsFKfgjG/bumMptJ/X8tuJAqSVWcPgNvoTNE0lziJiA8AuMWoQAqnaFp8fnmiX4MOLi9opm2GN0aJ5PRWdaO/0c+mjZUDlrJGaW8YvFaz8sEbKzyhGKx1cwyXwzcKp55SrlYzjwQMgB6Sc5XhVdej7ea2ucHOBldOh2YNU9pD3sW9DpNarJqQdOiWF+7UGGmkRMAfhHb62oBYYgHPq3fjVPTg4m2uEI0ijrcRsC0QTAxf8OSz0nlh1gYx4Xa+isDz/czSOty1g7i+LTkpKYwNewbwiorW01q0Qg4Bec8EU1A74Qxc0vUP1Kl96zopYXl6MXq4wXMopluftbjaXNpllkldRHJNhmJQVpDHLqkcb+tO1nkZJ1lIzoX7FxcQepBOjUGDCV/dGEfZNAOw8XF/v0pi0wKpW9/pQMAM8q+0Pm0wHvPERcPDjkrlhcLz0M3+KM5j8Vlv+lx3ZvW1iLYP/MXcYI06ghFVJUUTpkDAYhqxgxXCPilhrx1tL1DdrW6Gtfl4534Edn9UwCtMsDCGL0zIaVkWVREcHdHHrpPmTs7dHug/O4nQHJVCi2MHcQZ6IBK+7PCe0ZEkEJC1pCHkSDx9v7PtI+C9o+f8LDfxqXrwskhIfeFlWZkcVS6FKsBschix8CUxBCkndgtuqYN3l7pV0BzX+fSXwlBz4dBeQZ2We0ITQDNKE5lkGu6f7D45HnqLXi3f2Yr+J6nZ8c2gV/BVR3P+D4Rj41+de92fM7bJBz1FIGiyVObAJ8XPWwgxOkbwXdwY73IEL/gSiDv12sUWk0UORPsvMbX2Zr12/niUxYyegZb9CZWt0QyiMSA09SnWvf2ZL4adqtY/MwO2BtcFL8Zi6V/5dcH8Dy64j0m0VAAA=&quot;"/>
    <we:property name="isFiltersActionButtonVisible" value="true"/>
    <we:property name="isFooterCollapsed" value="true"/>
    <we:property name="isVisualContainerHeaderHidden" value="false"/>
    <we:property name="pageDisplayName" value="&quot;Price by State n City&quot;"/>
    <we:property name="pageName" value="&quot;22cfafef88c35a0951fb&quot;"/>
    <we:property name="reportEmbeddedTime" value="&quot;2025-01-12T13:44:36.781Z&quot;"/>
    <we:property name="reportName" value="&quot;mywork&quot;"/>
    <we:property name="reportState" value="&quot;CONNECTED&quot;"/>
    <we:property name="reportUrl" value="&quot;/groups/me/reports/a9751f06-27db-43ec-bd0c-3d5c25d9ee37/22cfafef88c35a0951fb?bookmarkGuid=6ec9f825-1380-46ff-8bec-682816274e4d&amp;bookmarkUsage=1&amp;ctid=bd697c1b-c481-479c-841e-c618542675c3&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5B259D4E-F1A9-4196-92BB-7296C5F84466}">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XS2/TQBD+K2jPEbIdx4/e2kAlJFQKqcoBVdHYHjvbbrxmd10Sqvz3zq6dNqRQmgIVh+xpH+NvvnnLN6zguhGwPIE5sgN2JOXVHNTVK58NWN3dRXHiJWWcBJAkIWRp4kUxvcrGcFlrdnDDDKgKzTnXLQgLRJdfLgYMhDiFyp5KEBoHrEGlZQ2Cf8dOmJ6ManE1YLhohFRgIScGDFrYaxKnM1HwXw9JI+SGX+MEc9Pdxn4+jKNhWMapVwZBEvmhJaY7AcfspyIW2qkfy9oAr0mNk03jzBv5tMIS0iQbJaGjUXJhepFs+XbRKLKObF421jlnsjkhnZ2MFTlfkw4G7FjJuRPuvavb7GuLakkfWBzUneQNm6wfaP9xvXkMqbEQteFmaQ9KFm1upjn5rZJqObWBmxoFtRbOoyR85uh6q8EdhNyEkIJrM5WqQDXlBud6WoABjWbjU4roBAU51xEZS9HOHfktU2SrcvyE5f3B8V1RkE+VpBR4hDPWFRGZMZLtWZYcRcGs7g+W3NHSKX/D1ToLgm1fHlaVwqqz+wG73VjLh6w5PdjL47buCXirlaVHicAOfHtYeyzYcPaz40XIn2eosPd5XfC1Ye+2zNAvEBZnKGQCfw15l+Mruy660t41Aju4akcDBmwmv40V0nPR10NfyYfFNdQ53W4z/vOEekKZPS3Rttlb92pOxvX99L61dfnDctFqakxYdDzHM1C2pGV2SfVjWxoByBcrrL/mB5uH3TQg2cuNfj/uw/70Wvh3qXbheoGfxHHhFzDKwzwfjfLI89P9VPnfp4q/nyr7qbKfKr+bKkeg9iPlxUfKMC+iKI5xFPlRGsEQizC0eh+NmcGFyeTix0hZtKCM/SBIMRx6MYEO48DLnovmAO9v2Bzpx9BuZGt0AzmeQt01naYzmqOTo9KAurDZ5/Zu5L2nKKpO9TmI1rVt+xu5bgG0bgGre8Hdvg4AAA==&quot;"/>
    <we:property name="creatorSessionId" value="&quot;aeaa1f9b-32a0-4ffe-ba71-d0b6f02d1d62&quot;"/>
    <we:property name="creatorTenantId" value="&quot;bd697c1b-c481-479c-841e-c618542675c3&quot;"/>
    <we:property name="creatorUserId" value="&quot;10032003E0B78333&quot;"/>
    <we:property name="datasetId" value="&quot;14780264-ec39-4bd0-ba2a-6947e96315be&quot;"/>
    <we:property name="embedUrl" value="&quot;/reportEmbed?reportId=a9751f06-27db-43ec-bd0c-3d5c25d9ee37&amp;config=eyJjbHVzdGVyVXJsIjoiaHR0cHM6Ly9XQUJJLVVTLUVBU1QyLUMtUFJJTUFSWS1yZWRpcmVjdC5hbmFseXNpcy53aW5kb3dzLm5ldCIsImVtYmVkRmVhdHVyZXMiOnsidXNhZ2VNZXRyaWNzVk5leHQiOnRydWV9fQ%3D%3D&amp;disableSensitivityBanner=true&amp;storytellingChangeViewModeShortcutKeys=true&quot;"/>
    <we:property name="initialStateBookmark" value="&quot;H4sIAAAAAAAAA+1XW2/TMBT+K8jPEWouTdq9dWWT0NiFdRoPaKqc5KT15sbBdkZLlf/OsZ1upYPRDph4aJ5s58t3vnPzUZYkZ6ridHFGZ0AOyKEQdzMq7974xCNle3Z+fnI6uDwZnw1Oj/BYVJqJUpGDJdFUTkBfM1VTbhjw8PONRyjnF3RidgXlCjxSgVSipJx9AwfGV1rW0HgE5hUXkhrKkaYaDO09wnGPtv23IVqkmWb3MIJMu9PEz8IkDqMi6XeKIOjFfpQgTDmAVfZTiKG25oei1JSVaMZi+0na6fr4RAXt99JuL7IyCsZ1C0kXR/NKonfo86IyUbkS1RnadBgDuV6JDjxyLMXMgtuwqjr9UoNc4AeGB5RDLslo9QLXH1eL55gqQ1FqphdmI0VeZ3qcYdwmQi7GJmNjLWmpuI0ogq+s3E7jPVCIdQrBmdJjIXOQY6ZhpsY51VSBXvsUMzoCjsG1QoaC1zMrfsMVUcsMLqF43Fi9DSb5QgosgWc0QzlBIVOC2FZlwYDnxNg+N+IOF9b4OyZXVRBsxnIwmUiYOL+fqNtNtXiqmuELc3hcl62ATtMYeVgI5MA3m1XEgrVgvzhfyPxpChLamJc5Wzn2fsMN9QppsY7SlMOvKR9qvDHPjWvtXTOwQ6h2dMAjU/F1KAFf520/tJ08yO9pmeHppuI/L6gt2my7QttUb8KrGDrX3qePV5urH5LxWuHFBLnTOZxSaVpapLfYP+ZKQwLxao311+Jg6tBNA8Tert33wzbt2/fCvyu1G3sX+L0kyf2cdrMoy7rdLO74/f1U+d+nir+fKvupsp8qv5sqh1TuR8qrj5Qwy+M4SaAb+3E/piHkUWTsPpszDXOdivmPmTJsQZH4QdCHKOwkSBomQSd9KZslfDwhM8AfQ7MQtVYVzeCClu7SqZzTDCwOW4OWuak+u7Yj7wNmUTrT15TX1ir+KxJrA8Ww9sLYAu8C13wHFFX+SeYOAAA=&quot;"/>
    <we:property name="isFiltersActionButtonVisible" value="true"/>
    <we:property name="isFooterCollapsed" value="true"/>
    <we:property name="isVisualContainerHeaderHidden" value="false"/>
    <we:property name="pageDisplayName" value="&quot;Page 1&quot;"/>
    <we:property name="reportEmbeddedTime" value="&quot;2025-01-12T14:32:38.603Z&quot;"/>
    <we:property name="reportName" value="&quot;mywork&quot;"/>
    <we:property name="reportState" value="&quot;CONNECTED&quot;"/>
    <we:property name="reportUrl" value="&quot;/links/PXKYGYZRjt?ctid=bd697c1b-c481-479c-841e-c618542675c3&amp;pbi_source=linkShare&amp;bookmarkGuid=4d8913d1-da7b-448d-810b-c02bf0cdcccd&amp;fromEntryPoint=shar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F36E3DB9-8321-47EA-890C-111E197049C6}">
  <we:reference id="WA200003233" version="2.0.0.3" store="en-GB" storeType="OMEX"/>
  <we:alternateReferences/>
  <we:properties>
    <we:property name="Microsoft.Office.CampaignId" value="&quot;none&quot;"/>
    <we:property name="artifactViewState" value="&quot;live&quot;"/>
    <we:property name="backgroundColor" value="&quot;#FFFFFF&quot;"/>
    <we:property name="bookmark" value="&quot;H4sIAAAAAAAAA+1abW/bNhD+K4W+9IsxiJKol3xrkhUbUHTdUmQYhsCgyKOjVhY1SkrjBf7vO5Jy4voljhMn8Br7g2GRx+Pdc8/dkYJvPFE0dckmH9kYvCPvWKmvY6a/viHewKvcmATqZzKNRA5pHtOUB7mPs6puC1U13tGN1zI9gva8aDpWGkU4+PfFwGNl+YmNzJNkZQMDrwbdqIqVxb/ghHGq1R1MBx5c16XSzKg8a1kLRu0ViuMzmkB+CnFHxtviCs6At240FFEYBJQToDzLQxL7WYJijROwlq0UMart9ieqallR4TZmjGU0y+KAExInWZT5KeXUjMuibHuRfPLzda3RO/R5UhtwPqv6I+7pZIzI+czoYOC912pshXt0my7/pwM9wQVGDzRO8sY7m03g799nP+7TVBsVVVu0E/Ogleh4O+SI20jpydAEbthqVjWlRRSFP1tz/engVoWaV6HKommHSgvQw6KFcTMUrGUNtHNLMaJnUCK41pATVXZja/yCK6rTHP4Aefdg7Z1ikD9phRS4x2aoRmjIpYeyvZWygFJ4Zu/fjHHHE7v5aaFnLAgWsXw3GmkYOb+XrNvOarVsdYETZvB9V/UG+NOpMQ+J4B0R8zBDLJgD+9HxQs1/XoKGHvNKFDPHfl1wo3mBsFhHWV7CepW3HJ+az4VL7W0jsAVUWzow8C7VtxMNOC36fOgz+Z24YhXH0UWLn06oB6TZw4i2aL2BtynQub6e3pU2xx+Pl12DhQmEs/PkkmmT0ir/gvljShoqUC+WWDvDwfDQdQOU/TJX70/6sD88F56Pahe2FmShJCyVkFMOPk1jXxJx6Cr73lXIoascusqhqxy6yp52FRrGQZiQKGDSpzLgMYnkvnaVFS2hgbLEFSvawVwnIS/ZSpaKsjNx2NjL6L50DrKz1rFVUJ63XWyA/sW7w2o07rfxtTaAY6YP1X+3VHIFPiJJRCinEZEJfmckhb19GfW6CvyzvnA6FPhDgT8U+NdQ4LGsx0nqS05kFGUhTQFsAtwblmLMRvB9KIwunrAoFUkIUSZiIUOapZubxcvxtr/S3BOvFVeehfjRx5CYabE3vN0RCIY9eDqIogQSFgNPgzgwH+LvRcCf4c3KD8GB58bF0QJimoeCRxQk8aXMwziFvaCFS4ERqFJxq3BdFsyL3LXeO1eD/y8FdolBH26KeS9joJywHPyM+LBP4X5YV+RmyQ+T50/33IU2zEUgWCSTNIr8FJs68M3v9/pzTMERn12ckC1+a71wBzFD0K5ZcUDeGLGmxFOa/i5m3hj0yFLY7Gldq92GBbh5Jew0WM9vvA94DtRO9zkrO6P27SmuEOpb9XZ2WZiuOfbZFVvcZ56CjjvzQRBlQSZEmmYURJb7OU82nvlauG5zdb186ksDEdE45kGcU5lDLgOSPz79fykQSc0vJx/gCsplKG7nl6dmbp8zXbh/8PT3tifC2d9kb9V6KxBmNTLkCsSQuTVzZnqnyMU3dwNmunfO+wuY3nfSrilfSy+YX2Xk1l7m5rL6VQJzYQk0Xc1Q1bVNzTh8YhWsYCoylFUCxAa22n/z3RJ1Ov0PTawkL0UoAAA=&quot;"/>
    <we:property name="creatorSessionId" value="&quot;eb78cd28-9427-4e92-8f45-2fafe2f6a4a1&quot;"/>
    <we:property name="creatorTenantId" value="&quot;bd697c1b-c481-479c-841e-c618542675c3&quot;"/>
    <we:property name="creatorUserId" value="&quot;10032003E0B78333&quot;"/>
    <we:property name="datasetId" value="&quot;9cd86b76-2b08-491a-bd68-95ef2b4fc9cf&quot;"/>
    <we:property name="embedUrl" value="&quot;/reportEmbed?reportId=beb8ed60-983c-4c4a-a52f-a0b198da7d3f&amp;config=eyJjbHVzdGVyVXJsIjoiaHR0cHM6Ly9XQUJJLVVTLUVBU1QyLUMtUFJJTUFSWS1yZWRpcmVjdC5hbmFseXNpcy53aW5kb3dzLm5ldCIsImVtYmVkRmVhdHVyZXMiOnsidXNhZ2VNZXRyaWNzVk5leHQiOnRydWV9fQ%3D%3D&amp;disableSensitivityBanner=true&amp;storytellingChangeViewModeShortcutKeys=true&quot;"/>
    <we:property name="initialStateBookmark" value="&quot;H4sIAAAAAAAAA+1aW1PbOBT+Kx299CXsWLbl2LxxaWc7pdBCh52dDpORpePErWNlZYeSZfLf90hyIM0FCAQmW5IHBklH537OJ2l8TWReDQo+OuZ9ILtkX6kffa5/vKGkRcpm7uTk46e904+d471P73BaDepclRXZvSY1112oz/NqyAvDASe/XbQIL4rPvGtGGS8qaJEB6EqVvMj/BUeMS7UewrhF4GpQKM0Ny7Oa12DYXiI5jlE2/SNAiVzU+SWcgajdbCDDwPeZoMBEkgY08pI2klWOwGq2kMSwtuIPVFnzvEQxZo4nLEkiX1AatZMw8WImmJnP8qJuSNLRu6uBRuvQ5tHAeOWrGhyjTEdjSM4nSvst8l6rviVu3FoN03+GoEe4wfCBylFek7PJAv7/ZfLPXZwGhkVZ5/XIDLSSQ1F3BPqtq/SoYyLWqTUvq8J6FIm/WnW9ceuGhZpmoYq8qjtKS9CdvIZ+1ZG85hXUU1sxomdQoHOtIgeqGPat8jOmqKEWcArZ7cDqO8Ygf9YKU+AOnaHsoiI9grSNllkOhSRG9olRbn9khR/mepIF/qwv97pdDV1n95x2q2mt5rXOccFMvh+WjQLeeGzUw0Qgu9QMJh7zp5z96Hgh5796oKHxeSnziWEfZsyoXiAs1lCeFrCc5U2Oj83vwpX2qhFYwVUrGtAiPfXzQAMuy6Yemkrek5e8FDg7q/HTE+oBZfawRJvV3ri3ytG4pp/etjaXP0QUwwobE0in50GPa1PSKv2O9WNaGjJQL1ZYa/ODyUOHBkj7farfHzRhf3gtPF+qXdhekAQZ5XEGKRPgsTjyMiq3qLLpqEK3qLJFlS2qbFFlQ1GFBZEftGno88xjmS8iGmabiioLIKGCosAdC+BgCknoS0LJXFN2KnYqexndFOSga4OOlYLyvHBxj+tfHB0We+NuHV8rAOxzve3+600l1+BD2g4pEyykWRv/JjSGjX2Mel0N/lkfnLYNftvgtw3+NTR4bOtRO/YyQbMwTAIWA9gCuDMseZ934ddQGF6izcNYtgMIExnJLGBJfD9YvFzeNleaO+K14MozEz/2mCTmWm5M3q7JCSZ78HQQhm1o8whE7Ee++VFvIwL+DC8rv0UOPLdfXFpAxNJAipBBRr0sS4Moho1IC1cCXVCFEpbhsiqYJrmF3ltT/f9vCqzTB024GdZ9FgETlKfgJdSDTQr3w1BRmC2/TZ0/3XIX2iCVvuRh1o7D0IsR1EHc/77XnGNygf5ZxwnZ+m+pFe4gZhJ0WC04IN8bsarAU5r+JWakD7prU9jItKYNnMAc3LqSdhms5dfkCM+B2vE+58XQsH17iDuk+lm+nVwWxkuOfXbHCveZp3jHnfnADxM/kTKOEwYySb1UtO8989VwVafqav7UF/syZFEk/ChlWQpp5tP08eX/Z46e1KI3OoJLKOZdcbM+vzQx+5zr3H3B09zbnujO5iZ7w5Ys8DAfYIZcguxwt2dKTXKIufjmdsIsN8aRv4HrtSdtF0qXjXN5e/si87C3mWL68n6EYFAYW+wlucP9TIg0S3eEiMOdMJXxTsLDcIexhDKPMsHxLPhSV/tiNu8bx6LUm/L6trBOfY/GR4bywhWp3bPmsl8CAHNP9K8y95deh6f64qt0jGkCgoseyPe2WA/dp5EfzJOD9UpuP+CoBEr9IB249geoTzWB2snoY16atmIkZPXqKPyYwl9cji1ymnd79ZLamZSiRZVfPwQ1S8SV53hx01PDuhpwAZ95CQtKF0uWlxLkPeVrvgIlVga227x5C3wAfdM6/gPqgrq+wCoAAA==&quot;"/>
    <we:property name="isFiltersActionButtonVisible" value="true"/>
    <we:property name="isFooterCollapsed" value="true"/>
    <we:property name="isVisualContainerHeaderHidden" value="false"/>
    <we:property name="pageDisplayName" value="&quot;Dashboard&quot;"/>
    <we:property name="pageName" value="&quot;3d43225c1e5c9b316097&quot;"/>
    <we:property name="reportEmbeddedTime" value="&quot;2025-06-16T10:49:58.483Z&quot;"/>
    <we:property name="reportName" value="&quot;Sekinat Oyeniran Dashboard&quot;"/>
    <we:property name="reportState" value="&quot;CONNECTED&quot;"/>
    <we:property name="reportUrl" value="&quot;/groups/me/reports/beb8ed60-983c-4c4a-a52f-a0b198da7d3f/3d43225c1e5c9b316097?bookmarkGuid=69cb93e0-cfef-49d1-bec7-36bb5c8510e6&amp;bookmarkUsage=1&amp;ctid=bd697c1b-c481-479c-841e-c618542675c3&amp;fromEntryPoint=expor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3191</TotalTime>
  <Words>391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Verdana</vt:lpstr>
      <vt:lpstr>Parallax</vt:lpstr>
      <vt:lpstr>OLIST POWER BI SALES ANALYSIS Product Distribution Analysis Across Brazilian States and Cities A Power BI and SQL-Driven E-commerce Analysis                           Sekinat Oyeniran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Sakinah Oyeniran</cp:lastModifiedBy>
  <cp:revision>16</cp:revision>
  <dcterms:created xsi:type="dcterms:W3CDTF">2018-06-07T21:39:02Z</dcterms:created>
  <dcterms:modified xsi:type="dcterms:W3CDTF">2025-06-23T15:34:13Z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