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3" r:id="rId2"/>
    <p:sldId id="262" r:id="rId3"/>
    <p:sldId id="264" r:id="rId4"/>
    <p:sldId id="266" r:id="rId5"/>
    <p:sldId id="273" r:id="rId6"/>
    <p:sldId id="267" r:id="rId7"/>
    <p:sldId id="268" r:id="rId8"/>
    <p:sldId id="269" r:id="rId9"/>
    <p:sldId id="282" r:id="rId10"/>
    <p:sldId id="283" r:id="rId11"/>
    <p:sldId id="284" r:id="rId12"/>
    <p:sldId id="279" r:id="rId13"/>
    <p:sldId id="285" r:id="rId14"/>
    <p:sldId id="286" r:id="rId15"/>
    <p:sldId id="287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88" r:id="rId24"/>
    <p:sldId id="280" r:id="rId25"/>
    <p:sldId id="281" r:id="rId26"/>
    <p:sldId id="289" r:id="rId2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Deputy" initials="D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650"/>
    <a:srgbClr val="002C5F"/>
    <a:srgbClr val="8C9F2E"/>
    <a:srgbClr val="001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7642" autoAdjust="0"/>
  </p:normalViewPr>
  <p:slideViewPr>
    <p:cSldViewPr showGuides="1">
      <p:cViewPr>
        <p:scale>
          <a:sx n="98" d="100"/>
          <a:sy n="98" d="100"/>
        </p:scale>
        <p:origin x="480" y="-2069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-630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F2ABC64-9050-4C5E-B2B8-FC750D7E2FC4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C590D15-D7A4-4FF7-9DC4-A08B5A0207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3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Operation Concept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Operations Concept Description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CTS Stub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Data Model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UI Wireframe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TIE App Server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Input Data Format for </a:t>
            </a:r>
            <a:r>
              <a:rPr lang="en-US" baseline="0" dirty="0" err="1" smtClean="0"/>
              <a:t>CbCR</a:t>
            </a: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Major Milestones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Setup Phase – Skeleton, no functionality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Dev environment – TIE </a:t>
            </a:r>
            <a:r>
              <a:rPr lang="en-US" baseline="0" dirty="0" err="1" smtClean="0"/>
              <a:t>Helloworld</a:t>
            </a:r>
            <a:r>
              <a:rPr lang="en-US" baseline="0" dirty="0" smtClean="0"/>
              <a:t>: build environment; end-to-end shell (UI, Server, DB), test link available  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DB tables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Server controller classes skeleton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UI Layout – major panes 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Functionality Phase – One use case at a time, from UI to DB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UC1 User log in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UC2 Upload </a:t>
            </a:r>
            <a:r>
              <a:rPr lang="en-US" baseline="0" dirty="0" err="1" smtClean="0"/>
              <a:t>CbCR</a:t>
            </a:r>
            <a:r>
              <a:rPr lang="en-US" baseline="0" dirty="0" smtClean="0"/>
              <a:t> – Upload, view relevant fields. Input data file format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UC3 Send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– Compose, Package into envelope, Encrypt, Send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UC4 Check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Status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UC5 Receive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– Message Prompt, Decrypt, Decompose, Un-package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UC6 Check user activity log – Who did what to which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when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UI Fine Tuning 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(Rapid feedback loop)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Spanish UI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Admin Docs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Installation Doc – Third party install test 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Design Overview Doc – For new developer on-boarding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Final Delivery of TIE App Phase I  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Project Logistics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Management Contact: David Deputy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baseline="0" dirty="0" smtClean="0"/>
              <a:t>Time code to use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931774" lvl="2"/>
            <a:endParaRPr lang="en-US" baseline="0" dirty="0" smtClean="0"/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0D15-D7A4-4FF7-9DC4-A08B5A0207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6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0D15-D7A4-4FF7-9DC4-A08B5A0207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9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0D15-D7A4-4FF7-9DC4-A08B5A0207A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99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0D15-D7A4-4FF7-9DC4-A08B5A0207A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85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The data structure for the main</a:t>
            </a:r>
            <a:r>
              <a:rPr lang="en-US" baseline="0" dirty="0" smtClean="0"/>
              <a:t> page.</a:t>
            </a:r>
          </a:p>
          <a:p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tieAppMethod</a:t>
            </a:r>
            <a:r>
              <a:rPr lang="en-US" baseline="0" dirty="0" smtClean="0"/>
              <a:t> – indicates the intent of the user. E.g., for UC1, </a:t>
            </a:r>
            <a:r>
              <a:rPr lang="en-US" baseline="0" dirty="0" err="1" smtClean="0"/>
              <a:t>tieAppMethod</a:t>
            </a:r>
            <a:r>
              <a:rPr lang="en-US" baseline="0" dirty="0" smtClean="0"/>
              <a:t>=“</a:t>
            </a:r>
            <a:r>
              <a:rPr lang="en-US" baseline="0" dirty="0" err="1" smtClean="0"/>
              <a:t>LogIn</a:t>
            </a:r>
            <a:r>
              <a:rPr lang="en-US" baseline="0" dirty="0" smtClean="0"/>
              <a:t>”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TieAppMainPage</a:t>
            </a:r>
            <a:endParaRPr lang="en-US" baseline="0" dirty="0" smtClean="0"/>
          </a:p>
          <a:p>
            <a:r>
              <a:rPr lang="en-US" baseline="0" dirty="0" smtClean="0"/>
              <a:t>       //----- Header pane</a:t>
            </a:r>
          </a:p>
          <a:p>
            <a:r>
              <a:rPr lang="en-US" baseline="0" dirty="0" smtClean="0"/>
              <a:t>       </a:t>
            </a:r>
            <a:r>
              <a:rPr lang="en-US" baseline="0" dirty="0" err="1" smtClean="0"/>
              <a:t>appName</a:t>
            </a:r>
            <a:endParaRPr lang="en-US" baseline="0" dirty="0" smtClean="0"/>
          </a:p>
          <a:p>
            <a:r>
              <a:rPr lang="en-US" baseline="0" dirty="0" smtClean="0"/>
              <a:t>       username</a:t>
            </a:r>
          </a:p>
          <a:p>
            <a:r>
              <a:rPr lang="en-US" baseline="0" dirty="0" smtClean="0"/>
              <a:t>       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 //------ search pane </a:t>
            </a:r>
          </a:p>
          <a:p>
            <a:r>
              <a:rPr lang="en-US" baseline="0" dirty="0" smtClean="0"/>
              <a:t>       </a:t>
            </a:r>
            <a:r>
              <a:rPr lang="en-US" baseline="0" dirty="0" err="1" smtClean="0"/>
              <a:t>searchCriteria</a:t>
            </a:r>
            <a:r>
              <a:rPr lang="en-US" baseline="0" dirty="0" smtClean="0"/>
              <a:t> – all fields that user sets for filter his messages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 //------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list pane</a:t>
            </a:r>
          </a:p>
          <a:p>
            <a:r>
              <a:rPr lang="en-US" baseline="0" dirty="0" smtClean="0"/>
              <a:t>       </a:t>
            </a:r>
            <a:r>
              <a:rPr lang="en-US" baseline="0" dirty="0" err="1" smtClean="0"/>
              <a:t>tieMsgList</a:t>
            </a:r>
            <a:r>
              <a:rPr lang="en-US" baseline="0" dirty="0" smtClean="0"/>
              <a:t> --- list of messages for the owner that satisfies the selection criteria</a:t>
            </a:r>
          </a:p>
          <a:p>
            <a:r>
              <a:rPr lang="en-US" baseline="0" dirty="0" smtClean="0"/>
              <a:t>            </a:t>
            </a:r>
            <a:r>
              <a:rPr lang="en-US" baseline="0" dirty="0" err="1" smtClean="0"/>
              <a:t>tieMsg</a:t>
            </a:r>
            <a:endParaRPr lang="en-US" baseline="0" dirty="0" smtClean="0"/>
          </a:p>
          <a:p>
            <a:r>
              <a:rPr lang="en-US" baseline="0" dirty="0" smtClean="0"/>
              <a:t>                   [fields of each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, as needed for the columns of the table in the pane]</a:t>
            </a:r>
          </a:p>
          <a:p>
            <a:r>
              <a:rPr lang="en-US" baseline="0" dirty="0" smtClean="0"/>
              <a:t>       </a:t>
            </a:r>
          </a:p>
          <a:p>
            <a:r>
              <a:rPr lang="en-US" baseline="0" dirty="0" smtClean="0"/>
              <a:t>       //----- </a:t>
            </a:r>
            <a:r>
              <a:rPr lang="en-US" baseline="0" dirty="0" err="1" smtClean="0"/>
              <a:t>currentMsg</a:t>
            </a:r>
            <a:r>
              <a:rPr lang="en-US" baseline="0" dirty="0" smtClean="0"/>
              <a:t> in detailed pane ---</a:t>
            </a:r>
          </a:p>
          <a:p>
            <a:r>
              <a:rPr lang="en-US" baseline="0" dirty="0" smtClean="0"/>
              <a:t>       </a:t>
            </a:r>
            <a:r>
              <a:rPr lang="en-US" baseline="0" dirty="0" err="1" smtClean="0"/>
              <a:t>currentMsg</a:t>
            </a:r>
            <a:r>
              <a:rPr lang="en-US" baseline="0" dirty="0" smtClean="0"/>
              <a:t> – the message that was selected by the user, or by the system default</a:t>
            </a:r>
          </a:p>
          <a:p>
            <a:r>
              <a:rPr lang="en-US" baseline="0" dirty="0" smtClean="0"/>
              <a:t>             [all fields of the designated current tie message] </a:t>
            </a:r>
          </a:p>
          <a:p>
            <a:r>
              <a:rPr lang="en-US" baseline="0" dirty="0" smtClean="0"/>
              <a:t>             </a:t>
            </a:r>
            <a:r>
              <a:rPr lang="en-US" baseline="0" dirty="0" err="1" smtClean="0"/>
              <a:t>docList</a:t>
            </a:r>
            <a:r>
              <a:rPr lang="en-US" baseline="0" dirty="0" smtClean="0"/>
              <a:t> – list all docs for the current message</a:t>
            </a:r>
          </a:p>
          <a:p>
            <a:r>
              <a:rPr lang="en-US" baseline="0" dirty="0" smtClean="0"/>
              <a:t>                   doc</a:t>
            </a:r>
          </a:p>
          <a:p>
            <a:r>
              <a:rPr lang="en-US" baseline="0" dirty="0" smtClean="0"/>
              <a:t>                         [fields of each doc, as needed for the columns of the table in the detail pane, doc tab, sorted by name]</a:t>
            </a:r>
          </a:p>
          <a:p>
            <a:r>
              <a:rPr lang="en-US" baseline="0" dirty="0" smtClean="0"/>
              <a:t>                   </a:t>
            </a:r>
          </a:p>
          <a:p>
            <a:r>
              <a:rPr lang="en-US" baseline="0" dirty="0" smtClean="0"/>
              <a:t>                   </a:t>
            </a:r>
            <a:r>
              <a:rPr lang="en-US" baseline="0" dirty="0" err="1" smtClean="0"/>
              <a:t>currentDoc</a:t>
            </a:r>
            <a:r>
              <a:rPr lang="en-US" baseline="0" dirty="0" smtClean="0"/>
              <a:t> – the doc that was selected by the user or by the system default</a:t>
            </a:r>
          </a:p>
          <a:p>
            <a:r>
              <a:rPr lang="en-US" baseline="0" dirty="0" smtClean="0"/>
              <a:t>                         </a:t>
            </a:r>
            <a:r>
              <a:rPr lang="en-US" baseline="0" dirty="0" err="1" smtClean="0"/>
              <a:t>entityList</a:t>
            </a:r>
            <a:r>
              <a:rPr lang="en-US" baseline="0" dirty="0" smtClean="0"/>
              <a:t> – list all entities for the </a:t>
            </a:r>
            <a:r>
              <a:rPr lang="en-US" baseline="0" dirty="0" err="1" smtClean="0"/>
              <a:t>currentDoc</a:t>
            </a:r>
            <a:r>
              <a:rPr lang="en-US" baseline="0" dirty="0" smtClean="0"/>
              <a:t>, which is for one top parent entity</a:t>
            </a:r>
          </a:p>
          <a:p>
            <a:r>
              <a:rPr lang="en-US" baseline="0" dirty="0" smtClean="0"/>
              <a:t>                               </a:t>
            </a:r>
            <a:r>
              <a:rPr lang="en-US" baseline="0" dirty="0" err="1" smtClean="0"/>
              <a:t>entityInfo</a:t>
            </a:r>
            <a:endParaRPr lang="en-US" baseline="0" dirty="0" smtClean="0"/>
          </a:p>
          <a:p>
            <a:r>
              <a:rPr lang="en-US" baseline="0" dirty="0" smtClean="0"/>
              <a:t>                                      [fields of each entity for the doc, i.e., under the top parent entity]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                   table1 – CBCR table 1 for the top entity</a:t>
            </a:r>
          </a:p>
          <a:p>
            <a:r>
              <a:rPr lang="en-US" baseline="0" dirty="0" smtClean="0"/>
              <a:t>                               </a:t>
            </a:r>
            <a:r>
              <a:rPr lang="en-US" baseline="0" dirty="0" err="1" smtClean="0"/>
              <a:t>jurisdictionTaxInfoList</a:t>
            </a:r>
            <a:r>
              <a:rPr lang="en-US" baseline="0" dirty="0" smtClean="0"/>
              <a:t> --- lists tax info for each country that top entity does business in</a:t>
            </a:r>
          </a:p>
          <a:p>
            <a:r>
              <a:rPr lang="en-US" baseline="0" dirty="0" smtClean="0"/>
              <a:t>                                      </a:t>
            </a:r>
            <a:r>
              <a:rPr lang="en-US" baseline="0" dirty="0" err="1" smtClean="0"/>
              <a:t>jurisdictionTaxInfo</a:t>
            </a:r>
            <a:endParaRPr lang="en-US" baseline="0" dirty="0" smtClean="0"/>
          </a:p>
          <a:p>
            <a:r>
              <a:rPr lang="en-US" baseline="0" dirty="0" smtClean="0"/>
              <a:t>                                             [fields of a row in table 1]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                   table2 – CBCR table 2 for the top entity</a:t>
            </a:r>
          </a:p>
          <a:p>
            <a:r>
              <a:rPr lang="en-US" baseline="0" dirty="0" smtClean="0"/>
              <a:t>                                </a:t>
            </a:r>
            <a:r>
              <a:rPr lang="en-US" baseline="0" dirty="0" err="1" smtClean="0"/>
              <a:t>entityJurisdictionTaxInfoList</a:t>
            </a:r>
            <a:r>
              <a:rPr lang="en-US" baseline="0" dirty="0" smtClean="0"/>
              <a:t> – lists each jurisdiction for each country that it does business in</a:t>
            </a:r>
          </a:p>
          <a:p>
            <a:r>
              <a:rPr lang="en-US" baseline="0" dirty="0" smtClean="0"/>
              <a:t>                                       </a:t>
            </a:r>
            <a:r>
              <a:rPr lang="en-US" baseline="0" dirty="0" err="1" smtClean="0"/>
              <a:t>entityJurisdictionTaxInfo</a:t>
            </a:r>
            <a:endParaRPr lang="en-US" baseline="0" dirty="0" smtClean="0"/>
          </a:p>
          <a:p>
            <a:r>
              <a:rPr lang="en-US" baseline="0" dirty="0" smtClean="0"/>
              <a:t>                                             [fields of a row in table 2]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                   table3 – CRCR table 3 for the top entity</a:t>
            </a:r>
          </a:p>
          <a:p>
            <a:r>
              <a:rPr lang="en-US" baseline="0" dirty="0" smtClean="0"/>
              <a:t>                                [fields of table 3. In  particular, the descriptive text is the concatenation of a rows of doc’s table 3 row’s texts]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0D15-D7A4-4FF7-9DC4-A08B5A0207A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63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0.Send</a:t>
            </a:r>
            <a:r>
              <a:rPr lang="en-US" baseline="0" dirty="0" smtClean="0"/>
              <a:t> Tax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– The core logic entry point is on </a:t>
            </a:r>
            <a:r>
              <a:rPr lang="en-US" baseline="0" dirty="0" err="1" smtClean="0"/>
              <a:t>SessionController</a:t>
            </a:r>
            <a:r>
              <a:rPr lang="en-US" baseline="0" dirty="0" smtClean="0"/>
              <a:t>,</a:t>
            </a:r>
          </a:p>
          <a:p>
            <a:endParaRPr lang="en-US" baseline="0" dirty="0" smtClean="0"/>
          </a:p>
          <a:p>
            <a:r>
              <a:rPr lang="en-US" baseline="0" dirty="0" smtClean="0"/>
              <a:t>//-------- send out the tax message of the given id. ------</a:t>
            </a:r>
          </a:p>
          <a:p>
            <a:r>
              <a:rPr lang="en-US" baseline="0" dirty="0" smtClean="0"/>
              <a:t>Void </a:t>
            </a:r>
            <a:r>
              <a:rPr lang="en-US" baseline="0" dirty="0" err="1" smtClean="0"/>
              <a:t>SessionController</a:t>
            </a:r>
            <a:r>
              <a:rPr lang="en-US" baseline="0" dirty="0" smtClean="0"/>
              <a:t>::</a:t>
            </a:r>
            <a:r>
              <a:rPr lang="en-US" baseline="0" dirty="0" err="1" smtClean="0"/>
              <a:t>sendTieMsg</a:t>
            </a:r>
            <a:r>
              <a:rPr lang="en-US" baseline="0" dirty="0" smtClean="0"/>
              <a:t>( long </a:t>
            </a:r>
            <a:r>
              <a:rPr lang="en-US" baseline="0" dirty="0" err="1" smtClean="0"/>
              <a:t>msgId</a:t>
            </a:r>
            <a:r>
              <a:rPr lang="en-US" baseline="0" dirty="0" smtClean="0"/>
              <a:t> 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steps in send implementation can be broken into separate methods on a use case controller for </a:t>
            </a:r>
            <a:r>
              <a:rPr lang="en-US" baseline="0" dirty="0" err="1" smtClean="0"/>
              <a:t>SessionController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// ------- Controls the send Tie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process, </a:t>
            </a:r>
          </a:p>
          <a:p>
            <a:r>
              <a:rPr lang="en-US" baseline="0" dirty="0" smtClean="0"/>
              <a:t>Class </a:t>
            </a:r>
            <a:r>
              <a:rPr lang="en-US" baseline="0" dirty="0" err="1" smtClean="0"/>
              <a:t>UcControllerSendTieMsg</a:t>
            </a:r>
            <a:r>
              <a:rPr lang="en-US" baseline="0" dirty="0" smtClean="0"/>
              <a:t> extends [the base controller] {</a:t>
            </a:r>
          </a:p>
          <a:p>
            <a:r>
              <a:rPr lang="en-US" baseline="0" dirty="0" smtClean="0"/>
              <a:t>     private </a:t>
            </a:r>
            <a:r>
              <a:rPr lang="en-US" baseline="0" dirty="0" err="1" smtClean="0"/>
              <a:t>SessionController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sessionController</a:t>
            </a:r>
            <a:r>
              <a:rPr lang="en-US" baseline="0" dirty="0" smtClean="0"/>
              <a:t>;   // initialized from constructor</a:t>
            </a:r>
          </a:p>
          <a:p>
            <a:r>
              <a:rPr lang="en-US" baseline="0" dirty="0" smtClean="0"/>
              <a:t>     </a:t>
            </a:r>
          </a:p>
          <a:p>
            <a:r>
              <a:rPr lang="en-US" baseline="0" dirty="0" smtClean="0"/>
              <a:t>     // all specific methods supporting the send use case, see description below. </a:t>
            </a:r>
          </a:p>
          <a:p>
            <a:r>
              <a:rPr lang="en-US" baseline="0" dirty="0" smtClean="0"/>
              <a:t>} //end </a:t>
            </a:r>
            <a:r>
              <a:rPr lang="en-US" baseline="0" dirty="0" err="1" smtClean="0"/>
              <a:t>UcControllerSendTieMsg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1.PrepareTieMsg – prepare the indicated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into a </a:t>
            </a:r>
            <a:r>
              <a:rPr lang="en-US" baseline="0" dirty="0" err="1" smtClean="0"/>
              <a:t>TieMsgPackage</a:t>
            </a:r>
            <a:r>
              <a:rPr lang="en-US" baseline="0" dirty="0" smtClean="0"/>
              <a:t> array, one for each recipient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List&lt;</a:t>
            </a:r>
            <a:r>
              <a:rPr lang="en-US" baseline="0" dirty="0" err="1" smtClean="0"/>
              <a:t>TieMsgPacakge</a:t>
            </a:r>
            <a:r>
              <a:rPr lang="en-US" baseline="0" dirty="0" smtClean="0"/>
              <a:t>&gt; </a:t>
            </a:r>
            <a:r>
              <a:rPr lang="en-US" baseline="0" dirty="0" err="1" smtClean="0"/>
              <a:t>prepareTieMsg</a:t>
            </a:r>
            <a:r>
              <a:rPr lang="en-US" baseline="0" dirty="0" smtClean="0"/>
              <a:t>( long </a:t>
            </a:r>
            <a:r>
              <a:rPr lang="en-US" baseline="0" dirty="0" err="1" smtClean="0"/>
              <a:t>msgId</a:t>
            </a:r>
            <a:r>
              <a:rPr lang="en-US" baseline="0" dirty="0" smtClean="0"/>
              <a:t> );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//------ </a:t>
            </a:r>
            <a:r>
              <a:rPr lang="en-US" baseline="0" dirty="0" err="1" smtClean="0"/>
              <a:t>TieMsgPackage</a:t>
            </a:r>
            <a:r>
              <a:rPr lang="en-US" baseline="0" dirty="0" smtClean="0"/>
              <a:t> represents a message ready to be sent to one of the specified percipient. One </a:t>
            </a:r>
            <a:r>
              <a:rPr lang="en-US" baseline="0" dirty="0" err="1" smtClean="0"/>
              <a:t>TieMsg</a:t>
            </a:r>
            <a:r>
              <a:rPr lang="en-US" baseline="0" dirty="0" smtClean="0"/>
              <a:t> may have many packages, one for each recipient -------</a:t>
            </a:r>
          </a:p>
          <a:p>
            <a:pPr marL="0" indent="0">
              <a:buNone/>
            </a:pPr>
            <a:r>
              <a:rPr lang="en-US" baseline="0" dirty="0" smtClean="0"/>
              <a:t>Class </a:t>
            </a:r>
            <a:r>
              <a:rPr lang="en-US" baseline="0" dirty="0" err="1" smtClean="0"/>
              <a:t>TieMsgPackage</a:t>
            </a:r>
            <a:r>
              <a:rPr lang="en-US" baseline="0" dirty="0" smtClean="0"/>
              <a:t>{</a:t>
            </a:r>
            <a:br>
              <a:rPr lang="en-US" baseline="0" dirty="0" smtClean="0"/>
            </a:br>
            <a:r>
              <a:rPr lang="en-US" baseline="0" dirty="0" smtClean="0"/>
              <a:t>      </a:t>
            </a:r>
            <a:r>
              <a:rPr lang="en-US" baseline="0" dirty="0" err="1" smtClean="0"/>
              <a:t>TieMsg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tieMsg</a:t>
            </a:r>
            <a:r>
              <a:rPr lang="en-US" baseline="0" dirty="0" smtClean="0"/>
              <a:t>; // points back to the owning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that created this package</a:t>
            </a:r>
          </a:p>
          <a:p>
            <a:pPr marL="0" indent="0">
              <a:buNone/>
            </a:pPr>
            <a:r>
              <a:rPr lang="en-US" baseline="0" dirty="0" smtClean="0"/>
              <a:t>      byte[] </a:t>
            </a:r>
            <a:r>
              <a:rPr lang="en-US" baseline="0" dirty="0" err="1" smtClean="0"/>
              <a:t>packageBytes</a:t>
            </a:r>
            <a:r>
              <a:rPr lang="en-US" baseline="0" dirty="0" smtClean="0"/>
              <a:t> // the whole package to be sent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      String payload;  //the message body for the recipient.</a:t>
            </a:r>
          </a:p>
          <a:p>
            <a:pPr marL="0" indent="0">
              <a:buNone/>
            </a:pPr>
            <a:r>
              <a:rPr lang="en-US" baseline="0" dirty="0" smtClean="0"/>
              <a:t>      byte[] </a:t>
            </a:r>
            <a:r>
              <a:rPr lang="en-US" baseline="0" dirty="0" err="1" smtClean="0"/>
              <a:t>payloadEncrypted</a:t>
            </a:r>
            <a:r>
              <a:rPr lang="en-US" baseline="0" dirty="0" smtClean="0"/>
              <a:t>;</a:t>
            </a:r>
          </a:p>
          <a:p>
            <a:pPr marL="0" indent="0">
              <a:buNone/>
            </a:pPr>
            <a:r>
              <a:rPr lang="en-US" baseline="0" dirty="0" smtClean="0"/>
              <a:t>}//end class </a:t>
            </a:r>
            <a:r>
              <a:rPr lang="en-US" baseline="0" dirty="0" err="1" smtClean="0"/>
              <a:t>TaxMsgPackage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The following steps of the prepare logic.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1.1.Build Tie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– Builds up java object tree for the indicated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id, reading from data base.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TieMsg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buildTieMsg</a:t>
            </a:r>
            <a:r>
              <a:rPr lang="en-US" baseline="0" dirty="0" smtClean="0"/>
              <a:t>( long </a:t>
            </a:r>
            <a:r>
              <a:rPr lang="en-US" baseline="0" dirty="0" err="1" smtClean="0"/>
              <a:t>msgId</a:t>
            </a:r>
            <a:r>
              <a:rPr lang="en-US" baseline="0" dirty="0" smtClean="0"/>
              <a:t> ); // Builds the message object for the given id.</a:t>
            </a:r>
          </a:p>
          <a:p>
            <a:pPr marL="0" indent="0">
              <a:buNone/>
            </a:pPr>
            <a:r>
              <a:rPr lang="en-US" baseline="0" dirty="0" smtClean="0"/>
              <a:t>       With given id, go to </a:t>
            </a:r>
            <a:r>
              <a:rPr lang="en-US" baseline="0" dirty="0" err="1" smtClean="0"/>
              <a:t>persisters</a:t>
            </a:r>
            <a:r>
              <a:rPr lang="en-US" baseline="0" dirty="0" smtClean="0"/>
              <a:t> to read records, one-by-one. Link all objects together. This delegates to </a:t>
            </a:r>
            <a:r>
              <a:rPr lang="en-US" baseline="0" dirty="0" err="1" smtClean="0"/>
              <a:t>TiePersister.buildTieMsg</a:t>
            </a:r>
            <a:r>
              <a:rPr lang="en-US" baseline="0" dirty="0" smtClean="0"/>
              <a:t>( </a:t>
            </a:r>
            <a:r>
              <a:rPr lang="en-US" baseline="0" dirty="0" err="1" smtClean="0"/>
              <a:t>msgId</a:t>
            </a:r>
            <a:r>
              <a:rPr lang="en-US" baseline="0" dirty="0" smtClean="0"/>
              <a:t> ), which in turn uses each table </a:t>
            </a:r>
            <a:r>
              <a:rPr lang="en-US" baseline="0" dirty="0" err="1" smtClean="0"/>
              <a:t>persisters</a:t>
            </a:r>
            <a:r>
              <a:rPr lang="en-US" baseline="0" dirty="0" smtClean="0"/>
              <a:t> to assemble all objects, starting from </a:t>
            </a:r>
            <a:r>
              <a:rPr lang="en-US" baseline="0" dirty="0" err="1" smtClean="0"/>
              <a:t>TieMsg</a:t>
            </a:r>
            <a:r>
              <a:rPr lang="en-US" baseline="0" dirty="0" smtClean="0"/>
              <a:t> records, then </a:t>
            </a:r>
            <a:r>
              <a:rPr lang="en-US" baseline="0" dirty="0" err="1" smtClean="0"/>
              <a:t>TieDoc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TaxEntity</a:t>
            </a:r>
            <a:r>
              <a:rPr lang="en-US" baseline="0" dirty="0" smtClean="0"/>
              <a:t>, and the CBCR records. </a:t>
            </a:r>
            <a:br>
              <a:rPr lang="en-US" baseline="0" dirty="0" smtClean="0"/>
            </a:br>
            <a:r>
              <a:rPr lang="en-US" baseline="0" dirty="0" smtClean="0"/>
              <a:t>       </a:t>
            </a:r>
          </a:p>
          <a:p>
            <a:pPr marL="0" indent="0">
              <a:buNone/>
            </a:pPr>
            <a:r>
              <a:rPr lang="en-US" baseline="0" dirty="0" smtClean="0"/>
              <a:t>User </a:t>
            </a:r>
            <a:r>
              <a:rPr lang="en-US" baseline="0" dirty="0" err="1" smtClean="0"/>
              <a:t>CbcrDoc</a:t>
            </a:r>
            <a:r>
              <a:rPr lang="en-US" baseline="0" dirty="0" smtClean="0"/>
              <a:t> instead of </a:t>
            </a:r>
            <a:r>
              <a:rPr lang="en-US" baseline="0" dirty="0" err="1" smtClean="0"/>
              <a:t>TieDoc</a:t>
            </a:r>
            <a:r>
              <a:rPr lang="en-US" baseline="0" dirty="0" smtClean="0"/>
              <a:t> for the CBCR doc, sub-classing from </a:t>
            </a:r>
            <a:r>
              <a:rPr lang="en-US" baseline="0" dirty="0" err="1" smtClean="0"/>
              <a:t>TieDoc</a:t>
            </a:r>
            <a:r>
              <a:rPr lang="en-US" baseline="0" dirty="0" smtClean="0"/>
              <a:t>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1.2. Compose Tie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Creats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payload from java objects</a:t>
            </a:r>
          </a:p>
          <a:p>
            <a:pPr marL="0" indent="0">
              <a:buNone/>
            </a:pPr>
            <a:r>
              <a:rPr lang="en-US" baseline="0" dirty="0" smtClean="0"/>
              <a:t>String </a:t>
            </a:r>
            <a:r>
              <a:rPr lang="en-US" baseline="0" dirty="0" err="1" smtClean="0"/>
              <a:t>composeTieMsg</a:t>
            </a:r>
            <a:r>
              <a:rPr lang="en-US" baseline="0" dirty="0" smtClean="0"/>
              <a:t>( </a:t>
            </a:r>
            <a:r>
              <a:rPr lang="en-US" baseline="0" dirty="0" err="1" smtClean="0"/>
              <a:t>TieMsg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tieMsg</a:t>
            </a:r>
            <a:r>
              <a:rPr lang="en-US" baseline="0" dirty="0" smtClean="0"/>
              <a:t> ); // compose the given message into a string format of the </a:t>
            </a:r>
            <a:r>
              <a:rPr lang="en-US" baseline="0" dirty="0" err="1" smtClean="0"/>
              <a:t>msg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         Depending on message type switch to </a:t>
            </a:r>
            <a:r>
              <a:rPr lang="en-US" baseline="0" dirty="0" err="1" smtClean="0"/>
              <a:t>cbcr</a:t>
            </a:r>
            <a:r>
              <a:rPr lang="en-US" baseline="0" dirty="0" smtClean="0"/>
              <a:t> specific logic, since the system has to support many type tie msg. </a:t>
            </a:r>
            <a:r>
              <a:rPr lang="en-US" baseline="0" dirty="0" err="1" smtClean="0"/>
              <a:t>Cbcr</a:t>
            </a:r>
            <a:r>
              <a:rPr lang="en-US" baseline="0" dirty="0" smtClean="0"/>
              <a:t> is the first.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String </a:t>
            </a:r>
            <a:r>
              <a:rPr lang="en-US" baseline="0" dirty="0" err="1" smtClean="0"/>
              <a:t>composeTieMsgCbcr</a:t>
            </a:r>
            <a:r>
              <a:rPr lang="en-US" baseline="0" dirty="0" smtClean="0"/>
              <a:t>( </a:t>
            </a:r>
            <a:r>
              <a:rPr lang="en-US" baseline="0" dirty="0" err="1" smtClean="0"/>
              <a:t>TieMsg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tieMsg</a:t>
            </a:r>
            <a:r>
              <a:rPr lang="en-US" baseline="0" dirty="0" smtClean="0"/>
              <a:t> )</a:t>
            </a:r>
          </a:p>
          <a:p>
            <a:pPr marL="0" indent="0">
              <a:buNone/>
            </a:pPr>
            <a:r>
              <a:rPr lang="en-US" baseline="0" dirty="0" smtClean="0"/>
              <a:t>         The given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is a CBCR msg. Compose the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following OECD xml format definition.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May select an xml tool to compose the msg.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(The UC controller creates one </a:t>
            </a:r>
            <a:r>
              <a:rPr lang="en-US" baseline="0" dirty="0" err="1" smtClean="0"/>
              <a:t>TieMsgPackage</a:t>
            </a:r>
            <a:r>
              <a:rPr lang="en-US" baseline="0" dirty="0" smtClean="0"/>
              <a:t> for each recipient, set the payload to it, and encrypt each payload individually for each recipient.)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1.3.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Payload – encrypt the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body to be sent to each recipient</a:t>
            </a:r>
          </a:p>
          <a:p>
            <a:pPr marL="0" indent="0">
              <a:buNone/>
            </a:pPr>
            <a:r>
              <a:rPr lang="en-US" baseline="0" dirty="0" smtClean="0"/>
              <a:t>byte[] </a:t>
            </a:r>
            <a:r>
              <a:rPr lang="en-US" baseline="0" dirty="0" err="1" smtClean="0"/>
              <a:t>encryptMsgBody</a:t>
            </a:r>
            <a:r>
              <a:rPr lang="en-US" baseline="0" dirty="0" smtClean="0"/>
              <a:t>( String </a:t>
            </a:r>
            <a:r>
              <a:rPr lang="en-US" baseline="0" dirty="0" err="1" smtClean="0"/>
              <a:t>msgBody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TieMsgPackage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tieMsgPkg</a:t>
            </a:r>
            <a:r>
              <a:rPr lang="en-US" baseline="0" dirty="0" smtClean="0"/>
              <a:t> ); </a:t>
            </a:r>
          </a:p>
          <a:p>
            <a:pPr marL="0" indent="0">
              <a:buNone/>
            </a:pPr>
            <a:r>
              <a:rPr lang="en-US" baseline="0" dirty="0" smtClean="0"/>
              <a:t>        Encrypt the given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body for the package, which is for a specific recipient.  Delegate to </a:t>
            </a:r>
            <a:r>
              <a:rPr lang="en-US" baseline="0" dirty="0" err="1" smtClean="0"/>
              <a:t>TieSecurityManager</a:t>
            </a:r>
            <a:r>
              <a:rPr lang="en-US" baseline="0" dirty="0" smtClean="0"/>
              <a:t>, which needs to perform the following steps: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Step 1. Get encryption key for the recipient –</a:t>
            </a:r>
          </a:p>
          <a:p>
            <a:pPr marL="0" indent="0">
              <a:buNone/>
            </a:pPr>
            <a:r>
              <a:rPr lang="en-US" baseline="0" dirty="0" smtClean="0"/>
              <a:t>        Prototype implementation, go to </a:t>
            </a:r>
            <a:r>
              <a:rPr lang="en-US" baseline="0" dirty="0" err="1" smtClean="0"/>
              <a:t>Icts</a:t>
            </a:r>
            <a:r>
              <a:rPr lang="en-US" baseline="0" dirty="0" smtClean="0"/>
              <a:t> to get the key for recipient       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Step 2. Encrypt the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body</a:t>
            </a:r>
          </a:p>
          <a:p>
            <a:pPr marL="0" indent="0">
              <a:buNone/>
            </a:pPr>
            <a:r>
              <a:rPr lang="en-US" baseline="0" dirty="0" smtClean="0"/>
              <a:t>        Actually encrypt the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body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The caller stores the encryption result in </a:t>
            </a:r>
            <a:r>
              <a:rPr lang="en-US" baseline="0" dirty="0" err="1" smtClean="0"/>
              <a:t>TieMsgPacakge</a:t>
            </a:r>
            <a:r>
              <a:rPr lang="en-US" baseline="0" dirty="0" smtClean="0"/>
              <a:t> object.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May need to learn security package tool usage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1.4. Package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– Create the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package for each recipient</a:t>
            </a:r>
          </a:p>
          <a:p>
            <a:pPr marL="0" indent="0">
              <a:buNone/>
            </a:pPr>
            <a:r>
              <a:rPr lang="en-US" baseline="0" dirty="0" smtClean="0"/>
              <a:t>Byte[] </a:t>
            </a:r>
            <a:r>
              <a:rPr lang="en-US" baseline="0" dirty="0" err="1" smtClean="0"/>
              <a:t>packageMsg</a:t>
            </a:r>
            <a:r>
              <a:rPr lang="en-US" baseline="0" dirty="0" smtClean="0"/>
              <a:t>( </a:t>
            </a:r>
            <a:r>
              <a:rPr lang="en-US" baseline="0" dirty="0" err="1" smtClean="0"/>
              <a:t>TieMsgPacakge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tieMsgPkg</a:t>
            </a:r>
            <a:r>
              <a:rPr lang="en-US" baseline="0" dirty="0" smtClean="0"/>
              <a:t> );</a:t>
            </a:r>
          </a:p>
          <a:p>
            <a:pPr marL="0" indent="0">
              <a:buNone/>
            </a:pPr>
            <a:r>
              <a:rPr lang="en-US" baseline="0" dirty="0" smtClean="0"/>
              <a:t>        // Since this may dependent on the transmission mechanism, such as </a:t>
            </a:r>
            <a:r>
              <a:rPr lang="en-US" baseline="0" dirty="0" err="1" smtClean="0"/>
              <a:t>cts</a:t>
            </a:r>
            <a:r>
              <a:rPr lang="en-US" baseline="0" dirty="0" smtClean="0"/>
              <a:t>, it may later delegate to </a:t>
            </a:r>
            <a:r>
              <a:rPr lang="en-US" baseline="0" dirty="0" err="1" smtClean="0"/>
              <a:t>Icts</a:t>
            </a:r>
            <a:r>
              <a:rPr lang="en-US" baseline="0" dirty="0" smtClean="0"/>
              <a:t>.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2.SendTaxMsgPackage – Sending package to each recipient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String </a:t>
            </a:r>
            <a:r>
              <a:rPr lang="en-US" baseline="0" dirty="0" err="1" smtClean="0"/>
              <a:t>sendTaxMsgPackage</a:t>
            </a:r>
            <a:r>
              <a:rPr lang="en-US" baseline="0" dirty="0" smtClean="0"/>
              <a:t>( </a:t>
            </a:r>
            <a:r>
              <a:rPr lang="en-US" baseline="0" dirty="0" err="1" smtClean="0"/>
              <a:t>TieMsgPackage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tieMsgPkg</a:t>
            </a:r>
            <a:r>
              <a:rPr lang="en-US" baseline="0" dirty="0" smtClean="0"/>
              <a:t> );</a:t>
            </a:r>
          </a:p>
          <a:p>
            <a:pPr marL="0" indent="0">
              <a:buNone/>
            </a:pPr>
            <a:r>
              <a:rPr lang="en-US" baseline="0" dirty="0" smtClean="0"/>
              <a:t>        Returns null if it is sent out with no error. Will delegate to </a:t>
            </a:r>
            <a:r>
              <a:rPr lang="en-US" baseline="0" dirty="0" err="1" smtClean="0"/>
              <a:t>Icts</a:t>
            </a:r>
            <a:r>
              <a:rPr lang="en-US" baseline="0" dirty="0" smtClean="0"/>
              <a:t> to use CTS to actually send out the msg.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3.RecordTaxMsgStatus – Success only of all packages are sent successfully. Otherwise, record error texts, so that user can take </a:t>
            </a:r>
            <a:r>
              <a:rPr lang="en-US" baseline="0" smtClean="0"/>
              <a:t>correction actions and resend.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4.Feedback to user – prepare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back to front end to, 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 change status of the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sent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0D15-D7A4-4FF7-9DC4-A08B5A0207A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2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28600" y="361156"/>
            <a:ext cx="8674100" cy="5029200"/>
            <a:chOff x="228600" y="361156"/>
            <a:chExt cx="8674100" cy="5029200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444500" y="361156"/>
              <a:ext cx="8458200" cy="5029200"/>
            </a:xfrm>
            <a:prstGeom prst="rect">
              <a:avLst/>
            </a:prstGeom>
            <a:solidFill>
              <a:srgbClr val="002C5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228600" y="1758156"/>
              <a:ext cx="7861300" cy="1524000"/>
            </a:xfrm>
            <a:prstGeom prst="rect">
              <a:avLst/>
            </a:prstGeom>
            <a:solidFill>
              <a:srgbClr val="BED65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0" name="AutoShape 18"/>
            <p:cNvSpPr>
              <a:spLocks noChangeArrowheads="1"/>
            </p:cNvSpPr>
            <p:nvPr userDrawn="1"/>
          </p:nvSpPr>
          <p:spPr bwMode="auto">
            <a:xfrm flipH="1" flipV="1">
              <a:off x="228600" y="3282156"/>
              <a:ext cx="220040" cy="228600"/>
            </a:xfrm>
            <a:prstGeom prst="rtTriangle">
              <a:avLst/>
            </a:prstGeom>
            <a:solidFill>
              <a:srgbClr val="8C9F2E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6" charset="-52"/>
                  <a:ea typeface="ヒラギノ角ゴ Pro W3" pitchFamily="-106" charset="-128"/>
                  <a:cs typeface="ヒラギノ角ゴ Pro W3" pitchFamily="-106" charset="-128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30352" y="1752600"/>
            <a:ext cx="7315200" cy="1524000"/>
          </a:xfrm>
        </p:spPr>
        <p:txBody>
          <a:bodyPr/>
          <a:lstStyle>
            <a:lvl1pPr algn="l">
              <a:defRPr sz="4200">
                <a:solidFill>
                  <a:srgbClr val="002C5F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83390" y="3429000"/>
            <a:ext cx="6400800" cy="7620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576075" y="6019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02C5F"/>
                </a:solidFill>
              </a:defRPr>
            </a:lvl1pPr>
          </a:lstStyle>
          <a:p>
            <a:fld id="{44D5976C-1B27-462E-B5DA-351898CA2EC6}" type="datetime4">
              <a:rPr lang="en-US" smtClean="0"/>
              <a:pPr/>
              <a:t>February 23, 2017</a:t>
            </a:fld>
            <a:endParaRPr lang="en-US" dirty="0"/>
          </a:p>
        </p:txBody>
      </p:sp>
      <p:pic>
        <p:nvPicPr>
          <p:cNvPr id="13" name="Picture 12" descr="VertexLogoNoTagline_Small_Color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86600" y="6096000"/>
            <a:ext cx="1579953" cy="334643"/>
          </a:xfrm>
          <a:prstGeom prst="rect">
            <a:avLst/>
          </a:prstGeom>
        </p:spPr>
      </p:pic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111875"/>
            <a:ext cx="381000" cy="365125"/>
          </a:xfrm>
        </p:spPr>
        <p:txBody>
          <a:bodyPr/>
          <a:lstStyle/>
          <a:p>
            <a:fld id="{33863C6A-10CA-41CB-89F8-07A0A1530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228600" y="533400"/>
            <a:ext cx="8458200" cy="5105400"/>
            <a:chOff x="228600" y="533400"/>
            <a:chExt cx="8458200" cy="5105400"/>
          </a:xfrm>
        </p:grpSpPr>
        <p:sp>
          <p:nvSpPr>
            <p:cNvPr id="11" name="Rectangle 3"/>
            <p:cNvSpPr>
              <a:spLocks noChangeArrowheads="1"/>
            </p:cNvSpPr>
            <p:nvPr userDrawn="1"/>
          </p:nvSpPr>
          <p:spPr bwMode="auto">
            <a:xfrm>
              <a:off x="457200" y="533400"/>
              <a:ext cx="8229600" cy="5105400"/>
            </a:xfrm>
            <a:prstGeom prst="rect">
              <a:avLst/>
            </a:prstGeom>
            <a:solidFill>
              <a:srgbClr val="BED650"/>
            </a:solidFill>
            <a:ln w="635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 userDrawn="1"/>
          </p:nvGrpSpPr>
          <p:grpSpPr>
            <a:xfrm>
              <a:off x="228600" y="1371600"/>
              <a:ext cx="6934200" cy="1676400"/>
              <a:chOff x="228600" y="1371600"/>
              <a:chExt cx="6934200" cy="1676400"/>
            </a:xfrm>
          </p:grpSpPr>
          <p:sp>
            <p:nvSpPr>
              <p:cNvPr id="12" name="Rectangle 4"/>
              <p:cNvSpPr>
                <a:spLocks noChangeArrowheads="1"/>
              </p:cNvSpPr>
              <p:nvPr userDrawn="1"/>
            </p:nvSpPr>
            <p:spPr bwMode="auto">
              <a:xfrm>
                <a:off x="228600" y="1371600"/>
                <a:ext cx="6934200" cy="1447800"/>
              </a:xfrm>
              <a:prstGeom prst="rect">
                <a:avLst/>
              </a:prstGeom>
              <a:solidFill>
                <a:srgbClr val="002C5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685800" anchor="ctr">
                <a:prstTxWarp prst="textNoShape">
                  <a:avLst/>
                </a:prstTxWarp>
              </a:bodyPr>
              <a:lstStyle/>
              <a:p>
                <a:endParaRPr lang="en-US" sz="5000" dirty="0">
                  <a:solidFill>
                    <a:schemeClr val="bg1"/>
                  </a:solidFill>
                  <a:latin typeface="Cambria" pitchFamily="1" charset="0"/>
                </a:endParaRPr>
              </a:p>
            </p:txBody>
          </p:sp>
          <p:sp>
            <p:nvSpPr>
              <p:cNvPr id="13" name="AutoShape 5"/>
              <p:cNvSpPr>
                <a:spLocks noChangeArrowheads="1"/>
              </p:cNvSpPr>
              <p:nvPr userDrawn="1"/>
            </p:nvSpPr>
            <p:spPr bwMode="auto">
              <a:xfrm flipH="1" flipV="1">
                <a:off x="228600" y="2819400"/>
                <a:ext cx="228600" cy="228600"/>
              </a:xfrm>
              <a:prstGeom prst="rtTriangle">
                <a:avLst/>
              </a:prstGeom>
              <a:solidFill>
                <a:srgbClr val="00143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90705" y="2965701"/>
            <a:ext cx="7808913" cy="609600"/>
          </a:xfrm>
        </p:spPr>
        <p:txBody>
          <a:bodyPr anchor="ctr" anchorCtr="0"/>
          <a:lstStyle>
            <a:lvl1pPr marL="0" indent="0">
              <a:buNone/>
              <a:defRPr sz="2000">
                <a:solidFill>
                  <a:srgbClr val="002C5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30352" y="1371600"/>
            <a:ext cx="6632448" cy="1447800"/>
          </a:xfrm>
        </p:spPr>
        <p:txBody>
          <a:bodyPr anchor="ctr" anchorCtr="0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pic>
        <p:nvPicPr>
          <p:cNvPr id="15" name="Picture 14" descr="VertexLogoNoTagline_Small_Color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05548" y="6140523"/>
            <a:ext cx="1228852" cy="2602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3497"/>
            <a:ext cx="3008313" cy="595313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32635"/>
            <a:ext cx="5111750" cy="473476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62137"/>
            <a:ext cx="3008313" cy="40052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12648" y="228600"/>
            <a:ext cx="792784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2C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2C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81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3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48338"/>
            <a:ext cx="5486400" cy="423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12648" y="228600"/>
            <a:ext cx="792784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2C5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2C5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298448"/>
            <a:ext cx="7159752" cy="441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7"/>
          <p:cNvSpPr>
            <a:spLocks noChangeAspect="1" noChangeArrowheads="1"/>
          </p:cNvSpPr>
          <p:nvPr userDrawn="1"/>
        </p:nvSpPr>
        <p:spPr bwMode="auto">
          <a:xfrm>
            <a:off x="381000" y="457200"/>
            <a:ext cx="8552688" cy="620039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52400" y="152400"/>
            <a:ext cx="8839200" cy="914400"/>
            <a:chOff x="152400" y="152400"/>
            <a:chExt cx="8839200" cy="914400"/>
          </a:xfrm>
        </p:grpSpPr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152400" y="152400"/>
              <a:ext cx="8839200" cy="685800"/>
            </a:xfrm>
            <a:prstGeom prst="rect">
              <a:avLst/>
            </a:prstGeom>
            <a:solidFill>
              <a:srgbClr val="002C5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9"/>
            <p:cNvSpPr>
              <a:spLocks noChangeArrowheads="1"/>
            </p:cNvSpPr>
            <p:nvPr userDrawn="1"/>
          </p:nvSpPr>
          <p:spPr bwMode="auto">
            <a:xfrm flipH="1" flipV="1">
              <a:off x="159779" y="838200"/>
              <a:ext cx="230588" cy="228600"/>
            </a:xfrm>
            <a:prstGeom prst="rtTriangle">
              <a:avLst/>
            </a:prstGeom>
            <a:solidFill>
              <a:srgbClr val="00143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276225" y="6148387"/>
            <a:ext cx="409575" cy="404813"/>
            <a:chOff x="352425" y="6019800"/>
            <a:chExt cx="409575" cy="404813"/>
          </a:xfrm>
        </p:grpSpPr>
        <p:sp>
          <p:nvSpPr>
            <p:cNvPr id="10" name="Rectangle 10"/>
            <p:cNvSpPr>
              <a:spLocks noChangeArrowheads="1"/>
            </p:cNvSpPr>
            <p:nvPr userDrawn="1"/>
          </p:nvSpPr>
          <p:spPr bwMode="auto">
            <a:xfrm>
              <a:off x="352425" y="6019800"/>
              <a:ext cx="409575" cy="304800"/>
            </a:xfrm>
            <a:prstGeom prst="rect">
              <a:avLst/>
            </a:prstGeom>
            <a:solidFill>
              <a:srgbClr val="BED65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AutoShape 11"/>
            <p:cNvSpPr>
              <a:spLocks noChangeArrowheads="1"/>
            </p:cNvSpPr>
            <p:nvPr userDrawn="1"/>
          </p:nvSpPr>
          <p:spPr bwMode="auto">
            <a:xfrm flipH="1" flipV="1">
              <a:off x="357188" y="6324600"/>
              <a:ext cx="100012" cy="100013"/>
            </a:xfrm>
            <a:prstGeom prst="rtTriangle">
              <a:avLst/>
            </a:prstGeom>
            <a:solidFill>
              <a:srgbClr val="8C9F2E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304800" y="6111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C5F"/>
                </a:solidFill>
              </a:defRPr>
            </a:lvl1pPr>
          </a:lstStyle>
          <a:p>
            <a:fld id="{33863C6A-10CA-41CB-89F8-07A0A1530C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1000" y="152400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15" descr="VertexLogoNoTagline_Small_Color_RGB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305548" y="6216723"/>
            <a:ext cx="1228852" cy="2602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C5F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8C9F2E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Calibri" pitchFamily="34" charset="0"/>
        <a:buChar char="̶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Illustration and Deliverables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D5976C-1B27-462E-B5DA-351898CA2EC6}" type="datetime4">
              <a:rPr lang="en-US" smtClean="0"/>
              <a:pPr/>
              <a:t>February 23,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4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914400"/>
            <a:ext cx="25146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1676400" y="1696280"/>
            <a:ext cx="1676400" cy="381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1676400" y="2191580"/>
            <a:ext cx="1676400" cy="381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1676400" y="2686880"/>
            <a:ext cx="1676400" cy="381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Draft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1502104" y="3348046"/>
            <a:ext cx="1676400" cy="381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Search By…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4188022"/>
            <a:ext cx="96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user: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514600" y="4191000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4546625"/>
            <a:ext cx="121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country: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514600" y="4549603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71600" y="4905227"/>
            <a:ext cx="757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user: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514600" y="4908205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71600" y="5263830"/>
            <a:ext cx="1001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country: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514600" y="5266808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71600" y="5747143"/>
            <a:ext cx="97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date: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514600" y="5750121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71600" y="6105746"/>
            <a:ext cx="76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date: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514600" y="6108724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19600" y="990600"/>
            <a:ext cx="2514600" cy="57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15104" y="1362068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5658104" y="1365046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15104" y="1720671"/>
            <a:ext cx="81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Country: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658104" y="1723649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15104" y="2079273"/>
            <a:ext cx="969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year: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5658104" y="2082251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15104" y="2437876"/>
            <a:ext cx="758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year: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5658104" y="2440854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403209" y="3314334"/>
            <a:ext cx="2166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Key metric</a:t>
            </a:r>
            <a:r>
              <a:rPr lang="en-US" sz="1400" dirty="0" smtClean="0"/>
              <a:t>              </a:t>
            </a:r>
            <a:r>
              <a:rPr lang="en-US" sz="1400" u="sng" dirty="0" smtClean="0"/>
              <a:t>Between</a:t>
            </a:r>
            <a:endParaRPr lang="en-US" sz="1400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4373981" y="3629246"/>
            <a:ext cx="992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Revenue </a:t>
            </a:r>
            <a:r>
              <a:rPr lang="en-US" sz="1200" dirty="0" err="1" smtClean="0"/>
              <a:t>Rel</a:t>
            </a:r>
            <a:r>
              <a:rPr lang="en-US" sz="1200" dirty="0" smtClean="0"/>
              <a:t>: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6172199" y="3632224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409177" y="102065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MNC: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371600" y="382834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Doc type: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2514600" y="3831320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CBCR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426081" y="3848100"/>
            <a:ext cx="231519" cy="2667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6591320" y="1741209"/>
            <a:ext cx="231519" cy="2667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17707" y="3632224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396392" y="3979467"/>
            <a:ext cx="1142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Revenue </a:t>
            </a:r>
            <a:r>
              <a:rPr lang="en-US" sz="1200" dirty="0" err="1" smtClean="0"/>
              <a:t>Unrel</a:t>
            </a:r>
            <a:r>
              <a:rPr lang="en-US" sz="1200" dirty="0" smtClean="0"/>
              <a:t>: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6194610" y="3982445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440118" y="3982445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396392" y="4313556"/>
            <a:ext cx="1072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Total revenue: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6194610" y="4316534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440118" y="4316534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396392" y="4647645"/>
            <a:ext cx="911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Tax accrual: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6194610" y="4650623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40118" y="4650623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396392" y="4981734"/>
            <a:ext cx="733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Tax paid: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6194610" y="4984712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440118" y="4984712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396392" y="5315823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Num</a:t>
            </a:r>
            <a:r>
              <a:rPr lang="en-US" sz="1200" dirty="0" smtClean="0"/>
              <a:t> of Emp.: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6194610" y="5318801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440118" y="5318801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396392" y="5649912"/>
            <a:ext cx="655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Capital: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6194610" y="5652890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40118" y="5652890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396392" y="5981023"/>
            <a:ext cx="1091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Accu</a:t>
            </a:r>
            <a:r>
              <a:rPr lang="en-US" sz="1200" dirty="0" smtClean="0"/>
              <a:t> Earnings: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6194610" y="5984001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440118" y="5984001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396392" y="6312134"/>
            <a:ext cx="62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Assets: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6194610" y="6315112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440118" y="6315112"/>
            <a:ext cx="70372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515104" y="2779446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Main busines</a:t>
            </a:r>
            <a:r>
              <a:rPr lang="en-US" sz="1400" dirty="0"/>
              <a:t>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658104" y="2782424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Down Arrow 75"/>
          <p:cNvSpPr/>
          <p:nvPr/>
        </p:nvSpPr>
        <p:spPr>
          <a:xfrm>
            <a:off x="6553630" y="2809344"/>
            <a:ext cx="231519" cy="2667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1295400" y="3259503"/>
            <a:ext cx="251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Alternate Process 78"/>
          <p:cNvSpPr/>
          <p:nvPr/>
        </p:nvSpPr>
        <p:spPr>
          <a:xfrm>
            <a:off x="1371600" y="1030361"/>
            <a:ext cx="2362200" cy="381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Compose New Tax </a:t>
            </a:r>
            <a:r>
              <a:rPr lang="en-US" sz="1600" dirty="0" err="1" smtClean="0">
                <a:solidFill>
                  <a:schemeClr val="tx1"/>
                </a:solidFill>
              </a:rPr>
              <a:t>Msg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1295400" y="1600200"/>
            <a:ext cx="251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Extract 79"/>
          <p:cNvSpPr/>
          <p:nvPr/>
        </p:nvSpPr>
        <p:spPr>
          <a:xfrm rot="10647825">
            <a:off x="3907297" y="3429292"/>
            <a:ext cx="323770" cy="222855"/>
          </a:xfrm>
          <a:prstGeom prst="flowChartExtra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Extract 80"/>
          <p:cNvSpPr/>
          <p:nvPr/>
        </p:nvSpPr>
        <p:spPr>
          <a:xfrm>
            <a:off x="3300660" y="3422237"/>
            <a:ext cx="323770" cy="222855"/>
          </a:xfrm>
          <a:prstGeom prst="flowChartExtra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5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676400"/>
            <a:ext cx="76200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76400"/>
            <a:ext cx="1447800" cy="381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1676400"/>
            <a:ext cx="1295400" cy="381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29000" y="1676400"/>
            <a:ext cx="3810000" cy="381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62800" y="1676400"/>
            <a:ext cx="1295400" cy="381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58200" y="1676400"/>
            <a:ext cx="1295400" cy="381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1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Detail Pane for CBCR Doc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70822" y="3290213"/>
            <a:ext cx="5788572" cy="269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Details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0822" y="3287727"/>
            <a:ext cx="762000" cy="23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10916" y="3286771"/>
            <a:ext cx="685800" cy="235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Entities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04422" y="3287726"/>
            <a:ext cx="609600" cy="239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04422" y="3284171"/>
            <a:ext cx="3654972" cy="235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8778" y="3275479"/>
            <a:ext cx="639417" cy="239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2699" y="3279034"/>
            <a:ext cx="639417" cy="239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99822" y="3277062"/>
            <a:ext cx="639417" cy="239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504022" y="1066800"/>
            <a:ext cx="1524000" cy="1207491"/>
          </a:xfrm>
          <a:prstGeom prst="wedgeRoundRectCallout">
            <a:avLst>
              <a:gd name="adj1" fmla="val 40613"/>
              <a:gd name="adj2" fmla="val 12743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Data fields about the </a:t>
            </a:r>
            <a:r>
              <a:rPr lang="en-US" sz="1200" dirty="0" err="1" smtClean="0">
                <a:solidFill>
                  <a:schemeClr val="tx1"/>
                </a:solidFill>
              </a:rPr>
              <a:t>msg</a:t>
            </a:r>
            <a:r>
              <a:rPr lang="en-US" sz="1200" dirty="0" smtClean="0">
                <a:solidFill>
                  <a:schemeClr val="tx1"/>
                </a:solidFill>
              </a:rPr>
              <a:t> that may contain many docs of the same type. Support CBCR type to start.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164991" y="2274291"/>
            <a:ext cx="1078862" cy="609600"/>
          </a:xfrm>
          <a:prstGeom prst="wedgeRoundRectCallout">
            <a:avLst>
              <a:gd name="adj1" fmla="val -39461"/>
              <a:gd name="adj2" fmla="val 1088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All entities of the CBCR doc in </a:t>
            </a:r>
            <a:r>
              <a:rPr lang="en-US" sz="1200" dirty="0" err="1" smtClean="0">
                <a:solidFill>
                  <a:schemeClr val="tx1"/>
                </a:solidFill>
              </a:rPr>
              <a:t>msg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4126735" y="1066800"/>
            <a:ext cx="3006121" cy="1062669"/>
          </a:xfrm>
          <a:prstGeom prst="wedgeRoundRectCallout">
            <a:avLst>
              <a:gd name="adj1" fmla="val -45874"/>
              <a:gd name="adj2" fmla="val 15094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Table 1, 2, 3 of the CBCR doc in the message. The layout appearance of the tables will be same as what’s specified in OECD doc, so that they easily understood by users.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7132856" y="1992902"/>
            <a:ext cx="1676966" cy="1172378"/>
          </a:xfrm>
          <a:prstGeom prst="wedgeRoundRectCallout">
            <a:avLst>
              <a:gd name="adj1" fmla="val -159042"/>
              <a:gd name="adj2" fmla="val 15981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Later when other doc types are supported. The </a:t>
            </a:r>
            <a:r>
              <a:rPr lang="en-US" sz="1200" dirty="0" err="1" smtClean="0">
                <a:solidFill>
                  <a:schemeClr val="tx1"/>
                </a:solidFill>
              </a:rPr>
              <a:t>ata</a:t>
            </a:r>
            <a:r>
              <a:rPr lang="en-US" sz="1200" dirty="0" smtClean="0">
                <a:solidFill>
                  <a:schemeClr val="tx1"/>
                </a:solidFill>
              </a:rPr>
              <a:t> fields would be different for another type of doc, say CRS.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25295" y="3284285"/>
            <a:ext cx="685800" cy="235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2290869" y="1322251"/>
            <a:ext cx="1440094" cy="837740"/>
          </a:xfrm>
          <a:prstGeom prst="wedgeRoundRectCallout">
            <a:avLst>
              <a:gd name="adj1" fmla="val -27716"/>
              <a:gd name="adj2" fmla="val 17999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Data about all the docs in msg. </a:t>
            </a:r>
            <a:r>
              <a:rPr lang="en-US" sz="1200" dirty="0">
                <a:solidFill>
                  <a:schemeClr val="tx1"/>
                </a:solidFill>
              </a:rPr>
              <a:t>We’ll start with one doc per msg.</a:t>
            </a:r>
          </a:p>
        </p:txBody>
      </p:sp>
    </p:spTree>
    <p:extLst>
      <p:ext uri="{BB962C8B-B14F-4D97-AF65-F5344CB8AC3E}">
        <p14:creationId xmlns:p14="http://schemas.microsoft.com/office/powerpoint/2010/main" val="19055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0600" y="995397"/>
            <a:ext cx="7315200" cy="511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599" y="992910"/>
            <a:ext cx="786581" cy="26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0693" y="991955"/>
            <a:ext cx="707923" cy="2680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Entities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199" y="992910"/>
            <a:ext cx="629265" cy="2721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4200" y="989355"/>
            <a:ext cx="5112774" cy="26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8556" y="980663"/>
            <a:ext cx="660043" cy="2721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2477" y="984218"/>
            <a:ext cx="660043" cy="2721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9600" y="982246"/>
            <a:ext cx="660043" cy="2721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45072" y="989469"/>
            <a:ext cx="707923" cy="2680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7604" y="1239643"/>
            <a:ext cx="63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From: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07604" y="1522405"/>
            <a:ext cx="41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To: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419507" y="1218039"/>
            <a:ext cx="595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Date: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980573" y="1544009"/>
            <a:ext cx="6143558" cy="346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07604" y="1872144"/>
            <a:ext cx="79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Subject: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980573" y="1893748"/>
            <a:ext cx="6143558" cy="346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07604" y="2223417"/>
            <a:ext cx="68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Notes: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980573" y="2245020"/>
            <a:ext cx="6143558" cy="109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58249" y="1203483"/>
            <a:ext cx="1516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Status:      Viewed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979538" y="1227280"/>
            <a:ext cx="875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abc@MX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153319" y="1219770"/>
            <a:ext cx="113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Jan 11, 2018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003619" y="1546048"/>
            <a:ext cx="1521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xyz@DE</a:t>
            </a:r>
            <a:r>
              <a:rPr lang="en-US" sz="1400" dirty="0" smtClean="0"/>
              <a:t>; </a:t>
            </a:r>
            <a:r>
              <a:rPr lang="en-US" sz="1400" dirty="0" err="1" smtClean="0"/>
              <a:t>uvx@US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264830" y="4726107"/>
            <a:ext cx="153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Sending Country: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978540" y="4726107"/>
            <a:ext cx="44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MX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500090" y="4728029"/>
            <a:ext cx="1601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Receiving Country: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519486" y="4715754"/>
            <a:ext cx="97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DE, US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261273" y="4418330"/>
            <a:ext cx="1770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OECD Message Type: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261063" y="5042230"/>
            <a:ext cx="1082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Language:   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207604" y="3230066"/>
            <a:ext cx="87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Warning: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980573" y="3251670"/>
            <a:ext cx="6143558" cy="346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207604" y="3579018"/>
            <a:ext cx="82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Contact: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1980573" y="3600622"/>
            <a:ext cx="6143558" cy="346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261063" y="4104666"/>
            <a:ext cx="2822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OECD Message Ref ID:   MX-2018-1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485401" y="4425313"/>
            <a:ext cx="2215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OECD Message Type Indic: 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481146" y="4104666"/>
            <a:ext cx="167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Reporting Period:    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2976293" y="5040340"/>
            <a:ext cx="1179871" cy="346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EN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3909510" y="5057900"/>
            <a:ext cx="238987" cy="30352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976293" y="4410953"/>
            <a:ext cx="1179871" cy="346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CbC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Down Arrow 44"/>
          <p:cNvSpPr/>
          <p:nvPr/>
        </p:nvSpPr>
        <p:spPr>
          <a:xfrm>
            <a:off x="3909510" y="4428513"/>
            <a:ext cx="238987" cy="30352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519485" y="4410954"/>
            <a:ext cx="1179871" cy="346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CBC401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7452702" y="4428514"/>
            <a:ext cx="238987" cy="30352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19485" y="4076361"/>
            <a:ext cx="1179871" cy="346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2018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Flowchart: Alternate Process 48"/>
          <p:cNvSpPr/>
          <p:nvPr/>
        </p:nvSpPr>
        <p:spPr>
          <a:xfrm>
            <a:off x="1261063" y="5563975"/>
            <a:ext cx="872537" cy="381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Send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Flowchart: Alternate Process 49"/>
          <p:cNvSpPr/>
          <p:nvPr/>
        </p:nvSpPr>
        <p:spPr>
          <a:xfrm>
            <a:off x="2363671" y="5563975"/>
            <a:ext cx="872537" cy="381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Save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Flowchart: Alternate Process 50"/>
          <p:cNvSpPr/>
          <p:nvPr/>
        </p:nvSpPr>
        <p:spPr>
          <a:xfrm>
            <a:off x="3541008" y="5563975"/>
            <a:ext cx="872537" cy="381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Delete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4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Docs Tab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1506" y="1303661"/>
            <a:ext cx="7975294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1645" y="1303661"/>
            <a:ext cx="1049857" cy="393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6110" y="1295406"/>
            <a:ext cx="944871" cy="399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Entities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90901" y="1300650"/>
            <a:ext cx="2695898" cy="399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06661" y="1300651"/>
            <a:ext cx="880967" cy="405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9748" y="1300650"/>
            <a:ext cx="880967" cy="405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57108" y="1300651"/>
            <a:ext cx="880967" cy="405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25558" y="1300650"/>
            <a:ext cx="944871" cy="399083"/>
          </a:xfrm>
          <a:prstGeom prst="rect">
            <a:avLst/>
          </a:prstGeom>
          <a:solidFill>
            <a:srgbClr val="BED6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0741" y="1832911"/>
            <a:ext cx="2487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Tax Documents In Message: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1066801" y="2300338"/>
            <a:ext cx="7391400" cy="319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83733" y="2312016"/>
            <a:ext cx="641825" cy="3249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1739532" y="2312016"/>
            <a:ext cx="2100149" cy="3249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Title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839682" y="2312016"/>
            <a:ext cx="914400" cy="3249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Doc Type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754083" y="2312016"/>
            <a:ext cx="1371600" cy="3249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Reporting Entity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6139657" y="2312016"/>
            <a:ext cx="900425" cy="3249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Currency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040081" y="2312016"/>
            <a:ext cx="1432047" cy="3249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Resident Country</a:t>
            </a:r>
            <a:endParaRPr lang="en-US" sz="1400" dirty="0"/>
          </a:p>
        </p:txBody>
      </p:sp>
      <p:sp>
        <p:nvSpPr>
          <p:cNvPr id="33" name="Flowchart: Alternate Process 32"/>
          <p:cNvSpPr/>
          <p:nvPr/>
        </p:nvSpPr>
        <p:spPr>
          <a:xfrm>
            <a:off x="4469748" y="1826892"/>
            <a:ext cx="2083452" cy="381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Attach Tax Data File…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Flowchart: Alternate Process 33"/>
          <p:cNvSpPr/>
          <p:nvPr/>
        </p:nvSpPr>
        <p:spPr>
          <a:xfrm>
            <a:off x="6632282" y="1814039"/>
            <a:ext cx="1945026" cy="381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Detach From </a:t>
            </a:r>
            <a:r>
              <a:rPr lang="en-US" sz="1600" dirty="0" err="1">
                <a:solidFill>
                  <a:schemeClr val="tx1"/>
                </a:solidFill>
              </a:rPr>
              <a:t>M</a:t>
            </a:r>
            <a:r>
              <a:rPr lang="en-US" sz="1600" dirty="0" err="1" smtClean="0">
                <a:solidFill>
                  <a:schemeClr val="tx1"/>
                </a:solidFill>
              </a:rPr>
              <a:t>sg</a:t>
            </a:r>
            <a:r>
              <a:rPr lang="en-US" sz="1600" dirty="0" smtClean="0">
                <a:solidFill>
                  <a:schemeClr val="tx1"/>
                </a:solidFill>
              </a:rPr>
              <a:t> …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78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Tab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1506" y="1303661"/>
            <a:ext cx="7975294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1645" y="1303661"/>
            <a:ext cx="1049857" cy="393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6110" y="1295406"/>
            <a:ext cx="944871" cy="399083"/>
          </a:xfrm>
          <a:prstGeom prst="rect">
            <a:avLst/>
          </a:prstGeom>
          <a:solidFill>
            <a:srgbClr val="BED6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Entities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90901" y="1300650"/>
            <a:ext cx="2695898" cy="399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6661" y="1300651"/>
            <a:ext cx="880967" cy="405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9748" y="1300650"/>
            <a:ext cx="880967" cy="405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7108" y="1300651"/>
            <a:ext cx="880967" cy="405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Table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25558" y="1300650"/>
            <a:ext cx="944871" cy="399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5048" y="1821396"/>
            <a:ext cx="1922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Entities In CBCR Doc: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066877" y="2716966"/>
            <a:ext cx="7391400" cy="2921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83809" y="2728643"/>
            <a:ext cx="641825" cy="4179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TIN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739608" y="2728643"/>
            <a:ext cx="1007441" cy="4179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761023" y="2719666"/>
            <a:ext cx="914400" cy="4179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Doc Type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675423" y="2719666"/>
            <a:ext cx="1201377" cy="4179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Incorporation Country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911211" y="2728643"/>
            <a:ext cx="489590" cy="4179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PE?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891657" y="2728643"/>
            <a:ext cx="1019553" cy="4179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Resident Country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113318" y="2112336"/>
            <a:ext cx="295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Reporting Entity:        Sample Corp       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0599" y="2112335"/>
            <a:ext cx="295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Currency:                     MXP       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117187" y="2354249"/>
            <a:ext cx="295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Residence Country:   MX        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6411857" y="2728643"/>
            <a:ext cx="2046420" cy="4179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Address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865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 App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99319"/>
            <a:ext cx="7159752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One Server Instance per Country</a:t>
            </a:r>
          </a:p>
          <a:p>
            <a:pPr lvl="1"/>
            <a:r>
              <a:rPr lang="en-US" dirty="0" smtClean="0"/>
              <a:t>Identified to 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1296924" y="3134668"/>
            <a:ext cx="838200" cy="762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1300273" y="4353868"/>
            <a:ext cx="838200" cy="762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43200" y="2043584"/>
            <a:ext cx="3429000" cy="44577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6885214" y="3515668"/>
            <a:ext cx="1447800" cy="1219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TIE 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11524" y="2334568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97124" y="3248968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TieSession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97124" y="44629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TieSession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11524" y="56769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24400" y="3840145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Tie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Persister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4"/>
            <a:endCxn id="10" idx="0"/>
          </p:cNvCxnSpPr>
          <p:nvPr/>
        </p:nvCxnSpPr>
        <p:spPr>
          <a:xfrm flipH="1">
            <a:off x="3544824" y="2867968"/>
            <a:ext cx="91440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4457700" y="2867968"/>
            <a:ext cx="1524" cy="2808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  <a:endCxn id="10" idx="2"/>
          </p:cNvCxnSpPr>
          <p:nvPr/>
        </p:nvCxnSpPr>
        <p:spPr>
          <a:xfrm>
            <a:off x="2135124" y="3515668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11" idx="2"/>
          </p:cNvCxnSpPr>
          <p:nvPr/>
        </p:nvCxnSpPr>
        <p:spPr>
          <a:xfrm flipV="1">
            <a:off x="2138473" y="4729634"/>
            <a:ext cx="758651" cy="52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6"/>
            <a:endCxn id="8" idx="2"/>
          </p:cNvCxnSpPr>
          <p:nvPr/>
        </p:nvCxnSpPr>
        <p:spPr>
          <a:xfrm>
            <a:off x="6019800" y="4106845"/>
            <a:ext cx="865414" cy="184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671637" y="4870328"/>
            <a:ext cx="1053955" cy="384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Tie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DataObj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41632" y="4938567"/>
            <a:ext cx="1053955" cy="384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Tie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DataObj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11627" y="5006806"/>
            <a:ext cx="1053955" cy="384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Tie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DataObj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690904" y="305835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TieSecurityManager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9" idx="4"/>
            <a:endCxn id="13" idx="0"/>
          </p:cNvCxnSpPr>
          <p:nvPr/>
        </p:nvCxnSpPr>
        <p:spPr>
          <a:xfrm>
            <a:off x="4459224" y="2867968"/>
            <a:ext cx="912876" cy="972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4"/>
            <a:endCxn id="34" idx="0"/>
          </p:cNvCxnSpPr>
          <p:nvPr/>
        </p:nvCxnSpPr>
        <p:spPr>
          <a:xfrm>
            <a:off x="4459224" y="2867968"/>
            <a:ext cx="879380" cy="190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887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Format, </a:t>
            </a:r>
            <a:r>
              <a:rPr lang="en-US" dirty="0" err="1" smtClean="0"/>
              <a:t>CbCR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file format</a:t>
            </a:r>
          </a:p>
          <a:p>
            <a:r>
              <a:rPr lang="en-US" dirty="0" smtClean="0"/>
              <a:t>Template file defined</a:t>
            </a:r>
          </a:p>
          <a:p>
            <a:r>
              <a:rPr lang="en-US" dirty="0" smtClean="0"/>
              <a:t>One taxpayer per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55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TIE App Phase 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Milestones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80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Milestones for TIE App Phase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799"/>
            <a:ext cx="7772400" cy="541020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Setup</a:t>
            </a:r>
            <a:r>
              <a:rPr lang="en-US" dirty="0" smtClean="0"/>
              <a:t>– “</a:t>
            </a:r>
            <a:r>
              <a:rPr lang="en-US" dirty="0" err="1" smtClean="0"/>
              <a:t>Helloworld</a:t>
            </a:r>
            <a:r>
              <a:rPr lang="en-US" dirty="0" smtClean="0"/>
              <a:t>!”</a:t>
            </a:r>
          </a:p>
          <a:p>
            <a:pPr lvl="1"/>
            <a:r>
              <a:rPr lang="en-US" dirty="0" err="1" smtClean="0"/>
              <a:t>Helloworld</a:t>
            </a:r>
            <a:r>
              <a:rPr lang="en-US" dirty="0" smtClean="0"/>
              <a:t>, dev </a:t>
            </a:r>
            <a:r>
              <a:rPr lang="en-US" dirty="0" err="1" smtClean="0"/>
              <a:t>env</a:t>
            </a:r>
            <a:r>
              <a:rPr lang="en-US" dirty="0" smtClean="0"/>
              <a:t> set up</a:t>
            </a:r>
          </a:p>
          <a:p>
            <a:pPr lvl="1"/>
            <a:r>
              <a:rPr lang="en-US" dirty="0" smtClean="0"/>
              <a:t>Https</a:t>
            </a:r>
          </a:p>
          <a:p>
            <a:pPr lvl="1"/>
            <a:r>
              <a:rPr lang="en-US" dirty="0" smtClean="0"/>
              <a:t>DB tables and data objects</a:t>
            </a:r>
          </a:p>
          <a:p>
            <a:pPr lvl="1"/>
            <a:r>
              <a:rPr lang="en-US" dirty="0" smtClean="0"/>
              <a:t>Sever controller class skeleton</a:t>
            </a:r>
          </a:p>
          <a:p>
            <a:pPr lvl="1"/>
            <a:r>
              <a:rPr lang="en-US" dirty="0" smtClean="0"/>
              <a:t>Screen layout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Functionalities</a:t>
            </a:r>
            <a:r>
              <a:rPr lang="en-US" dirty="0" smtClean="0"/>
              <a:t>– One use case at a time</a:t>
            </a:r>
          </a:p>
          <a:p>
            <a:pPr lvl="1"/>
            <a:r>
              <a:rPr lang="en-US" dirty="0" smtClean="0"/>
              <a:t>User log in</a:t>
            </a:r>
          </a:p>
          <a:p>
            <a:pPr lvl="1"/>
            <a:r>
              <a:rPr lang="en-US" dirty="0" smtClean="0"/>
              <a:t>Other use cases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UI Fine Tuning </a:t>
            </a:r>
            <a:r>
              <a:rPr lang="en-US" dirty="0" smtClean="0"/>
              <a:t>– Optional, depending on time</a:t>
            </a:r>
          </a:p>
          <a:p>
            <a:pPr lvl="1"/>
            <a:r>
              <a:rPr lang="en-US" dirty="0" smtClean="0"/>
              <a:t>Spanish version?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Admin Docs </a:t>
            </a:r>
            <a:r>
              <a:rPr lang="en-US" dirty="0" smtClean="0"/>
              <a:t>– </a:t>
            </a:r>
          </a:p>
          <a:p>
            <a:pPr lvl="1"/>
            <a:r>
              <a:rPr lang="en-US" dirty="0" smtClean="0"/>
              <a:t>Installation doc</a:t>
            </a:r>
          </a:p>
          <a:p>
            <a:pPr lvl="1"/>
            <a:r>
              <a:rPr lang="en-US" dirty="0" smtClean="0"/>
              <a:t>Design overview doc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Final Delivery and Acceptance </a:t>
            </a:r>
          </a:p>
          <a:p>
            <a:pPr lvl="1"/>
            <a:r>
              <a:rPr lang="en-US" dirty="0" smtClean="0"/>
              <a:t>Build, run, demo, by integrator independently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0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685800"/>
          </a:xfrm>
        </p:spPr>
        <p:txBody>
          <a:bodyPr/>
          <a:lstStyle/>
          <a:p>
            <a:r>
              <a:rPr lang="en-US" dirty="0" smtClean="0"/>
              <a:t>An App to TIE it all Together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31" name="Picture 7" descr="C:\Qin\Architecture\TTPM\ETMS\Opportunities\GovMktExplTF\TaxInfoExchangeApp\TieAppContex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14400"/>
            <a:ext cx="8015210" cy="5269099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 rot="508837">
            <a:off x="5435863" y="1706528"/>
            <a:ext cx="1111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 smtClean="0">
                <a:ln w="50800"/>
                <a:solidFill>
                  <a:schemeClr val="bg1"/>
                </a:solidFill>
              </a:rPr>
              <a:t>CTS</a:t>
            </a:r>
            <a:endParaRPr lang="en-US" sz="2800" b="1" dirty="0">
              <a:ln w="50800"/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81200" y="3657600"/>
            <a:ext cx="609600" cy="609600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TIE</a:t>
            </a:r>
          </a:p>
          <a:p>
            <a:pPr algn="ctr"/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5029200" y="5029200"/>
            <a:ext cx="609600" cy="609600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TIE</a:t>
            </a:r>
          </a:p>
          <a:p>
            <a:pPr algn="ctr"/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3581400" y="3657600"/>
            <a:ext cx="609600" cy="609600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TIE</a:t>
            </a:r>
          </a:p>
          <a:p>
            <a:pPr algn="ctr"/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2590800" y="3048000"/>
            <a:ext cx="609600" cy="609600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TIE</a:t>
            </a:r>
          </a:p>
          <a:p>
            <a:pPr algn="ctr"/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5410200" y="4114800"/>
            <a:ext cx="609600" cy="609600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TIE</a:t>
            </a:r>
          </a:p>
          <a:p>
            <a:pPr algn="ctr"/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4267200" y="3352800"/>
            <a:ext cx="609600" cy="609600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TIE</a:t>
            </a:r>
          </a:p>
          <a:p>
            <a:pPr algn="ctr"/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4572000" y="3810000"/>
            <a:ext cx="609600" cy="609600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TIE</a:t>
            </a:r>
          </a:p>
          <a:p>
            <a:pPr algn="ctr"/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–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8448"/>
            <a:ext cx="7924800" cy="494995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UC1: User Log in</a:t>
            </a:r>
          </a:p>
          <a:p>
            <a:endParaRPr lang="en-US" dirty="0" smtClean="0"/>
          </a:p>
          <a:p>
            <a:r>
              <a:rPr lang="en-US" b="1" dirty="0" smtClean="0"/>
              <a:t>UC2: New </a:t>
            </a:r>
            <a:r>
              <a:rPr lang="en-US" b="1" dirty="0" err="1" smtClean="0"/>
              <a:t>Msg</a:t>
            </a:r>
            <a:r>
              <a:rPr lang="en-US" b="1" dirty="0" smtClean="0"/>
              <a:t> (Upload </a:t>
            </a:r>
            <a:r>
              <a:rPr lang="en-US" b="1" dirty="0" err="1" smtClean="0"/>
              <a:t>CbCR</a:t>
            </a:r>
            <a:r>
              <a:rPr lang="en-US" b="1" dirty="0" smtClean="0"/>
              <a:t>) </a:t>
            </a:r>
            <a:r>
              <a:rPr lang="en-US" dirty="0"/>
              <a:t>– Upload, view relevant fields. Input data file format</a:t>
            </a:r>
          </a:p>
          <a:p>
            <a:endParaRPr lang="en-US" dirty="0"/>
          </a:p>
          <a:p>
            <a:r>
              <a:rPr lang="en-US" b="1" dirty="0" smtClean="0"/>
              <a:t>UC3: </a:t>
            </a:r>
            <a:r>
              <a:rPr lang="en-US" b="1" dirty="0"/>
              <a:t>Send </a:t>
            </a:r>
            <a:r>
              <a:rPr lang="en-US" b="1" dirty="0" err="1"/>
              <a:t>Msg</a:t>
            </a:r>
            <a:r>
              <a:rPr lang="en-US" b="1" dirty="0"/>
              <a:t> </a:t>
            </a:r>
            <a:r>
              <a:rPr lang="en-US" dirty="0"/>
              <a:t>– Compose, </a:t>
            </a:r>
            <a:r>
              <a:rPr lang="en-US" dirty="0" smtClean="0"/>
              <a:t>package </a:t>
            </a:r>
            <a:r>
              <a:rPr lang="en-US" dirty="0"/>
              <a:t>into envelope, </a:t>
            </a:r>
            <a:r>
              <a:rPr lang="en-US" dirty="0" smtClean="0"/>
              <a:t>encrypt</a:t>
            </a:r>
            <a:r>
              <a:rPr lang="en-US" dirty="0"/>
              <a:t>, </a:t>
            </a:r>
            <a:r>
              <a:rPr lang="en-US" dirty="0" smtClean="0"/>
              <a:t>send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UC4: </a:t>
            </a:r>
            <a:r>
              <a:rPr lang="en-US" b="1" dirty="0"/>
              <a:t>Check </a:t>
            </a:r>
            <a:r>
              <a:rPr lang="en-US" b="1" dirty="0" err="1"/>
              <a:t>Msg</a:t>
            </a:r>
            <a:r>
              <a:rPr lang="en-US" b="1" dirty="0"/>
              <a:t> </a:t>
            </a:r>
            <a:r>
              <a:rPr lang="en-US" b="1" dirty="0" smtClean="0"/>
              <a:t>Status </a:t>
            </a:r>
            <a:r>
              <a:rPr lang="en-US" dirty="0" smtClean="0"/>
              <a:t>– What happed to my message?</a:t>
            </a:r>
            <a:endParaRPr lang="en-US" b="1" dirty="0"/>
          </a:p>
          <a:p>
            <a:endParaRPr lang="en-US" dirty="0"/>
          </a:p>
          <a:p>
            <a:r>
              <a:rPr lang="en-US" b="1" dirty="0" smtClean="0"/>
              <a:t>UC5: </a:t>
            </a:r>
            <a:r>
              <a:rPr lang="en-US" b="1" dirty="0"/>
              <a:t>Receive </a:t>
            </a:r>
            <a:r>
              <a:rPr lang="en-US" b="1" dirty="0" err="1"/>
              <a:t>Msg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smtClean="0"/>
              <a:t>New message prompt</a:t>
            </a:r>
            <a:r>
              <a:rPr lang="en-US" dirty="0"/>
              <a:t>, </a:t>
            </a:r>
            <a:r>
              <a:rPr lang="en-US" dirty="0" smtClean="0"/>
              <a:t>decrypt</a:t>
            </a:r>
            <a:r>
              <a:rPr lang="en-US" dirty="0"/>
              <a:t>, </a:t>
            </a:r>
            <a:r>
              <a:rPr lang="en-US" dirty="0" smtClean="0"/>
              <a:t>decompose</a:t>
            </a:r>
            <a:r>
              <a:rPr lang="en-US" dirty="0"/>
              <a:t>, </a:t>
            </a:r>
            <a:r>
              <a:rPr lang="en-US" dirty="0" smtClean="0"/>
              <a:t>un-package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Funtionalities</a:t>
            </a:r>
            <a:r>
              <a:rPr lang="en-US" dirty="0" smtClean="0"/>
              <a:t>: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UC6: Check user activity log </a:t>
            </a:r>
            <a:r>
              <a:rPr lang="en-US" dirty="0"/>
              <a:t>– Who did what to which 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smtClean="0"/>
              <a:t>when</a:t>
            </a:r>
          </a:p>
          <a:p>
            <a:endParaRPr lang="en-US" dirty="0" smtClean="0"/>
          </a:p>
          <a:p>
            <a:r>
              <a:rPr lang="en-US" b="1" dirty="0" smtClean="0"/>
              <a:t>UC7: Search on </a:t>
            </a:r>
            <a:r>
              <a:rPr lang="en-US" b="1" dirty="0" err="1" smtClean="0"/>
              <a:t>Msgs</a:t>
            </a:r>
            <a:r>
              <a:rPr lang="en-US" b="1" dirty="0" smtClean="0"/>
              <a:t> </a:t>
            </a:r>
            <a:r>
              <a:rPr lang="en-US" dirty="0" smtClean="0"/>
              <a:t>– By certain criteria</a:t>
            </a:r>
          </a:p>
          <a:p>
            <a:pPr lvl="1"/>
            <a:r>
              <a:rPr lang="en-US" dirty="0" smtClean="0"/>
              <a:t>E.g., Sender’s country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Msg</a:t>
            </a:r>
            <a:r>
              <a:rPr lang="en-US" dirty="0" smtClean="0"/>
              <a:t> of entity with more than 1000 employees</a:t>
            </a:r>
          </a:p>
          <a:p>
            <a:pPr lvl="1"/>
            <a:endParaRPr lang="en-US" dirty="0"/>
          </a:p>
          <a:p>
            <a:r>
              <a:rPr lang="en-US" b="1" dirty="0" smtClean="0"/>
              <a:t>UC8 Calendar Event Notification </a:t>
            </a:r>
            <a:r>
              <a:rPr lang="en-US" dirty="0" smtClean="0"/>
              <a:t>– </a:t>
            </a:r>
          </a:p>
          <a:p>
            <a:pPr lvl="1"/>
            <a:r>
              <a:rPr lang="en-US" dirty="0" smtClean="0"/>
              <a:t>Notify that a certain taxpayer should send CBCR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57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Icon for button label – E.g., button label in English may not be understand by all users. An icon helps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81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UC1 Log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599"/>
            <a:ext cx="81534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User click Log In button, sending un/</a:t>
            </a:r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smtClean="0"/>
              <a:t>Server authenticate user. If pass, load main page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Server select all tax messages which the user is the owner, ordered by time stamp</a:t>
            </a:r>
          </a:p>
          <a:p>
            <a:pPr lvl="1"/>
            <a:r>
              <a:rPr lang="en-US" dirty="0" smtClean="0"/>
              <a:t>Server set the newest </a:t>
            </a:r>
            <a:r>
              <a:rPr lang="en-US" dirty="0" err="1" smtClean="0"/>
              <a:t>msg</a:t>
            </a:r>
            <a:r>
              <a:rPr lang="en-US" dirty="0" smtClean="0"/>
              <a:t> as the </a:t>
            </a:r>
            <a:r>
              <a:rPr lang="en-US" dirty="0" err="1" smtClean="0"/>
              <a:t>currentMsg</a:t>
            </a:r>
            <a:endParaRPr lang="en-US" dirty="0" smtClean="0"/>
          </a:p>
          <a:p>
            <a:r>
              <a:rPr lang="en-US" dirty="0" smtClean="0"/>
              <a:t>Server select all docs for the </a:t>
            </a:r>
            <a:r>
              <a:rPr lang="en-US" dirty="0" err="1" smtClean="0"/>
              <a:t>currentMsg</a:t>
            </a:r>
            <a:r>
              <a:rPr lang="en-US" dirty="0" smtClean="0"/>
              <a:t>, ordered by name</a:t>
            </a:r>
          </a:p>
          <a:p>
            <a:pPr lvl="1"/>
            <a:r>
              <a:rPr lang="en-US" dirty="0" smtClean="0"/>
              <a:t>Server set the first doc as </a:t>
            </a:r>
            <a:r>
              <a:rPr lang="en-US" dirty="0" err="1" smtClean="0"/>
              <a:t>currentDoc</a:t>
            </a:r>
            <a:endParaRPr lang="en-US" dirty="0" smtClean="0"/>
          </a:p>
          <a:p>
            <a:r>
              <a:rPr lang="en-US" dirty="0" smtClean="0"/>
              <a:t>Server select all entities for the </a:t>
            </a:r>
            <a:r>
              <a:rPr lang="en-US" dirty="0" err="1" smtClean="0"/>
              <a:t>currentDoc</a:t>
            </a:r>
            <a:r>
              <a:rPr lang="en-US" dirty="0" smtClean="0"/>
              <a:t>, ordered by name</a:t>
            </a:r>
          </a:p>
          <a:p>
            <a:r>
              <a:rPr lang="en-US" dirty="0" smtClean="0"/>
              <a:t>Server select Table 1, 2, 3 for </a:t>
            </a:r>
            <a:r>
              <a:rPr lang="en-US" dirty="0" err="1" smtClean="0"/>
              <a:t>currentDoc</a:t>
            </a:r>
            <a:endParaRPr lang="en-US" dirty="0" smtClean="0"/>
          </a:p>
          <a:p>
            <a:r>
              <a:rPr lang="en-US" dirty="0" smtClean="0"/>
              <a:t>Server forms Jason string that will contain data for the main page:</a:t>
            </a:r>
          </a:p>
          <a:p>
            <a:pPr lvl="1"/>
            <a:r>
              <a:rPr lang="en-US" dirty="0" err="1" smtClean="0"/>
              <a:t>MainPage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TaxMsg</a:t>
            </a:r>
            <a:r>
              <a:rPr lang="en-US" dirty="0" smtClean="0">
                <a:sym typeface="Wingdings" panose="05000000000000000000" pitchFamily="2" charset="2"/>
              </a:rPr>
              <a:t> List, </a:t>
            </a:r>
            <a:r>
              <a:rPr lang="en-US" dirty="0" err="1" smtClean="0">
                <a:sym typeface="Wingdings" panose="05000000000000000000" pitchFamily="2" charset="2"/>
              </a:rPr>
              <a:t>currentMsg</a:t>
            </a:r>
            <a:r>
              <a:rPr lang="en-US" dirty="0" smtClean="0">
                <a:sym typeface="Wingdings" panose="05000000000000000000" pitchFamily="2" charset="2"/>
              </a:rPr>
              <a:t>  Doc List, </a:t>
            </a:r>
            <a:r>
              <a:rPr lang="en-US" dirty="0" err="1" smtClean="0">
                <a:sym typeface="Wingdings" panose="05000000000000000000" pitchFamily="2" charset="2"/>
              </a:rPr>
              <a:t>currentDoc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err="1" smtClean="0">
                <a:sym typeface="Wingdings" panose="05000000000000000000" pitchFamily="2" charset="2"/>
              </a:rPr>
              <a:t>entityList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Table1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Table2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Table3</a:t>
            </a:r>
            <a:br>
              <a:rPr lang="en-US" dirty="0" smtClean="0">
                <a:sym typeface="Wingdings" panose="05000000000000000000" pitchFamily="2" charset="2"/>
              </a:rPr>
            </a:b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When user clicked on another </a:t>
            </a:r>
            <a:r>
              <a:rPr lang="en-US" dirty="0" err="1" smtClean="0">
                <a:sym typeface="Wingdings" panose="05000000000000000000" pitchFamily="2" charset="2"/>
              </a:rPr>
              <a:t>TaxMsg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Server recompose </a:t>
            </a:r>
            <a:r>
              <a:rPr lang="en-US" dirty="0" err="1" smtClean="0">
                <a:sym typeface="Wingdings" panose="05000000000000000000" pitchFamily="2" charset="2"/>
              </a:rPr>
              <a:t>MainPage</a:t>
            </a:r>
            <a:r>
              <a:rPr lang="en-US" dirty="0" smtClean="0">
                <a:sym typeface="Wingdings" panose="05000000000000000000" pitchFamily="2" charset="2"/>
              </a:rPr>
              <a:t> string with a different </a:t>
            </a:r>
            <a:r>
              <a:rPr lang="en-US" dirty="0" err="1" smtClean="0">
                <a:sym typeface="Wingdings" panose="05000000000000000000" pitchFamily="2" charset="2"/>
              </a:rPr>
              <a:t>currentMsg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When user clicked on another doc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Server recompose </a:t>
            </a:r>
            <a:r>
              <a:rPr lang="en-US" dirty="0" err="1" smtClean="0">
                <a:sym typeface="Wingdings" panose="05000000000000000000" pitchFamily="2" charset="2"/>
              </a:rPr>
              <a:t>MainPage</a:t>
            </a:r>
            <a:r>
              <a:rPr lang="en-US" dirty="0" smtClean="0">
                <a:sym typeface="Wingdings" panose="05000000000000000000" pitchFamily="2" charset="2"/>
              </a:rPr>
              <a:t> string with a different </a:t>
            </a:r>
            <a:r>
              <a:rPr lang="en-US" dirty="0" err="1" smtClean="0">
                <a:sym typeface="Wingdings" panose="05000000000000000000" pitchFamily="2" charset="2"/>
              </a:rPr>
              <a:t>currentDoc</a:t>
            </a: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52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UC2: New </a:t>
            </a:r>
            <a:r>
              <a:rPr lang="en-US" dirty="0" err="1" smtClean="0"/>
              <a:t>Msg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543800" cy="4953000"/>
          </a:xfrm>
        </p:spPr>
        <p:txBody>
          <a:bodyPr/>
          <a:lstStyle/>
          <a:p>
            <a:r>
              <a:rPr lang="en-US" dirty="0" smtClean="0"/>
              <a:t>User clicks “New” button to create a tax </a:t>
            </a:r>
            <a:r>
              <a:rPr lang="en-US" dirty="0" err="1" smtClean="0"/>
              <a:t>msg</a:t>
            </a:r>
            <a:r>
              <a:rPr lang="en-US" dirty="0" smtClean="0"/>
              <a:t> to be sent</a:t>
            </a:r>
          </a:p>
          <a:p>
            <a:r>
              <a:rPr lang="en-US" dirty="0" smtClean="0"/>
              <a:t>Client post to server “</a:t>
            </a:r>
            <a:r>
              <a:rPr lang="en-US" dirty="0" err="1" smtClean="0"/>
              <a:t>newTaxMsg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Server receives “</a:t>
            </a:r>
            <a:r>
              <a:rPr lang="en-US" dirty="0" err="1" smtClean="0"/>
              <a:t>newTaxMsg</a:t>
            </a:r>
            <a:r>
              <a:rPr lang="en-US" dirty="0" smtClean="0"/>
              <a:t>”, routes to java method </a:t>
            </a:r>
            <a:r>
              <a:rPr lang="en-US" dirty="0" err="1" smtClean="0"/>
              <a:t>newTaxMsg</a:t>
            </a:r>
            <a:r>
              <a:rPr lang="en-US" dirty="0" smtClean="0"/>
              <a:t>():</a:t>
            </a:r>
          </a:p>
          <a:p>
            <a:pPr lvl="1"/>
            <a:r>
              <a:rPr lang="en-US" dirty="0" smtClean="0"/>
              <a:t>Create new </a:t>
            </a:r>
            <a:r>
              <a:rPr lang="en-US" dirty="0" err="1" smtClean="0"/>
              <a:t>TieMsg</a:t>
            </a:r>
            <a:r>
              <a:rPr lang="en-US" dirty="0" smtClean="0"/>
              <a:t> object with proper default fields</a:t>
            </a:r>
          </a:p>
          <a:p>
            <a:pPr lvl="1"/>
            <a:r>
              <a:rPr lang="en-US" dirty="0" smtClean="0"/>
              <a:t>Save the new </a:t>
            </a:r>
            <a:r>
              <a:rPr lang="en-US" dirty="0" err="1" smtClean="0"/>
              <a:t>TieMsg</a:t>
            </a:r>
            <a:endParaRPr lang="en-US" dirty="0" smtClean="0"/>
          </a:p>
          <a:p>
            <a:pPr lvl="1"/>
            <a:r>
              <a:rPr lang="en-US" dirty="0" smtClean="0"/>
              <a:t>Compose Jason, containing the new </a:t>
            </a:r>
            <a:r>
              <a:rPr lang="en-US" dirty="0" err="1" smtClean="0"/>
              <a:t>TieMsg</a:t>
            </a:r>
            <a:endParaRPr lang="en-US" dirty="0" smtClean="0"/>
          </a:p>
          <a:p>
            <a:pPr lvl="1"/>
            <a:r>
              <a:rPr lang="en-US" dirty="0" smtClean="0"/>
              <a:t>Return Jason string to client</a:t>
            </a:r>
          </a:p>
          <a:p>
            <a:r>
              <a:rPr lang="en-US" dirty="0" smtClean="0"/>
              <a:t>Client fill in </a:t>
            </a:r>
            <a:r>
              <a:rPr lang="en-US" dirty="0" err="1" smtClean="0"/>
              <a:t>msg</a:t>
            </a:r>
            <a:r>
              <a:rPr lang="en-US" dirty="0" smtClean="0"/>
              <a:t> fields on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35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UC2: New </a:t>
            </a:r>
            <a:r>
              <a:rPr lang="en-US" dirty="0" err="1" smtClean="0"/>
              <a:t>Msg</a:t>
            </a:r>
            <a:r>
              <a:rPr lang="en-US" dirty="0" smtClean="0"/>
              <a:t> – Upload Doc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599"/>
            <a:ext cx="81534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User clicks “Attach Tax Doc” button to include the doc in the new </a:t>
            </a:r>
            <a:r>
              <a:rPr lang="en-US" dirty="0" err="1" smtClean="0"/>
              <a:t>TieMsg</a:t>
            </a:r>
            <a:endParaRPr lang="en-US" dirty="0" smtClean="0"/>
          </a:p>
          <a:p>
            <a:pPr lvl="1"/>
            <a:r>
              <a:rPr lang="en-US" dirty="0" smtClean="0"/>
              <a:t>Client prompts user to choose a file </a:t>
            </a:r>
          </a:p>
          <a:p>
            <a:r>
              <a:rPr lang="en-US" dirty="0" smtClean="0"/>
              <a:t>User choose from file chooser dialog box, click ok</a:t>
            </a:r>
          </a:p>
          <a:p>
            <a:r>
              <a:rPr lang="en-US" dirty="0" smtClean="0"/>
              <a:t>Client post to server “</a:t>
            </a:r>
            <a:r>
              <a:rPr lang="en-US" dirty="0" err="1" smtClean="0"/>
              <a:t>attachTaxDoc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Server routes to java method </a:t>
            </a:r>
            <a:r>
              <a:rPr lang="en-US" dirty="0" err="1" smtClean="0"/>
              <a:t>attachTaxDoc</a:t>
            </a:r>
            <a:r>
              <a:rPr lang="en-US" dirty="0" smtClean="0"/>
              <a:t>( </a:t>
            </a:r>
            <a:r>
              <a:rPr lang="en-US" dirty="0" err="1" smtClean="0"/>
              <a:t>tieDocType</a:t>
            </a:r>
            <a:r>
              <a:rPr lang="en-US" dirty="0" smtClean="0"/>
              <a:t>, </a:t>
            </a:r>
            <a:r>
              <a:rPr lang="en-US" dirty="0" err="1" smtClean="0"/>
              <a:t>tieDoc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Parse </a:t>
            </a:r>
            <a:r>
              <a:rPr lang="en-US" dirty="0" err="1" smtClean="0"/>
              <a:t>tieDoc</a:t>
            </a:r>
            <a:r>
              <a:rPr lang="en-US" dirty="0" smtClean="0"/>
              <a:t> based on the give type, CBCR</a:t>
            </a:r>
          </a:p>
          <a:p>
            <a:pPr lvl="1"/>
            <a:r>
              <a:rPr lang="en-US" dirty="0" smtClean="0"/>
              <a:t>Create java objects </a:t>
            </a:r>
            <a:r>
              <a:rPr lang="en-US" dirty="0" err="1" smtClean="0"/>
              <a:t>TieDoc</a:t>
            </a:r>
            <a:r>
              <a:rPr lang="en-US" dirty="0" smtClean="0"/>
              <a:t> and its table1,2,3,etc</a:t>
            </a:r>
          </a:p>
          <a:p>
            <a:pPr lvl="1"/>
            <a:r>
              <a:rPr lang="en-US" dirty="0" smtClean="0"/>
              <a:t>Save all the java objects</a:t>
            </a:r>
          </a:p>
          <a:p>
            <a:pPr lvl="1"/>
            <a:r>
              <a:rPr lang="en-US" dirty="0" smtClean="0"/>
              <a:t>Compose Jason </a:t>
            </a:r>
            <a:r>
              <a:rPr lang="en-US" dirty="0" err="1" smtClean="0"/>
              <a:t>tieDoc</a:t>
            </a:r>
            <a:r>
              <a:rPr lang="en-US" dirty="0" smtClean="0"/>
              <a:t> with the java objects</a:t>
            </a:r>
          </a:p>
          <a:p>
            <a:pPr lvl="1"/>
            <a:r>
              <a:rPr lang="en-US" dirty="0" smtClean="0"/>
              <a:t>Return Jason</a:t>
            </a:r>
          </a:p>
          <a:p>
            <a:r>
              <a:rPr lang="en-US" dirty="0" smtClean="0"/>
              <a:t>Client receives Jason, makes the message pane visible, fills in all fields with data in </a:t>
            </a:r>
            <a:r>
              <a:rPr lang="en-US" dirty="0" err="1" smtClean="0"/>
              <a:t>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20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UC3: Send Tax </a:t>
            </a:r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599"/>
            <a:ext cx="76200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User selects a </a:t>
            </a:r>
            <a:r>
              <a:rPr lang="en-US" dirty="0" err="1" smtClean="0"/>
              <a:t>msg</a:t>
            </a:r>
            <a:endParaRPr lang="en-US" dirty="0" smtClean="0"/>
          </a:p>
          <a:p>
            <a:pPr lvl="1"/>
            <a:r>
              <a:rPr lang="en-US" dirty="0" smtClean="0"/>
              <a:t>System sets it as the current </a:t>
            </a:r>
            <a:r>
              <a:rPr lang="en-US" dirty="0" err="1" smtClean="0"/>
              <a:t>msg</a:t>
            </a:r>
            <a:endParaRPr lang="en-US" dirty="0" smtClean="0"/>
          </a:p>
          <a:p>
            <a:r>
              <a:rPr lang="en-US" dirty="0" smtClean="0"/>
              <a:t>User clicks Send button</a:t>
            </a:r>
          </a:p>
          <a:p>
            <a:r>
              <a:rPr lang="en-US" dirty="0" smtClean="0"/>
              <a:t>System sends </a:t>
            </a:r>
            <a:r>
              <a:rPr lang="en-US" dirty="0" err="1" smtClean="0"/>
              <a:t>msg</a:t>
            </a:r>
            <a:r>
              <a:rPr lang="en-US" dirty="0" smtClean="0"/>
              <a:t> to each specified recipient</a:t>
            </a:r>
          </a:p>
          <a:p>
            <a:pPr lvl="1"/>
            <a:r>
              <a:rPr lang="en-US" dirty="0" smtClean="0"/>
              <a:t>Prepare </a:t>
            </a:r>
            <a:r>
              <a:rPr lang="en-US" dirty="0" err="1" smtClean="0"/>
              <a:t>msg</a:t>
            </a:r>
            <a:endParaRPr lang="en-US" dirty="0" smtClean="0"/>
          </a:p>
          <a:p>
            <a:pPr lvl="2"/>
            <a:r>
              <a:rPr lang="en-US" dirty="0" smtClean="0"/>
              <a:t>Build </a:t>
            </a:r>
            <a:r>
              <a:rPr lang="en-US" dirty="0" err="1" smtClean="0"/>
              <a:t>msg</a:t>
            </a:r>
            <a:r>
              <a:rPr lang="en-US" dirty="0" smtClean="0"/>
              <a:t> content from DB to objects</a:t>
            </a:r>
          </a:p>
          <a:p>
            <a:pPr lvl="2"/>
            <a:r>
              <a:rPr lang="en-US" dirty="0" smtClean="0"/>
              <a:t>Compose </a:t>
            </a:r>
            <a:r>
              <a:rPr lang="en-US" dirty="0" err="1" smtClean="0"/>
              <a:t>msg</a:t>
            </a:r>
            <a:r>
              <a:rPr lang="en-US" dirty="0" smtClean="0"/>
              <a:t> to create </a:t>
            </a:r>
            <a:r>
              <a:rPr lang="en-US" dirty="0" err="1" smtClean="0"/>
              <a:t>msg</a:t>
            </a:r>
            <a:r>
              <a:rPr lang="en-US" dirty="0" smtClean="0"/>
              <a:t> payload from objects</a:t>
            </a:r>
          </a:p>
          <a:p>
            <a:pPr lvl="2"/>
            <a:r>
              <a:rPr lang="en-US" dirty="0" smtClean="0"/>
              <a:t>Encrypt for each recipient, using his key</a:t>
            </a:r>
          </a:p>
          <a:p>
            <a:pPr lvl="2"/>
            <a:r>
              <a:rPr lang="en-US" dirty="0" smtClean="0"/>
              <a:t>Package </a:t>
            </a:r>
            <a:r>
              <a:rPr lang="en-US" dirty="0" err="1" smtClean="0"/>
              <a:t>msg</a:t>
            </a:r>
            <a:r>
              <a:rPr lang="en-US" dirty="0" smtClean="0"/>
              <a:t> for each recipient, envelope and payload</a:t>
            </a:r>
          </a:p>
          <a:p>
            <a:pPr lvl="1"/>
            <a:r>
              <a:rPr lang="en-US" dirty="0" smtClean="0"/>
              <a:t>Send</a:t>
            </a:r>
          </a:p>
          <a:p>
            <a:pPr lvl="2"/>
            <a:r>
              <a:rPr lang="en-US" dirty="0" smtClean="0"/>
              <a:t>Send each </a:t>
            </a:r>
            <a:r>
              <a:rPr lang="en-US" dirty="0" err="1" smtClean="0"/>
              <a:t>msg</a:t>
            </a:r>
            <a:r>
              <a:rPr lang="en-US" dirty="0" smtClean="0"/>
              <a:t> package through </a:t>
            </a:r>
            <a:r>
              <a:rPr lang="en-US" dirty="0" err="1" smtClean="0"/>
              <a:t>Icts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Record </a:t>
            </a:r>
            <a:r>
              <a:rPr lang="en-US" dirty="0" err="1" smtClean="0"/>
              <a:t>msg</a:t>
            </a:r>
            <a:r>
              <a:rPr lang="en-US" dirty="0" smtClean="0"/>
              <a:t> status</a:t>
            </a:r>
          </a:p>
          <a:p>
            <a:pPr lvl="1"/>
            <a:r>
              <a:rPr lang="en-US" dirty="0" smtClean="0"/>
              <a:t>Feedback to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5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Concept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2514600" y="1060584"/>
            <a:ext cx="5181600" cy="1371600"/>
          </a:xfrm>
          <a:prstGeom prst="cloud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0070C0"/>
            </a:solidFill>
            <a:prstDash val="dash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CTS</a:t>
            </a:r>
            <a:endParaRPr lang="en-US" sz="28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009900" y="4975090"/>
            <a:ext cx="1066800" cy="914400"/>
          </a:xfrm>
          <a:prstGeom prst="flowChartMagneticDisk">
            <a:avLst/>
          </a:prstGeom>
          <a:solidFill>
            <a:srgbClr val="92D050"/>
          </a:solidFill>
          <a:ln>
            <a:solidFill>
              <a:srgbClr val="002C5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TIE DB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2743200" y="3663815"/>
            <a:ext cx="1600200" cy="914400"/>
          </a:xfrm>
          <a:prstGeom prst="cube">
            <a:avLst/>
          </a:prstGeom>
          <a:solidFill>
            <a:srgbClr val="92D050"/>
          </a:solidFill>
          <a:ln>
            <a:solidFill>
              <a:srgbClr val="002C5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(Country A)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45305" y="4578215"/>
            <a:ext cx="0" cy="473878"/>
          </a:xfrm>
          <a:prstGeom prst="straightConnector1">
            <a:avLst/>
          </a:prstGeom>
          <a:ln w="63500" cmpd="dbl">
            <a:solidFill>
              <a:srgbClr val="002C5F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agnetic Disk 9"/>
          <p:cNvSpPr/>
          <p:nvPr/>
        </p:nvSpPr>
        <p:spPr>
          <a:xfrm>
            <a:off x="6362700" y="4975090"/>
            <a:ext cx="1066800" cy="914400"/>
          </a:xfrm>
          <a:prstGeom prst="flowChartMagneticDisk">
            <a:avLst/>
          </a:prstGeom>
          <a:solidFill>
            <a:srgbClr val="92D050"/>
          </a:solidFill>
          <a:ln>
            <a:solidFill>
              <a:srgbClr val="002C5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TIE DB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6096000" y="3663815"/>
            <a:ext cx="1600200" cy="914400"/>
          </a:xfrm>
          <a:prstGeom prst="cube">
            <a:avLst/>
          </a:prstGeom>
          <a:solidFill>
            <a:srgbClr val="92D050"/>
          </a:solidFill>
          <a:ln>
            <a:solidFill>
              <a:srgbClr val="002C5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(Country B)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898105" y="4578215"/>
            <a:ext cx="0" cy="473878"/>
          </a:xfrm>
          <a:prstGeom prst="straightConnector1">
            <a:avLst/>
          </a:prstGeom>
          <a:ln w="63500" cmpd="dbl">
            <a:solidFill>
              <a:srgbClr val="002C5F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be 12"/>
          <p:cNvSpPr/>
          <p:nvPr/>
        </p:nvSpPr>
        <p:spPr>
          <a:xfrm>
            <a:off x="3058828" y="3473315"/>
            <a:ext cx="968944" cy="381000"/>
          </a:xfrm>
          <a:prstGeom prst="cube">
            <a:avLst/>
          </a:prstGeom>
          <a:solidFill>
            <a:srgbClr val="92D050"/>
          </a:solidFill>
          <a:ln>
            <a:solidFill>
              <a:srgbClr val="002C5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ICts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6405010" y="3473315"/>
            <a:ext cx="968944" cy="381000"/>
          </a:xfrm>
          <a:prstGeom prst="cube">
            <a:avLst/>
          </a:prstGeom>
          <a:solidFill>
            <a:srgbClr val="92D050"/>
          </a:solidFill>
          <a:ln>
            <a:solidFill>
              <a:srgbClr val="002C5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ICts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V="1">
            <a:off x="3495675" y="2432184"/>
            <a:ext cx="417797" cy="1136381"/>
          </a:xfrm>
          <a:prstGeom prst="straightConnector1">
            <a:avLst/>
          </a:prstGeom>
          <a:ln w="63500" cmpd="dbl">
            <a:solidFill>
              <a:srgbClr val="002C5F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 flipV="1">
            <a:off x="6290710" y="2370406"/>
            <a:ext cx="551147" cy="1198159"/>
          </a:xfrm>
          <a:prstGeom prst="straightConnector1">
            <a:avLst/>
          </a:prstGeom>
          <a:ln w="63500" cmpd="dbl">
            <a:solidFill>
              <a:srgbClr val="002C5F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ded Corner 7"/>
          <p:cNvSpPr/>
          <p:nvPr/>
        </p:nvSpPr>
        <p:spPr>
          <a:xfrm>
            <a:off x="1409700" y="3968615"/>
            <a:ext cx="457200" cy="609600"/>
          </a:xfrm>
          <a:prstGeom prst="foldedCorner">
            <a:avLst/>
          </a:prstGeom>
          <a:solidFill>
            <a:srgbClr val="92D050"/>
          </a:solidFill>
          <a:ln>
            <a:solidFill>
              <a:srgbClr val="002C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CbCR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57400" y="4273415"/>
            <a:ext cx="457200" cy="0"/>
          </a:xfrm>
          <a:prstGeom prst="straightConnector1">
            <a:avLst/>
          </a:prstGeom>
          <a:ln>
            <a:solidFill>
              <a:srgbClr val="002C5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48200" y="4273415"/>
            <a:ext cx="1143000" cy="0"/>
          </a:xfrm>
          <a:prstGeom prst="straightConnector1">
            <a:avLst/>
          </a:prstGeom>
          <a:ln>
            <a:solidFill>
              <a:srgbClr val="002C5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00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Concept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2390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CTS – Communication network for exchanging tax info among countries. Being built; Need to stub it out</a:t>
            </a:r>
          </a:p>
          <a:p>
            <a:r>
              <a:rPr lang="en-US" dirty="0" smtClean="0"/>
              <a:t>TIE App – Prep tax </a:t>
            </a:r>
            <a:r>
              <a:rPr lang="en-US" dirty="0" err="1" smtClean="0"/>
              <a:t>msgs</a:t>
            </a:r>
            <a:r>
              <a:rPr lang="en-US" dirty="0" smtClean="0"/>
              <a:t> to </a:t>
            </a:r>
            <a:r>
              <a:rPr lang="en-US" smtClean="0"/>
              <a:t>be exchanged </a:t>
            </a:r>
            <a:r>
              <a:rPr lang="en-US" dirty="0" smtClean="0"/>
              <a:t>via CTS</a:t>
            </a:r>
          </a:p>
          <a:p>
            <a:pPr lvl="1"/>
            <a:r>
              <a:rPr lang="en-US" dirty="0" smtClean="0"/>
              <a:t>Think it as email client for tax </a:t>
            </a:r>
            <a:r>
              <a:rPr lang="en-US" dirty="0" err="1" smtClean="0"/>
              <a:t>msgs</a:t>
            </a:r>
            <a:r>
              <a:rPr lang="en-US" dirty="0" smtClean="0"/>
              <a:t> only</a:t>
            </a:r>
          </a:p>
          <a:p>
            <a:pPr lvl="1"/>
            <a:r>
              <a:rPr lang="en-US" dirty="0" err="1" smtClean="0"/>
              <a:t>CbCR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 is the first targeted tax </a:t>
            </a:r>
            <a:r>
              <a:rPr lang="en-US" dirty="0" err="1" smtClean="0"/>
              <a:t>msg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On TIE App instance per country, having its DB instance</a:t>
            </a:r>
          </a:p>
          <a:p>
            <a:r>
              <a:rPr lang="en-US" dirty="0" smtClean="0"/>
              <a:t>Each TIE App has its own users, some are also CTS users. Those CTS users can use CTS to, </a:t>
            </a:r>
            <a:r>
              <a:rPr lang="en-US" dirty="0" err="1" smtClean="0"/>
              <a:t>e.g</a:t>
            </a:r>
            <a:r>
              <a:rPr lang="en-US" dirty="0" smtClean="0"/>
              <a:t>, send </a:t>
            </a:r>
            <a:r>
              <a:rPr lang="en-US" dirty="0" err="1" smtClean="0"/>
              <a:t>msgs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Encrypt tax </a:t>
            </a:r>
            <a:r>
              <a:rPr lang="en-US" dirty="0" err="1" smtClean="0"/>
              <a:t>msg</a:t>
            </a:r>
            <a:r>
              <a:rPr lang="en-US" dirty="0" smtClean="0"/>
              <a:t> to be sent through CTS</a:t>
            </a:r>
          </a:p>
          <a:p>
            <a:r>
              <a:rPr lang="en-US" dirty="0" smtClean="0"/>
              <a:t>Track </a:t>
            </a:r>
            <a:r>
              <a:rPr lang="en-US" dirty="0" err="1" smtClean="0"/>
              <a:t>msg</a:t>
            </a:r>
            <a:r>
              <a:rPr lang="en-US" dirty="0" smtClean="0"/>
              <a:t> status along the route</a:t>
            </a:r>
          </a:p>
          <a:p>
            <a:r>
              <a:rPr lang="en-US" dirty="0" smtClean="0"/>
              <a:t>Track who did what to which </a:t>
            </a:r>
            <a:r>
              <a:rPr lang="en-US" dirty="0" err="1" smtClean="0"/>
              <a:t>msg</a:t>
            </a:r>
            <a:r>
              <a:rPr lang="en-US" dirty="0" smtClean="0"/>
              <a:t> when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code to use ?</a:t>
            </a:r>
          </a:p>
          <a:p>
            <a:endParaRPr lang="en-US" dirty="0"/>
          </a:p>
          <a:p>
            <a:r>
              <a:rPr lang="en-US" dirty="0" smtClean="0"/>
              <a:t>Key members and roles</a:t>
            </a:r>
          </a:p>
          <a:p>
            <a:pPr lvl="1"/>
            <a:r>
              <a:rPr lang="en-US" dirty="0" smtClean="0"/>
              <a:t>David Deputy – Owner</a:t>
            </a:r>
          </a:p>
          <a:p>
            <a:pPr lvl="1"/>
            <a:r>
              <a:rPr lang="en-US" dirty="0" smtClean="0"/>
              <a:t>Adams Wang – Developer</a:t>
            </a:r>
          </a:p>
          <a:p>
            <a:pPr lvl="1"/>
            <a:r>
              <a:rPr lang="en-US" dirty="0" smtClean="0"/>
              <a:t>John Hart – Development environment leader</a:t>
            </a:r>
          </a:p>
          <a:p>
            <a:pPr lvl="1"/>
            <a:r>
              <a:rPr lang="en-US" dirty="0" smtClean="0"/>
              <a:t>Qing Qin – Architect</a:t>
            </a:r>
          </a:p>
          <a:p>
            <a:pPr lvl="1"/>
            <a:r>
              <a:rPr lang="en-US" dirty="0"/>
              <a:t>?</a:t>
            </a:r>
            <a:r>
              <a:rPr lang="en-US" dirty="0" smtClean="0"/>
              <a:t> – Integrator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ICts</a:t>
            </a:r>
            <a:r>
              <a:rPr lang="en-US" dirty="0"/>
              <a:t> – Interface to Access CTS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ICts</a:t>
            </a:r>
            <a:r>
              <a:rPr lang="en-US" dirty="0" smtClean="0"/>
              <a:t> – The interface that TIE classes uses</a:t>
            </a:r>
          </a:p>
          <a:p>
            <a:pPr lvl="1"/>
            <a:r>
              <a:rPr lang="en-US" dirty="0" err="1" smtClean="0"/>
              <a:t>CtsClientStub</a:t>
            </a:r>
            <a:r>
              <a:rPr lang="en-US" dirty="0" smtClean="0"/>
              <a:t> – Stub out all the functionality</a:t>
            </a:r>
          </a:p>
          <a:p>
            <a:r>
              <a:rPr lang="en-US" dirty="0" smtClean="0"/>
              <a:t>Grow methods as needed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</a:p>
          <a:p>
            <a:r>
              <a:rPr lang="en-US" dirty="0" smtClean="0"/>
              <a:t>Logical Data Model Subject Areas</a:t>
            </a:r>
          </a:p>
          <a:p>
            <a:pPr lvl="1"/>
            <a:r>
              <a:rPr lang="en-US" dirty="0" smtClean="0"/>
              <a:t>User info, for TIE and CTS</a:t>
            </a:r>
          </a:p>
          <a:p>
            <a:pPr lvl="1"/>
            <a:r>
              <a:rPr lang="en-US" dirty="0" smtClean="0"/>
              <a:t>Generic message info, status, etc.</a:t>
            </a:r>
          </a:p>
          <a:p>
            <a:pPr lvl="1"/>
            <a:r>
              <a:rPr lang="en-US" dirty="0" err="1" smtClean="0"/>
              <a:t>CbCR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TIE operation log</a:t>
            </a:r>
          </a:p>
          <a:p>
            <a:pPr lvl="1"/>
            <a:endParaRPr lang="en-US" dirty="0"/>
          </a:p>
          <a:p>
            <a:r>
              <a:rPr lang="en-US" dirty="0" smtClean="0"/>
              <a:t>ER Win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Wireframe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1449939"/>
            <a:ext cx="533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5145639"/>
            <a:ext cx="533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2047293"/>
            <a:ext cx="993228" cy="28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Criteria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8228" y="2083189"/>
            <a:ext cx="4112172" cy="1108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List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8228" y="3316839"/>
            <a:ext cx="4112172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Details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98228" y="3314352"/>
            <a:ext cx="609600" cy="239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Details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7827" y="3310798"/>
            <a:ext cx="944217" cy="239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 Track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52044" y="3307243"/>
            <a:ext cx="609600" cy="239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31828" y="3310797"/>
            <a:ext cx="1978572" cy="239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Pane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3C6A-10CA-41CB-89F8-07A0A1530C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1447800"/>
            <a:ext cx="7620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TIEapp</a:t>
            </a:r>
            <a:endParaRPr lang="en-US" sz="4400" dirty="0" smtClean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i="1" dirty="0" smtClean="0">
                <a:solidFill>
                  <a:schemeClr val="tx1"/>
                </a:solidFill>
              </a:rPr>
              <a:t>or</a:t>
            </a:r>
            <a:r>
              <a:rPr lang="en-US" dirty="0" smtClean="0">
                <a:solidFill>
                  <a:schemeClr val="tx1"/>
                </a:solidFill>
              </a:rPr>
              <a:t> [TieApp.name]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1443" y="1480166"/>
            <a:ext cx="928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Language: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521766" y="1483143"/>
            <a:ext cx="1143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8400114" y="1500704"/>
            <a:ext cx="231519" cy="2667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77901" y="206922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Log Out</a:t>
            </a:r>
            <a:endParaRPr lang="en-US" sz="1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757320" y="2069226"/>
            <a:ext cx="2120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Welcome, [TieUser.name]!</a:t>
            </a:r>
            <a:endParaRPr lang="en-US" sz="14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295400" y="3352800"/>
            <a:ext cx="1752600" cy="1207491"/>
          </a:xfrm>
          <a:prstGeom prst="wedgeRoundRectCallout">
            <a:avLst>
              <a:gd name="adj1" fmla="val 11697"/>
              <a:gd name="adj2" fmla="val -1134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E.g. “Mexico SAT”. The name of Mexico tax authority. “German </a:t>
            </a:r>
            <a:r>
              <a:rPr lang="en-US" sz="1200" dirty="0" err="1" smtClean="0">
                <a:solidFill>
                  <a:schemeClr val="tx1"/>
                </a:solidFill>
              </a:rPr>
              <a:t>BZSt</a:t>
            </a:r>
            <a:r>
              <a:rPr lang="en-US" sz="1200" dirty="0" smtClean="0">
                <a:solidFill>
                  <a:schemeClr val="tx1"/>
                </a:solidFill>
              </a:rPr>
              <a:t>” for German tax authority, </a:t>
            </a:r>
            <a:r>
              <a:rPr lang="en-US" sz="1200" dirty="0" err="1" smtClean="0">
                <a:solidFill>
                  <a:schemeClr val="tx1"/>
                </a:solidFill>
              </a:rPr>
              <a:t>etc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rtex Corp Colors">
      <a:dk1>
        <a:sysClr val="windowText" lastClr="000000"/>
      </a:dk1>
      <a:lt1>
        <a:sysClr val="window" lastClr="FFFFFF"/>
      </a:lt1>
      <a:dk2>
        <a:srgbClr val="002C5F"/>
      </a:dk2>
      <a:lt2>
        <a:srgbClr val="EAEAEA"/>
      </a:lt2>
      <a:accent1>
        <a:srgbClr val="BED600"/>
      </a:accent1>
      <a:accent2>
        <a:srgbClr val="002C5F"/>
      </a:accent2>
      <a:accent3>
        <a:srgbClr val="A33038"/>
      </a:accent3>
      <a:accent4>
        <a:srgbClr val="FF7932"/>
      </a:accent4>
      <a:accent5>
        <a:srgbClr val="FFD200"/>
      </a:accent5>
      <a:accent6>
        <a:srgbClr val="ADC687"/>
      </a:accent6>
      <a:hlink>
        <a:srgbClr val="0000FF"/>
      </a:hlink>
      <a:folHlink>
        <a:srgbClr val="C9282D"/>
      </a:folHlink>
    </a:clrScheme>
    <a:fontScheme name="Vertex Font_201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85175</TotalTime>
  <Words>1890</Words>
  <Application>Microsoft Office PowerPoint</Application>
  <PresentationFormat>On-screen Show (4:3)</PresentationFormat>
  <Paragraphs>542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ヒラギノ角ゴ Pro W3</vt:lpstr>
      <vt:lpstr>Arial</vt:lpstr>
      <vt:lpstr>Calibri</vt:lpstr>
      <vt:lpstr>Cambria</vt:lpstr>
      <vt:lpstr>Wingdings</vt:lpstr>
      <vt:lpstr>Office Theme</vt:lpstr>
      <vt:lpstr>TIE App</vt:lpstr>
      <vt:lpstr>An App to TIE it all Together</vt:lpstr>
      <vt:lpstr>Operations Concept</vt:lpstr>
      <vt:lpstr>Operations Concept Description</vt:lpstr>
      <vt:lpstr>Project Logistics</vt:lpstr>
      <vt:lpstr>ICts – Interface to Access CTS Functionality</vt:lpstr>
      <vt:lpstr>Data Model</vt:lpstr>
      <vt:lpstr>UI Wireframe</vt:lpstr>
      <vt:lpstr>Header Pane</vt:lpstr>
      <vt:lpstr>Search</vt:lpstr>
      <vt:lpstr>Message List</vt:lpstr>
      <vt:lpstr>Message Detail Pane for CBCR Doc</vt:lpstr>
      <vt:lpstr>Message Tab</vt:lpstr>
      <vt:lpstr>Docs Tab</vt:lpstr>
      <vt:lpstr>Entity Tab</vt:lpstr>
      <vt:lpstr>TIE App Server</vt:lpstr>
      <vt:lpstr>Input Data Format, CbCR</vt:lpstr>
      <vt:lpstr>Major Milestones</vt:lpstr>
      <vt:lpstr>Major Milestones for TIE App Phase I</vt:lpstr>
      <vt:lpstr>Functionalities – Use Cases</vt:lpstr>
      <vt:lpstr>Funtionalities: Use Cases</vt:lpstr>
      <vt:lpstr>Other Requirement Note</vt:lpstr>
      <vt:lpstr>UC1 Log In</vt:lpstr>
      <vt:lpstr>UC2: New Msg </vt:lpstr>
      <vt:lpstr>UC2: New Msg – Upload Doc </vt:lpstr>
      <vt:lpstr>UC3: Send Tax Msg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 S. Brown_DSB Associates_Creative Solutions</dc:creator>
  <cp:lastModifiedBy>Qing Qin</cp:lastModifiedBy>
  <cp:revision>207</cp:revision>
  <cp:lastPrinted>2016-07-26T13:24:09Z</cp:lastPrinted>
  <dcterms:created xsi:type="dcterms:W3CDTF">2011-02-04T20:14:01Z</dcterms:created>
  <dcterms:modified xsi:type="dcterms:W3CDTF">2017-03-02T20:34:16Z</dcterms:modified>
</cp:coreProperties>
</file>