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2" r:id="rId3"/>
    <p:sldId id="264" r:id="rId4"/>
    <p:sldId id="266" r:id="rId5"/>
    <p:sldId id="273" r:id="rId6"/>
    <p:sldId id="267" r:id="rId7"/>
    <p:sldId id="268" r:id="rId8"/>
    <p:sldId id="269" r:id="rId9"/>
    <p:sldId id="282" r:id="rId10"/>
    <p:sldId id="283" r:id="rId11"/>
    <p:sldId id="284" r:id="rId12"/>
    <p:sldId id="279" r:id="rId13"/>
    <p:sldId id="285" r:id="rId14"/>
    <p:sldId id="286" r:id="rId15"/>
    <p:sldId id="287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8" r:id="rId24"/>
    <p:sldId id="280" r:id="rId25"/>
    <p:sldId id="281" r:id="rId2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Deputy" initials="D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650"/>
    <a:srgbClr val="002C5F"/>
    <a:srgbClr val="8C9F2E"/>
    <a:srgbClr val="001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12" autoAdjust="0"/>
  </p:normalViewPr>
  <p:slideViewPr>
    <p:cSldViewPr showGuides="1">
      <p:cViewPr varScale="1">
        <p:scale>
          <a:sx n="74" d="100"/>
          <a:sy n="74" d="100"/>
        </p:scale>
        <p:origin x="1278" y="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F2ABC64-9050-4C5E-B2B8-FC750D7E2FC4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590D15-D7A4-4FF7-9DC4-A08B5A0207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Operation Concept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Operations Concept Description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CTS Stub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Data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Wireframe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TIE App Server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Input Data Format for </a:t>
            </a:r>
            <a:r>
              <a:rPr lang="en-US" baseline="0" dirty="0" err="1" smtClean="0"/>
              <a:t>CbCR</a:t>
            </a: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Major Milestones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Setup Phase – Skeleton, no functionality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Dev environment – TIE 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: build environment; end-to-end shell (UI, Server, DB), test link available 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DB tables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Server controller classes skeleton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Layout – major panes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Functionality Phase – One use case at a time, from UI to DB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UC1 User log in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UC2 Upload </a:t>
            </a:r>
            <a:r>
              <a:rPr lang="en-US" baseline="0" dirty="0" err="1" smtClean="0"/>
              <a:t>CbCR</a:t>
            </a:r>
            <a:r>
              <a:rPr lang="en-US" baseline="0" dirty="0" smtClean="0"/>
              <a:t> – Upload, view relevant fields. Input data file format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UC3 Send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Compose, Package into envelope, Encrypt, Send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UC4 Check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Status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UC5 Receive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Message Prompt, Decrypt, Decompose, Un-package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UC6 Check user activity log – Who did what to which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when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Fine Tuning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(Rapid feedback loop)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Spanish UI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Admin Docs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Installation Doc – Third party install test 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Design Overview Doc – For new developer on-boarding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Final Delivery of TIE App Phase I 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Project Logistics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Management Contact: David Deputy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Time code to use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931774" lvl="2"/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 data structure for the main</a:t>
            </a:r>
            <a:r>
              <a:rPr lang="en-US" baseline="0" dirty="0" smtClean="0"/>
              <a:t> page.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tieAppMethod</a:t>
            </a:r>
            <a:r>
              <a:rPr lang="en-US" baseline="0" dirty="0" smtClean="0"/>
              <a:t> – indicates the intent of the user. E.g., for UC1, </a:t>
            </a:r>
            <a:r>
              <a:rPr lang="en-US" baseline="0" dirty="0" err="1" smtClean="0"/>
              <a:t>tieAppMethod</a:t>
            </a:r>
            <a:r>
              <a:rPr lang="en-US" baseline="0" dirty="0" smtClean="0"/>
              <a:t>=“</a:t>
            </a:r>
            <a:r>
              <a:rPr lang="en-US" baseline="0" dirty="0" err="1" smtClean="0"/>
              <a:t>LogIn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TieAppMainPage</a:t>
            </a:r>
            <a:endParaRPr lang="en-US" baseline="0" dirty="0" smtClean="0"/>
          </a:p>
          <a:p>
            <a:r>
              <a:rPr lang="en-US" baseline="0" dirty="0" smtClean="0"/>
              <a:t>       //----- Header pane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appName</a:t>
            </a:r>
            <a:endParaRPr lang="en-US" baseline="0" dirty="0" smtClean="0"/>
          </a:p>
          <a:p>
            <a:r>
              <a:rPr lang="en-US" baseline="0" dirty="0" smtClean="0"/>
              <a:t>       username</a:t>
            </a:r>
          </a:p>
          <a:p>
            <a:r>
              <a:rPr lang="en-US" baseline="0" dirty="0" smtClean="0"/>
              <a:t>      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//------ search pane 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searchCriteria</a:t>
            </a:r>
            <a:r>
              <a:rPr lang="en-US" baseline="0" dirty="0" smtClean="0"/>
              <a:t> – all fields that user sets for filter his messages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//------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list pane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tieMsgList</a:t>
            </a:r>
            <a:r>
              <a:rPr lang="en-US" baseline="0" dirty="0" smtClean="0"/>
              <a:t> --- list of messages for the owner that satisfies the selection criteria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tieMsg</a:t>
            </a:r>
            <a:endParaRPr lang="en-US" baseline="0" dirty="0" smtClean="0"/>
          </a:p>
          <a:p>
            <a:r>
              <a:rPr lang="en-US" baseline="0" dirty="0" smtClean="0"/>
              <a:t>                   [fields of each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, as needed for the columns of the table in the pane]</a:t>
            </a:r>
          </a:p>
          <a:p>
            <a:r>
              <a:rPr lang="en-US" baseline="0" dirty="0" smtClean="0"/>
              <a:t>       </a:t>
            </a:r>
          </a:p>
          <a:p>
            <a:r>
              <a:rPr lang="en-US" baseline="0" dirty="0" smtClean="0"/>
              <a:t>       //----- </a:t>
            </a:r>
            <a:r>
              <a:rPr lang="en-US" baseline="0" dirty="0" err="1" smtClean="0"/>
              <a:t>currentMsg</a:t>
            </a:r>
            <a:r>
              <a:rPr lang="en-US" baseline="0" dirty="0" smtClean="0"/>
              <a:t> in detailed pane ---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currentMsg</a:t>
            </a:r>
            <a:r>
              <a:rPr lang="en-US" baseline="0" dirty="0" smtClean="0"/>
              <a:t> – the message that was selected by the user, or by the system default</a:t>
            </a:r>
          </a:p>
          <a:p>
            <a:r>
              <a:rPr lang="en-US" baseline="0" dirty="0" smtClean="0"/>
              <a:t>             [all fields of the designated current tie message] </a:t>
            </a:r>
          </a:p>
          <a:p>
            <a:r>
              <a:rPr lang="en-US" baseline="0" dirty="0" smtClean="0"/>
              <a:t>             </a:t>
            </a:r>
            <a:r>
              <a:rPr lang="en-US" baseline="0" dirty="0" err="1" smtClean="0"/>
              <a:t>docList</a:t>
            </a:r>
            <a:r>
              <a:rPr lang="en-US" baseline="0" dirty="0" smtClean="0"/>
              <a:t> – list all docs for the current message</a:t>
            </a:r>
          </a:p>
          <a:p>
            <a:r>
              <a:rPr lang="en-US" baseline="0" dirty="0" smtClean="0"/>
              <a:t>                   doc</a:t>
            </a:r>
          </a:p>
          <a:p>
            <a:r>
              <a:rPr lang="en-US" baseline="0" dirty="0" smtClean="0"/>
              <a:t>                         [fields of each doc, as needed for the columns of the table in the detail pane, doc tab, sorted by name]</a:t>
            </a:r>
          </a:p>
          <a:p>
            <a:r>
              <a:rPr lang="en-US" baseline="0" dirty="0" smtClean="0"/>
              <a:t>                   </a:t>
            </a:r>
          </a:p>
          <a:p>
            <a:r>
              <a:rPr lang="en-US" baseline="0" dirty="0" smtClean="0"/>
              <a:t>                   </a:t>
            </a:r>
            <a:r>
              <a:rPr lang="en-US" baseline="0" dirty="0" err="1" smtClean="0"/>
              <a:t>currentDoc</a:t>
            </a:r>
            <a:r>
              <a:rPr lang="en-US" baseline="0" dirty="0" smtClean="0"/>
              <a:t> – the doc that was selected by the user or by the system default</a:t>
            </a:r>
          </a:p>
          <a:p>
            <a:r>
              <a:rPr lang="en-US" baseline="0" dirty="0" smtClean="0"/>
              <a:t>                         </a:t>
            </a:r>
            <a:r>
              <a:rPr lang="en-US" baseline="0" dirty="0" err="1" smtClean="0"/>
              <a:t>entityList</a:t>
            </a:r>
            <a:r>
              <a:rPr lang="en-US" baseline="0" dirty="0" smtClean="0"/>
              <a:t> – list all entities for the </a:t>
            </a:r>
            <a:r>
              <a:rPr lang="en-US" baseline="0" dirty="0" err="1" smtClean="0"/>
              <a:t>currentDoc</a:t>
            </a:r>
            <a:r>
              <a:rPr lang="en-US" baseline="0" dirty="0" smtClean="0"/>
              <a:t>, which is for one top parent entity</a:t>
            </a:r>
          </a:p>
          <a:p>
            <a:r>
              <a:rPr lang="en-US" baseline="0" dirty="0" smtClean="0"/>
              <a:t>                               </a:t>
            </a:r>
            <a:r>
              <a:rPr lang="en-US" baseline="0" dirty="0" err="1" smtClean="0"/>
              <a:t>entityInfo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[fields of each entity for the doc, i.e., under the top parent entity]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table1 – CBCR table 1 for the top entity</a:t>
            </a:r>
          </a:p>
          <a:p>
            <a:r>
              <a:rPr lang="en-US" baseline="0" dirty="0" smtClean="0"/>
              <a:t>                               </a:t>
            </a:r>
            <a:r>
              <a:rPr lang="en-US" baseline="0" dirty="0" err="1" smtClean="0"/>
              <a:t>jurisdictionTaxInfoList</a:t>
            </a:r>
            <a:r>
              <a:rPr lang="en-US" baseline="0" dirty="0" smtClean="0"/>
              <a:t> --- lists tax info for each country that top entity does business in</a:t>
            </a:r>
          </a:p>
          <a:p>
            <a:r>
              <a:rPr lang="en-US" baseline="0" dirty="0" smtClean="0"/>
              <a:t>                                      </a:t>
            </a:r>
            <a:r>
              <a:rPr lang="en-US" baseline="0" dirty="0" err="1" smtClean="0"/>
              <a:t>jurisdictionTaxInfo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       [fields of a row in table 1]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table2 – CBCR table 2 for the top entity</a:t>
            </a:r>
          </a:p>
          <a:p>
            <a:r>
              <a:rPr lang="en-US" baseline="0" dirty="0" smtClean="0"/>
              <a:t>                                </a:t>
            </a:r>
            <a:r>
              <a:rPr lang="en-US" baseline="0" dirty="0" err="1" smtClean="0"/>
              <a:t>entityJurisdictionTaxInfoList</a:t>
            </a:r>
            <a:r>
              <a:rPr lang="en-US" baseline="0" dirty="0" smtClean="0"/>
              <a:t> – lists each jurisdiction for each country that it does business in</a:t>
            </a:r>
          </a:p>
          <a:p>
            <a:r>
              <a:rPr lang="en-US" baseline="0" dirty="0" smtClean="0"/>
              <a:t>                                       </a:t>
            </a:r>
            <a:r>
              <a:rPr lang="en-US" baseline="0" dirty="0" err="1" smtClean="0"/>
              <a:t>entityJurisdictionTaxInfo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       [fields of a row in table 2]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table3 – CRCR table 3 for the top entity</a:t>
            </a:r>
          </a:p>
          <a:p>
            <a:r>
              <a:rPr lang="en-US" baseline="0" dirty="0" smtClean="0"/>
              <a:t>                                [fields of table 3. In  particular, the descriptive text is the concatenation of a rows of doc’s table 3 row’s texts]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28600" y="361156"/>
            <a:ext cx="8674100" cy="5029200"/>
            <a:chOff x="228600" y="361156"/>
            <a:chExt cx="8674100" cy="5029200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444500" y="361156"/>
              <a:ext cx="8458200" cy="5029200"/>
            </a:xfrm>
            <a:prstGeom prst="rect">
              <a:avLst/>
            </a:prstGeom>
            <a:solidFill>
              <a:srgbClr val="002C5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228600" y="1758156"/>
              <a:ext cx="7861300" cy="1524000"/>
            </a:xfrm>
            <a:prstGeom prst="rect">
              <a:avLst/>
            </a:prstGeom>
            <a:solidFill>
              <a:srgbClr val="BED6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" name="AutoShape 18"/>
            <p:cNvSpPr>
              <a:spLocks noChangeArrowheads="1"/>
            </p:cNvSpPr>
            <p:nvPr userDrawn="1"/>
          </p:nvSpPr>
          <p:spPr bwMode="auto">
            <a:xfrm flipH="1" flipV="1">
              <a:off x="228600" y="3282156"/>
              <a:ext cx="220040" cy="228600"/>
            </a:xfrm>
            <a:prstGeom prst="rtTriangle">
              <a:avLst/>
            </a:prstGeom>
            <a:solidFill>
              <a:srgbClr val="8C9F2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30352" y="1752600"/>
            <a:ext cx="7315200" cy="1524000"/>
          </a:xfrm>
        </p:spPr>
        <p:txBody>
          <a:bodyPr/>
          <a:lstStyle>
            <a:lvl1pPr algn="l">
              <a:defRPr sz="4200">
                <a:solidFill>
                  <a:srgbClr val="002C5F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83390" y="3429000"/>
            <a:ext cx="6400800" cy="762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76075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2C5F"/>
                </a:solidFill>
              </a:defRPr>
            </a:lvl1pPr>
          </a:lstStyle>
          <a:p>
            <a:fld id="{44D5976C-1B27-462E-B5DA-351898CA2EC6}" type="datetime4">
              <a:rPr lang="en-US" smtClean="0"/>
              <a:pPr/>
              <a:t>August 15, 2016</a:t>
            </a:fld>
            <a:endParaRPr lang="en-US" dirty="0"/>
          </a:p>
        </p:txBody>
      </p:sp>
      <p:pic>
        <p:nvPicPr>
          <p:cNvPr id="13" name="Picture 12" descr="VertexLogoNoTagline_Small_Colo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579953" cy="334643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111875"/>
            <a:ext cx="381000" cy="365125"/>
          </a:xfrm>
        </p:spPr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228600" y="533400"/>
            <a:ext cx="8458200" cy="5105400"/>
            <a:chOff x="228600" y="533400"/>
            <a:chExt cx="8458200" cy="5105400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457200" y="533400"/>
              <a:ext cx="8229600" cy="5105400"/>
            </a:xfrm>
            <a:prstGeom prst="rect">
              <a:avLst/>
            </a:prstGeom>
            <a:solidFill>
              <a:srgbClr val="BED650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228600" y="1371600"/>
              <a:ext cx="6934200" cy="1676400"/>
              <a:chOff x="228600" y="1371600"/>
              <a:chExt cx="6934200" cy="1676400"/>
            </a:xfrm>
          </p:grpSpPr>
          <p:sp>
            <p:nvSpPr>
              <p:cNvPr id="12" name="Rectangle 4"/>
              <p:cNvSpPr>
                <a:spLocks noChangeArrowheads="1"/>
              </p:cNvSpPr>
              <p:nvPr userDrawn="1"/>
            </p:nvSpPr>
            <p:spPr bwMode="auto">
              <a:xfrm>
                <a:off x="228600" y="1371600"/>
                <a:ext cx="6934200" cy="1447800"/>
              </a:xfrm>
              <a:prstGeom prst="rect">
                <a:avLst/>
              </a:prstGeom>
              <a:solidFill>
                <a:srgbClr val="002C5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685800" anchor="ctr">
                <a:prstTxWarp prst="textNoShape">
                  <a:avLst/>
                </a:prstTxWarp>
              </a:bodyPr>
              <a:lstStyle/>
              <a:p>
                <a:endParaRPr lang="en-US" sz="5000" dirty="0">
                  <a:solidFill>
                    <a:schemeClr val="bg1"/>
                  </a:solidFill>
                  <a:latin typeface="Cambria" pitchFamily="1" charset="0"/>
                </a:endParaRPr>
              </a:p>
            </p:txBody>
          </p:sp>
          <p:sp>
            <p:nvSpPr>
              <p:cNvPr id="13" name="AutoShape 5"/>
              <p:cNvSpPr>
                <a:spLocks noChangeArrowheads="1"/>
              </p:cNvSpPr>
              <p:nvPr userDrawn="1"/>
            </p:nvSpPr>
            <p:spPr bwMode="auto">
              <a:xfrm flipH="1" flipV="1">
                <a:off x="228600" y="2819400"/>
                <a:ext cx="228600" cy="228600"/>
              </a:xfrm>
              <a:prstGeom prst="rtTriangle">
                <a:avLst/>
              </a:prstGeom>
              <a:solidFill>
                <a:srgbClr val="0014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0705" y="2965701"/>
            <a:ext cx="7808913" cy="6096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002C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30352" y="1371600"/>
            <a:ext cx="6632448" cy="1447800"/>
          </a:xfrm>
        </p:spPr>
        <p:txBody>
          <a:bodyPr anchor="ctr" anchorCtr="0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pic>
        <p:nvPicPr>
          <p:cNvPr id="15" name="Picture 14" descr="VertexLogoNoTagline_Small_Colo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5548" y="6140523"/>
            <a:ext cx="1228852" cy="260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97"/>
            <a:ext cx="3008313" cy="595313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2635"/>
            <a:ext cx="5111750" cy="47347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621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12648" y="228600"/>
            <a:ext cx="792784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C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423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12648" y="228600"/>
            <a:ext cx="792784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C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298448"/>
            <a:ext cx="7159752" cy="441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ChangeAspect="1" noChangeArrowheads="1"/>
          </p:cNvSpPr>
          <p:nvPr userDrawn="1"/>
        </p:nvSpPr>
        <p:spPr bwMode="auto">
          <a:xfrm>
            <a:off x="381000" y="457200"/>
            <a:ext cx="8552688" cy="62003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52400" y="152400"/>
            <a:ext cx="8839200" cy="914400"/>
            <a:chOff x="152400" y="152400"/>
            <a:chExt cx="8839200" cy="914400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52400" y="152400"/>
              <a:ext cx="8839200" cy="685800"/>
            </a:xfrm>
            <a:prstGeom prst="rect">
              <a:avLst/>
            </a:prstGeom>
            <a:solidFill>
              <a:srgbClr val="002C5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 userDrawn="1"/>
          </p:nvSpPr>
          <p:spPr bwMode="auto">
            <a:xfrm flipH="1" flipV="1">
              <a:off x="159779" y="838200"/>
              <a:ext cx="230588" cy="228600"/>
            </a:xfrm>
            <a:prstGeom prst="rtTriangle">
              <a:avLst/>
            </a:prstGeom>
            <a:solidFill>
              <a:srgbClr val="00143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76225" y="6148387"/>
            <a:ext cx="409575" cy="404813"/>
            <a:chOff x="352425" y="6019800"/>
            <a:chExt cx="409575" cy="404813"/>
          </a:xfrm>
        </p:grpSpPr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52425" y="6019800"/>
              <a:ext cx="409575" cy="304800"/>
            </a:xfrm>
            <a:prstGeom prst="rect">
              <a:avLst/>
            </a:prstGeom>
            <a:solidFill>
              <a:srgbClr val="BED6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 userDrawn="1"/>
          </p:nvSpPr>
          <p:spPr bwMode="auto">
            <a:xfrm flipH="1" flipV="1">
              <a:off x="357188" y="6324600"/>
              <a:ext cx="100012" cy="100013"/>
            </a:xfrm>
            <a:prstGeom prst="rtTriangle">
              <a:avLst/>
            </a:prstGeom>
            <a:solidFill>
              <a:srgbClr val="8C9F2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04800" y="6111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C5F"/>
                </a:solidFill>
              </a:defRPr>
            </a:lvl1pPr>
          </a:lstStyle>
          <a:p>
            <a:fld id="{33863C6A-10CA-41CB-89F8-07A0A1530C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1000" y="1524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VertexLogoNoTagline_Small_Color_RG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05548" y="6216723"/>
            <a:ext cx="1228852" cy="2602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C5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C9F2E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Calibri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Illustration and Deliverables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D5976C-1B27-462E-B5DA-351898CA2EC6}" type="datetime4">
              <a:rPr lang="en-US" smtClean="0"/>
              <a:pPr/>
              <a:t>August 15,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25146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676400" y="16962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676400" y="21915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676400" y="26868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502104" y="3348046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 By…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188022"/>
            <a:ext cx="96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user: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14600" y="419100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546625"/>
            <a:ext cx="121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country: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4549603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4905227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user: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4908205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5263830"/>
            <a:ext cx="1001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country: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514600" y="5266808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0" y="5747143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date: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514600" y="5750121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71600" y="6105746"/>
            <a:ext cx="76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date: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14600" y="610872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990600"/>
            <a:ext cx="25146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5104" y="1362068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658104" y="1365046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104" y="1720671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Country: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658104" y="1723649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5104" y="2079273"/>
            <a:ext cx="96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year: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8104" y="2082251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15104" y="2437876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year: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658104" y="244085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03209" y="3314334"/>
            <a:ext cx="2166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Key metric</a:t>
            </a:r>
            <a:r>
              <a:rPr lang="en-US" sz="1400" dirty="0" smtClean="0"/>
              <a:t>              </a:t>
            </a:r>
            <a:r>
              <a:rPr lang="en-US" sz="1400" u="sng" dirty="0" smtClean="0"/>
              <a:t>Between</a:t>
            </a:r>
            <a:endParaRPr lang="en-US" sz="1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373981" y="3629246"/>
            <a:ext cx="99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Revenue </a:t>
            </a:r>
            <a:r>
              <a:rPr lang="en-US" sz="1200" dirty="0" err="1" smtClean="0"/>
              <a:t>Rel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172199" y="363222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9177" y="102065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MNC: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38283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 type: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514600" y="383132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CBCR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426081" y="3848100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591320" y="1741209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17707" y="363222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96392" y="3979467"/>
            <a:ext cx="114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Revenue </a:t>
            </a:r>
            <a:r>
              <a:rPr lang="en-US" sz="1200" dirty="0" err="1" smtClean="0"/>
              <a:t>Unrel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194610" y="3982445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40118" y="3982445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96392" y="4313556"/>
            <a:ext cx="1072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 revenue: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6194610" y="431653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40118" y="431653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6392" y="4647645"/>
            <a:ext cx="91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Tax accrual: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194610" y="4650623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40118" y="4650623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96392" y="4981734"/>
            <a:ext cx="733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Tax paid: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194610" y="49847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40118" y="49847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96392" y="531582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Num</a:t>
            </a:r>
            <a:r>
              <a:rPr lang="en-US" sz="1200" dirty="0" smtClean="0"/>
              <a:t> of Emp.: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194610" y="53188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40118" y="53188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96392" y="5649912"/>
            <a:ext cx="6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Capital: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6194610" y="5652890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0118" y="5652890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96392" y="5981023"/>
            <a:ext cx="109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Accu</a:t>
            </a:r>
            <a:r>
              <a:rPr lang="en-US" sz="1200" dirty="0" smtClean="0"/>
              <a:t> Earnings: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6194610" y="59840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440118" y="59840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396392" y="6312134"/>
            <a:ext cx="62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Assets: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6194610" y="63151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40118" y="63151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15104" y="27794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busines</a:t>
            </a:r>
            <a:r>
              <a:rPr lang="en-US" sz="1400" dirty="0"/>
              <a:t>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658104" y="278242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6553630" y="2809344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1295400" y="3259503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1371600" y="1030361"/>
            <a:ext cx="23622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Compose New Tax </a:t>
            </a:r>
            <a:r>
              <a:rPr lang="en-US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95400" y="16002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Extract 79"/>
          <p:cNvSpPr/>
          <p:nvPr/>
        </p:nvSpPr>
        <p:spPr>
          <a:xfrm rot="10647825">
            <a:off x="3907297" y="3429292"/>
            <a:ext cx="323770" cy="222855"/>
          </a:xfrm>
          <a:prstGeom prst="flowChartExtra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Extract 80"/>
          <p:cNvSpPr/>
          <p:nvPr/>
        </p:nvSpPr>
        <p:spPr>
          <a:xfrm>
            <a:off x="3300660" y="3422237"/>
            <a:ext cx="323770" cy="222855"/>
          </a:xfrm>
          <a:prstGeom prst="flowChartExtra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14478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1676400"/>
            <a:ext cx="38100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582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1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Detail Pane for CBCR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0822" y="3290213"/>
            <a:ext cx="5788572" cy="269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0822" y="3287727"/>
            <a:ext cx="762000" cy="2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0916" y="3286771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4422" y="3287726"/>
            <a:ext cx="609600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4422" y="3284171"/>
            <a:ext cx="3654972" cy="23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8778" y="3275479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2699" y="3279034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9822" y="3277062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4022" y="1066800"/>
            <a:ext cx="1524000" cy="1207491"/>
          </a:xfrm>
          <a:prstGeom prst="wedgeRoundRectCallout">
            <a:avLst>
              <a:gd name="adj1" fmla="val 40613"/>
              <a:gd name="adj2" fmla="val 1274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Data fields about the </a:t>
            </a:r>
            <a:r>
              <a:rPr lang="en-US" sz="1200" dirty="0" err="1" smtClean="0">
                <a:solidFill>
                  <a:schemeClr val="tx1"/>
                </a:solidFill>
              </a:rPr>
              <a:t>msg</a:t>
            </a:r>
            <a:r>
              <a:rPr lang="en-US" sz="1200" dirty="0" smtClean="0">
                <a:solidFill>
                  <a:schemeClr val="tx1"/>
                </a:solidFill>
              </a:rPr>
              <a:t> that may contain many docs of the same type. Support CBCR type to start.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164991" y="2274291"/>
            <a:ext cx="1078862" cy="609600"/>
          </a:xfrm>
          <a:prstGeom prst="wedgeRoundRectCallout">
            <a:avLst>
              <a:gd name="adj1" fmla="val -39461"/>
              <a:gd name="adj2" fmla="val 1088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All entities of the CBCR doc in </a:t>
            </a:r>
            <a:r>
              <a:rPr lang="en-US" sz="1200" dirty="0" err="1" smtClean="0">
                <a:solidFill>
                  <a:schemeClr val="tx1"/>
                </a:solidFill>
              </a:rPr>
              <a:t>msg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126735" y="1066800"/>
            <a:ext cx="3006121" cy="1062669"/>
          </a:xfrm>
          <a:prstGeom prst="wedgeRoundRectCallout">
            <a:avLst>
              <a:gd name="adj1" fmla="val -45874"/>
              <a:gd name="adj2" fmla="val 1509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Table 1, 2, 3 of the CBCR doc in the message. The layout appearance of the tables will be same as what’s specified in OECD doc, so that they easily understood by users.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132856" y="1992902"/>
            <a:ext cx="1676966" cy="1172378"/>
          </a:xfrm>
          <a:prstGeom prst="wedgeRoundRectCallout">
            <a:avLst>
              <a:gd name="adj1" fmla="val -159042"/>
              <a:gd name="adj2" fmla="val 1598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Later when other doc types are supported. The </a:t>
            </a:r>
            <a:r>
              <a:rPr lang="en-US" sz="1200" dirty="0" err="1" smtClean="0">
                <a:solidFill>
                  <a:schemeClr val="tx1"/>
                </a:solidFill>
              </a:rPr>
              <a:t>ata</a:t>
            </a:r>
            <a:r>
              <a:rPr lang="en-US" sz="1200" dirty="0" smtClean="0">
                <a:solidFill>
                  <a:schemeClr val="tx1"/>
                </a:solidFill>
              </a:rPr>
              <a:t> fields would be different for another type of doc, say CRS.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25295" y="3284285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290869" y="1322251"/>
            <a:ext cx="1440094" cy="837740"/>
          </a:xfrm>
          <a:prstGeom prst="wedgeRoundRectCallout">
            <a:avLst>
              <a:gd name="adj1" fmla="val -27716"/>
              <a:gd name="adj2" fmla="val 1799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Data about all the docs in msg. </a:t>
            </a:r>
            <a:r>
              <a:rPr lang="en-US" sz="1200" dirty="0">
                <a:solidFill>
                  <a:schemeClr val="tx1"/>
                </a:solidFill>
              </a:rPr>
              <a:t>We’ll start with one doc per msg.</a:t>
            </a:r>
          </a:p>
        </p:txBody>
      </p:sp>
    </p:spTree>
    <p:extLst>
      <p:ext uri="{BB962C8B-B14F-4D97-AF65-F5344CB8AC3E}">
        <p14:creationId xmlns:p14="http://schemas.microsoft.com/office/powerpoint/2010/main" val="1905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7086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292914"/>
            <a:ext cx="762000" cy="2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6894" y="1291958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292913"/>
            <a:ext cx="609600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1289358"/>
            <a:ext cx="4953000" cy="230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4756" y="1280666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48677" y="1284221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1282249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1273" y="1289472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3804" y="1539646"/>
            <a:ext cx="61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3804" y="1822408"/>
            <a:ext cx="39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To: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95707" y="1518042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056773" y="1844012"/>
            <a:ext cx="595157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3804" y="217214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Subject: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56773" y="2193751"/>
            <a:ext cx="595157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83804" y="2523420"/>
            <a:ext cx="66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Notes: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056773" y="2545024"/>
            <a:ext cx="5951572" cy="960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34449" y="1503486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Status:      Viewed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5738" y="152728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abc@MX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9519" y="151977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Jan 11, 2018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9819" y="1846051"/>
            <a:ext cx="147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xyz@DE</a:t>
            </a:r>
            <a:r>
              <a:rPr lang="en-US" sz="1400" dirty="0" smtClean="0"/>
              <a:t>; </a:t>
            </a:r>
            <a:r>
              <a:rPr lang="en-US" sz="1400" dirty="0" err="1" smtClean="0"/>
              <a:t>uvx@US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41030" y="5026110"/>
            <a:ext cx="148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Country: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54740" y="502611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MX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6291" y="5028032"/>
            <a:ext cx="1551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Country: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95686" y="5015757"/>
            <a:ext cx="93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DE, US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7473" y="4718333"/>
            <a:ext cx="17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OECD Message Type: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37263" y="5342233"/>
            <a:ext cx="1048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Language:   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283804" y="3530069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Warning: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056773" y="3551673"/>
            <a:ext cx="595157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83804" y="3879021"/>
            <a:ext cx="797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Contact: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2056773" y="3900625"/>
            <a:ext cx="595157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37263" y="4404669"/>
            <a:ext cx="273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OECD Message Ref ID:   MX-2018-1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01" y="4725316"/>
            <a:ext cx="214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OECD Message Type Indic: 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57346" y="4404669"/>
            <a:ext cx="162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Reporting Period:    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3052494" y="5340343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985710" y="5357903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52494" y="4710956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CbC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3985710" y="4728516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95686" y="4710957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CBC401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7528902" y="4728517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5686" y="437636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2018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1506" y="1303661"/>
            <a:ext cx="7975294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645" y="1303661"/>
            <a:ext cx="1049857" cy="39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10" y="1295406"/>
            <a:ext cx="944871" cy="399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0901" y="1300650"/>
            <a:ext cx="2695898" cy="399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6661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9748" y="1300650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108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5558" y="1300650"/>
            <a:ext cx="944871" cy="399083"/>
          </a:xfrm>
          <a:prstGeom prst="rect">
            <a:avLst/>
          </a:prstGeom>
          <a:solidFill>
            <a:srgbClr val="BED6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741" y="1832911"/>
            <a:ext cx="2487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Tax Documents In Message: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066801" y="2300338"/>
            <a:ext cx="7391400" cy="319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3733" y="2312016"/>
            <a:ext cx="641825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739532" y="2312016"/>
            <a:ext cx="2100149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Title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39682" y="2312016"/>
            <a:ext cx="914400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 Type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54083" y="2312016"/>
            <a:ext cx="1371600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Entity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139657" y="2312016"/>
            <a:ext cx="900425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Currency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040081" y="2312016"/>
            <a:ext cx="1432047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Resident Country</a:t>
            </a:r>
            <a:endParaRPr lang="en-US" sz="14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4469748" y="1826892"/>
            <a:ext cx="2083452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Attach Tax Data File…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6632282" y="1814039"/>
            <a:ext cx="1945026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Detach From </a:t>
            </a:r>
            <a:r>
              <a:rPr lang="en-US" sz="1600" dirty="0" err="1">
                <a:solidFill>
                  <a:schemeClr val="tx1"/>
                </a:solidFill>
              </a:rPr>
              <a:t>M</a:t>
            </a:r>
            <a:r>
              <a:rPr lang="en-US" sz="1600" dirty="0" err="1" smtClean="0">
                <a:solidFill>
                  <a:schemeClr val="tx1"/>
                </a:solidFill>
              </a:rPr>
              <a:t>sg</a:t>
            </a:r>
            <a:r>
              <a:rPr lang="en-US" sz="1600" dirty="0" smtClean="0">
                <a:solidFill>
                  <a:schemeClr val="tx1"/>
                </a:solidFill>
              </a:rPr>
              <a:t> 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1506" y="1303661"/>
            <a:ext cx="7975294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645" y="1303661"/>
            <a:ext cx="1049857" cy="39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10" y="1295406"/>
            <a:ext cx="944871" cy="399083"/>
          </a:xfrm>
          <a:prstGeom prst="rect">
            <a:avLst/>
          </a:prstGeom>
          <a:solidFill>
            <a:srgbClr val="BED6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1" y="1300650"/>
            <a:ext cx="2695898" cy="399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6661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748" y="1300650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108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5558" y="1300650"/>
            <a:ext cx="944871" cy="399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048" y="1821396"/>
            <a:ext cx="1922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Entities In CBCR Doc: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66877" y="2716966"/>
            <a:ext cx="7391400" cy="2921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3809" y="2728643"/>
            <a:ext cx="641825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739608" y="2728643"/>
            <a:ext cx="1007441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61023" y="2719666"/>
            <a:ext cx="91440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 Type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5423" y="2719666"/>
            <a:ext cx="1201377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Incorporation Country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11211" y="2728643"/>
            <a:ext cx="48959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PE?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91657" y="2728643"/>
            <a:ext cx="1019553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Resident Country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3318" y="2112336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Reporting Entity:        Sample Corp      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0599" y="2112335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Currency:                     MXP      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117187" y="2354249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Residence Country:   MX       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411857" y="2728643"/>
            <a:ext cx="204642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6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99319"/>
            <a:ext cx="71597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One Server Instance per Country</a:t>
            </a:r>
          </a:p>
          <a:p>
            <a:pPr lvl="1"/>
            <a:r>
              <a:rPr lang="en-US" dirty="0" smtClean="0"/>
              <a:t>Identified to 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296924" y="3134668"/>
            <a:ext cx="838200" cy="762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00273" y="4353868"/>
            <a:ext cx="838200" cy="762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2043584"/>
            <a:ext cx="3429000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885214" y="3515668"/>
            <a:ext cx="14478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1524" y="2334568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7124" y="3248968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TieSession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97124" y="44629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TieSession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11524" y="56769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24400" y="3840145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Persister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 flipH="1">
            <a:off x="3544824" y="2867968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4457700" y="2867968"/>
            <a:ext cx="1524" cy="2808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135124" y="351566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1" idx="2"/>
          </p:cNvCxnSpPr>
          <p:nvPr/>
        </p:nvCxnSpPr>
        <p:spPr>
          <a:xfrm flipV="1">
            <a:off x="2138473" y="4729634"/>
            <a:ext cx="758651" cy="52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8" idx="2"/>
          </p:cNvCxnSpPr>
          <p:nvPr/>
        </p:nvCxnSpPr>
        <p:spPr>
          <a:xfrm>
            <a:off x="6019800" y="4106845"/>
            <a:ext cx="865414" cy="184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71637" y="4870328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41632" y="4938567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11627" y="5006806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90904" y="305835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TieSecurityManager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3" idx="0"/>
          </p:cNvCxnSpPr>
          <p:nvPr/>
        </p:nvCxnSpPr>
        <p:spPr>
          <a:xfrm>
            <a:off x="4459224" y="2867968"/>
            <a:ext cx="912876" cy="97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34" idx="0"/>
          </p:cNvCxnSpPr>
          <p:nvPr/>
        </p:nvCxnSpPr>
        <p:spPr>
          <a:xfrm>
            <a:off x="4459224" y="2867968"/>
            <a:ext cx="879380" cy="19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Format, </a:t>
            </a:r>
            <a:r>
              <a:rPr lang="en-US" dirty="0" err="1" smtClean="0"/>
              <a:t>CbCR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 format</a:t>
            </a:r>
          </a:p>
          <a:p>
            <a:r>
              <a:rPr lang="en-US" dirty="0" smtClean="0"/>
              <a:t>Template file defined</a:t>
            </a:r>
          </a:p>
          <a:p>
            <a:r>
              <a:rPr lang="en-US" dirty="0" smtClean="0"/>
              <a:t>One taxpayer per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 App Phase 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8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Milestones for TIE App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799"/>
            <a:ext cx="7772400" cy="541020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Setup</a:t>
            </a:r>
            <a:r>
              <a:rPr lang="en-US" dirty="0" smtClean="0"/>
              <a:t>– “</a:t>
            </a:r>
            <a:r>
              <a:rPr lang="en-US" dirty="0" err="1" smtClean="0"/>
              <a:t>Helloworld</a:t>
            </a:r>
            <a:r>
              <a:rPr lang="en-US" dirty="0" smtClean="0"/>
              <a:t>!”</a:t>
            </a:r>
          </a:p>
          <a:p>
            <a:pPr lvl="1"/>
            <a:r>
              <a:rPr lang="en-US" dirty="0" err="1" smtClean="0"/>
              <a:t>Helloworld</a:t>
            </a:r>
            <a:r>
              <a:rPr lang="en-US" dirty="0" smtClean="0"/>
              <a:t>, dev </a:t>
            </a:r>
            <a:r>
              <a:rPr lang="en-US" dirty="0" err="1" smtClean="0"/>
              <a:t>env</a:t>
            </a:r>
            <a:r>
              <a:rPr lang="en-US" dirty="0" smtClean="0"/>
              <a:t> set up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DB tables and data objects</a:t>
            </a:r>
          </a:p>
          <a:p>
            <a:pPr lvl="1"/>
            <a:r>
              <a:rPr lang="en-US" dirty="0" smtClean="0"/>
              <a:t>Sever controller class skeleton</a:t>
            </a:r>
          </a:p>
          <a:p>
            <a:pPr lvl="1"/>
            <a:r>
              <a:rPr lang="en-US" dirty="0" smtClean="0"/>
              <a:t>Screen layout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Functionalities</a:t>
            </a:r>
            <a:r>
              <a:rPr lang="en-US" dirty="0" smtClean="0"/>
              <a:t>– One use case at a time</a:t>
            </a:r>
          </a:p>
          <a:p>
            <a:pPr lvl="1"/>
            <a:r>
              <a:rPr lang="en-US" dirty="0" smtClean="0"/>
              <a:t>User log in</a:t>
            </a:r>
          </a:p>
          <a:p>
            <a:pPr lvl="1"/>
            <a:r>
              <a:rPr lang="en-US" dirty="0" smtClean="0"/>
              <a:t>Other use cases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UI Fine Tuning </a:t>
            </a:r>
            <a:r>
              <a:rPr lang="en-US" dirty="0" smtClean="0"/>
              <a:t>– Optional, depending on time</a:t>
            </a:r>
          </a:p>
          <a:p>
            <a:pPr lvl="1"/>
            <a:r>
              <a:rPr lang="en-US" dirty="0" smtClean="0"/>
              <a:t>Spanish version?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Admin Docs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Installation doc</a:t>
            </a:r>
          </a:p>
          <a:p>
            <a:pPr lvl="1"/>
            <a:r>
              <a:rPr lang="en-US" dirty="0" smtClean="0"/>
              <a:t>Design overview doc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Final Delivery and Acceptance </a:t>
            </a:r>
          </a:p>
          <a:p>
            <a:pPr lvl="1"/>
            <a:r>
              <a:rPr lang="en-US" dirty="0" smtClean="0"/>
              <a:t>Build, run, demo, by integrator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685800"/>
          </a:xfrm>
        </p:spPr>
        <p:txBody>
          <a:bodyPr/>
          <a:lstStyle/>
          <a:p>
            <a:r>
              <a:rPr lang="en-US" dirty="0" smtClean="0"/>
              <a:t>An App to TIE it all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31" name="Picture 7" descr="C:\Qin\Architecture\TTPM\ETMS\Opportunities\GovMktExplTF\TaxInfoExchangeApp\TieAppContex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8015210" cy="52690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508837">
            <a:off x="5435863" y="1706528"/>
            <a:ext cx="1111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ln w="50800"/>
                <a:solidFill>
                  <a:schemeClr val="bg1"/>
                </a:solidFill>
              </a:rPr>
              <a:t>CTS</a:t>
            </a:r>
            <a:endParaRPr lang="en-US" sz="2800" b="1" dirty="0">
              <a:ln w="50800"/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36576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50292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36576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90800" y="30480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41148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267200" y="33528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0" y="38100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8448"/>
            <a:ext cx="7924800" cy="49499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UC1: User Log in</a:t>
            </a:r>
          </a:p>
          <a:p>
            <a:endParaRPr lang="en-US" dirty="0" smtClean="0"/>
          </a:p>
          <a:p>
            <a:r>
              <a:rPr lang="en-US" b="1" dirty="0" smtClean="0"/>
              <a:t>UC2: New </a:t>
            </a:r>
            <a:r>
              <a:rPr lang="en-US" b="1" dirty="0" err="1" smtClean="0"/>
              <a:t>Msg</a:t>
            </a:r>
            <a:r>
              <a:rPr lang="en-US" b="1" dirty="0" smtClean="0"/>
              <a:t> (Upload </a:t>
            </a:r>
            <a:r>
              <a:rPr lang="en-US" b="1" dirty="0" err="1" smtClean="0"/>
              <a:t>CbCR</a:t>
            </a:r>
            <a:r>
              <a:rPr lang="en-US" b="1" dirty="0" smtClean="0"/>
              <a:t>) </a:t>
            </a:r>
            <a:r>
              <a:rPr lang="en-US" dirty="0"/>
              <a:t>– Upload, view relevant fields. Input data file format</a:t>
            </a:r>
          </a:p>
          <a:p>
            <a:endParaRPr lang="en-US" dirty="0"/>
          </a:p>
          <a:p>
            <a:r>
              <a:rPr lang="en-US" b="1" dirty="0" smtClean="0"/>
              <a:t>UC3: </a:t>
            </a:r>
            <a:r>
              <a:rPr lang="en-US" b="1" dirty="0"/>
              <a:t>Send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dirty="0"/>
              <a:t>– Compose, </a:t>
            </a:r>
            <a:r>
              <a:rPr lang="en-US" dirty="0" smtClean="0"/>
              <a:t>package </a:t>
            </a:r>
            <a:r>
              <a:rPr lang="en-US" dirty="0"/>
              <a:t>into envelope, </a:t>
            </a:r>
            <a:r>
              <a:rPr lang="en-US" dirty="0" smtClean="0"/>
              <a:t>encrypt</a:t>
            </a:r>
            <a:r>
              <a:rPr lang="en-US" dirty="0"/>
              <a:t>, </a:t>
            </a:r>
            <a:r>
              <a:rPr lang="en-US" dirty="0" smtClean="0"/>
              <a:t>send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UC4: </a:t>
            </a:r>
            <a:r>
              <a:rPr lang="en-US" b="1" dirty="0"/>
              <a:t>Check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b="1" dirty="0" smtClean="0"/>
              <a:t>Status </a:t>
            </a:r>
            <a:r>
              <a:rPr lang="en-US" dirty="0" smtClean="0"/>
              <a:t>– What happed to my message?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UC5: </a:t>
            </a:r>
            <a:r>
              <a:rPr lang="en-US" b="1" dirty="0"/>
              <a:t>Receive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smtClean="0"/>
              <a:t>New message prompt</a:t>
            </a:r>
            <a:r>
              <a:rPr lang="en-US" dirty="0"/>
              <a:t>, </a:t>
            </a:r>
            <a:r>
              <a:rPr lang="en-US" dirty="0" smtClean="0"/>
              <a:t>decrypt</a:t>
            </a:r>
            <a:r>
              <a:rPr lang="en-US" dirty="0"/>
              <a:t>, </a:t>
            </a:r>
            <a:r>
              <a:rPr lang="en-US" dirty="0" smtClean="0"/>
              <a:t>decompose</a:t>
            </a:r>
            <a:r>
              <a:rPr lang="en-US" dirty="0"/>
              <a:t>, </a:t>
            </a:r>
            <a:r>
              <a:rPr lang="en-US" dirty="0" smtClean="0"/>
              <a:t>un-package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Funtionalities</a:t>
            </a:r>
            <a:r>
              <a:rPr lang="en-US" dirty="0" smtClean="0"/>
              <a:t>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UC6: Check user activity log </a:t>
            </a:r>
            <a:r>
              <a:rPr lang="en-US" dirty="0"/>
              <a:t>– Who did what to which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when</a:t>
            </a:r>
          </a:p>
          <a:p>
            <a:endParaRPr lang="en-US" dirty="0" smtClean="0"/>
          </a:p>
          <a:p>
            <a:r>
              <a:rPr lang="en-US" b="1" dirty="0" smtClean="0"/>
              <a:t>UC7: Search on </a:t>
            </a:r>
            <a:r>
              <a:rPr lang="en-US" b="1" dirty="0" err="1" smtClean="0"/>
              <a:t>Msgs</a:t>
            </a:r>
            <a:r>
              <a:rPr lang="en-US" b="1" dirty="0" smtClean="0"/>
              <a:t> </a:t>
            </a:r>
            <a:r>
              <a:rPr lang="en-US" dirty="0" smtClean="0"/>
              <a:t>– By certain criteria</a:t>
            </a:r>
          </a:p>
          <a:p>
            <a:pPr lvl="1"/>
            <a:r>
              <a:rPr lang="en-US" dirty="0" smtClean="0"/>
              <a:t>E.g., Sender’s country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Msg</a:t>
            </a:r>
            <a:r>
              <a:rPr lang="en-US" dirty="0" smtClean="0"/>
              <a:t> of entity with more than 1000 employees</a:t>
            </a:r>
          </a:p>
          <a:p>
            <a:pPr lvl="1"/>
            <a:endParaRPr lang="en-US" dirty="0"/>
          </a:p>
          <a:p>
            <a:r>
              <a:rPr lang="en-US" b="1" dirty="0" smtClean="0"/>
              <a:t>UC8 Calendar Event Notification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Notify that a certain taxpayer should send CBCR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Icon for button label – E.g., button label in English may not be understand by all users. An icon helps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UC1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81534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User click Log In button, sending un/</a:t>
            </a:r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Server authenticate user. If pass, load main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Server select all tax messages which the user is the owner, ordered by time stamp</a:t>
            </a:r>
          </a:p>
          <a:p>
            <a:pPr lvl="1"/>
            <a:r>
              <a:rPr lang="en-US" dirty="0" smtClean="0"/>
              <a:t>Server set the newest </a:t>
            </a:r>
            <a:r>
              <a:rPr lang="en-US" dirty="0" err="1" smtClean="0"/>
              <a:t>msg</a:t>
            </a:r>
            <a:r>
              <a:rPr lang="en-US" dirty="0" smtClean="0"/>
              <a:t> as the </a:t>
            </a:r>
            <a:r>
              <a:rPr lang="en-US" dirty="0" err="1" smtClean="0"/>
              <a:t>currentMsg</a:t>
            </a:r>
            <a:endParaRPr lang="en-US" dirty="0" smtClean="0"/>
          </a:p>
          <a:p>
            <a:r>
              <a:rPr lang="en-US" dirty="0" smtClean="0"/>
              <a:t>Server select all docs for the </a:t>
            </a:r>
            <a:r>
              <a:rPr lang="en-US" dirty="0" err="1" smtClean="0"/>
              <a:t>currentMsg</a:t>
            </a:r>
            <a:r>
              <a:rPr lang="en-US" dirty="0" smtClean="0"/>
              <a:t>, ordered by name</a:t>
            </a:r>
          </a:p>
          <a:p>
            <a:pPr lvl="1"/>
            <a:r>
              <a:rPr lang="en-US" dirty="0" smtClean="0"/>
              <a:t>Server set the first doc as </a:t>
            </a:r>
            <a:r>
              <a:rPr lang="en-US" dirty="0" err="1" smtClean="0"/>
              <a:t>currentDoc</a:t>
            </a:r>
            <a:endParaRPr lang="en-US" dirty="0" smtClean="0"/>
          </a:p>
          <a:p>
            <a:r>
              <a:rPr lang="en-US" dirty="0" smtClean="0"/>
              <a:t>Server select all entities for the </a:t>
            </a:r>
            <a:r>
              <a:rPr lang="en-US" dirty="0" err="1" smtClean="0"/>
              <a:t>currentDoc</a:t>
            </a:r>
            <a:r>
              <a:rPr lang="en-US" dirty="0" smtClean="0"/>
              <a:t>, ordered by name</a:t>
            </a:r>
          </a:p>
          <a:p>
            <a:r>
              <a:rPr lang="en-US" dirty="0" smtClean="0"/>
              <a:t>Server select Table 1, 2, 3 for </a:t>
            </a:r>
            <a:r>
              <a:rPr lang="en-US" dirty="0" err="1" smtClean="0"/>
              <a:t>currentDoc</a:t>
            </a:r>
            <a:endParaRPr lang="en-US" dirty="0" smtClean="0"/>
          </a:p>
          <a:p>
            <a:r>
              <a:rPr lang="en-US" dirty="0" smtClean="0"/>
              <a:t>Server forms Jason string that will contain data for the main page:</a:t>
            </a:r>
          </a:p>
          <a:p>
            <a:pPr lvl="1"/>
            <a:r>
              <a:rPr lang="en-US" dirty="0" err="1" smtClean="0"/>
              <a:t>MainPage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TaxMsg</a:t>
            </a:r>
            <a:r>
              <a:rPr lang="en-US" dirty="0" smtClean="0">
                <a:sym typeface="Wingdings" panose="05000000000000000000" pitchFamily="2" charset="2"/>
              </a:rPr>
              <a:t> List, </a:t>
            </a:r>
            <a:r>
              <a:rPr lang="en-US" dirty="0" err="1" smtClean="0">
                <a:sym typeface="Wingdings" panose="05000000000000000000" pitchFamily="2" charset="2"/>
              </a:rPr>
              <a:t>currentMsg</a:t>
            </a:r>
            <a:r>
              <a:rPr lang="en-US" dirty="0" smtClean="0">
                <a:sym typeface="Wingdings" panose="05000000000000000000" pitchFamily="2" charset="2"/>
              </a:rPr>
              <a:t>  Doc List, </a:t>
            </a:r>
            <a:r>
              <a:rPr lang="en-US" dirty="0" err="1" smtClean="0">
                <a:sym typeface="Wingdings" panose="05000000000000000000" pitchFamily="2" charset="2"/>
              </a:rPr>
              <a:t>currentDoc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err="1" smtClean="0">
                <a:sym typeface="Wingdings" panose="05000000000000000000" pitchFamily="2" charset="2"/>
              </a:rPr>
              <a:t>entityList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Table1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Table2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Table3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user clicked on another </a:t>
            </a:r>
            <a:r>
              <a:rPr lang="en-US" dirty="0" err="1" smtClean="0">
                <a:sym typeface="Wingdings" panose="05000000000000000000" pitchFamily="2" charset="2"/>
              </a:rPr>
              <a:t>TaxMsg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Server recompose </a:t>
            </a:r>
            <a:r>
              <a:rPr lang="en-US" dirty="0" err="1" smtClean="0">
                <a:sym typeface="Wingdings" panose="05000000000000000000" pitchFamily="2" charset="2"/>
              </a:rPr>
              <a:t>MainPage</a:t>
            </a:r>
            <a:r>
              <a:rPr lang="en-US" dirty="0" smtClean="0">
                <a:sym typeface="Wingdings" panose="05000000000000000000" pitchFamily="2" charset="2"/>
              </a:rPr>
              <a:t> string with a different </a:t>
            </a:r>
            <a:r>
              <a:rPr lang="en-US" dirty="0" err="1" smtClean="0">
                <a:sym typeface="Wingdings" panose="05000000000000000000" pitchFamily="2" charset="2"/>
              </a:rPr>
              <a:t>currentMsg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user clicked on another doc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Server recompose </a:t>
            </a:r>
            <a:r>
              <a:rPr lang="en-US" dirty="0" err="1" smtClean="0">
                <a:sym typeface="Wingdings" panose="05000000000000000000" pitchFamily="2" charset="2"/>
              </a:rPr>
              <a:t>MainPage</a:t>
            </a:r>
            <a:r>
              <a:rPr lang="en-US" dirty="0" smtClean="0">
                <a:sym typeface="Wingdings" panose="05000000000000000000" pitchFamily="2" charset="2"/>
              </a:rPr>
              <a:t> string with a different </a:t>
            </a:r>
            <a:r>
              <a:rPr lang="en-US" dirty="0" err="1" smtClean="0">
                <a:sym typeface="Wingdings" panose="05000000000000000000" pitchFamily="2" charset="2"/>
              </a:rPr>
              <a:t>currentDoc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UC2: New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0" cy="4953000"/>
          </a:xfrm>
        </p:spPr>
        <p:txBody>
          <a:bodyPr/>
          <a:lstStyle/>
          <a:p>
            <a:r>
              <a:rPr lang="en-US" dirty="0" smtClean="0"/>
              <a:t>User clicks “New” button to create a tax </a:t>
            </a:r>
            <a:r>
              <a:rPr lang="en-US" dirty="0" err="1" smtClean="0"/>
              <a:t>msg</a:t>
            </a:r>
            <a:r>
              <a:rPr lang="en-US" dirty="0" smtClean="0"/>
              <a:t> to be sent</a:t>
            </a:r>
          </a:p>
          <a:p>
            <a:r>
              <a:rPr lang="en-US" dirty="0" smtClean="0"/>
              <a:t>Client post to server “</a:t>
            </a:r>
            <a:r>
              <a:rPr lang="en-US" dirty="0" err="1" smtClean="0"/>
              <a:t>newTaxMsg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Server receives “</a:t>
            </a:r>
            <a:r>
              <a:rPr lang="en-US" dirty="0" err="1" smtClean="0"/>
              <a:t>newTaxMsg</a:t>
            </a:r>
            <a:r>
              <a:rPr lang="en-US" dirty="0" smtClean="0"/>
              <a:t>”, routes to java method </a:t>
            </a:r>
            <a:r>
              <a:rPr lang="en-US" dirty="0" err="1" smtClean="0"/>
              <a:t>newTaxMsg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TieMsg</a:t>
            </a:r>
            <a:r>
              <a:rPr lang="en-US" dirty="0" smtClean="0"/>
              <a:t> object with proper default fields</a:t>
            </a:r>
          </a:p>
          <a:p>
            <a:pPr lvl="1"/>
            <a:r>
              <a:rPr lang="en-US" dirty="0" smtClean="0"/>
              <a:t>Save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Compose Jason, containing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Return Jason string to client</a:t>
            </a:r>
          </a:p>
          <a:p>
            <a:r>
              <a:rPr lang="en-US" dirty="0" smtClean="0"/>
              <a:t>Client fill in </a:t>
            </a:r>
            <a:r>
              <a:rPr lang="en-US" dirty="0" err="1" smtClean="0"/>
              <a:t>msg</a:t>
            </a:r>
            <a:r>
              <a:rPr lang="en-US" dirty="0" smtClean="0"/>
              <a:t> fields on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UC2: New </a:t>
            </a:r>
            <a:r>
              <a:rPr lang="en-US" dirty="0" err="1" smtClean="0"/>
              <a:t>Msg</a:t>
            </a:r>
            <a:r>
              <a:rPr lang="en-US" dirty="0" smtClean="0"/>
              <a:t> – Upload Doc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599"/>
            <a:ext cx="81534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clicks “Attach Tax Doc” button to include the doc in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Client prompts user to choose a file </a:t>
            </a:r>
          </a:p>
          <a:p>
            <a:r>
              <a:rPr lang="en-US" dirty="0" smtClean="0"/>
              <a:t>User choose from file chooser dialog box, click ok</a:t>
            </a:r>
          </a:p>
          <a:p>
            <a:r>
              <a:rPr lang="en-US" dirty="0" smtClean="0"/>
              <a:t>Client post to server “</a:t>
            </a:r>
            <a:r>
              <a:rPr lang="en-US" dirty="0" err="1" smtClean="0"/>
              <a:t>attachTaxDoc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Server routes to java method </a:t>
            </a:r>
            <a:r>
              <a:rPr lang="en-US" dirty="0" err="1" smtClean="0"/>
              <a:t>attachTaxDoc</a:t>
            </a:r>
            <a:r>
              <a:rPr lang="en-US" dirty="0" smtClean="0"/>
              <a:t>( </a:t>
            </a:r>
            <a:r>
              <a:rPr lang="en-US" dirty="0" err="1" smtClean="0"/>
              <a:t>tieDocType</a:t>
            </a:r>
            <a:r>
              <a:rPr lang="en-US" dirty="0" smtClean="0"/>
              <a:t>, </a:t>
            </a:r>
            <a:r>
              <a:rPr lang="en-US" dirty="0" err="1" smtClean="0"/>
              <a:t>tieDoc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Parse </a:t>
            </a:r>
            <a:r>
              <a:rPr lang="en-US" dirty="0" err="1" smtClean="0"/>
              <a:t>tieDoc</a:t>
            </a:r>
            <a:r>
              <a:rPr lang="en-US" dirty="0" smtClean="0"/>
              <a:t> based on the give type, CBCR</a:t>
            </a:r>
          </a:p>
          <a:p>
            <a:pPr lvl="1"/>
            <a:r>
              <a:rPr lang="en-US" dirty="0" smtClean="0"/>
              <a:t>Create java objects </a:t>
            </a:r>
            <a:r>
              <a:rPr lang="en-US" dirty="0" err="1" smtClean="0"/>
              <a:t>TieDoc</a:t>
            </a:r>
            <a:r>
              <a:rPr lang="en-US" dirty="0" smtClean="0"/>
              <a:t> and its table1,2,3,etc</a:t>
            </a:r>
          </a:p>
          <a:p>
            <a:pPr lvl="1"/>
            <a:r>
              <a:rPr lang="en-US" dirty="0" smtClean="0"/>
              <a:t>Save all the java objects</a:t>
            </a:r>
          </a:p>
          <a:p>
            <a:pPr lvl="1"/>
            <a:r>
              <a:rPr lang="en-US" dirty="0" smtClean="0"/>
              <a:t>Compose Jason </a:t>
            </a:r>
            <a:r>
              <a:rPr lang="en-US" dirty="0" err="1" smtClean="0"/>
              <a:t>tieDoc</a:t>
            </a:r>
            <a:r>
              <a:rPr lang="en-US" dirty="0" smtClean="0"/>
              <a:t> with the java objects</a:t>
            </a:r>
          </a:p>
          <a:p>
            <a:pPr lvl="1"/>
            <a:r>
              <a:rPr lang="en-US" dirty="0" smtClean="0"/>
              <a:t>Return Jason</a:t>
            </a:r>
          </a:p>
          <a:p>
            <a:r>
              <a:rPr lang="en-US" dirty="0" smtClean="0"/>
              <a:t>Client receives Jason, makes the message pane visible, fills in all fields with data in </a:t>
            </a:r>
            <a:r>
              <a:rPr lang="en-US" dirty="0" err="1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2514600" y="1060584"/>
            <a:ext cx="5181600" cy="1371600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0070C0"/>
            </a:solidFill>
            <a:prstDash val="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CTS</a:t>
            </a:r>
            <a:endParaRPr lang="en-US" sz="2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009900" y="4975090"/>
            <a:ext cx="1066800" cy="91440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TIE DB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2743200" y="3663815"/>
            <a:ext cx="1600200" cy="9144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(Country A)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45305" y="4578215"/>
            <a:ext cx="0" cy="473878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6362700" y="4975090"/>
            <a:ext cx="1066800" cy="91440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TIE DB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096000" y="3663815"/>
            <a:ext cx="1600200" cy="9144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(Country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98105" y="4578215"/>
            <a:ext cx="0" cy="473878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3058828" y="3473315"/>
            <a:ext cx="968944" cy="3810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ICts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405010" y="3473315"/>
            <a:ext cx="968944" cy="3810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ICts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3495675" y="2432184"/>
            <a:ext cx="417797" cy="1136381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6290710" y="2370406"/>
            <a:ext cx="551147" cy="1198159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1409700" y="3968615"/>
            <a:ext cx="457200" cy="609600"/>
          </a:xfrm>
          <a:prstGeom prst="foldedCorner">
            <a:avLst/>
          </a:prstGeom>
          <a:solidFill>
            <a:srgbClr val="92D050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CbCR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400" y="4273415"/>
            <a:ext cx="457200" cy="0"/>
          </a:xfrm>
          <a:prstGeom prst="straightConnector1">
            <a:avLst/>
          </a:prstGeom>
          <a:ln>
            <a:solidFill>
              <a:srgbClr val="002C5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273415"/>
            <a:ext cx="1143000" cy="0"/>
          </a:xfrm>
          <a:prstGeom prst="straightConnector1">
            <a:avLst/>
          </a:prstGeom>
          <a:ln>
            <a:solidFill>
              <a:srgbClr val="002C5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Concept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CTS – Communication network for exchanging tax info among countries. Being built; Need to stub it out</a:t>
            </a:r>
          </a:p>
          <a:p>
            <a:r>
              <a:rPr lang="en-US" dirty="0" smtClean="0"/>
              <a:t>TIE App – Prep tax </a:t>
            </a:r>
            <a:r>
              <a:rPr lang="en-US" dirty="0" err="1" smtClean="0"/>
              <a:t>msgs</a:t>
            </a:r>
            <a:r>
              <a:rPr lang="en-US" dirty="0" smtClean="0"/>
              <a:t> to </a:t>
            </a:r>
            <a:r>
              <a:rPr lang="en-US" smtClean="0"/>
              <a:t>be exchanged </a:t>
            </a:r>
            <a:r>
              <a:rPr lang="en-US" dirty="0" smtClean="0"/>
              <a:t>via CTS</a:t>
            </a:r>
          </a:p>
          <a:p>
            <a:pPr lvl="1"/>
            <a:r>
              <a:rPr lang="en-US" dirty="0" smtClean="0"/>
              <a:t>Think it as email client for tax </a:t>
            </a:r>
            <a:r>
              <a:rPr lang="en-US" dirty="0" err="1" smtClean="0"/>
              <a:t>msgs</a:t>
            </a:r>
            <a:r>
              <a:rPr lang="en-US" dirty="0" smtClean="0"/>
              <a:t> only</a:t>
            </a:r>
          </a:p>
          <a:p>
            <a:pPr lvl="1"/>
            <a:r>
              <a:rPr lang="en-US" dirty="0" err="1" smtClean="0"/>
              <a:t>CbCR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is the first targeted tax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 TIE App instance per country, having its DB instance</a:t>
            </a:r>
          </a:p>
          <a:p>
            <a:r>
              <a:rPr lang="en-US" dirty="0" smtClean="0"/>
              <a:t>Each TIE App has its own users, some are also CTS users. Those CTS users can use CTS to, </a:t>
            </a:r>
            <a:r>
              <a:rPr lang="en-US" dirty="0" err="1" smtClean="0"/>
              <a:t>e.g</a:t>
            </a:r>
            <a:r>
              <a:rPr lang="en-US" dirty="0" smtClean="0"/>
              <a:t>, send </a:t>
            </a:r>
            <a:r>
              <a:rPr lang="en-US" dirty="0" err="1" smtClean="0"/>
              <a:t>msgs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Encrypt tax </a:t>
            </a:r>
            <a:r>
              <a:rPr lang="en-US" dirty="0" err="1" smtClean="0"/>
              <a:t>msg</a:t>
            </a:r>
            <a:r>
              <a:rPr lang="en-US" dirty="0" smtClean="0"/>
              <a:t> to be sent through CTS</a:t>
            </a:r>
          </a:p>
          <a:p>
            <a:r>
              <a:rPr lang="en-US" dirty="0" smtClean="0"/>
              <a:t>Track </a:t>
            </a:r>
            <a:r>
              <a:rPr lang="en-US" dirty="0" err="1" smtClean="0"/>
              <a:t>msg</a:t>
            </a:r>
            <a:r>
              <a:rPr lang="en-US" dirty="0" smtClean="0"/>
              <a:t> status along the route</a:t>
            </a:r>
          </a:p>
          <a:p>
            <a:r>
              <a:rPr lang="en-US" dirty="0" smtClean="0"/>
              <a:t>Track who did what to which </a:t>
            </a:r>
            <a:r>
              <a:rPr lang="en-US" dirty="0" err="1" smtClean="0"/>
              <a:t>msg</a:t>
            </a:r>
            <a:r>
              <a:rPr lang="en-US" dirty="0" smtClean="0"/>
              <a:t> when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code to use ?</a:t>
            </a:r>
          </a:p>
          <a:p>
            <a:endParaRPr lang="en-US" dirty="0"/>
          </a:p>
          <a:p>
            <a:r>
              <a:rPr lang="en-US" dirty="0" smtClean="0"/>
              <a:t>Key members and roles</a:t>
            </a:r>
          </a:p>
          <a:p>
            <a:pPr lvl="1"/>
            <a:r>
              <a:rPr lang="en-US" dirty="0" smtClean="0"/>
              <a:t>David Deputy – Owner</a:t>
            </a:r>
          </a:p>
          <a:p>
            <a:pPr lvl="1"/>
            <a:r>
              <a:rPr lang="en-US" dirty="0" smtClean="0"/>
              <a:t>Adams Wang – Developer</a:t>
            </a:r>
          </a:p>
          <a:p>
            <a:pPr lvl="1"/>
            <a:r>
              <a:rPr lang="en-US" dirty="0" smtClean="0"/>
              <a:t>John Hart – Development environment leader</a:t>
            </a:r>
          </a:p>
          <a:p>
            <a:pPr lvl="1"/>
            <a:r>
              <a:rPr lang="en-US" dirty="0" smtClean="0"/>
              <a:t>Qing Qin – Architect</a:t>
            </a:r>
          </a:p>
          <a:p>
            <a:pPr lvl="1"/>
            <a:r>
              <a:rPr lang="en-US" dirty="0"/>
              <a:t>?</a:t>
            </a:r>
            <a:r>
              <a:rPr lang="en-US" dirty="0" smtClean="0"/>
              <a:t> – Integrator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ICts</a:t>
            </a:r>
            <a:r>
              <a:rPr lang="en-US" dirty="0"/>
              <a:t> – Interface to Access CTS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ICts</a:t>
            </a:r>
            <a:r>
              <a:rPr lang="en-US" dirty="0" smtClean="0"/>
              <a:t> – The interface that TIE classes uses</a:t>
            </a:r>
          </a:p>
          <a:p>
            <a:pPr lvl="1"/>
            <a:r>
              <a:rPr lang="en-US" dirty="0" err="1" smtClean="0"/>
              <a:t>CtsClientStub</a:t>
            </a:r>
            <a:r>
              <a:rPr lang="en-US" dirty="0" smtClean="0"/>
              <a:t> – Stub out all the functionality</a:t>
            </a:r>
          </a:p>
          <a:p>
            <a:r>
              <a:rPr lang="en-US" dirty="0" smtClean="0"/>
              <a:t>Grow methods as needed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Logical Data Model Subject Areas</a:t>
            </a:r>
          </a:p>
          <a:p>
            <a:pPr lvl="1"/>
            <a:r>
              <a:rPr lang="en-US" dirty="0" smtClean="0"/>
              <a:t>User info, for TIE and CTS</a:t>
            </a:r>
          </a:p>
          <a:p>
            <a:pPr lvl="1"/>
            <a:r>
              <a:rPr lang="en-US" dirty="0" smtClean="0"/>
              <a:t>Generic message info, status, etc.</a:t>
            </a:r>
          </a:p>
          <a:p>
            <a:pPr lvl="1"/>
            <a:r>
              <a:rPr lang="en-US" dirty="0" err="1" smtClean="0"/>
              <a:t>CbCR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TIE operation log</a:t>
            </a:r>
          </a:p>
          <a:p>
            <a:pPr lvl="1"/>
            <a:endParaRPr lang="en-US" dirty="0"/>
          </a:p>
          <a:p>
            <a:r>
              <a:rPr lang="en-US" dirty="0" smtClean="0"/>
              <a:t>ER Win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Wireframe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449939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145639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047293"/>
            <a:ext cx="993228" cy="28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8228" y="2083189"/>
            <a:ext cx="4112172" cy="11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8228" y="3316839"/>
            <a:ext cx="4112172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8228" y="3314352"/>
            <a:ext cx="609600" cy="23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Details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7827" y="3310798"/>
            <a:ext cx="9442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 Track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2044" y="3307243"/>
            <a:ext cx="609600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1828" y="3310797"/>
            <a:ext cx="1978572" cy="239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62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TIEapp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 [TieApp.name]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1443" y="1480166"/>
            <a:ext cx="928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Language: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521766" y="1483143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00114" y="1500704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77901" y="206922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Log Out</a:t>
            </a:r>
            <a:endParaRPr 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57320" y="2069226"/>
            <a:ext cx="2120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Welcome, [TieUser.name]!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295400" y="3352800"/>
            <a:ext cx="1752600" cy="1207491"/>
          </a:xfrm>
          <a:prstGeom prst="wedgeRoundRectCallout">
            <a:avLst>
              <a:gd name="adj1" fmla="val 11697"/>
              <a:gd name="adj2" fmla="val -11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E.g. “Mexico SAT”. The name of Mexico tax authority. “German </a:t>
            </a:r>
            <a:r>
              <a:rPr lang="en-US" sz="1200" dirty="0" err="1" smtClean="0">
                <a:solidFill>
                  <a:schemeClr val="tx1"/>
                </a:solidFill>
              </a:rPr>
              <a:t>BZSt</a:t>
            </a:r>
            <a:r>
              <a:rPr lang="en-US" sz="1200" dirty="0" smtClean="0">
                <a:solidFill>
                  <a:schemeClr val="tx1"/>
                </a:solidFill>
              </a:rPr>
              <a:t>” for German tax authority,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tex Corp Colors">
      <a:dk1>
        <a:sysClr val="windowText" lastClr="000000"/>
      </a:dk1>
      <a:lt1>
        <a:sysClr val="window" lastClr="FFFFFF"/>
      </a:lt1>
      <a:dk2>
        <a:srgbClr val="002C5F"/>
      </a:dk2>
      <a:lt2>
        <a:srgbClr val="EAEAEA"/>
      </a:lt2>
      <a:accent1>
        <a:srgbClr val="BED600"/>
      </a:accent1>
      <a:accent2>
        <a:srgbClr val="002C5F"/>
      </a:accent2>
      <a:accent3>
        <a:srgbClr val="A33038"/>
      </a:accent3>
      <a:accent4>
        <a:srgbClr val="FF7932"/>
      </a:accent4>
      <a:accent5>
        <a:srgbClr val="FFD200"/>
      </a:accent5>
      <a:accent6>
        <a:srgbClr val="ADC687"/>
      </a:accent6>
      <a:hlink>
        <a:srgbClr val="0000FF"/>
      </a:hlink>
      <a:folHlink>
        <a:srgbClr val="C9282D"/>
      </a:folHlink>
    </a:clrScheme>
    <a:fontScheme name="Vertex Font_201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74918</TotalTime>
  <Words>1658</Words>
  <Application>Microsoft Office PowerPoint</Application>
  <PresentationFormat>On-screen Show (4:3)</PresentationFormat>
  <Paragraphs>448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ヒラギノ角ゴ Pro W3</vt:lpstr>
      <vt:lpstr>Arial</vt:lpstr>
      <vt:lpstr>Calibri</vt:lpstr>
      <vt:lpstr>Cambria</vt:lpstr>
      <vt:lpstr>Wingdings</vt:lpstr>
      <vt:lpstr>Office Theme</vt:lpstr>
      <vt:lpstr>TIE App</vt:lpstr>
      <vt:lpstr>An App to TIE it all Together</vt:lpstr>
      <vt:lpstr>Operations Concept</vt:lpstr>
      <vt:lpstr>Operations Concept Description</vt:lpstr>
      <vt:lpstr>Project Logistics</vt:lpstr>
      <vt:lpstr>ICts – Interface to Access CTS Functionality</vt:lpstr>
      <vt:lpstr>Data Model</vt:lpstr>
      <vt:lpstr>UI Wireframe</vt:lpstr>
      <vt:lpstr>Header Pane</vt:lpstr>
      <vt:lpstr>Search</vt:lpstr>
      <vt:lpstr>Message List</vt:lpstr>
      <vt:lpstr>Message Detail Pane for CBCR Doc</vt:lpstr>
      <vt:lpstr>Message Tab</vt:lpstr>
      <vt:lpstr>Docs Tab</vt:lpstr>
      <vt:lpstr>Entity Tab</vt:lpstr>
      <vt:lpstr>TIE App Server</vt:lpstr>
      <vt:lpstr>Input Data Format, CbCR</vt:lpstr>
      <vt:lpstr>Major Milestones</vt:lpstr>
      <vt:lpstr>Major Milestones for TIE App Phase I</vt:lpstr>
      <vt:lpstr>Functionalities – Use Cases</vt:lpstr>
      <vt:lpstr>Funtionalities: Use Cases</vt:lpstr>
      <vt:lpstr>Other Requirement Note</vt:lpstr>
      <vt:lpstr>UC1 Log In</vt:lpstr>
      <vt:lpstr>UC2: New Msg </vt:lpstr>
      <vt:lpstr>UC2: New Msg – Upload Doc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S. Brown_DSB Associates_Creative Solutions</dc:creator>
  <cp:lastModifiedBy>Qing Qin</cp:lastModifiedBy>
  <cp:revision>187</cp:revision>
  <cp:lastPrinted>2016-07-26T13:24:09Z</cp:lastPrinted>
  <dcterms:created xsi:type="dcterms:W3CDTF">2011-02-04T20:14:01Z</dcterms:created>
  <dcterms:modified xsi:type="dcterms:W3CDTF">2016-08-17T16:24:19Z</dcterms:modified>
</cp:coreProperties>
</file>