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동욱 김" initials="동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224"/>
    <p:restoredTop sz="98836"/>
  </p:normalViewPr>
  <p:slideViewPr>
    <p:cSldViewPr>
      <p:cViewPr>
        <p:scale>
          <a:sx n="100" d="100"/>
          <a:sy n="100" d="100"/>
        </p:scale>
        <p:origin x="1814" y="72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//</a:t>
            </a:r>
            <a:r>
              <a:rPr lang="ko-KR" altLang="en-US"/>
              <a:t>시계 외형을 나타내는데 필요한 여러가지 예시들을 연습해보았다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//</a:t>
            </a:r>
            <a:r>
              <a:rPr lang="ko-KR" altLang="en-US"/>
              <a:t>시계 외형을 나타내는데 필요한 여러가지 예시들을 연습해보았다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jpeg"  /><Relationship Id="rId6" Type="http://schemas.openxmlformats.org/officeDocument/2006/relationships/image" Target="../media/image2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jpeg"  /><Relationship Id="rId3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jpeg"  /><Relationship Id="rId5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7810" y="4293096"/>
            <a:ext cx="1849755" cy="229629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  <a:endParaRPr lang="ko-KR" altLang="en-US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  <a:endParaRPr lang="ko-KR" altLang="en-US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 </a:t>
            </a:r>
            <a:endParaRPr lang="ko-KR" altLang="en-US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  <a:endParaRPr lang="ko-KR" altLang="en-US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신세규</a:t>
            </a: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5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  <a:endParaRPr lang="ko-KR" altLang="en-US" sz="3200">
              <a:solidFill>
                <a:srgbClr val="ffc000"/>
              </a:solidFill>
              <a:latin typeface="빙그레체Ⅱ"/>
              <a:ea typeface="빙그레체Ⅱ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  <a:endParaRPr lang="ko-KR" altLang="en-US" sz="3200">
              <a:solidFill>
                <a:schemeClr val="accent5"/>
              </a:solidFill>
              <a:latin typeface="빙그레체Ⅱ"/>
              <a:ea typeface="빙그레체Ⅱ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3" y="1574012"/>
            <a:ext cx="3168352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6600" b="1" spc="26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“NAS”</a:t>
            </a:r>
            <a:endParaRPr lang="ko-KR" altLang="en-US" sz="66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524" y="2452357"/>
            <a:ext cx="8518335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6600" b="1" i="0" kern="1200" spc="26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latin typeface="빙그레체"/>
                <a:ea typeface="빙그레체"/>
              </a:rPr>
              <a:t>N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ETWORK 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latin typeface="빙그레체"/>
                <a:ea typeface="빙그레체"/>
              </a:rPr>
              <a:t>A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TTACHED 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latin typeface="빙그레체"/>
                <a:ea typeface="빙그레체"/>
              </a:rPr>
              <a:t>S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TORAGE</a:t>
            </a:r>
            <a:endParaRPr lang="ko-KR" altLang="en-US" sz="66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831" y="4096233"/>
            <a:ext cx="8518335" cy="136921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네트워크에 붙어있는 저장소</a:t>
            </a:r>
            <a:endParaRPr lang="ko-KR" altLang="en-US" sz="2800" b="1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sz="2800" b="1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=</a:t>
            </a:r>
            <a:r>
              <a:rPr lang="ko-KR" altLang="en-US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네트워크에서 사용할 수 있는 컴퓨터 저장소</a:t>
            </a:r>
            <a:endParaRPr lang="ko-KR" altLang="en-US" sz="60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서비스서버 공유기 조사 </a:t>
            </a: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 NAS</a:t>
            </a:r>
            <a:endParaRPr lang="ko-KR" altLang="en-US" b="1" i="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858" y="714472"/>
            <a:ext cx="458866" cy="436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rgbClr val="c6605e"/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rgbClr val="c6605e"/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611559" y="714471"/>
            <a:ext cx="4644517" cy="44627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1"/>
      <p:bldP spid="22" grpId="1" animBg="1" autoUpdateAnimBg="1"/>
      <p:bldP spid="24" grpId="2" animBg="1" autoUpdate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800" b="1" i="0" kern="120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서비스서버 공유기 조사 </a:t>
            </a:r>
            <a:r>
              <a:rPr lang="en-US" altLang="ko-KR" sz="1800" b="1" i="0" kern="120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 NAS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858" y="714472"/>
            <a:ext cx="458866" cy="436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rgbClr val="c6605e"/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rgbClr val="c6605e"/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611559" y="714471"/>
            <a:ext cx="4644517" cy="44627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996" y="1772816"/>
            <a:ext cx="2314953" cy="51127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uLnTx/>
                <a:uFillTx/>
                <a:latin typeface="빙그레체"/>
                <a:ea typeface="빙그레체"/>
                <a:cs typeface="+mn-cs"/>
              </a:rPr>
              <a:t>상용</a:t>
            </a:r>
            <a:r>
              <a:rPr lang="en-US" altLang="ko-KR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uLnTx/>
                <a:uFillTx/>
                <a:latin typeface="빙그레체"/>
                <a:ea typeface="빙그레체"/>
                <a:cs typeface="+mn-cs"/>
              </a:rPr>
              <a:t>NAS</a:t>
            </a:r>
            <a:endParaRPr lang="ko-KR" altLang="en-US" sz="6000" b="1" i="0" kern="1200" spc="5">
              <a:solidFill>
                <a:schemeClr val="accent3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4523" y="1772816"/>
            <a:ext cx="2314953" cy="51127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fc000"/>
                </a:solidFill>
                <a:uLnTx/>
                <a:uFillTx/>
                <a:latin typeface="빙그레체"/>
                <a:ea typeface="빙그레체"/>
                <a:cs typeface="+mn-cs"/>
              </a:rPr>
              <a:t>간이</a:t>
            </a:r>
            <a:r>
              <a:rPr lang="en-US" altLang="ko-KR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fc000"/>
                </a:solidFill>
                <a:uLnTx/>
                <a:uFillTx/>
                <a:latin typeface="빙그레체"/>
                <a:ea typeface="빙그레체"/>
                <a:cs typeface="+mn-cs"/>
              </a:rPr>
              <a:t>NAS</a:t>
            </a:r>
            <a:endParaRPr lang="ko-KR" altLang="en-US" sz="6000" b="1" i="0" kern="1200" spc="5">
              <a:solidFill>
                <a:srgbClr val="ffc000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6196" y="1772816"/>
            <a:ext cx="2314953" cy="51127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070c0"/>
                </a:solidFill>
                <a:uLnTx/>
                <a:uFillTx/>
                <a:latin typeface="빙그레체"/>
                <a:ea typeface="빙그레체"/>
                <a:cs typeface="+mn-cs"/>
              </a:rPr>
              <a:t>자작</a:t>
            </a:r>
            <a:r>
              <a:rPr lang="en-US" altLang="ko-KR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070c0"/>
                </a:solidFill>
                <a:uLnTx/>
                <a:uFillTx/>
                <a:latin typeface="빙그레체"/>
                <a:ea typeface="빙그레체"/>
                <a:cs typeface="+mn-cs"/>
              </a:rPr>
              <a:t>NAS</a:t>
            </a:r>
            <a:endParaRPr lang="ko-KR" altLang="en-US" sz="6000" b="1" i="0" kern="1200" spc="5">
              <a:solidFill>
                <a:srgbClr val="0070c0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48" y="4919768"/>
            <a:ext cx="2634069" cy="90258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9469" y="2630581"/>
            <a:ext cx="3215053" cy="22824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 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관리와 구축이                 </a:t>
            </a:r>
            <a:endParaRPr lang="ko-KR" altLang="en-US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 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간편하며 업데이트가</a:t>
            </a:r>
            <a:endParaRPr lang="ko-KR" altLang="en-US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 </a:t>
            </a:r>
            <a:r>
              <a:rPr lang="ko-KR" altLang="en-US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잘 됨</a:t>
            </a:r>
            <a:endParaRPr lang="ko-KR" altLang="en-US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비싸다</a:t>
            </a:r>
            <a:endParaRPr lang="ko-KR" altLang="en-US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ko-KR" altLang="en-US" b="1" i="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4420" y="2730739"/>
            <a:ext cx="3215053" cy="173458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저장소가 붙어있지 않고 공유기와 붙어있는 제품</a:t>
            </a:r>
            <a:endParaRPr lang="ko-KR" altLang="en-US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간단한 파일공유에</a:t>
            </a: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 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적합</a:t>
            </a:r>
            <a:endParaRPr lang="ko-KR" altLang="en-US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ko-KR" altLang="en-US" b="1" i="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0962" y="2492081"/>
            <a:ext cx="3215053" cy="255426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-</a:t>
            </a:r>
            <a:r>
              <a:rPr lang="ko-KR" altLang="en-US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직접 장비를 구축하고 오픈소스를 이용하여 다양한 기능구현</a:t>
            </a:r>
            <a:endParaRPr lang="ko-KR" altLang="en-US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lv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/>
            </a:pP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-</a:t>
            </a:r>
            <a:r>
              <a:rPr lang="ko-KR" altLang="en-US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네트워크</a:t>
            </a: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/OS</a:t>
            </a:r>
            <a:r>
              <a:rPr lang="ko-KR" altLang="en-US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에 대한 기본적인 지식필요</a:t>
            </a:r>
            <a:endParaRPr lang="ko-KR" altLang="en-US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en-US" altLang="ko-KR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285750" lvl="0" indent="-28575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Char char="-"/>
              <a:defRPr lang="ko-KR"/>
            </a:pPr>
            <a:endParaRPr lang="ko-KR" altLang="en-US" b="1" i="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3" y="1574012"/>
            <a:ext cx="3168352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6600" b="1" i="0" kern="1200" spc="26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“AWS”</a:t>
            </a:r>
            <a:endParaRPr lang="ko-KR" altLang="en-US" sz="66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532" y="2452357"/>
            <a:ext cx="8518335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6600" b="1" i="0" kern="1200" spc="26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32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ef2564"/>
                </a:solidFill>
                <a:uLnTx/>
                <a:uFillTx/>
                <a:latin typeface="빙그레체"/>
                <a:ea typeface="빙그레체"/>
                <a:cs typeface="+mn-cs"/>
              </a:rPr>
              <a:t>A</a:t>
            </a:r>
            <a:r>
              <a:rPr lang="en-US" altLang="ko-KR" sz="32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MAZON </a:t>
            </a:r>
            <a:r>
              <a:rPr lang="en-US" altLang="ko-KR" sz="32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ef2564"/>
                </a:solidFill>
                <a:uLnTx/>
                <a:uFillTx/>
                <a:latin typeface="빙그레체"/>
                <a:ea typeface="빙그레체"/>
                <a:cs typeface="+mn-cs"/>
              </a:rPr>
              <a:t>W</a:t>
            </a:r>
            <a:r>
              <a:rPr lang="en-US" altLang="ko-KR" sz="32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EB </a:t>
            </a:r>
            <a:r>
              <a:rPr lang="en-US" altLang="ko-KR" sz="32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ef2564"/>
                </a:solidFill>
                <a:uLnTx/>
                <a:uFillTx/>
                <a:latin typeface="빙그레체"/>
                <a:ea typeface="빙그레체"/>
                <a:cs typeface="+mn-cs"/>
              </a:rPr>
              <a:t>S</a:t>
            </a:r>
            <a:r>
              <a:rPr lang="en-US" altLang="ko-KR" sz="3200" b="1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ERVICES</a:t>
            </a:r>
            <a:endParaRPr lang="ko-KR" altLang="en-US" sz="66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831" y="4096233"/>
            <a:ext cx="8518335" cy="313133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클라우드 컴퓨팅의 장점을 가지고있음</a:t>
            </a:r>
            <a:endParaRPr lang="ko-KR" altLang="en-US" sz="2800" b="1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</a:t>
            </a:r>
            <a:r>
              <a:rPr lang="ko-KR" altLang="en-US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저렴한비용</a:t>
            </a:r>
            <a:endParaRPr lang="ko-KR" altLang="en-US" sz="2800" b="1" i="0" kern="1200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-</a:t>
            </a:r>
            <a:r>
              <a:rPr lang="ko-KR" altLang="en-US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민첩성</a:t>
            </a:r>
            <a:r>
              <a:rPr lang="en-US" altLang="ko-KR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, </a:t>
            </a:r>
            <a:r>
              <a:rPr lang="ko-KR" altLang="en-US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즉각적 융통성</a:t>
            </a:r>
            <a:endParaRPr lang="ko-KR" altLang="en-US" sz="2800" b="1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</a:t>
            </a:r>
            <a:r>
              <a:rPr lang="ko-KR" altLang="en-US" sz="2800" b="1" i="0" kern="1200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개방성과 유연성</a:t>
            </a:r>
            <a:endParaRPr lang="ko-KR" altLang="en-US" sz="2800" b="1" i="0" kern="1200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빙그레체"/>
              <a:ea typeface="빙그레체"/>
              <a:cs typeface="+mn-cs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-</a:t>
            </a:r>
            <a:r>
              <a:rPr lang="ko-KR" altLang="en-US" sz="2800" b="1" spc="28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데이터의 무결성과 안전보장</a:t>
            </a:r>
            <a:endParaRPr lang="ko-KR" altLang="en-US" sz="2800" b="1" spc="285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/>
              <a:ea typeface="빙그레체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60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800" b="1" i="0" kern="120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서비스서버 공유기 조사 </a:t>
            </a:r>
            <a:r>
              <a:rPr lang="en-US" altLang="ko-KR" sz="1800" b="1" i="0" kern="120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 AWS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858" y="714472"/>
            <a:ext cx="458866" cy="436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rgbClr val="c6605e"/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rgbClr val="c6605e"/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611559" y="714471"/>
            <a:ext cx="4644517" cy="44627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1"/>
      <p:bldP spid="22" grpId="1" animBg="1" autoUpdateAnimBg="1"/>
      <p:bldP spid="24" grpId="2" animBg="1" autoUpdate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서비스서버 공유기 조사 </a:t>
            </a: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- AWS</a:t>
            </a:r>
            <a:endParaRPr lang="ko-KR" altLang="en-US" b="1" i="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858" y="714472"/>
            <a:ext cx="458866" cy="436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rgbClr val="c6605e"/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rgbClr val="c6605e"/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611559" y="714471"/>
            <a:ext cx="4644517" cy="44627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559" y="1772816"/>
            <a:ext cx="7839075" cy="472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20291" y="1279503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빙그레체"/>
              </a:rPr>
              <a:t>- </a:t>
            </a:r>
            <a:r>
              <a:rPr lang="ko-KR" altLang="en-US" b="1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빙그레체"/>
              </a:rPr>
              <a:t>클라우딩 컴퓨팅의 세가지 분류</a:t>
            </a:r>
            <a:endParaRPr lang="ko-KR" altLang="en-US" b="1" i="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3491880" y="2096852"/>
            <a:ext cx="684076" cy="3600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사각형: 둥근 모서리 25"/>
          <p:cNvSpPr/>
          <p:nvPr/>
        </p:nvSpPr>
        <p:spPr>
          <a:xfrm>
            <a:off x="5256076" y="2096852"/>
            <a:ext cx="684076" cy="3600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7063004" y="2098610"/>
            <a:ext cx="684076" cy="3600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25611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캐드 학습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858" y="714472"/>
            <a:ext cx="458866" cy="436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rgbClr val="c6605e"/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rgbClr val="c6605e"/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611560" y="714471"/>
            <a:ext cx="1980220" cy="44627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1660" y="3006310"/>
            <a:ext cx="5706125" cy="3804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082" y="1233847"/>
            <a:ext cx="4667364" cy="28013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23928" y="1968360"/>
            <a:ext cx="4964095" cy="22040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731" y="1196462"/>
            <a:ext cx="3682572" cy="32308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31940" y="964686"/>
            <a:ext cx="4622141" cy="568564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25611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i="0" kern="1200" spc="309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빙그레체"/>
                <a:ea typeface="빙그레체"/>
                <a:cs typeface="+mn-cs"/>
              </a:rPr>
              <a:t>캐드 학습</a:t>
            </a:r>
            <a:endParaRPr lang="ko-KR" altLang="en-US" sz="1600" b="1" i="0" kern="1200" spc="5">
              <a:solidFill>
                <a:prstClr val="black"/>
              </a:solidFill>
              <a:uLnTx/>
              <a:uFillTx/>
              <a:latin typeface="빙그레체"/>
              <a:ea typeface="빙그레체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858" y="714472"/>
            <a:ext cx="458866" cy="436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rgbClr val="c6605e"/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rgbClr val="c6605e"/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611560" y="714471"/>
            <a:ext cx="1980220" cy="44627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1940" y="964686"/>
            <a:ext cx="4622141" cy="5685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746" y="1383691"/>
            <a:ext cx="3682572" cy="323086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  <a:endParaRPr lang="ko-KR" altLang="en-US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  <a:endParaRPr lang="ko-KR" altLang="en-US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6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ffc000"/>
              </a:solidFill>
              <a:latin typeface="빙그레체Ⅱ"/>
              <a:ea typeface="빙그레체Ⅱ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b="1" i="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2"/>
              <a:ext cx="1330506" cy="1918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LED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스트립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,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도트매트릭스 제어 소스 프로그래밍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48883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–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서비스서버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(AWS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와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NAS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)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공유기 조사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,</a:t>
            </a: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           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캐드로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디자인한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결과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3D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프린트 출력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8" y="2874712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구글캘린더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정보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를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APP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으로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받기</a:t>
            </a:r>
            <a:endParaRPr lang="ko-KR" altLang="en-US" sz="2300" b="0" i="0" kern="1200" spc="5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7" y="5178968"/>
            <a:ext cx="741782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OPEN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API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데이터에 정보 입히기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,</a:t>
            </a:r>
            <a:endParaRPr lang="en-US" altLang="ko-KR" sz="2300">
              <a:solidFill>
                <a:prstClr val="white"/>
              </a:solidFill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	 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통신 인터페이스 구축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c6605e"/>
              </a:solidFill>
              <a:latin typeface="빙그레체Ⅱ"/>
              <a:ea typeface="빙그레체Ⅱ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8d75ab"/>
              </a:solidFill>
              <a:latin typeface="빙그레체Ⅱ"/>
              <a:ea typeface="빙그레체Ⅱ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5096229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b="1" i="0" spc="347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지난 주 목표 (4주차)</a:t>
            </a:r>
            <a:endParaRPr lang="ko-KR" altLang="en-US" b="1" i="0" spc="293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  <a:p>
            <a:pPr>
              <a:defRPr lang="ko-KR" altLang="en-US"/>
            </a:pPr>
            <a:endParaRPr lang="ko-KR" altLang="en-US" spc="45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LED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스트립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,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도트매트릭스 제어 소스 프로그래밍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48883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–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서비스서버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(AWS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와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NAS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)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공유기 조사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,</a:t>
            </a: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           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캐드로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디자인한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결과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3D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프린트 출력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8" y="2874712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구글캘린더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정보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를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APP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으로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받기</a:t>
            </a:r>
            <a:endParaRPr lang="ko-KR" altLang="en-US" sz="2300" b="0" i="0" kern="1200" spc="5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7" y="5178968"/>
            <a:ext cx="741782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OPEN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API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데이터에 정보 입히기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,</a:t>
            </a:r>
            <a:endParaRPr lang="en-US" altLang="ko-KR" sz="2300">
              <a:solidFill>
                <a:prstClr val="white"/>
              </a:solidFill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	 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통신 인터페이스 구축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c6605e"/>
              </a:solidFill>
              <a:latin typeface="빙그레체Ⅱ"/>
              <a:ea typeface="빙그레체Ⅱ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8d75ab"/>
              </a:solidFill>
              <a:latin typeface="빙그레체Ⅱ"/>
              <a:ea typeface="빙그레체Ⅱ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5096229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b="1" i="0" spc="347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지난 주 목표 (4주차)</a:t>
            </a:r>
            <a:endParaRPr lang="ko-KR" altLang="en-US" b="1" i="0" spc="293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  <a:p>
            <a:pPr>
              <a:defRPr lang="ko-KR" altLang="en-US"/>
            </a:pPr>
            <a:endParaRPr lang="ko-KR" altLang="en-US" spc="45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43" name="사각형: 둥근 모서리 15"/>
          <p:cNvSpPr/>
          <p:nvPr/>
        </p:nvSpPr>
        <p:spPr>
          <a:xfrm>
            <a:off x="634948" y="1628800"/>
            <a:ext cx="7825484" cy="64633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7839" y="152974"/>
            <a:ext cx="5096229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b="1" i="0" spc="347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한이음</a:t>
            </a:r>
            <a:r>
              <a:rPr lang="en-US" altLang="ko-KR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Kick-Off </a:t>
            </a:r>
            <a:r>
              <a:rPr lang="ko-KR" altLang="en-US" b="1" i="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미팅</a:t>
            </a:r>
            <a:endParaRPr lang="ko-KR" altLang="en-US" b="1" i="0" spc="293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  <a:p>
            <a:pPr>
              <a:defRPr lang="ko-KR" altLang="en-US"/>
            </a:pPr>
            <a:endParaRPr lang="ko-KR" altLang="en-US" spc="45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2024844"/>
            <a:ext cx="3924436" cy="3230877"/>
          </a:xfrm>
          <a:prstGeom prst="roundRect">
            <a:avLst>
              <a:gd name="adj" fmla="val 16667"/>
            </a:avLst>
          </a:prstGeom>
        </p:spPr>
      </p:pic>
      <p:sp>
        <p:nvSpPr>
          <p:cNvPr id="45" name="TextBox 34"/>
          <p:cNvSpPr txBox="1"/>
          <p:nvPr/>
        </p:nvSpPr>
        <p:spPr>
          <a:xfrm>
            <a:off x="4283968" y="2190636"/>
            <a:ext cx="4536504" cy="18365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1.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IoT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기술을 좀 더 적용할 것</a:t>
            </a: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2. 가격경쟁력을 더 확보할 것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3. 디자인적인 측면을 강조할 것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0" y="152974"/>
            <a:ext cx="2104025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300" b="1" i="0" kern="1200" spc="25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300" b="1" i="0" kern="1200" spc="25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300" b="1" i="0" kern="1200" spc="25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300" b="1" i="0" kern="1200" spc="25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300" b="1" i="0" kern="1200" spc="25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김원중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</a:t>
            </a:r>
            <a:endParaRPr lang="ko-KR" altLang="en-US" sz="1300" spc="33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6"/>
              <a:ext cx="1685385" cy="2659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1196752"/>
            <a:ext cx="2448272" cy="2520000"/>
          </a:xfrm>
          <a:prstGeom prst="roundRect">
            <a:avLst>
              <a:gd name="adj" fmla="val 16667"/>
            </a:avLst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76156" y="1304764"/>
            <a:ext cx="2484276" cy="2520280"/>
          </a:xfrm>
          <a:prstGeom prst="roundRect">
            <a:avLst>
              <a:gd name="adj" fmla="val 16667"/>
            </a:avLst>
          </a:prstGeom>
        </p:spPr>
      </p:pic>
      <p:sp>
        <p:nvSpPr>
          <p:cNvPr id="16" name=""/>
          <p:cNvSpPr/>
          <p:nvPr/>
        </p:nvSpPr>
        <p:spPr>
          <a:xfrm>
            <a:off x="3834000" y="2240944"/>
            <a:ext cx="1476000" cy="684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635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"/>
          <p:cNvGrpSpPr/>
          <p:nvPr/>
        </p:nvGrpSpPr>
        <p:grpSpPr>
          <a:xfrm rot="0">
            <a:off x="1547664" y="3721567"/>
            <a:ext cx="6300700" cy="2983797"/>
            <a:chOff x="1691680" y="3717032"/>
            <a:chExt cx="6300700" cy="2983797"/>
          </a:xfrm>
        </p:grpSpPr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5"/>
            <a:srcRect l="25160" t="15350" r="22050" b="20860"/>
            <a:stretch>
              <a:fillRect/>
            </a:stretch>
          </p:blipFill>
          <p:spPr>
            <a:xfrm>
              <a:off x="3167844" y="5121188"/>
              <a:ext cx="1800056" cy="1579641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6"/>
            <a:srcRect l="12280" t="14170" r="9590" b="12330"/>
            <a:stretch>
              <a:fillRect/>
            </a:stretch>
          </p:blipFill>
          <p:spPr>
            <a:xfrm>
              <a:off x="1691680" y="3897052"/>
              <a:ext cx="1800000" cy="1800000"/>
            </a:xfrm>
            <a:prstGeom prst="roundRect">
              <a:avLst>
                <a:gd name="adj" fmla="val 16667"/>
              </a:avLst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20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156176" y="4725144"/>
              <a:ext cx="1836204" cy="1836204"/>
            </a:xfrm>
            <a:prstGeom prst="roundRect">
              <a:avLst>
                <a:gd name="adj" fmla="val 16667"/>
              </a:avLst>
            </a:prstGeom>
            <a:ln w="127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19" name=""/>
            <p:cNvPicPr>
              <a:picLocks noChangeAspect="1"/>
            </p:cNvPicPr>
            <p:nvPr/>
          </p:nvPicPr>
          <p:blipFill rotWithShape="1">
            <a:blip r:embed="rId8"/>
            <a:srcRect l="25190" t="12140" r="25590" b="14500"/>
            <a:stretch>
              <a:fillRect/>
            </a:stretch>
          </p:blipFill>
          <p:spPr>
            <a:xfrm>
              <a:off x="4716216" y="3717032"/>
              <a:ext cx="1800000" cy="1785600"/>
            </a:xfrm>
            <a:prstGeom prst="roundRect">
              <a:avLst>
                <a:gd name="adj" fmla="val 16667"/>
              </a:avLst>
            </a:prstGeom>
            <a:ln w="12700" cap="flat" cmpd="sng">
              <a:solidFill>
                <a:srgbClr val="3b3838"/>
              </a:solidFill>
              <a:prstDash val="solid"/>
              <a:round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 autoUpdate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0" y="152974"/>
            <a:ext cx="2104025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300" b="1" i="0" kern="1200" spc="25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300" b="1" i="0" kern="1200" spc="25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300" b="1" i="0" kern="1200" spc="25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300" b="1" i="0" kern="1200" spc="25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lang="ko-KR" altLang="en-US" sz="1300" b="1" i="0" kern="1200" spc="25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김원중</a:t>
            </a:r>
            <a:r>
              <a:rPr lang="ko-KR" altLang="en-US" sz="1300" spc="329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</a:t>
            </a:r>
            <a:endParaRPr lang="ko-KR" altLang="en-US" sz="1300" spc="329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35"/>
              <a:ext cx="1685387" cy="26597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908720"/>
            <a:ext cx="2592288" cy="2520280"/>
          </a:xfrm>
          <a:prstGeom prst="roundRect">
            <a:avLst>
              <a:gd name="adj" fmla="val 16667"/>
            </a:avLst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9381" y="1293118"/>
            <a:ext cx="2466975" cy="184785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18644" y="3429000"/>
            <a:ext cx="2857612" cy="285761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LED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스트립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,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도트매트릭스 제어 소스 프로그래밍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48883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–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서비스서버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(AWS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와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NAS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)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공유기 조사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,</a:t>
            </a: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           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캐드로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디자인한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결과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3D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프린트 출력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8" y="2874712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구글캘린더 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정보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를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APP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으로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받기</a:t>
            </a:r>
            <a:endParaRPr lang="ko-KR" altLang="en-US" sz="2300" b="0" i="0" kern="1200" spc="5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7" y="5178968"/>
            <a:ext cx="7417821" cy="800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OPEN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API</a:t>
            </a:r>
            <a:r>
              <a:rPr lang="ko-KR" altLang="en-US" sz="2300">
                <a:solidFill>
                  <a:prstClr val="white"/>
                </a:solidFill>
                <a:latin typeface="빙그레체"/>
                <a:ea typeface="빙그레체"/>
              </a:rPr>
              <a:t> 데이터에 정보 입히기</a:t>
            </a:r>
            <a:r>
              <a:rPr lang="en-US" altLang="ko-KR" sz="2300">
                <a:solidFill>
                  <a:prstClr val="white"/>
                </a:solidFill>
                <a:latin typeface="빙그레체"/>
                <a:ea typeface="빙그레체"/>
              </a:rPr>
              <a:t>,</a:t>
            </a:r>
            <a:endParaRPr lang="en-US" altLang="ko-KR" sz="2300">
              <a:solidFill>
                <a:prstClr val="white"/>
              </a:solidFill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	 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통신 인터페이스 구축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c6605e"/>
              </a:solidFill>
              <a:latin typeface="빙그레체Ⅱ"/>
              <a:ea typeface="빙그레체Ⅱ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8d75ab"/>
              </a:solidFill>
              <a:latin typeface="빙그레체Ⅱ"/>
              <a:ea typeface="빙그레체Ⅱ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5096229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b="1" i="0" spc="347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2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 지난 주 목표 (4주차)</a:t>
            </a:r>
            <a:endParaRPr lang="ko-KR" altLang="en-US" b="1" i="0" spc="292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  <a:p>
            <a:pPr>
              <a:defRPr lang="ko-KR" altLang="en-US"/>
            </a:pPr>
            <a:endParaRPr lang="ko-KR" altLang="en-US" spc="45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43" name="사각형: 둥근 모서리 15"/>
          <p:cNvSpPr/>
          <p:nvPr/>
        </p:nvSpPr>
        <p:spPr>
          <a:xfrm>
            <a:off x="719572" y="3970801"/>
            <a:ext cx="6552728" cy="86235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109</ep:Words>
  <ep:PresentationFormat>화면 슬라이드 쇼(4:3)</ep:PresentationFormat>
  <ep:Paragraphs>23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2018-10-27T05:42:46.000</dcterms:created>
  <dc:creator>세규</dc:creator>
  <cp:lastModifiedBy>user</cp:lastModifiedBy>
  <dcterms:modified xsi:type="dcterms:W3CDTF">2019-04-09T09:05:06.082</dcterms:modified>
  <cp:revision>270</cp:revision>
  <dc:title>PowerPoint 프레젠테이션</dc:title>
</cp:coreProperties>
</file>