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4" r:id="rId17"/>
    <p:sldId id="27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7" autoAdjust="0"/>
    <p:restoredTop sz="94704" autoAdjust="0"/>
  </p:normalViewPr>
  <p:slideViewPr>
    <p:cSldViewPr>
      <p:cViewPr varScale="1">
        <p:scale>
          <a:sx n="87" d="100"/>
          <a:sy n="87" d="100"/>
        </p:scale>
        <p:origin x="706" y="106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A7F463-01E7-478A-B322-EB77775A18C8}"/>
              </a:ext>
            </a:extLst>
          </p:cNvPr>
          <p:cNvSpPr txBox="1"/>
          <p:nvPr/>
        </p:nvSpPr>
        <p:spPr>
          <a:xfrm>
            <a:off x="3041574" y="4941168"/>
            <a:ext cx="2795958" cy="118494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김동욱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김원중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신세규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임예지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477C2B-A16D-480A-9D32-4823A800EB7D}"/>
              </a:ext>
            </a:extLst>
          </p:cNvPr>
          <p:cNvGrpSpPr/>
          <p:nvPr/>
        </p:nvGrpSpPr>
        <p:grpSpPr>
          <a:xfrm>
            <a:off x="1548614" y="1412776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기획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4887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 smtClean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김인겸</a:t>
              </a:r>
              <a:r>
                <a:rPr lang="ko-KR" altLang="en-US" sz="1600" dirty="0" smtClean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교수님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8" name="화살표: 굽음 17">
            <a:extLst>
              <a:ext uri="{FF2B5EF4-FFF2-40B4-BE49-F238E27FC236}">
                <a16:creationId xmlns:a16="http://schemas.microsoft.com/office/drawing/2014/main" id="{4FE4A0C0-FBF2-4894-8E30-57D43FF1E9F1}"/>
              </a:ext>
            </a:extLst>
          </p:cNvPr>
          <p:cNvSpPr/>
          <p:nvPr/>
        </p:nvSpPr>
        <p:spPr>
          <a:xfrm rot="10800000" flipH="1" flipV="1">
            <a:off x="1450983" y="1562818"/>
            <a:ext cx="2052228" cy="2802286"/>
          </a:xfrm>
          <a:prstGeom prst="bentArrow">
            <a:avLst>
              <a:gd name="adj1" fmla="val 14435"/>
              <a:gd name="adj2" fmla="val 25000"/>
              <a:gd name="adj3" fmla="val 25000"/>
              <a:gd name="adj4" fmla="val 40994"/>
            </a:avLst>
          </a:prstGeom>
          <a:solidFill>
            <a:srgbClr val="FF0000">
              <a:alpha val="9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980D4B-04F0-4D11-A267-3DDE4C1BA242}"/>
              </a:ext>
            </a:extLst>
          </p:cNvPr>
          <p:cNvGrpSpPr/>
          <p:nvPr/>
        </p:nvGrpSpPr>
        <p:grpSpPr>
          <a:xfrm>
            <a:off x="102544" y="764704"/>
            <a:ext cx="2594348" cy="1008112"/>
            <a:chOff x="6633126" y="910062"/>
            <a:chExt cx="2318833" cy="6563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C1EF837-1413-4F82-A7EA-F752BC2918C8}"/>
                </a:ext>
              </a:extLst>
            </p:cNvPr>
            <p:cNvSpPr/>
            <p:nvPr/>
          </p:nvSpPr>
          <p:spPr>
            <a:xfrm>
              <a:off x="6633126" y="910062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3AA8A1-6870-455E-9A1B-5BBA8D091C47}"/>
                </a:ext>
              </a:extLst>
            </p:cNvPr>
            <p:cNvSpPr txBox="1"/>
            <p:nvPr/>
          </p:nvSpPr>
          <p:spPr>
            <a:xfrm>
              <a:off x="6768840" y="988251"/>
              <a:ext cx="2139045" cy="4999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해당 사용자의 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데이터 요청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14451" y="2494637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&lt;SERVER&gt;</a:t>
            </a:r>
            <a:endParaRPr lang="ko-KR" altLang="en-US" b="1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346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0437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034217" y="306017"/>
              <a:ext cx="1838471" cy="19315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8700"/>
          <a:stretch>
            <a:fillRect/>
          </a:stretch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2100" t="12120" r="20980" b="13480"/>
          <a:stretch>
            <a:fillRect/>
          </a:stretch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8" name="화살표: 굽음 17"/>
          <p:cNvSpPr/>
          <p:nvPr/>
        </p:nvSpPr>
        <p:spPr>
          <a:xfrm rot="5400000" flipV="1">
            <a:off x="981890" y="1693331"/>
            <a:ext cx="2286490" cy="2733491"/>
          </a:xfrm>
          <a:prstGeom prst="bentArrow">
            <a:avLst>
              <a:gd name="adj1" fmla="val 14435"/>
              <a:gd name="adj2" fmla="val 25000"/>
              <a:gd name="adj3" fmla="val 25000"/>
              <a:gd name="adj4" fmla="val 40994"/>
            </a:avLst>
          </a:prstGeom>
          <a:solidFill>
            <a:srgbClr val="FF0000">
              <a:alpha val="9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2544" y="764704"/>
            <a:ext cx="2594348" cy="1008112"/>
            <a:chOff x="6633126" y="910062"/>
            <a:chExt cx="2318833" cy="656354"/>
          </a:xfrm>
        </p:grpSpPr>
        <p:sp>
          <p:nvSpPr>
            <p:cNvPr id="20" name="직사각형 19"/>
            <p:cNvSpPr/>
            <p:nvPr/>
          </p:nvSpPr>
          <p:spPr>
            <a:xfrm>
              <a:off x="6633126" y="910062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68840" y="988250"/>
              <a:ext cx="2139044" cy="5327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bg1"/>
                  </a:solidFill>
                </a:rPr>
                <a:t>해당 사용자의 </a:t>
              </a:r>
            </a:p>
            <a:p>
              <a:pPr lvl="0">
                <a:defRPr/>
              </a:pPr>
              <a:r>
                <a:rPr lang="ko-KR" altLang="en-US" sz="2400">
                  <a:solidFill>
                    <a:schemeClr val="bg1"/>
                  </a:solidFill>
                </a:rPr>
                <a:t>데이터 제공</a:t>
              </a:r>
              <a:endParaRPr lang="en-US" altLang="ko-KR" sz="240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14451" y="2494637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&lt;SERVER&gt;</a:t>
            </a:r>
            <a:endParaRPr lang="ko-KR" altLang="en-US" b="1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320F61-D647-4AA8-9932-766DD9950A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3" y="436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06AD05-AA91-4CFF-8BB7-6E626C5E508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5" y="454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072E54-F92A-4F12-9B77-7B97D0B3CF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2" y="486914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5776380-CC80-4992-955F-2E252C5213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3" y="4509850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1B8D13C-7133-48B7-B763-1DFFD4BE7E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34" y="475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27DCF65-C352-4E54-B36E-48731EE4A0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0" y="511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714451" y="2492896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&lt;SERVER&gt;</a:t>
            </a:r>
            <a:endParaRPr lang="ko-KR" altLang="en-US" b="1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0100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320F61-D647-4AA8-9932-766DD9950A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3" y="436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06AD05-AA91-4CFF-8BB7-6E626C5E508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5" y="454447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072E54-F92A-4F12-9B77-7B97D0B3CF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2" y="4869141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5776380-CC80-4992-955F-2E252C5213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03" y="4509850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1B8D13C-7133-48B7-B763-1DFFD4BE7E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34" y="475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27DCF65-C352-4E54-B36E-48731EE4A0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0" y="5112602"/>
            <a:ext cx="360000" cy="360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BB8243-9C70-4AAD-BA0C-B1183061983B}"/>
              </a:ext>
            </a:extLst>
          </p:cNvPr>
          <p:cNvGrpSpPr/>
          <p:nvPr/>
        </p:nvGrpSpPr>
        <p:grpSpPr>
          <a:xfrm>
            <a:off x="3005323" y="5517232"/>
            <a:ext cx="2594348" cy="1008112"/>
            <a:chOff x="6633126" y="910062"/>
            <a:chExt cx="2318833" cy="65635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2F97692-72CC-436D-AF5A-D92F8FFB8E9D}"/>
                </a:ext>
              </a:extLst>
            </p:cNvPr>
            <p:cNvSpPr/>
            <p:nvPr/>
          </p:nvSpPr>
          <p:spPr>
            <a:xfrm>
              <a:off x="6633126" y="910062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EF9780-DE4D-4C93-83B7-982FFC5E7D3B}"/>
                </a:ext>
              </a:extLst>
            </p:cNvPr>
            <p:cNvSpPr txBox="1"/>
            <p:nvPr/>
          </p:nvSpPr>
          <p:spPr>
            <a:xfrm>
              <a:off x="6768840" y="988251"/>
              <a:ext cx="2139045" cy="54103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해당 사용자의 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데이터 제공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A3A761F-75AC-489D-BDEF-0CF9021427A0}"/>
              </a:ext>
            </a:extLst>
          </p:cNvPr>
          <p:cNvSpPr/>
          <p:nvPr/>
        </p:nvSpPr>
        <p:spPr>
          <a:xfrm>
            <a:off x="2463551" y="4617132"/>
            <a:ext cx="3780420" cy="900100"/>
          </a:xfrm>
          <a:prstGeom prst="rightArrow">
            <a:avLst>
              <a:gd name="adj1" fmla="val 33243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14451" y="2492896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&lt;SERVER&gt;</a:t>
            </a:r>
            <a:endParaRPr lang="ko-KR" altLang="en-US" b="1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773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273262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Ⅲ. </a:t>
            </a:r>
            <a:r>
              <a:rPr lang="ko-KR" altLang="en-US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진행상황</a:t>
            </a:r>
            <a:endParaRPr lang="ko-KR" altLang="en-US" sz="1600" b="1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034217" y="306017"/>
              <a:ext cx="1838471" cy="19315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131840" y="1645061"/>
            <a:ext cx="3039648" cy="306034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3671900" y="4797152"/>
            <a:ext cx="2153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00B050"/>
                </a:solidFill>
              </a:rPr>
              <a:t>&lt;SERVER&gt;</a:t>
            </a:r>
            <a:endParaRPr lang="ko-KR" altLang="en-US" sz="3000" b="1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273262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Ⅲ. </a:t>
            </a:r>
            <a:r>
              <a:rPr lang="ko-KR" altLang="en-US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진행상황</a:t>
            </a:r>
            <a:endParaRPr lang="ko-KR" altLang="en-US" sz="1600" b="1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034217" y="306017"/>
              <a:ext cx="1838471" cy="19315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971600" y="1957482"/>
            <a:ext cx="2016224" cy="9361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Node.red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3588" y="1232756"/>
            <a:ext cx="3066200" cy="4284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9612" y="144413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raspi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11410" y="3059776"/>
            <a:ext cx="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Tcp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en-US" altLang="ko-KR" dirty="0" err="1" smtClean="0">
                <a:solidFill>
                  <a:schemeClr val="bg1"/>
                </a:solidFill>
              </a:rPr>
              <a:t>ip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007604" y="3721168"/>
            <a:ext cx="1957726" cy="883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Raspi_client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stCxn id="20" idx="4"/>
            <a:endCxn id="24" idx="0"/>
          </p:cNvCxnSpPr>
          <p:nvPr/>
        </p:nvCxnSpPr>
        <p:spPr>
          <a:xfrm>
            <a:off x="1979712" y="2893586"/>
            <a:ext cx="6755" cy="827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4" idx="6"/>
          </p:cNvCxnSpPr>
          <p:nvPr/>
        </p:nvCxnSpPr>
        <p:spPr>
          <a:xfrm flipV="1">
            <a:off x="2929326" y="2101498"/>
            <a:ext cx="2254742" cy="20614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>
            <a:off x="4079684" y="4198915"/>
            <a:ext cx="1127371" cy="746899"/>
          </a:xfrm>
          <a:prstGeom prst="bentConnector3">
            <a:avLst>
              <a:gd name="adj1" fmla="val -1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190349" y="1813466"/>
            <a:ext cx="1656184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Dot_Matrix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84068" y="3058600"/>
            <a:ext cx="1656184" cy="7200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Text_lcd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03313" y="4495327"/>
            <a:ext cx="1656184" cy="72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Oled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/>
          <p:cNvCxnSpPr>
            <a:endCxn id="29" idx="1"/>
          </p:cNvCxnSpPr>
          <p:nvPr/>
        </p:nvCxnSpPr>
        <p:spPr>
          <a:xfrm>
            <a:off x="4063058" y="3418640"/>
            <a:ext cx="1121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8927" y="3771091"/>
            <a:ext cx="96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Thread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48264" y="199348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현재 온도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48264" y="32536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최고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최저온도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84268" y="46937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날씨 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84068" y="3032956"/>
            <a:ext cx="1746194" cy="81246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4068" y="4118583"/>
            <a:ext cx="1746194" cy="163760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86019" y="1450632"/>
            <a:ext cx="1762373" cy="12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3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442" y="180013"/>
            <a:ext cx="294638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Ⅳ. </a:t>
            </a:r>
            <a:r>
              <a:rPr lang="ko-KR" altLang="en-US" sz="1600" b="1" spc="305" dirty="0" err="1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향후계획</a:t>
            </a:r>
            <a:r>
              <a:rPr lang="ko-KR" altLang="en-US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 </a:t>
            </a:r>
            <a:r>
              <a:rPr lang="en-US" altLang="ko-KR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- 1</a:t>
            </a:r>
            <a:r>
              <a:rPr lang="ko-KR" altLang="en-US" sz="1600" b="1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주 계획</a:t>
            </a:r>
            <a:endParaRPr lang="en-US" altLang="ko-KR" sz="1600" b="1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034217" y="306017"/>
              <a:ext cx="1838471" cy="19315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86" y="1711208"/>
            <a:ext cx="6077386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300" dirty="0">
                <a:solidFill>
                  <a:schemeClr val="bg1"/>
                </a:solidFill>
                <a:latin typeface="빙그레체Ⅱ"/>
                <a:ea typeface="빙그레체Ⅱ"/>
              </a:rPr>
              <a:t>김원중 </a:t>
            </a:r>
            <a:r>
              <a:rPr lang="en-US" altLang="ko-KR" sz="2300" dirty="0" smtClean="0">
                <a:solidFill>
                  <a:schemeClr val="bg1"/>
                </a:solidFill>
                <a:latin typeface="빙그레체Ⅱ"/>
                <a:ea typeface="빙그레체Ⅱ"/>
              </a:rPr>
              <a:t>– led </a:t>
            </a:r>
            <a:r>
              <a:rPr lang="ko-KR" altLang="en-US" sz="2300" dirty="0" err="1" smtClean="0">
                <a:solidFill>
                  <a:schemeClr val="bg1"/>
                </a:solidFill>
                <a:latin typeface="빙그레체Ⅱ"/>
                <a:ea typeface="빙그레체Ⅱ"/>
              </a:rPr>
              <a:t>스트립선</a:t>
            </a:r>
            <a:r>
              <a:rPr lang="ko-KR" altLang="en-US" sz="2300" dirty="0" smtClean="0">
                <a:solidFill>
                  <a:schemeClr val="bg1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>
                <a:solidFill>
                  <a:schemeClr val="bg1"/>
                </a:solidFill>
                <a:latin typeface="빙그레체Ⅱ"/>
                <a:ea typeface="빙그레체Ⅱ"/>
              </a:rPr>
              <a:t>제어</a:t>
            </a:r>
          </a:p>
          <a:p>
            <a:pPr lvl="0">
              <a:defRPr/>
            </a:pPr>
            <a:endParaRPr lang="en-US" altLang="ko-KR" sz="2300" dirty="0">
              <a:solidFill>
                <a:schemeClr val="bg1"/>
              </a:solidFill>
              <a:latin typeface="빙그레체Ⅱ"/>
              <a:ea typeface="빙그레체Ⅱ"/>
            </a:endParaRPr>
          </a:p>
          <a:p>
            <a:pPr lvl="0">
              <a:defRPr/>
            </a:pPr>
            <a:r>
              <a:rPr lang="ko-KR" altLang="en-US" sz="2300" dirty="0">
                <a:solidFill>
                  <a:schemeClr val="bg1"/>
                </a:solidFill>
                <a:latin typeface="빙그레체Ⅱ"/>
                <a:ea typeface="빙그레체Ⅱ"/>
              </a:rPr>
              <a:t>김동욱</a:t>
            </a:r>
            <a:r>
              <a:rPr lang="en-US" altLang="ko-KR" sz="2300" dirty="0">
                <a:solidFill>
                  <a:schemeClr val="bg1"/>
                </a:solidFill>
                <a:latin typeface="빙그레체Ⅱ"/>
                <a:ea typeface="빙그레체Ⅱ"/>
              </a:rPr>
              <a:t> </a:t>
            </a:r>
            <a:r>
              <a:rPr lang="en-US" altLang="ko-KR" sz="2300" dirty="0" smtClean="0">
                <a:solidFill>
                  <a:schemeClr val="bg1"/>
                </a:solidFill>
                <a:latin typeface="빙그레체Ⅱ"/>
                <a:ea typeface="빙그레체Ⅱ"/>
              </a:rPr>
              <a:t>– </a:t>
            </a:r>
            <a:r>
              <a:rPr lang="ko-KR" altLang="en-US" sz="2300" dirty="0" smtClean="0">
                <a:solidFill>
                  <a:schemeClr val="bg1"/>
                </a:solidFill>
                <a:latin typeface="빙그레체Ⅱ"/>
                <a:ea typeface="빙그레체Ⅱ"/>
              </a:rPr>
              <a:t>캘린더 </a:t>
            </a:r>
            <a:r>
              <a:rPr lang="ko-KR" altLang="en-US" sz="2300" dirty="0" smtClean="0">
                <a:solidFill>
                  <a:schemeClr val="bg1"/>
                </a:solidFill>
                <a:latin typeface="빙그레체Ⅱ"/>
                <a:ea typeface="빙그레체Ⅱ"/>
              </a:rPr>
              <a:t>일정 데이터화</a:t>
            </a:r>
            <a:endParaRPr lang="ko-KR" altLang="en-US" sz="2300" dirty="0">
              <a:solidFill>
                <a:schemeClr val="bg1"/>
              </a:solidFill>
              <a:latin typeface="빙그레체Ⅱ"/>
              <a:ea typeface="빙그레체Ⅱ"/>
            </a:endParaRPr>
          </a:p>
          <a:p>
            <a:pPr lvl="0">
              <a:defRPr/>
            </a:pPr>
            <a:endParaRPr lang="en-US" altLang="ko-KR" sz="2300" dirty="0">
              <a:solidFill>
                <a:schemeClr val="bg1"/>
              </a:solidFill>
              <a:latin typeface="빙그레체Ⅱ"/>
              <a:ea typeface="빙그레체Ⅱ"/>
            </a:endParaRPr>
          </a:p>
          <a:p>
            <a:pPr lvl="0">
              <a:defRPr/>
            </a:pPr>
            <a:r>
              <a:rPr lang="ko-KR" altLang="en-US" sz="2300" dirty="0" err="1">
                <a:solidFill>
                  <a:schemeClr val="bg1"/>
                </a:solidFill>
                <a:latin typeface="빙그레체Ⅱ"/>
                <a:ea typeface="빙그레체Ⅱ"/>
              </a:rPr>
              <a:t>임예지</a:t>
            </a:r>
            <a:r>
              <a:rPr lang="en-US" altLang="ko-KR" sz="2300" dirty="0">
                <a:solidFill>
                  <a:schemeClr val="bg1"/>
                </a:solidFill>
                <a:latin typeface="빙그레체Ⅱ"/>
                <a:ea typeface="빙그레체Ⅱ"/>
              </a:rPr>
              <a:t> –</a:t>
            </a:r>
            <a:r>
              <a:rPr lang="ko-KR" altLang="en-US" sz="2300" dirty="0">
                <a:solidFill>
                  <a:schemeClr val="bg1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schemeClr val="bg1"/>
                </a:solidFill>
                <a:latin typeface="빙그레체Ⅱ"/>
                <a:ea typeface="빙그레체Ⅱ"/>
              </a:rPr>
              <a:t>구체적인 디자인 구상</a:t>
            </a:r>
            <a:endParaRPr lang="ko-KR" altLang="en-US" sz="2300" dirty="0">
              <a:solidFill>
                <a:schemeClr val="bg1"/>
              </a:solidFill>
              <a:latin typeface="빙그레체Ⅱ"/>
              <a:ea typeface="빙그레체Ⅱ"/>
            </a:endParaRPr>
          </a:p>
          <a:p>
            <a:pPr lvl="0">
              <a:defRPr/>
            </a:pPr>
            <a:endParaRPr lang="en-US" altLang="ko-KR" sz="2300" dirty="0">
              <a:solidFill>
                <a:schemeClr val="bg1"/>
              </a:solidFill>
              <a:latin typeface="빙그레체Ⅱ"/>
              <a:ea typeface="빙그레체Ⅱ"/>
            </a:endParaRPr>
          </a:p>
          <a:p>
            <a:pPr lvl="0">
              <a:defRPr/>
            </a:pPr>
            <a:r>
              <a:rPr lang="ko-KR" altLang="en-US" sz="2300" dirty="0" err="1">
                <a:solidFill>
                  <a:schemeClr val="bg1"/>
                </a:solidFill>
                <a:latin typeface="빙그레체Ⅱ"/>
                <a:ea typeface="빙그레체Ⅱ"/>
              </a:rPr>
              <a:t>신세규</a:t>
            </a:r>
            <a:r>
              <a:rPr lang="ko-KR" altLang="en-US" sz="2300" dirty="0">
                <a:solidFill>
                  <a:schemeClr val="bg1"/>
                </a:solidFill>
                <a:latin typeface="빙그레체Ⅱ"/>
                <a:ea typeface="빙그레체Ⅱ"/>
              </a:rPr>
              <a:t> </a:t>
            </a:r>
            <a:r>
              <a:rPr lang="en-US" altLang="ko-KR" sz="2300" dirty="0">
                <a:solidFill>
                  <a:schemeClr val="bg1"/>
                </a:solidFill>
                <a:latin typeface="빙그레체Ⅱ"/>
                <a:ea typeface="빙그레체Ⅱ"/>
              </a:rPr>
              <a:t>– node.js </a:t>
            </a:r>
            <a:r>
              <a:rPr lang="ko-KR" altLang="en-US" sz="2300" dirty="0" smtClean="0">
                <a:solidFill>
                  <a:schemeClr val="bg1"/>
                </a:solidFill>
                <a:latin typeface="빙그레체Ⅱ"/>
                <a:ea typeface="빙그레체Ⅱ"/>
              </a:rPr>
              <a:t>서버 및 인터페이스 구축</a:t>
            </a:r>
            <a:endParaRPr lang="ko-KR" altLang="en-US" sz="2300" dirty="0">
              <a:solidFill>
                <a:schemeClr val="bg1"/>
              </a:solidFill>
              <a:latin typeface="빙그레체Ⅱ"/>
              <a:ea typeface="빙그레체Ⅱ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34348" y="1916832"/>
            <a:ext cx="2340000" cy="2833233"/>
          </a:xfrm>
          <a:prstGeom prst="rect">
            <a:avLst/>
          </a:prstGeom>
          <a:ln w="25400" cap="sq">
            <a:solidFill>
              <a:srgbClr val="3B3838"/>
            </a:solidFill>
            <a:miter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8700"/>
          <a:stretch>
            <a:fillRect/>
          </a:stretch>
        </p:blipFill>
        <p:spPr>
          <a:xfrm>
            <a:off x="5472200" y="584685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8348" y="4405130"/>
            <a:ext cx="792000" cy="792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5DA0A3-1A97-44FE-8A96-CA9E155FB2A2}"/>
              </a:ext>
            </a:extLst>
          </p:cNvPr>
          <p:cNvSpPr txBox="1"/>
          <p:nvPr/>
        </p:nvSpPr>
        <p:spPr>
          <a:xfrm>
            <a:off x="2303748" y="3244334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- THE END -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74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33492" y="479715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9612" y="2657234"/>
            <a:ext cx="3449983" cy="181588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 </a:t>
            </a:r>
            <a:r>
              <a:rPr lang="ko-KR" altLang="en-US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스케줄러 구상도 및 동작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 </a:t>
            </a:r>
            <a:r>
              <a:rPr lang="ko-KR" altLang="en-US" sz="1600" b="0" spc="305" dirty="0" err="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사용기술</a:t>
            </a:r>
            <a:r>
              <a:rPr lang="ko-KR" altLang="en-US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 및 중요기술절차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 </a:t>
            </a:r>
            <a:r>
              <a:rPr lang="ko-KR" altLang="en-US" sz="1600" b="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진행상황</a:t>
            </a:r>
            <a:endParaRPr lang="ko-KR" altLang="en-US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Ⅳ </a:t>
            </a:r>
            <a:r>
              <a:rPr lang="ko-KR" altLang="en-US" sz="16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향후 </a:t>
            </a:r>
            <a:r>
              <a:rPr lang="ko-KR" altLang="en-US" sz="160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계획</a:t>
            </a:r>
            <a:endParaRPr lang="ko-KR" altLang="en-US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1973" y="1880828"/>
            <a:ext cx="1588117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프로젝트 기획</a:t>
            </a:r>
            <a:endParaRPr lang="ko-KR" altLang="en-US"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29750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</a:t>
            </a:r>
            <a:r>
              <a:rPr lang="en-US" altLang="ko-KR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스케줄러 구상도 및 동작</a:t>
            </a:r>
            <a:endParaRPr lang="ko-KR" altLang="en-US" sz="16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7221" y="692696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65531" y="5013176"/>
            <a:ext cx="4258434" cy="1548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21452"/>
            <a:ext cx="3627832" cy="3830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2" y="4185084"/>
            <a:ext cx="3849667" cy="2478952"/>
          </a:xfrm>
          <a:prstGeom prst="rect">
            <a:avLst/>
          </a:prstGeom>
        </p:spPr>
      </p:pic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B701628B-1478-4997-BAC7-9A39123E17A2}"/>
              </a:ext>
            </a:extLst>
          </p:cNvPr>
          <p:cNvGrpSpPr/>
          <p:nvPr/>
        </p:nvGrpSpPr>
        <p:grpSpPr>
          <a:xfrm>
            <a:off x="1120308" y="1092993"/>
            <a:ext cx="7475050" cy="4787303"/>
            <a:chOff x="1493744" y="314323"/>
            <a:chExt cx="9966733" cy="63830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4258C0-7D47-4722-8CD2-B59AEA32FD96}"/>
                </a:ext>
              </a:extLst>
            </p:cNvPr>
            <p:cNvSpPr txBox="1"/>
            <p:nvPr/>
          </p:nvSpPr>
          <p:spPr>
            <a:xfrm>
              <a:off x="1493744" y="4059529"/>
              <a:ext cx="23043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" dirty="0"/>
                <a:t>Led</a:t>
              </a:r>
              <a:r>
                <a:rPr lang="ko-KR" altLang="en-US" sz="750" dirty="0"/>
                <a:t>스트립선</a:t>
              </a:r>
              <a:endParaRPr lang="en-US" altLang="ko-KR" sz="750" dirty="0"/>
            </a:p>
            <a:p>
              <a:r>
                <a:rPr lang="en-US" altLang="ko-KR" sz="750" dirty="0"/>
                <a:t>1.5mm</a:t>
              </a:r>
              <a:endParaRPr lang="ko-KR" altLang="en-US" sz="750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3AEE805-EEC3-401F-8714-80A7C3378848}"/>
                </a:ext>
              </a:extLst>
            </p:cNvPr>
            <p:cNvGrpSpPr/>
            <p:nvPr/>
          </p:nvGrpSpPr>
          <p:grpSpPr>
            <a:xfrm>
              <a:off x="2276476" y="314323"/>
              <a:ext cx="9184001" cy="6383071"/>
              <a:chOff x="2276476" y="314323"/>
              <a:chExt cx="9184001" cy="6383071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2385264-1FA9-4550-BF00-4A12F1F98A7C}"/>
                  </a:ext>
                </a:extLst>
              </p:cNvPr>
              <p:cNvGrpSpPr/>
              <p:nvPr/>
            </p:nvGrpSpPr>
            <p:grpSpPr>
              <a:xfrm>
                <a:off x="2276476" y="314323"/>
                <a:ext cx="6358477" cy="6383071"/>
                <a:chOff x="2276476" y="314323"/>
                <a:chExt cx="6358477" cy="6383071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DB2341A5-FB2A-4571-9B5B-31C8DB477F7A}"/>
                    </a:ext>
                  </a:extLst>
                </p:cNvPr>
                <p:cNvGrpSpPr/>
                <p:nvPr/>
              </p:nvGrpSpPr>
              <p:grpSpPr>
                <a:xfrm>
                  <a:off x="2276476" y="314323"/>
                  <a:ext cx="6358477" cy="6383071"/>
                  <a:chOff x="2276476" y="314323"/>
                  <a:chExt cx="6358477" cy="6383071"/>
                </a:xfrm>
              </p:grpSpPr>
              <p:sp>
                <p:nvSpPr>
                  <p:cNvPr id="2" name="타원 1"/>
                  <p:cNvSpPr/>
                  <p:nvPr/>
                </p:nvSpPr>
                <p:spPr>
                  <a:xfrm>
                    <a:off x="2276476" y="314323"/>
                    <a:ext cx="6358477" cy="6383071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01FE8B33-604A-48FA-9FB5-5C25ED3D6BC2}"/>
                      </a:ext>
                    </a:extLst>
                  </p:cNvPr>
                  <p:cNvSpPr/>
                  <p:nvPr/>
                </p:nvSpPr>
                <p:spPr>
                  <a:xfrm>
                    <a:off x="2591437" y="619124"/>
                    <a:ext cx="5760000" cy="576000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/>
                  </a:p>
                </p:txBody>
              </p:sp>
              <p:cxnSp>
                <p:nvCxnSpPr>
                  <p:cNvPr id="5" name="직선 연결선 4">
                    <a:extLst>
                      <a:ext uri="{FF2B5EF4-FFF2-40B4-BE49-F238E27FC236}">
                        <a16:creationId xmlns:a16="http://schemas.microsoft.com/office/drawing/2014/main" id="{55647960-5150-4E08-914B-3F06F9BFCF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35600" y="659763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311EDB7C-4D4E-4D57-9A79-73D5622F6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06720" y="6034403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EAF0B71D-37C8-44B1-AFC6-6DF6CEAABA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804160" y="3333784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67B58600-5567-4FC0-AA80-7464DE62F3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138160" y="3364264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DFDF85D7-D41A-44DB-BB69-10C89A0C34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00000">
                    <a:off x="6847234" y="1026527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233B350E-495D-40E6-A5BA-823B9404D6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600000">
                    <a:off x="7836234" y="2017749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8415C46E-93F0-4909-AE54-BBD8843B52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600000">
                    <a:off x="3111834" y="4669509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DE548FB0-7E21-4D91-B9C8-2F98EB4AFF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00000">
                    <a:off x="4114194" y="5689967"/>
                    <a:ext cx="0" cy="28511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FC1CA6BC-884B-4CC0-9ECD-D0EEDD00C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00000">
                  <a:off x="6893693" y="5664072"/>
                  <a:ext cx="0" cy="2851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2B691259-6202-4988-AB1A-600014AE3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0">
                  <a:off x="3058160" y="2114584"/>
                  <a:ext cx="0" cy="2851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97D42A22-6F42-444B-8622-FBDCDF356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0">
                  <a:off x="7802880" y="4695224"/>
                  <a:ext cx="0" cy="2851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5F4A9268-AF4B-4B1C-94EA-A8AE7AC7C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00000">
                  <a:off x="4003040" y="1068104"/>
                  <a:ext cx="0" cy="2851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BCED310-6313-4C44-8DD5-5B170DB0657E}"/>
                  </a:ext>
                </a:extLst>
              </p:cNvPr>
              <p:cNvGrpSpPr/>
              <p:nvPr/>
            </p:nvGrpSpPr>
            <p:grpSpPr>
              <a:xfrm>
                <a:off x="2276476" y="1920877"/>
                <a:ext cx="9184001" cy="2567941"/>
                <a:chOff x="2276476" y="1920877"/>
                <a:chExt cx="9184001" cy="2567941"/>
              </a:xfrm>
            </p:grpSpPr>
            <p:sp>
              <p:nvSpPr>
                <p:cNvPr id="11" name="타원 10"/>
                <p:cNvSpPr/>
                <p:nvPr/>
              </p:nvSpPr>
              <p:spPr>
                <a:xfrm>
                  <a:off x="5418644" y="3466182"/>
                  <a:ext cx="74140" cy="793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4022642" y="2287551"/>
                  <a:ext cx="957017" cy="962025"/>
                </a:xfrm>
                <a:prstGeom prst="rect">
                  <a:avLst/>
                </a:prstGeom>
                <a:pattFill prst="solidDmnd">
                  <a:fgClr>
                    <a:schemeClr val="bg1"/>
                  </a:fgClr>
                  <a:bgClr>
                    <a:schemeClr val="tx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0352E69E-924E-4973-B9C9-F18F7310A4F5}"/>
                    </a:ext>
                  </a:extLst>
                </p:cNvPr>
                <p:cNvSpPr/>
                <p:nvPr/>
              </p:nvSpPr>
              <p:spPr>
                <a:xfrm>
                  <a:off x="5936676" y="2287553"/>
                  <a:ext cx="957017" cy="962025"/>
                </a:xfrm>
                <a:prstGeom prst="rect">
                  <a:avLst/>
                </a:prstGeom>
                <a:pattFill prst="solidDmnd">
                  <a:fgClr>
                    <a:schemeClr val="bg1"/>
                  </a:fgClr>
                  <a:bgClr>
                    <a:schemeClr val="tx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2A38AFE-9E54-4C92-98C5-8AC95FD134B1}"/>
                    </a:ext>
                  </a:extLst>
                </p:cNvPr>
                <p:cNvSpPr/>
                <p:nvPr/>
              </p:nvSpPr>
              <p:spPr>
                <a:xfrm>
                  <a:off x="4979659" y="2287551"/>
                  <a:ext cx="957017" cy="956480"/>
                </a:xfrm>
                <a:prstGeom prst="rect">
                  <a:avLst/>
                </a:prstGeom>
                <a:pattFill prst="solidDmnd">
                  <a:fgClr>
                    <a:schemeClr val="bg1"/>
                  </a:fgClr>
                  <a:bgClr>
                    <a:schemeClr val="tx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7A3A8B-3140-4EB1-B4EE-A6A00E71CDC2}"/>
                    </a:ext>
                  </a:extLst>
                </p:cNvPr>
                <p:cNvSpPr txBox="1"/>
                <p:nvPr/>
              </p:nvSpPr>
              <p:spPr>
                <a:xfrm>
                  <a:off x="4025349" y="3322751"/>
                  <a:ext cx="66712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50" dirty="0"/>
                    <a:t>80.0mm</a:t>
                  </a:r>
                  <a:endParaRPr lang="ko-KR" altLang="en-US" sz="750" dirty="0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4002300" y="2389249"/>
                  <a:ext cx="7458177" cy="800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300" dirty="0">
                      <a:solidFill>
                        <a:schemeClr val="bg1"/>
                      </a:solidFill>
                    </a:rPr>
                    <a:t>진실이랑 영화약속</a:t>
                  </a:r>
                  <a:r>
                    <a:rPr lang="en-US" altLang="ko-KR" sz="3300" dirty="0">
                      <a:solidFill>
                        <a:schemeClr val="bg1"/>
                      </a:solidFill>
                    </a:rPr>
                    <a:t>(6~10)        </a:t>
                  </a:r>
                  <a:endParaRPr lang="ko-KR" altLang="en-US" sz="33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3E0C9C0B-77E2-427D-9A12-67083779F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9343" y="2287551"/>
                  <a:ext cx="0" cy="93874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8C0E914C-FBD9-45FF-8B69-1D93666D1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2300" y="3334308"/>
                  <a:ext cx="97735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A46993-B777-4304-9E7F-2EF0FAD3894C}"/>
                    </a:ext>
                  </a:extLst>
                </p:cNvPr>
                <p:cNvSpPr txBox="1"/>
                <p:nvPr/>
              </p:nvSpPr>
              <p:spPr>
                <a:xfrm>
                  <a:off x="3277531" y="2640196"/>
                  <a:ext cx="10441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50" dirty="0"/>
                    <a:t>80.0mm</a:t>
                  </a:r>
                  <a:endParaRPr lang="ko-KR" altLang="en-US" sz="75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A6F124-A4E1-466E-B13D-02BF8B4A8D08}"/>
                    </a:ext>
                  </a:extLst>
                </p:cNvPr>
                <p:cNvSpPr txBox="1"/>
                <p:nvPr/>
              </p:nvSpPr>
              <p:spPr>
                <a:xfrm>
                  <a:off x="4005017" y="1920877"/>
                  <a:ext cx="23043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50" dirty="0"/>
                    <a:t>80.0mm * 3 = 240.0mm</a:t>
                  </a:r>
                  <a:endParaRPr lang="ko-KR" altLang="en-US" sz="750" dirty="0"/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E42414C9-178D-4A48-820B-2417C089D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642" y="2206548"/>
                  <a:ext cx="2871051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4EFA9EAE-13DC-4613-9F77-62978FA3B1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1437" y="3521477"/>
                  <a:ext cx="1482349" cy="96734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204E38CB-53C6-471E-AE13-958F07470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37199" y="3495698"/>
                  <a:ext cx="2355521" cy="624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>
                  <a:extLst>
                    <a:ext uri="{FF2B5EF4-FFF2-40B4-BE49-F238E27FC236}">
                      <a16:creationId xmlns:a16="http://schemas.microsoft.com/office/drawing/2014/main" id="{B31124AB-8045-4C38-9B99-D6DEA6006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6476" y="3537389"/>
                  <a:ext cx="6358477" cy="973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5345137-2F4B-40AA-A41C-B287DF623F43}"/>
                    </a:ext>
                  </a:extLst>
                </p:cNvPr>
                <p:cNvSpPr txBox="1"/>
                <p:nvPr/>
              </p:nvSpPr>
              <p:spPr>
                <a:xfrm>
                  <a:off x="2675323" y="3595559"/>
                  <a:ext cx="23043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50" dirty="0"/>
                    <a:t>지름 </a:t>
                  </a:r>
                  <a:r>
                    <a:rPr lang="en-US" altLang="ko-KR" sz="750" dirty="0"/>
                    <a:t>= 340.0mm</a:t>
                  </a:r>
                  <a:endParaRPr lang="ko-KR" altLang="en-US" sz="750" dirty="0"/>
                </a:p>
              </p:txBody>
            </p: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E8414CEF-EE5B-452A-988A-9270F8598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5990" y="3930869"/>
                  <a:ext cx="275957" cy="7427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6BDE4D4-6971-4A31-B228-665B505CDEE9}"/>
              </a:ext>
            </a:extLst>
          </p:cNvPr>
          <p:cNvSpPr txBox="1"/>
          <p:nvPr/>
        </p:nvSpPr>
        <p:spPr>
          <a:xfrm>
            <a:off x="87839" y="152974"/>
            <a:ext cx="329750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30"/>
                <a:ea typeface="-윤고딕330"/>
              </a:rPr>
              <a:t>Ⅰ</a:t>
            </a:r>
            <a:r>
              <a:rPr lang="en-US" altLang="ko-KR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40"/>
                <a:ea typeface="-윤고딕340"/>
              </a:rPr>
              <a:t>스케줄러 구상도 및 동작</a:t>
            </a:r>
            <a:endParaRPr lang="ko-KR" altLang="en-US" sz="1600" b="1" dirty="0"/>
          </a:p>
        </p:txBody>
      </p:sp>
      <p:grpSp>
        <p:nvGrpSpPr>
          <p:cNvPr id="41" name="그룹 2">
            <a:extLst>
              <a:ext uri="{FF2B5EF4-FFF2-40B4-BE49-F238E27FC236}">
                <a16:creationId xmlns:a16="http://schemas.microsoft.com/office/drawing/2014/main" id="{615C1371-6F74-4F78-B332-1924641EBAF6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FF55A9-551F-406F-AB43-C3C5A5D81E2E}"/>
                </a:ext>
              </a:extLst>
            </p:cNvPr>
            <p:cNvSpPr txBox="1"/>
            <p:nvPr/>
          </p:nvSpPr>
          <p:spPr>
            <a:xfrm>
              <a:off x="7003143" y="306018"/>
              <a:ext cx="1869545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2918C8C-FB49-4546-9AE4-7A0B13D4793B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5E14282-DAC7-436A-899B-DA181174015D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DE1BD8-75EA-40A9-AF0E-59E438FD04A0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4063983" y="3456887"/>
            <a:ext cx="55605" cy="595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016982" y="2572914"/>
            <a:ext cx="717763" cy="721519"/>
          </a:xfrm>
          <a:prstGeom prst="rect">
            <a:avLst/>
          </a:prstGeom>
          <a:pattFill prst="solidDmnd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4452507" y="2572915"/>
            <a:ext cx="717763" cy="721519"/>
          </a:xfrm>
          <a:prstGeom prst="rect">
            <a:avLst/>
          </a:prstGeom>
          <a:pattFill prst="solidDmnd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13" name="직사각형 12"/>
          <p:cNvSpPr/>
          <p:nvPr/>
        </p:nvSpPr>
        <p:spPr>
          <a:xfrm>
            <a:off x="3734745" y="2572913"/>
            <a:ext cx="717763" cy="717360"/>
          </a:xfrm>
          <a:prstGeom prst="rect">
            <a:avLst/>
          </a:prstGeom>
          <a:pattFill prst="solidDmnd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3001726" y="2649187"/>
            <a:ext cx="5746034" cy="5874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300">
                <a:solidFill>
                  <a:schemeClr val="bg1"/>
                </a:solidFill>
              </a:rPr>
              <a:t>진실이랑 영화약속</a:t>
            </a:r>
            <a:r>
              <a:rPr lang="en-US" altLang="ko-KR" sz="3300">
                <a:solidFill>
                  <a:schemeClr val="bg1"/>
                </a:solidFill>
              </a:rPr>
              <a:t>(6~8)</a:t>
            </a:r>
            <a:endParaRPr lang="ko-KR" altLang="en-US" sz="3300">
              <a:solidFill>
                <a:srgbClr val="FF000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07357" y="1092993"/>
            <a:ext cx="4768858" cy="4787303"/>
            <a:chOff x="2276476" y="314323"/>
            <a:chExt cx="6358477" cy="6383071"/>
          </a:xfrm>
        </p:grpSpPr>
        <p:grpSp>
          <p:nvGrpSpPr>
            <p:cNvPr id="7" name="그룹 6"/>
            <p:cNvGrpSpPr/>
            <p:nvPr/>
          </p:nvGrpSpPr>
          <p:grpSpPr>
            <a:xfrm>
              <a:off x="2276476" y="314323"/>
              <a:ext cx="6358477" cy="6383071"/>
              <a:chOff x="2276476" y="314323"/>
              <a:chExt cx="6358477" cy="6383071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276476" y="314323"/>
                <a:ext cx="6358477" cy="6383071"/>
              </a:xfrm>
              <a:prstGeom prst="ellips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50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591437" y="619124"/>
                <a:ext cx="5760000" cy="57600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50"/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>
                <a:off x="5435600" y="659763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5506720" y="6034403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5400000">
                <a:off x="2804160" y="3333784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5400000">
                <a:off x="8138160" y="3364264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1800000">
                <a:off x="6847234" y="1026527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rot="3600000">
                <a:off x="7836234" y="2017749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3600000">
                <a:off x="3111834" y="4669509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rot="1800000">
                <a:off x="4114194" y="5689967"/>
                <a:ext cx="0" cy="285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직선 연결선 28"/>
            <p:cNvCxnSpPr/>
            <p:nvPr/>
          </p:nvCxnSpPr>
          <p:spPr>
            <a:xfrm rot="9000000">
              <a:off x="6893693" y="5664072"/>
              <a:ext cx="0" cy="2851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7200000">
              <a:off x="3058160" y="2114584"/>
              <a:ext cx="0" cy="2851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7200000">
              <a:off x="7802880" y="4695224"/>
              <a:ext cx="0" cy="2851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9000000">
              <a:off x="4003040" y="1068104"/>
              <a:ext cx="0" cy="2851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/>
          <p:cNvCxnSpPr/>
          <p:nvPr/>
        </p:nvCxnSpPr>
        <p:spPr>
          <a:xfrm>
            <a:off x="4103578" y="3498358"/>
            <a:ext cx="1111762" cy="7255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077900" y="3479024"/>
            <a:ext cx="1766641" cy="4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948820" y="5436152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41" name="타원 40"/>
          <p:cNvSpPr/>
          <p:nvPr/>
        </p:nvSpPr>
        <p:spPr>
          <a:xfrm>
            <a:off x="2755927" y="5304818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42" name="타원 41"/>
          <p:cNvSpPr/>
          <p:nvPr/>
        </p:nvSpPr>
        <p:spPr>
          <a:xfrm>
            <a:off x="3177075" y="5552840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43" name="타원 42"/>
          <p:cNvSpPr/>
          <p:nvPr/>
        </p:nvSpPr>
        <p:spPr>
          <a:xfrm>
            <a:off x="3679340" y="5679801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44" name="타원 43"/>
          <p:cNvSpPr/>
          <p:nvPr/>
        </p:nvSpPr>
        <p:spPr>
          <a:xfrm>
            <a:off x="3961447" y="5717424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45" name="타원 44"/>
          <p:cNvSpPr/>
          <p:nvPr/>
        </p:nvSpPr>
        <p:spPr>
          <a:xfrm>
            <a:off x="3431199" y="5628297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46" name="타원 45"/>
          <p:cNvSpPr/>
          <p:nvPr/>
        </p:nvSpPr>
        <p:spPr>
          <a:xfrm>
            <a:off x="2566725" y="5138930"/>
            <a:ext cx="35243" cy="8483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47" name="타원 46"/>
          <p:cNvSpPr/>
          <p:nvPr/>
        </p:nvSpPr>
        <p:spPr>
          <a:xfrm>
            <a:off x="2354572" y="4942899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48" name="타원 47"/>
          <p:cNvSpPr/>
          <p:nvPr/>
        </p:nvSpPr>
        <p:spPr>
          <a:xfrm>
            <a:off x="2195835" y="4720807"/>
            <a:ext cx="63287" cy="68581"/>
          </a:xfrm>
          <a:prstGeom prst="ellipse">
            <a:avLst/>
          </a:prstGeom>
          <a:noFill/>
          <a:ln>
            <a:solidFill>
              <a:srgbClr val="F8F8F8">
                <a:alpha val="40000"/>
              </a:srgbClr>
            </a:solidFill>
          </a:ln>
          <a:effectLst>
            <a:glow rad="317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87839" y="152974"/>
            <a:ext cx="327067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30"/>
                <a:ea typeface="-윤고딕330"/>
              </a:rPr>
              <a:t>Ⅰ</a:t>
            </a:r>
            <a:r>
              <a:rPr lang="en-US" altLang="ko-KR" sz="1600" b="1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-윤고딕340"/>
                <a:ea typeface="-윤고딕340"/>
              </a:rPr>
              <a:t>스케줄러 구상도 및 동작</a:t>
            </a:r>
            <a:endParaRPr lang="ko-KR" altLang="en-US" sz="1600" b="1"/>
          </a:p>
        </p:txBody>
      </p:sp>
      <p:grpSp>
        <p:nvGrpSpPr>
          <p:cNvPr id="36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7" name="TextBox 36"/>
            <p:cNvSpPr txBox="1"/>
            <p:nvPr/>
          </p:nvSpPr>
          <p:spPr>
            <a:xfrm>
              <a:off x="7034217" y="306017"/>
              <a:ext cx="1838471" cy="19300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latin typeface="-윤고딕330"/>
                  <a:ea typeface="-윤고딕330"/>
                </a:rPr>
                <a:t>프로젝트 기획</a:t>
              </a:r>
              <a:endParaRPr lang="ko-KR" altLang="en-US" sz="1400" b="1">
                <a:latin typeface="-윤고딕330"/>
                <a:ea typeface="-윤고딕330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492 1.85185E-6 L -0.29571 1.85185E-6 " pathEditMode="relative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837" y="152974"/>
            <a:ext cx="427080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1600" b="1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Ⅰ. </a:t>
            </a:r>
            <a:r>
              <a:rPr lang="ko-KR" altLang="en-US" sz="1600" b="1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스케줄러 </a:t>
            </a:r>
            <a:r>
              <a:rPr lang="ko-KR" altLang="en-US" sz="1600" b="1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구상도 및 동작 </a:t>
            </a:r>
            <a:r>
              <a:rPr lang="en-US" altLang="ko-KR" sz="1600" b="1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블록도</a:t>
            </a:r>
            <a:endParaRPr lang="ko-KR" altLang="en-US" sz="1600" b="1"/>
          </a:p>
        </p:txBody>
      </p:sp>
      <p:grpSp>
        <p:nvGrpSpPr>
          <p:cNvPr id="58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59" name="TextBox 58"/>
            <p:cNvSpPr txBox="1"/>
            <p:nvPr/>
          </p:nvSpPr>
          <p:spPr>
            <a:xfrm>
              <a:off x="7034217" y="306017"/>
              <a:ext cx="1838471" cy="19315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0" y="627920"/>
            <a:ext cx="9352593" cy="5904325"/>
            <a:chOff x="-14174" y="481936"/>
            <a:chExt cx="9352593" cy="5904325"/>
          </a:xfrm>
        </p:grpSpPr>
        <p:sp>
          <p:nvSpPr>
            <p:cNvPr id="106" name="TextBox 105"/>
            <p:cNvSpPr txBox="1"/>
            <p:nvPr/>
          </p:nvSpPr>
          <p:spPr>
            <a:xfrm>
              <a:off x="7680569" y="2649869"/>
              <a:ext cx="16578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  <a:latin typeface="포천 오성과 한음 Regular"/>
                  <a:ea typeface="포천 오성과 한음 Regular"/>
                </a:rPr>
                <a:t>개인일정표시</a:t>
              </a:r>
            </a:p>
            <a:p>
              <a:pPr lvl="0">
                <a:defRPr/>
              </a:pPr>
              <a:r>
                <a:rPr lang="en-US" altLang="ko-KR">
                  <a:solidFill>
                    <a:schemeClr val="bg1"/>
                  </a:solidFill>
                  <a:latin typeface="포천 오성과 한음 Regular"/>
                  <a:ea typeface="포천 오성과 한음 Regular"/>
                </a:rPr>
                <a:t>(LED</a:t>
              </a:r>
              <a:r>
                <a:rPr lang="ko-KR" altLang="en-US">
                  <a:solidFill>
                    <a:schemeClr val="bg1"/>
                  </a:solidFill>
                  <a:latin typeface="포천 오성과 한음 Regular"/>
                  <a:ea typeface="포천 오성과 한음 Regular"/>
                </a:rPr>
                <a:t>스트립</a:t>
              </a:r>
              <a:r>
                <a:rPr lang="en-US" altLang="ko-KR">
                  <a:solidFill>
                    <a:schemeClr val="bg1"/>
                  </a:solidFill>
                  <a:latin typeface="포천 오성과 한음 Regular"/>
                  <a:ea typeface="포천 오성과 한음 Regular"/>
                </a:rPr>
                <a:t>)</a:t>
              </a:r>
              <a:endParaRPr lang="ko-KR" altLang="en-US">
                <a:solidFill>
                  <a:schemeClr val="bg1"/>
                </a:solidFill>
                <a:latin typeface="포천 오성과 한음 Regular"/>
                <a:ea typeface="포천 오성과 한음 Regular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-14174" y="481936"/>
              <a:ext cx="9158174" cy="5904325"/>
              <a:chOff x="-14174" y="481936"/>
              <a:chExt cx="9158174" cy="5904325"/>
            </a:xfrm>
          </p:grpSpPr>
          <p:cxnSp>
            <p:nvCxnSpPr>
              <p:cNvPr id="108" name="직선 연결선 107"/>
              <p:cNvCxnSpPr/>
              <p:nvPr/>
            </p:nvCxnSpPr>
            <p:spPr>
              <a:xfrm>
                <a:off x="6858004" y="3470757"/>
                <a:ext cx="2285996" cy="9410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그룹 108"/>
              <p:cNvGrpSpPr/>
              <p:nvPr/>
            </p:nvGrpSpPr>
            <p:grpSpPr>
              <a:xfrm>
                <a:off x="-14174" y="481936"/>
                <a:ext cx="9158174" cy="5904325"/>
                <a:chOff x="-14174" y="481936"/>
                <a:chExt cx="9158174" cy="5904325"/>
              </a:xfrm>
            </p:grpSpPr>
            <p:sp>
              <p:nvSpPr>
                <p:cNvPr id="110" name="TextBox 109"/>
                <p:cNvSpPr txBox="1"/>
                <p:nvPr/>
              </p:nvSpPr>
              <p:spPr>
                <a:xfrm>
                  <a:off x="6981496" y="3700456"/>
                  <a:ext cx="210808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r>
                    <a:rPr lang="ko-KR" altLang="en-US">
                      <a:solidFill>
                        <a:schemeClr val="bg1"/>
                      </a:solidFill>
                      <a:latin typeface="포천 오성과 한음 Regular"/>
                      <a:ea typeface="포천 오성과 한음 Regular"/>
                    </a:rPr>
                    <a:t>주변 환경데이터</a:t>
                  </a:r>
                </a:p>
                <a:p>
                  <a:pPr lvl="0">
                    <a:defRPr/>
                  </a:pPr>
                  <a:r>
                    <a:rPr lang="ko-KR" altLang="en-US">
                      <a:solidFill>
                        <a:schemeClr val="bg1"/>
                      </a:solidFill>
                      <a:latin typeface="포천 오성과 한음 Regular"/>
                      <a:ea typeface="포천 오성과 한음 Regular"/>
                    </a:rPr>
                    <a:t>제공</a:t>
                  </a:r>
                  <a:r>
                    <a:rPr lang="en-US" altLang="ko-KR">
                      <a:solidFill>
                        <a:schemeClr val="bg1"/>
                      </a:solidFill>
                      <a:latin typeface="포천 오성과 한음 Regular"/>
                      <a:ea typeface="포천 오성과 한음 Regular"/>
                    </a:rPr>
                    <a:t>(</a:t>
                  </a:r>
                  <a:r>
                    <a:rPr lang="ko-KR" altLang="en-US">
                      <a:solidFill>
                        <a:schemeClr val="bg1"/>
                      </a:solidFill>
                      <a:latin typeface="포천 오성과 한음 Regular"/>
                      <a:ea typeface="포천 오성과 한음 Regular"/>
                    </a:rPr>
                    <a:t>도트매트릭스</a:t>
                  </a:r>
                  <a:r>
                    <a:rPr lang="en-US" altLang="ko-KR">
                      <a:solidFill>
                        <a:schemeClr val="bg1"/>
                      </a:solidFill>
                      <a:latin typeface="포천 오성과 한음 Regular"/>
                      <a:ea typeface="포천 오성과 한음 Regular"/>
                    </a:rPr>
                    <a:t>)</a:t>
                  </a:r>
                </a:p>
              </p:txBody>
            </p:sp>
            <p:grpSp>
              <p:nvGrpSpPr>
                <p:cNvPr id="111" name="그룹 110"/>
                <p:cNvGrpSpPr/>
                <p:nvPr/>
              </p:nvGrpSpPr>
              <p:grpSpPr>
                <a:xfrm>
                  <a:off x="-14174" y="481936"/>
                  <a:ext cx="9158174" cy="5904325"/>
                  <a:chOff x="-14174" y="481936"/>
                  <a:chExt cx="9158174" cy="5904325"/>
                </a:xfrm>
              </p:grpSpPr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043566" y="4593972"/>
                    <a:ext cx="2064875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2000" b="1">
                        <a:solidFill>
                          <a:schemeClr val="bg1"/>
                        </a:solidFill>
                        <a:latin typeface="포천 오성과 한음 Regular"/>
                        <a:ea typeface="포천 오성과 한음 Regular"/>
                      </a:rPr>
                      <a:t>스마트스케줄러</a:t>
                    </a:r>
                    <a:endParaRPr lang="en-US" altLang="ko-KR" sz="2000" b="1">
                      <a:solidFill>
                        <a:schemeClr val="bg1"/>
                      </a:solidFill>
                      <a:latin typeface="포천 오성과 한음 Regular"/>
                      <a:ea typeface="포천 오성과 한음 Regular"/>
                    </a:endParaRPr>
                  </a:p>
                </p:txBody>
              </p:sp>
              <p:sp>
                <p:nvSpPr>
                  <p:cNvPr id="113" name="직사각형 112"/>
                  <p:cNvSpPr/>
                  <p:nvPr/>
                </p:nvSpPr>
                <p:spPr>
                  <a:xfrm>
                    <a:off x="6858004" y="2420170"/>
                    <a:ext cx="2285996" cy="2119994"/>
                  </a:xfrm>
                  <a:prstGeom prst="rect">
                    <a:avLst/>
                  </a:prstGeom>
                  <a:noFill/>
                  <a:ln w="254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포천 오성과 한음 Regular"/>
                      <a:ea typeface="포천 오성과 한음 Regular"/>
                    </a:endParaRPr>
                  </a:p>
                </p:txBody>
              </p:sp>
              <p:grpSp>
                <p:nvGrpSpPr>
                  <p:cNvPr id="114" name="그룹 113"/>
                  <p:cNvGrpSpPr/>
                  <p:nvPr/>
                </p:nvGrpSpPr>
                <p:grpSpPr>
                  <a:xfrm>
                    <a:off x="-14174" y="481936"/>
                    <a:ext cx="8566617" cy="5904325"/>
                    <a:chOff x="-14174" y="481936"/>
                    <a:chExt cx="8566617" cy="5904325"/>
                  </a:xfrm>
                </p:grpSpPr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1173243" y="4739093"/>
                      <a:ext cx="2085491" cy="904217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안드로이드에게 환경데이터송신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(WiFi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를 통해 전송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)</a:t>
                      </a:r>
                    </a:p>
                  </p:txBody>
                </p: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3859173" y="481936"/>
                      <a:ext cx="1464506" cy="646331"/>
                      <a:chOff x="3982293" y="518724"/>
                      <a:chExt cx="1464506" cy="646331"/>
                    </a:xfrm>
                  </p:grpSpPr>
                  <p:sp>
                    <p:nvSpPr>
                      <p:cNvPr id="145" name="직사각형 144"/>
                      <p:cNvSpPr/>
                      <p:nvPr/>
                    </p:nvSpPr>
                    <p:spPr>
                      <a:xfrm>
                        <a:off x="3982293" y="518724"/>
                        <a:ext cx="1464506" cy="64633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ko-KR" altLang="en-US">
                          <a:latin typeface="포천 오성과 한음 Regular"/>
                          <a:ea typeface="포천 오성과 한음 Regular"/>
                        </a:endParaRPr>
                      </a:p>
                    </p:txBody>
                  </p:sp>
                  <p:sp>
                    <p:nvSpPr>
                      <p:cNvPr id="146" name="TextBox 145"/>
                      <p:cNvSpPr txBox="1"/>
                      <p:nvPr/>
                    </p:nvSpPr>
                    <p:spPr>
                      <a:xfrm>
                        <a:off x="4162080" y="605498"/>
                        <a:ext cx="1104932" cy="445451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>
                          <a:defRPr/>
                        </a:pPr>
                        <a:r>
                          <a:rPr lang="ko-KR" altLang="en-US" sz="2400">
                            <a:solidFill>
                              <a:schemeClr val="bg1"/>
                            </a:solidFill>
                            <a:latin typeface="포천 오성과 한음 Regular"/>
                            <a:ea typeface="포천 오성과 한음 Regular"/>
                          </a:rPr>
                          <a:t>사용자</a:t>
                        </a:r>
                        <a:endParaRPr lang="en-US" altLang="ko-KR" sz="2400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endParaRPr>
                      </a:p>
                    </p:txBody>
                  </p:sp>
                </p:grp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1486027" y="1166122"/>
                      <a:ext cx="1647398" cy="64633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안드로이드를 통해 일정등록</a:t>
                      </a:r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5314046" y="5057415"/>
                      <a:ext cx="2792515" cy="64633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TCP/IP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 프로토콜을 통해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데이터 전송</a:t>
                      </a:r>
                      <a:endParaRPr lang="en-US" altLang="ko-KR">
                        <a:solidFill>
                          <a:schemeClr val="bg1"/>
                        </a:solidFill>
                        <a:latin typeface="포천 오성과 한음 Regular"/>
                        <a:ea typeface="포천 오성과 한음 Regular"/>
                      </a:endParaRPr>
                    </a:p>
                  </p:txBody>
                </p:sp>
                <p:cxnSp>
                  <p:nvCxnSpPr>
                    <p:cNvPr id="119" name="직선 화살표 연결선 118"/>
                    <p:cNvCxnSpPr/>
                    <p:nvPr/>
                  </p:nvCxnSpPr>
                  <p:spPr>
                    <a:xfrm flipV="1">
                      <a:off x="4927929" y="3505679"/>
                      <a:ext cx="1644831" cy="2027813"/>
                    </a:xfrm>
                    <a:prstGeom prst="straightConnector1">
                      <a:avLst/>
                    </a:prstGeom>
                    <a:ln w="254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0" name="그룹 119"/>
                    <p:cNvGrpSpPr/>
                    <p:nvPr/>
                  </p:nvGrpSpPr>
                  <p:grpSpPr>
                    <a:xfrm>
                      <a:off x="-14174" y="2010076"/>
                      <a:ext cx="2025686" cy="2392351"/>
                      <a:chOff x="-18120" y="2333807"/>
                      <a:chExt cx="2025686" cy="2392351"/>
                    </a:xfrm>
                  </p:grpSpPr>
                  <p:grpSp>
                    <p:nvGrpSpPr>
                      <p:cNvPr id="138" name="그룹 137"/>
                      <p:cNvGrpSpPr/>
                      <p:nvPr/>
                    </p:nvGrpSpPr>
                    <p:grpSpPr>
                      <a:xfrm>
                        <a:off x="-18120" y="2821842"/>
                        <a:ext cx="2025686" cy="1904316"/>
                        <a:chOff x="-18120" y="2821842"/>
                        <a:chExt cx="2025686" cy="1904316"/>
                      </a:xfrm>
                    </p:grpSpPr>
                    <p:sp>
                      <p:nvSpPr>
                        <p:cNvPr id="140" name="TextBox 139"/>
                        <p:cNvSpPr txBox="1"/>
                        <p:nvPr/>
                      </p:nvSpPr>
                      <p:spPr>
                        <a:xfrm>
                          <a:off x="-18120" y="3968528"/>
                          <a:ext cx="1985439" cy="63643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lvl="0">
                            <a:defRPr/>
                          </a:pPr>
                          <a:r>
                            <a:rPr lang="ko-KR" altLang="en-US">
                              <a:solidFill>
                                <a:schemeClr val="bg1"/>
                              </a:solidFill>
                              <a:latin typeface="포천 오성과 한음 Regular"/>
                              <a:ea typeface="포천 오성과 한음 Regular"/>
                            </a:rPr>
                            <a:t>주변 환경 데이터</a:t>
                          </a:r>
                          <a:r>
                            <a:rPr lang="en-US" altLang="ko-KR">
                              <a:solidFill>
                                <a:schemeClr val="bg1"/>
                              </a:solidFill>
                              <a:latin typeface="포천 오성과 한음 Regular"/>
                              <a:ea typeface="포천 오성과 한음 Regular"/>
                            </a:rPr>
                            <a:t>(</a:t>
                          </a:r>
                          <a:r>
                            <a:rPr lang="ko-KR" altLang="en-US">
                              <a:solidFill>
                                <a:schemeClr val="bg1"/>
                              </a:solidFill>
                              <a:latin typeface="포천 오성과 한음 Regular"/>
                              <a:ea typeface="포천 오성과 한음 Regular"/>
                            </a:rPr>
                            <a:t>날씨</a:t>
                          </a:r>
                          <a:r>
                            <a:rPr lang="en-US" altLang="ko-KR">
                              <a:solidFill>
                                <a:schemeClr val="bg1"/>
                              </a:solidFill>
                              <a:latin typeface="포천 오성과 한음 Regular"/>
                              <a:ea typeface="포천 오성과 한음 Regular"/>
                            </a:rPr>
                            <a:t>, </a:t>
                          </a:r>
                          <a:r>
                            <a:rPr lang="ko-KR" altLang="en-US">
                              <a:solidFill>
                                <a:schemeClr val="bg1"/>
                              </a:solidFill>
                              <a:latin typeface="포천 오성과 한음 Regular"/>
                              <a:ea typeface="포천 오성과 한음 Regular"/>
                            </a:rPr>
                            <a:t>교통 등</a:t>
                          </a:r>
                          <a:r>
                            <a:rPr lang="en-US" altLang="ko-KR">
                              <a:solidFill>
                                <a:schemeClr val="bg1"/>
                              </a:solidFill>
                              <a:latin typeface="포천 오성과 한음 Regular"/>
                              <a:ea typeface="포천 오성과 한음 Regular"/>
                            </a:rPr>
                            <a:t>)</a:t>
                          </a:r>
                          <a:endParaRPr lang="ko-KR" altLang="en-US">
                            <a:solidFill>
                              <a:schemeClr val="bg1"/>
                            </a:solidFill>
                            <a:latin typeface="포천 오성과 한음 Regular"/>
                            <a:ea typeface="포천 오성과 한음 Regular"/>
                          </a:endParaRPr>
                        </a:p>
                      </p:txBody>
                    </p:sp>
                    <p:grpSp>
                      <p:nvGrpSpPr>
                        <p:cNvPr id="141" name="그룹 140"/>
                        <p:cNvGrpSpPr/>
                        <p:nvPr/>
                      </p:nvGrpSpPr>
                      <p:grpSpPr>
                        <a:xfrm>
                          <a:off x="-8658" y="2821842"/>
                          <a:ext cx="2016224" cy="1904316"/>
                          <a:chOff x="-8658" y="2821842"/>
                          <a:chExt cx="2016224" cy="1904316"/>
                        </a:xfrm>
                      </p:grpSpPr>
                      <p:sp>
                        <p:nvSpPr>
                          <p:cNvPr id="142" name="직사각형 141"/>
                          <p:cNvSpPr/>
                          <p:nvPr/>
                        </p:nvSpPr>
                        <p:spPr>
                          <a:xfrm>
                            <a:off x="-8658" y="2821842"/>
                            <a:ext cx="1997064" cy="1904316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>
                              <a:defRPr/>
                            </a:pPr>
                            <a:endParaRPr lang="ko-KR" altLang="en-US">
                              <a:latin typeface="포천 오성과 한음 Regular"/>
                              <a:ea typeface="포천 오성과 한음 Regular"/>
                            </a:endParaRPr>
                          </a:p>
                        </p:txBody>
                      </p:sp>
                      <p:cxnSp>
                        <p:nvCxnSpPr>
                          <p:cNvPr id="143" name="직선 연결선 142"/>
                          <p:cNvCxnSpPr/>
                          <p:nvPr/>
                        </p:nvCxnSpPr>
                        <p:spPr>
                          <a:xfrm>
                            <a:off x="-8658" y="3787197"/>
                            <a:ext cx="2016224" cy="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4" name="TextBox 143"/>
                          <p:cNvSpPr txBox="1"/>
                          <p:nvPr/>
                        </p:nvSpPr>
                        <p:spPr>
                          <a:xfrm>
                            <a:off x="142189" y="2956721"/>
                            <a:ext cx="1861124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lvl="0">
                              <a:defRPr/>
                            </a:pPr>
                            <a:r>
                              <a:rPr lang="ko-KR" altLang="en-US">
                                <a:solidFill>
                                  <a:schemeClr val="bg1"/>
                                </a:solidFill>
                                <a:latin typeface="포천 오성과 한음 Regular"/>
                                <a:ea typeface="포천 오성과 한음 Regular"/>
                              </a:rPr>
                              <a:t>사용자의 </a:t>
                            </a:r>
                          </a:p>
                          <a:p>
                            <a:pPr lvl="0">
                              <a:defRPr/>
                            </a:pPr>
                            <a:r>
                              <a:rPr lang="ko-KR" altLang="en-US">
                                <a:solidFill>
                                  <a:schemeClr val="bg1"/>
                                </a:solidFill>
                                <a:latin typeface="포천 오성과 한음 Regular"/>
                                <a:ea typeface="포천 오성과 한음 Regular"/>
                              </a:rPr>
                              <a:t>개인일정데이터</a:t>
                            </a:r>
                            <a:endParaRPr lang="en-US" altLang="ko-KR">
                              <a:solidFill>
                                <a:schemeClr val="bg1"/>
                              </a:solidFill>
                              <a:latin typeface="포천 오성과 한음 Regular"/>
                              <a:ea typeface="포천 오성과 한음 Regular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39" name="TextBox 138"/>
                      <p:cNvSpPr txBox="1"/>
                      <p:nvPr/>
                    </p:nvSpPr>
                    <p:spPr>
                      <a:xfrm>
                        <a:off x="252277" y="2333807"/>
                        <a:ext cx="154480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>
                          <a:defRPr/>
                        </a:pPr>
                        <a:r>
                          <a:rPr lang="ko-KR" altLang="en-US" sz="2000" b="1">
                            <a:solidFill>
                              <a:schemeClr val="bg1"/>
                            </a:solidFill>
                            <a:latin typeface="포천 오성과 한음 Regular"/>
                            <a:ea typeface="포천 오성과 한음 Regular"/>
                          </a:rPr>
                          <a:t>안드로이드</a:t>
                        </a:r>
                        <a:endParaRPr lang="en-US" altLang="ko-KR" sz="2000" b="1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endParaRPr>
                      </a:p>
                    </p:txBody>
                  </p:sp>
                </p:grpSp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2896695" y="2220745"/>
                      <a:ext cx="1892496" cy="9079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사용자에게 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개인일정과 주변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환경데이터제공</a:t>
                      </a:r>
                    </a:p>
                  </p:txBody>
                </p:sp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6025113" y="980753"/>
                      <a:ext cx="2527330" cy="64633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사용자등록정보 인식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(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생체정보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or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동작정보</a:t>
                      </a:r>
                      <a:r>
                        <a:rPr lang="en-US" altLang="ko-KR">
                          <a:latin typeface="포천 오성과 한음 Regular"/>
                          <a:ea typeface="포천 오성과 한음 Regular"/>
                        </a:rPr>
                        <a:t>)</a:t>
                      </a:r>
                      <a:endParaRPr lang="ko-KR" altLang="en-US">
                        <a:latin typeface="포천 오성과 한음 Regular"/>
                        <a:ea typeface="포천 오성과 한음 Regular"/>
                      </a:endParaRPr>
                    </a:p>
                  </p:txBody>
                </p:sp>
                <p:cxnSp>
                  <p:nvCxnSpPr>
                    <p:cNvPr id="123" name="직선 연결선 122"/>
                    <p:cNvCxnSpPr/>
                    <p:nvPr/>
                  </p:nvCxnSpPr>
                  <p:spPr>
                    <a:xfrm>
                      <a:off x="7747440" y="2430693"/>
                      <a:ext cx="0" cy="1040064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4" name="TextBox 123"/>
                    <p:cNvSpPr txBox="1"/>
                    <p:nvPr/>
                  </p:nvSpPr>
                  <p:spPr>
                    <a:xfrm>
                      <a:off x="6858004" y="2638115"/>
                      <a:ext cx="8894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개인화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서비스</a:t>
                      </a:r>
                      <a:endParaRPr lang="en-US" altLang="ko-KR">
                        <a:solidFill>
                          <a:schemeClr val="bg1"/>
                        </a:solidFill>
                        <a:latin typeface="포천 오성과 한음 Regular"/>
                        <a:ea typeface="포천 오성과 한음 Regular"/>
                      </a:endParaRPr>
                    </a:p>
                  </p:txBody>
                </p:sp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4237939" y="1404160"/>
                      <a:ext cx="1591272" cy="646331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해당사용자의 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데이터제공</a:t>
                      </a:r>
                    </a:p>
                  </p:txBody>
                </p:sp>
                <p:cxnSp>
                  <p:nvCxnSpPr>
                    <p:cNvPr id="126" name="연결선: 꺾임 125"/>
                    <p:cNvCxnSpPr/>
                    <p:nvPr/>
                  </p:nvCxnSpPr>
                  <p:spPr>
                    <a:xfrm>
                      <a:off x="2007259" y="2956156"/>
                      <a:ext cx="4253" cy="966353"/>
                    </a:xfrm>
                    <a:prstGeom prst="bentConnector3">
                      <a:avLst>
                        <a:gd name="adj1" fmla="val 5475029"/>
                      </a:avLst>
                    </a:prstGeom>
                    <a:ln w="254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연결선: 꺾임 126"/>
                    <p:cNvCxnSpPr/>
                    <p:nvPr/>
                  </p:nvCxnSpPr>
                  <p:spPr>
                    <a:xfrm rot="10800000" flipH="1" flipV="1">
                      <a:off x="6812071" y="3050646"/>
                      <a:ext cx="21091" cy="910067"/>
                    </a:xfrm>
                    <a:prstGeom prst="bentConnector4">
                      <a:avLst>
                        <a:gd name="adj1" fmla="val -1083875"/>
                        <a:gd name="adj2" fmla="val 100902"/>
                      </a:avLst>
                    </a:prstGeom>
                    <a:ln w="254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직선 화살표 연결선 127"/>
                    <p:cNvCxnSpPr/>
                    <p:nvPr/>
                  </p:nvCxnSpPr>
                  <p:spPr>
                    <a:xfrm flipH="1">
                      <a:off x="2246569" y="805102"/>
                      <a:ext cx="1612604" cy="2320356"/>
                    </a:xfrm>
                    <a:prstGeom prst="straightConnector1">
                      <a:avLst/>
                    </a:prstGeom>
                    <a:ln w="25400">
                      <a:solidFill>
                        <a:srgbClr val="0070C0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직선 화살표 연결선 128"/>
                    <p:cNvCxnSpPr/>
                    <p:nvPr/>
                  </p:nvCxnSpPr>
                  <p:spPr>
                    <a:xfrm>
                      <a:off x="5323679" y="805102"/>
                      <a:ext cx="1509483" cy="1827888"/>
                    </a:xfrm>
                    <a:prstGeom prst="straightConnector1">
                      <a:avLst/>
                    </a:prstGeom>
                    <a:ln w="25400">
                      <a:solidFill>
                        <a:srgbClr val="0070C0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0" name="그룹 129"/>
                    <p:cNvGrpSpPr/>
                    <p:nvPr/>
                  </p:nvGrpSpPr>
                  <p:grpSpPr>
                    <a:xfrm>
                      <a:off x="3038947" y="5210326"/>
                      <a:ext cx="2792524" cy="1175935"/>
                      <a:chOff x="3420314" y="5357439"/>
                      <a:chExt cx="2792524" cy="1175935"/>
                    </a:xfrm>
                  </p:grpSpPr>
                  <p:grpSp>
                    <p:nvGrpSpPr>
                      <p:cNvPr id="133" name="그룹 132"/>
                      <p:cNvGrpSpPr/>
                      <p:nvPr/>
                    </p:nvGrpSpPr>
                    <p:grpSpPr>
                      <a:xfrm>
                        <a:off x="4323856" y="5357439"/>
                        <a:ext cx="985440" cy="646331"/>
                        <a:chOff x="4174696" y="5909891"/>
                        <a:chExt cx="985440" cy="646331"/>
                      </a:xfrm>
                    </p:grpSpPr>
                    <p:sp>
                      <p:nvSpPr>
                        <p:cNvPr id="136" name="직사각형 135"/>
                        <p:cNvSpPr/>
                        <p:nvPr/>
                      </p:nvSpPr>
                      <p:spPr>
                        <a:xfrm>
                          <a:off x="4174696" y="5909891"/>
                          <a:ext cx="985440" cy="646331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ko-KR" altLang="en-US">
                            <a:latin typeface="포천 오성과 한음 Regular"/>
                            <a:ea typeface="포천 오성과 한음 Regular"/>
                          </a:endParaRPr>
                        </a:p>
                      </p:txBody>
                    </p:sp>
                    <p:sp>
                      <p:nvSpPr>
                        <p:cNvPr id="137" name="TextBox 136"/>
                        <p:cNvSpPr txBox="1"/>
                        <p:nvPr/>
                      </p:nvSpPr>
                      <p:spPr>
                        <a:xfrm>
                          <a:off x="4270225" y="5993751"/>
                          <a:ext cx="857217" cy="4443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lvl="0">
                            <a:defRPr/>
                          </a:pPr>
                          <a:r>
                            <a:rPr lang="ko-KR" altLang="en-US" sz="2400">
                              <a:solidFill>
                                <a:schemeClr val="bg1"/>
                              </a:solidFill>
                              <a:latin typeface="포천 오성과 한음 Regular"/>
                              <a:ea typeface="포천 오성과 한음 Regular"/>
                            </a:rPr>
                            <a:t>서버</a:t>
                          </a:r>
                          <a:endParaRPr lang="en-US" altLang="ko-KR" sz="2400">
                            <a:solidFill>
                              <a:schemeClr val="bg1"/>
                            </a:solidFill>
                            <a:latin typeface="포천 오성과 한음 Regular"/>
                            <a:ea typeface="포천 오성과 한음 Regular"/>
                          </a:endParaRPr>
                        </a:p>
                      </p:txBody>
                    </p:sp>
                  </p:grpSp>
                  <p:sp>
                    <p:nvSpPr>
                      <p:cNvPr id="134" name="TextBox 133"/>
                      <p:cNvSpPr txBox="1"/>
                      <p:nvPr/>
                    </p:nvSpPr>
                    <p:spPr>
                      <a:xfrm>
                        <a:off x="3420314" y="6174024"/>
                        <a:ext cx="2792524" cy="3593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70C0"/>
                        </a:solidFill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>
                          <a:defRPr/>
                        </a:pPr>
                        <a:r>
                          <a:rPr lang="en-US" altLang="ko-KR">
                            <a:solidFill>
                              <a:schemeClr val="bg1"/>
                            </a:solidFill>
                            <a:latin typeface="포천 오성과 한음 Regular"/>
                            <a:ea typeface="포천 오성과 한음 Regular"/>
                          </a:rPr>
                          <a:t>Node-js</a:t>
                        </a:r>
                        <a:r>
                          <a:rPr lang="ko-KR" altLang="en-US">
                            <a:solidFill>
                              <a:schemeClr val="bg1"/>
                            </a:solidFill>
                            <a:latin typeface="포천 오성과 한음 Regular"/>
                            <a:ea typeface="포천 오성과 한음 Regular"/>
                          </a:rPr>
                          <a:t>를 통해 구현</a:t>
                        </a:r>
                      </a:p>
                    </p:txBody>
                  </p:sp>
                  <p:cxnSp>
                    <p:nvCxnSpPr>
                      <p:cNvPr id="135" name="직선 연결선 134"/>
                      <p:cNvCxnSpPr/>
                      <p:nvPr/>
                    </p:nvCxnSpPr>
                    <p:spPr>
                      <a:xfrm>
                        <a:off x="4816576" y="6003770"/>
                        <a:ext cx="0" cy="170254"/>
                      </a:xfrm>
                      <a:prstGeom prst="line">
                        <a:avLst/>
                      </a:prstGeom>
                      <a:ln w="25400">
                        <a:solidFill>
                          <a:srgbClr val="0070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1" name="직선 화살표 연결선 130"/>
                    <p:cNvCxnSpPr/>
                    <p:nvPr/>
                  </p:nvCxnSpPr>
                  <p:spPr>
                    <a:xfrm flipH="1" flipV="1">
                      <a:off x="2248683" y="3489946"/>
                      <a:ext cx="1693806" cy="2043546"/>
                    </a:xfrm>
                    <a:prstGeom prst="straightConnector1">
                      <a:avLst/>
                    </a:prstGeom>
                    <a:ln w="25400">
                      <a:solidFill>
                        <a:srgbClr val="0070C0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2" name="TextBox 131"/>
                    <p:cNvSpPr txBox="1"/>
                    <p:nvPr/>
                  </p:nvSpPr>
                  <p:spPr>
                    <a:xfrm>
                      <a:off x="2915675" y="3625510"/>
                      <a:ext cx="1923304" cy="63667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포천 오성과 한음 Regular"/>
                          <a:ea typeface="포천 오성과 한음 Regular"/>
                        </a:rPr>
                        <a:t>서버에게 사용자 일정데이터 송신</a:t>
                      </a:r>
                    </a:p>
                  </p:txBody>
                </p:sp>
              </p:grp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0437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6088" y="813283"/>
          <a:ext cx="8791172" cy="566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9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7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a타이틀고딕1"/>
                          <a:ea typeface="a타이틀고딕1"/>
                        </a:rPr>
                        <a:t>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a타이틀고딕1"/>
                          <a:ea typeface="a타이틀고딕1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a타이틀고딕1"/>
                          <a:ea typeface="a타이틀고딕1"/>
                        </a:rPr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4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a타이틀고딕1"/>
                        <a:ea typeface="a타이틀고딕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latin typeface="a타이틀고딕1"/>
                        <a:ea typeface="a타이틀고딕1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>
                        <a:latin typeface="a타이틀고딕1"/>
                        <a:ea typeface="a타이틀고딕1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타이틀고딕1"/>
                          <a:ea typeface="a타이틀고딕1"/>
                        </a:rPr>
                        <a:t>Node-js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latin typeface="a타이틀고딕1"/>
                        <a:ea typeface="a타이틀고딕1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>
                        <a:latin typeface="a타이틀고딕1"/>
                        <a:ea typeface="a타이틀고딕1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타이틀고딕1"/>
                          <a:ea typeface="a타이틀고딕1"/>
                        </a:rPr>
                        <a:t>node red</a:t>
                      </a:r>
                      <a:r>
                        <a:rPr lang="ko-KR" altLang="en-US">
                          <a:latin typeface="a타이틀고딕1"/>
                          <a:ea typeface="a타이틀고딕1"/>
                        </a:rPr>
                        <a:t>를 사용하려고 했으나 정보가 너무없어 </a:t>
                      </a:r>
                      <a:r>
                        <a:rPr lang="en-US" altLang="ko-KR">
                          <a:latin typeface="a타이틀고딕1"/>
                          <a:ea typeface="a타이틀고딕1"/>
                        </a:rPr>
                        <a:t>node.js</a:t>
                      </a:r>
                      <a:r>
                        <a:rPr lang="ko-KR" altLang="en-US">
                          <a:latin typeface="a타이틀고딕1"/>
                          <a:ea typeface="a타이틀고딕1"/>
                        </a:rPr>
                        <a:t>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4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a타이틀고딕1"/>
                        <a:ea typeface="a타이틀고딕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latin typeface="a타이틀고딕1"/>
                        <a:ea typeface="a타이틀고딕1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>
                        <a:latin typeface="a타이틀고딕1"/>
                        <a:ea typeface="a타이틀고딕1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타이틀고딕1"/>
                          <a:ea typeface="a타이틀고딕1"/>
                        </a:rPr>
                        <a:t>Open-API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latin typeface="a타이틀고딕1"/>
                        <a:ea typeface="a타이틀고딕1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>
                        <a:latin typeface="a타이틀고딕1"/>
                        <a:ea typeface="a타이틀고딕1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a타이틀고딕1"/>
                          <a:ea typeface="a타이틀고딕1"/>
                        </a:rPr>
                        <a:t>환경데이터</a:t>
                      </a:r>
                      <a:r>
                        <a:rPr lang="en-US" altLang="ko-KR">
                          <a:latin typeface="a타이틀고딕1"/>
                          <a:ea typeface="a타이틀고딕1"/>
                        </a:rPr>
                        <a:t>, </a:t>
                      </a:r>
                      <a:r>
                        <a:rPr lang="ko-KR" altLang="en-US">
                          <a:latin typeface="a타이틀고딕1"/>
                          <a:ea typeface="a타이틀고딕1"/>
                        </a:rPr>
                        <a:t>일정정보를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a타이틀고딕1"/>
                          <a:ea typeface="a타이틀고딕1"/>
                        </a:rPr>
                        <a:t>전송하는 프로토콜</a:t>
                      </a:r>
                      <a:endParaRPr lang="en-US" altLang="ko-KR">
                        <a:latin typeface="a타이틀고딕1"/>
                        <a:ea typeface="a타이틀고딕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4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a타이틀고딕1"/>
                        <a:ea typeface="a타이틀고딕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latin typeface="a타이틀고딕1"/>
                        <a:ea typeface="a타이틀고딕1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>
                        <a:latin typeface="a타이틀고딕1"/>
                        <a:ea typeface="a타이틀고딕1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타이틀고딕1"/>
                          <a:ea typeface="a타이틀고딕1"/>
                        </a:rPr>
                        <a:t>Google</a:t>
                      </a:r>
                      <a:r>
                        <a:rPr lang="ko-KR" altLang="en-US">
                          <a:latin typeface="a타이틀고딕1"/>
                          <a:ea typeface="a타이틀고딕1"/>
                        </a:rPr>
                        <a:t> </a:t>
                      </a:r>
                      <a:r>
                        <a:rPr lang="en-US" altLang="ko-KR">
                          <a:latin typeface="a타이틀고딕1"/>
                          <a:ea typeface="a타이틀고딕1"/>
                        </a:rPr>
                        <a:t>Calender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latin typeface="a타이틀고딕1"/>
                        <a:ea typeface="a타이틀고딕1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>
                        <a:latin typeface="a타이틀고딕1"/>
                        <a:ea typeface="a타이틀고딕1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a타이틀고딕1"/>
                          <a:ea typeface="a타이틀고딕1"/>
                        </a:rPr>
                        <a:t>강력한 확장성</a:t>
                      </a:r>
                      <a:r>
                        <a:rPr lang="en-US" altLang="ko-KR">
                          <a:latin typeface="a타이틀고딕1"/>
                          <a:ea typeface="a타이틀고딕1"/>
                        </a:rPr>
                        <a:t> </a:t>
                      </a:r>
                      <a:r>
                        <a:rPr lang="ko-KR" altLang="en-US">
                          <a:latin typeface="a타이틀고딕1"/>
                          <a:ea typeface="a타이틀고딕1"/>
                        </a:rPr>
                        <a:t>및 접근성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a타이틀고딕1"/>
                          <a:ea typeface="a타이틀고딕1"/>
                        </a:rPr>
                        <a:t>스케쥴러 테스팅 목적</a:t>
                      </a:r>
                      <a:endParaRPr lang="en-US" altLang="ko-KR">
                        <a:latin typeface="a타이틀고딕1"/>
                        <a:ea typeface="a타이틀고딕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1642" y="1376772"/>
            <a:ext cx="1656184" cy="16561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9783" y="3140968"/>
            <a:ext cx="1507104" cy="1507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6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7" name="TextBox 16"/>
            <p:cNvSpPr txBox="1"/>
            <p:nvPr/>
          </p:nvSpPr>
          <p:spPr>
            <a:xfrm>
              <a:off x="7034217" y="306017"/>
              <a:ext cx="1838471" cy="19315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9985" y="4876669"/>
            <a:ext cx="1507104" cy="15071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61F32F-E7F5-4C81-B3BD-40099B8219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609020"/>
            <a:ext cx="792000" cy="792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CC6B88FD-7910-437C-A1BF-6FC6B4BF3FD0}"/>
              </a:ext>
            </a:extLst>
          </p:cNvPr>
          <p:cNvSpPr/>
          <p:nvPr/>
        </p:nvSpPr>
        <p:spPr>
          <a:xfrm flipH="1">
            <a:off x="4946931" y="1388974"/>
            <a:ext cx="2052228" cy="2159941"/>
          </a:xfrm>
          <a:prstGeom prst="bentArrow">
            <a:avLst>
              <a:gd name="adj1" fmla="val 14435"/>
              <a:gd name="adj2" fmla="val 25000"/>
              <a:gd name="adj3" fmla="val 25000"/>
              <a:gd name="adj4" fmla="val 40994"/>
            </a:avLst>
          </a:prstGeom>
          <a:solidFill>
            <a:srgbClr val="FF0000">
              <a:alpha val="9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B05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804D25-4257-4071-A473-234D3EAC6E6E}"/>
              </a:ext>
            </a:extLst>
          </p:cNvPr>
          <p:cNvGrpSpPr/>
          <p:nvPr/>
        </p:nvGrpSpPr>
        <p:grpSpPr>
          <a:xfrm>
            <a:off x="6372200" y="1124786"/>
            <a:ext cx="2318833" cy="656354"/>
            <a:chOff x="6578413" y="864433"/>
            <a:chExt cx="2318833" cy="6563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7182F7E-B2C7-4A87-AABD-DB0925BEB527}"/>
                </a:ext>
              </a:extLst>
            </p:cNvPr>
            <p:cNvSpPr/>
            <p:nvPr/>
          </p:nvSpPr>
          <p:spPr>
            <a:xfrm>
              <a:off x="6578413" y="864433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1ABFC5-954E-405E-A4F7-1862299606A6}"/>
                </a:ext>
              </a:extLst>
            </p:cNvPr>
            <p:cNvSpPr txBox="1"/>
            <p:nvPr/>
          </p:nvSpPr>
          <p:spPr>
            <a:xfrm>
              <a:off x="6668308" y="981260"/>
              <a:ext cx="213904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bg1"/>
                  </a:solidFill>
                </a:rPr>
                <a:t>일정정보 등록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714451" y="2494637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&lt;SERVER&gt;</a:t>
            </a:r>
            <a:endParaRPr lang="ko-KR" altLang="en-US" b="1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5985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088" y="180013"/>
            <a:ext cx="363593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Ⅱ. </a:t>
            </a:r>
            <a:r>
              <a:rPr lang="ko-KR" altLang="en-US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30"/>
              </a:rPr>
              <a:t>사용기술 및 중요기술 절차</a:t>
            </a:r>
            <a:endParaRPr lang="en-US" altLang="ko-KR" sz="1600" b="1" spc="304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/>
              <a:ea typeface="-윤고딕340"/>
            </a:endParaRPr>
          </a:p>
        </p:txBody>
      </p:sp>
      <p:grpSp>
        <p:nvGrpSpPr>
          <p:cNvPr id="34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35" name="TextBox 34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 기획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FAFADB-88E6-4F63-8559-1233D45B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491880" y="656692"/>
            <a:ext cx="1800000" cy="1812253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68F0F-3703-44E4-AAC1-38E9635C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6" t="12115" r="20984" b="13477"/>
          <a:stretch/>
        </p:blipFill>
        <p:spPr>
          <a:xfrm>
            <a:off x="6999159" y="4149120"/>
            <a:ext cx="1799999" cy="21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5C6CB-C538-4CCD-BCC3-111D57851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4509120"/>
            <a:ext cx="1800000" cy="1800000"/>
          </a:xfrm>
          <a:prstGeom prst="rect">
            <a:avLst/>
          </a:prstGeom>
          <a:ln w="25400">
            <a:solidFill>
              <a:srgbClr val="3B3838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19E19-8065-4C68-A529-A3761BC01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551723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C5F0BC-B274-4075-B72D-27EE44FC1A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3843322"/>
            <a:ext cx="720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3B3838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5A2B3D-B07B-4A5A-B9FF-289A5B4523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59" y="4680277"/>
            <a:ext cx="72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BE6B29D-E164-4E55-900E-20F1339B3E19}"/>
              </a:ext>
            </a:extLst>
          </p:cNvPr>
          <p:cNvSpPr/>
          <p:nvPr/>
        </p:nvSpPr>
        <p:spPr>
          <a:xfrm flipH="1">
            <a:off x="2501670" y="4869160"/>
            <a:ext cx="3780420" cy="900100"/>
          </a:xfrm>
          <a:prstGeom prst="rightArrow">
            <a:avLst>
              <a:gd name="adj1" fmla="val 33243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C886F57-50A8-47C6-AF9C-A8677029D985}"/>
              </a:ext>
            </a:extLst>
          </p:cNvPr>
          <p:cNvGrpSpPr/>
          <p:nvPr/>
        </p:nvGrpSpPr>
        <p:grpSpPr>
          <a:xfrm>
            <a:off x="3289161" y="5589240"/>
            <a:ext cx="2811464" cy="1575350"/>
            <a:chOff x="6578413" y="864433"/>
            <a:chExt cx="2318833" cy="94782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64B489D-200E-4749-8E2A-1B7DCD44563A}"/>
                </a:ext>
              </a:extLst>
            </p:cNvPr>
            <p:cNvSpPr/>
            <p:nvPr/>
          </p:nvSpPr>
          <p:spPr>
            <a:xfrm>
              <a:off x="6578413" y="864433"/>
              <a:ext cx="2318833" cy="6563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EFBA20-D339-4892-ABA5-B717A3F865E6}"/>
                </a:ext>
              </a:extLst>
            </p:cNvPr>
            <p:cNvSpPr txBox="1"/>
            <p:nvPr/>
          </p:nvSpPr>
          <p:spPr>
            <a:xfrm>
              <a:off x="6668308" y="981260"/>
              <a:ext cx="2139045" cy="83099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개인일정 확인을 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위해 사용자 인식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14451" y="2494637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&lt;SERVER&gt;</a:t>
            </a:r>
            <a:endParaRPr lang="ko-KR" altLang="en-US" b="1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372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344</Words>
  <Application>Microsoft Office PowerPoint</Application>
  <PresentationFormat>화면 슬라이드 쇼(4:3)</PresentationFormat>
  <Paragraphs>136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a타이틀고딕1</vt:lpstr>
      <vt:lpstr>나눔고딕 ExtraBold</vt:lpstr>
      <vt:lpstr>맑은 고딕</vt:lpstr>
      <vt:lpstr>빙그레체Ⅱ</vt:lpstr>
      <vt:lpstr>-윤고딕330</vt:lpstr>
      <vt:lpstr>-윤고딕340</vt:lpstr>
      <vt:lpstr>포천 오성과 한음 Regular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doublesk0810@gmail.com</cp:lastModifiedBy>
  <cp:revision>400</cp:revision>
  <dcterms:created xsi:type="dcterms:W3CDTF">2018-10-27T05:42:46Z</dcterms:created>
  <dcterms:modified xsi:type="dcterms:W3CDTF">2019-03-13T05:46:15Z</dcterms:modified>
  <cp:version>1000.0000.01</cp:version>
</cp:coreProperties>
</file>