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동욱 김" initials="동김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4597"/>
    <p:restoredTop sz="99884"/>
  </p:normalViewPr>
  <p:slideViewPr>
    <p:cSldViewPr>
      <p:cViewPr varScale="1">
        <p:scale>
          <a:sx n="100" d="100"/>
          <a:sy n="100" d="100"/>
        </p:scale>
        <p:origin x="1651" y="86"/>
      </p:cViewPr>
      <p:guideLst>
        <p:guide orient="horz" pos="2158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commentAuthors" Target="commentAuthors.xml"  /><Relationship Id="rId31" Type="http://schemas.openxmlformats.org/officeDocument/2006/relationships/presProps" Target="presProps.xml"  /><Relationship Id="rId32" Type="http://schemas.openxmlformats.org/officeDocument/2006/relationships/viewProps" Target="viewProps.xml"  /><Relationship Id="rId33" Type="http://schemas.openxmlformats.org/officeDocument/2006/relationships/theme" Target="theme/theme1.xml"  /><Relationship Id="rId34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5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14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15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16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서버가 지정된 알람 일정을 수정을 해주는 </a:t>
            </a:r>
            <a:r>
              <a:rPr lang="en-US" altLang="ko-KR"/>
              <a:t>update</a:t>
            </a:r>
            <a:r>
              <a:rPr lang="ko-KR" altLang="en-US"/>
              <a:t>이벤트의 추가는 구글에서 제공하는 </a:t>
            </a:r>
            <a:r>
              <a:rPr lang="en-US" altLang="ko-KR"/>
              <a:t>request</a:t>
            </a:r>
            <a:r>
              <a:rPr lang="ko-KR" altLang="en-US"/>
              <a:t>형식을 따랐습니다</a:t>
            </a:r>
            <a:r>
              <a:rPr lang="en-US" altLang="ko-KR"/>
              <a:t>. </a:t>
            </a:r>
            <a:r>
              <a:rPr lang="ko-KR" altLang="en-US"/>
              <a:t>캘린더 </a:t>
            </a:r>
            <a:r>
              <a:rPr lang="en-US" altLang="ko-KR"/>
              <a:t>id</a:t>
            </a:r>
            <a:r>
              <a:rPr lang="ko-KR" altLang="en-US"/>
              <a:t>와 이벤트의</a:t>
            </a:r>
            <a:r>
              <a:rPr lang="en-US" altLang="ko-KR"/>
              <a:t>id </a:t>
            </a:r>
            <a:r>
              <a:rPr lang="ko-KR" altLang="en-US"/>
              <a:t>그리고 바꿀 시간들과 일정 정보가 필요합니다</a:t>
            </a:r>
            <a:r>
              <a:rPr lang="en-US" altLang="ko-KR"/>
              <a:t>.</a:t>
            </a:r>
            <a:endParaRPr lang="en-US" altLang="ko-KR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그래서 우선 </a:t>
            </a:r>
            <a:r>
              <a:rPr lang="en-US" altLang="ko-KR"/>
              <a:t>resource</a:t>
            </a:r>
            <a:r>
              <a:rPr lang="ko-KR" altLang="en-US"/>
              <a:t>로 들어갈 형태를 만들어주고</a:t>
            </a:r>
            <a:r>
              <a:rPr lang="en-US" altLang="ko-KR"/>
              <a:t>, </a:t>
            </a:r>
            <a:r>
              <a:rPr lang="ko-KR" altLang="en-US"/>
              <a:t>안드로이드에서 수정을 원하는 날짜와 알람일정정보를 넣어줍니다</a:t>
            </a:r>
            <a:r>
              <a:rPr lang="en-US" altLang="ko-KR"/>
              <a:t>.</a:t>
            </a:r>
            <a:endParaRPr lang="en-US" altLang="ko-KR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그리고 리스트 이벤트로 수정하기 전 정보를 입력해 이벤트 </a:t>
            </a:r>
            <a:r>
              <a:rPr lang="en-US" altLang="ko-KR"/>
              <a:t>id</a:t>
            </a:r>
            <a:r>
              <a:rPr lang="ko-KR" altLang="en-US"/>
              <a:t>를 가져와주고</a:t>
            </a:r>
            <a:endParaRPr lang="ko-KR" altLang="en-US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이를 다시 </a:t>
            </a:r>
            <a:r>
              <a:rPr lang="en-US" altLang="ko-KR"/>
              <a:t>update</a:t>
            </a:r>
            <a:r>
              <a:rPr lang="ko-KR" altLang="en-US"/>
              <a:t>이벤트에 넣어주어 </a:t>
            </a:r>
            <a:r>
              <a:rPr lang="en-US" altLang="ko-KR"/>
              <a:t>request</a:t>
            </a:r>
            <a:r>
              <a:rPr lang="ko-KR" altLang="en-US"/>
              <a:t>를 완성했습니다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17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서버가 열려있는 </a:t>
            </a:r>
            <a:r>
              <a:rPr lang="en-US" altLang="ko-KR"/>
              <a:t>cmd</a:t>
            </a:r>
            <a:r>
              <a:rPr lang="ko-KR" altLang="en-US"/>
              <a:t>창과 가상 안드로이드 그리고 구글 캘린더의 모습입니다</a:t>
            </a:r>
            <a:r>
              <a:rPr lang="en-US" altLang="ko-KR"/>
              <a:t>.</a:t>
            </a:r>
            <a:endParaRPr lang="en-US" altLang="ko-KR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안드로이드에는 이와 같이 정보가 입력되어 있습니다</a:t>
            </a:r>
            <a:r>
              <a:rPr lang="en-US" altLang="ko-KR"/>
              <a:t>. insert</a:t>
            </a:r>
            <a:r>
              <a:rPr lang="ko-KR" altLang="en-US"/>
              <a:t>메시지는 안드로이드 식별</a:t>
            </a:r>
            <a:r>
              <a:rPr lang="en-US" altLang="ko-KR"/>
              <a:t>, </a:t>
            </a:r>
            <a:r>
              <a:rPr lang="ko-KR" altLang="en-US"/>
              <a:t>명령 정보</a:t>
            </a:r>
            <a:r>
              <a:rPr lang="en-US" altLang="ko-KR"/>
              <a:t>, </a:t>
            </a:r>
            <a:r>
              <a:rPr lang="ko-KR" altLang="en-US"/>
              <a:t>텍스트 정보 시간정보 순으로 저장되 있으며</a:t>
            </a:r>
            <a:r>
              <a:rPr lang="en-US" altLang="ko-KR"/>
              <a:t>,</a:t>
            </a:r>
            <a:endParaRPr lang="en-US" altLang="ko-KR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 update </a:t>
            </a:r>
            <a:r>
              <a:rPr lang="ko-KR" altLang="en-US"/>
              <a:t>메시지에는 기존 날짜와 일정정보 뿐만 아니라</a:t>
            </a:r>
            <a:r>
              <a:rPr lang="en-US" altLang="ko-KR"/>
              <a:t>, </a:t>
            </a:r>
            <a:r>
              <a:rPr lang="ko-KR" altLang="en-US"/>
              <a:t>수정할 날짜와 일정정보가 포합되어있습니다</a:t>
            </a:r>
            <a:r>
              <a:rPr lang="en-US" altLang="ko-KR"/>
              <a:t>. </a:t>
            </a:r>
            <a:r>
              <a:rPr lang="ko-KR" altLang="en-US"/>
              <a:t>그리고 이 정보를 서버에 전송하는것을 보겠습니다</a:t>
            </a:r>
            <a:r>
              <a:rPr lang="en-US" altLang="ko-KR"/>
              <a:t>.</a:t>
            </a:r>
            <a:endParaRPr lang="en-US" altLang="ko-KR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우선 </a:t>
            </a:r>
            <a:r>
              <a:rPr lang="en-US" altLang="ko-KR"/>
              <a:t>insert</a:t>
            </a:r>
            <a:r>
              <a:rPr lang="ko-KR" altLang="en-US"/>
              <a:t>버튼을 눌러 일정 정보를 보내줍니다</a:t>
            </a:r>
            <a:r>
              <a:rPr lang="en-US" altLang="ko-KR"/>
              <a:t>. </a:t>
            </a:r>
            <a:r>
              <a:rPr lang="ko-KR" altLang="en-US"/>
              <a:t>그럼</a:t>
            </a:r>
            <a:endParaRPr lang="ko-KR" altLang="en-US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 </a:t>
            </a:r>
            <a:r>
              <a:rPr lang="en-US" altLang="ko-KR"/>
              <a:t>//</a:t>
            </a:r>
            <a:r>
              <a:rPr lang="ko-KR" altLang="en-US"/>
              <a:t>달력에서 </a:t>
            </a:r>
            <a:r>
              <a:rPr lang="en-US" altLang="ko-KR"/>
              <a:t>23</a:t>
            </a:r>
            <a:r>
              <a:rPr lang="ko-KR" altLang="en-US"/>
              <a:t>일 부분에 입력이되고</a:t>
            </a:r>
            <a:r>
              <a:rPr lang="en-US" altLang="ko-KR"/>
              <a:t>, update</a:t>
            </a:r>
            <a:r>
              <a:rPr lang="ko-KR" altLang="en-US"/>
              <a:t>버튼을 눌러 전의 일정정보와 수정정보들을 보내주면</a:t>
            </a:r>
            <a:endParaRPr lang="ko-KR" altLang="en-US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이런식으로 캘린더의 정보가 이동하는것을 확인할수 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18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서버로 보낼 정보와 방법에 대한 생각중 스케줄러가 가동하는 시계의 시간을 확인하기 위해 어짜피 </a:t>
            </a:r>
            <a:r>
              <a:rPr lang="en-US" altLang="ko-KR"/>
              <a:t>1</a:t>
            </a:r>
            <a:r>
              <a:rPr lang="ko-KR" altLang="en-US"/>
              <a:t>분마다 한번씩은 서버에 접속해야 한다는 사실을 인지하고 이와 더불어 패턴을 만들었습니다</a:t>
            </a:r>
            <a:r>
              <a:rPr lang="en-US" altLang="ko-KR"/>
              <a:t>.</a:t>
            </a:r>
            <a:endParaRPr lang="en-US" altLang="ko-KR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 </a:t>
            </a:r>
            <a:r>
              <a:rPr lang="ko-KR" altLang="en-US"/>
              <a:t>아두이노에서 </a:t>
            </a:r>
            <a:r>
              <a:rPr lang="en-US" altLang="ko-KR"/>
              <a:t>1</a:t>
            </a:r>
            <a:r>
              <a:rPr lang="ko-KR" altLang="en-US"/>
              <a:t>분에 한번씩 서버에 접근할 때는 </a:t>
            </a:r>
            <a:endParaRPr lang="ko-KR" altLang="en-US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 </a:t>
            </a:r>
            <a:r>
              <a:rPr lang="ko-KR" altLang="en-US"/>
              <a:t>현재시간과 이미 저장된 날씨 데이터를 보내주고</a:t>
            </a:r>
            <a:r>
              <a:rPr lang="en-US" altLang="ko-KR"/>
              <a:t>, 5</a:t>
            </a:r>
            <a:r>
              <a:rPr lang="ko-KR" altLang="en-US"/>
              <a:t>분에 한번씩은 일정정보를 갱신하기위해</a:t>
            </a:r>
            <a:endParaRPr lang="ko-KR" altLang="en-US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 </a:t>
            </a:r>
            <a:r>
              <a:rPr lang="ko-KR" altLang="en-US"/>
              <a:t>캘린더에 리스트이벤트를 실행 시켜줍니다</a:t>
            </a:r>
            <a:r>
              <a:rPr lang="en-US" altLang="ko-KR"/>
              <a:t>. </a:t>
            </a:r>
            <a:r>
              <a:rPr lang="ko-KR" altLang="en-US"/>
              <a:t>그리고 이때 시간은</a:t>
            </a:r>
            <a:endParaRPr lang="ko-KR" altLang="en-US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 </a:t>
            </a:r>
            <a:r>
              <a:rPr lang="ko-KR" altLang="en-US"/>
              <a:t>현재시간과 </a:t>
            </a:r>
            <a:r>
              <a:rPr lang="en-US" altLang="ko-KR"/>
              <a:t>12</a:t>
            </a:r>
            <a:r>
              <a:rPr lang="ko-KR" altLang="en-US"/>
              <a:t>시간 후를 보내줍니다</a:t>
            </a:r>
            <a:r>
              <a:rPr lang="en-US" altLang="ko-KR"/>
              <a:t>. </a:t>
            </a:r>
            <a:r>
              <a:rPr lang="ko-KR" altLang="en-US"/>
              <a:t>이러한 과정을 거치는 이유는 스케줄러는 한번에 </a:t>
            </a:r>
            <a:r>
              <a:rPr lang="en-US" altLang="ko-KR"/>
              <a:t>12</a:t>
            </a:r>
            <a:r>
              <a:rPr lang="ko-KR" altLang="en-US"/>
              <a:t>시간동안의 스케줄을 표현할수 있고 일정이 바뀐다면 최대한 빨리 일정정보를 갱신해 주기 위함입니다</a:t>
            </a:r>
            <a:r>
              <a:rPr lang="en-US" altLang="ko-KR"/>
              <a:t>.</a:t>
            </a:r>
            <a:endParaRPr lang="en-US" altLang="ko-KR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   </a:t>
            </a:r>
            <a:r>
              <a:rPr lang="ko-KR" altLang="en-US"/>
              <a:t>다만</a:t>
            </a:r>
            <a:r>
              <a:rPr lang="en-US" altLang="ko-KR"/>
              <a:t>, </a:t>
            </a:r>
            <a:r>
              <a:rPr lang="ko-KR" altLang="en-US"/>
              <a:t>안드로이드로 접근하는 정보들은 서버의 </a:t>
            </a:r>
            <a:r>
              <a:rPr lang="en-US" altLang="ko-KR"/>
              <a:t>request</a:t>
            </a:r>
            <a:r>
              <a:rPr lang="ko-KR" altLang="en-US"/>
              <a:t>를 해주는 과정을 거치기에</a:t>
            </a:r>
            <a:endParaRPr lang="ko-KR" altLang="en-US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 </a:t>
            </a:r>
            <a:r>
              <a:rPr lang="ko-KR" altLang="en-US"/>
              <a:t>변수를 하나 넣어주어 </a:t>
            </a:r>
            <a:r>
              <a:rPr lang="en-US" altLang="ko-KR"/>
              <a:t>1</a:t>
            </a:r>
            <a:r>
              <a:rPr lang="ko-KR" altLang="en-US"/>
              <a:t>분마다 스케줄러가 서버에 접근할때 갱신해주는 방식으로 만들어 보았습니다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19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다만 이런식으로 여러 번 요청할 경우 가끔씩 </a:t>
            </a:r>
            <a:r>
              <a:rPr lang="en-US" altLang="ko-KR"/>
              <a:t>bad request</a:t>
            </a:r>
            <a:r>
              <a:rPr lang="ko-KR" altLang="en-US"/>
              <a:t>란 오류가 발생했습니다</a:t>
            </a:r>
            <a:r>
              <a:rPr lang="en-US" altLang="ko-KR"/>
              <a:t>. </a:t>
            </a:r>
            <a:r>
              <a:rPr lang="ko-KR" altLang="en-US"/>
              <a:t>이 오류는 </a:t>
            </a:r>
            <a:r>
              <a:rPr lang="en-US" altLang="ko-KR"/>
              <a:t>request </a:t>
            </a:r>
            <a:r>
              <a:rPr lang="ko-KR" altLang="en-US"/>
              <a:t>파라미터 오류였습니다</a:t>
            </a:r>
            <a:r>
              <a:rPr lang="en-US" altLang="ko-KR"/>
              <a:t>. </a:t>
            </a:r>
            <a:endParaRPr lang="en-US" altLang="ko-KR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확인해 보니 스케줄러에서 현재시간 이후 </a:t>
            </a:r>
            <a:r>
              <a:rPr lang="en-US" altLang="ko-KR"/>
              <a:t>12</a:t>
            </a:r>
            <a:r>
              <a:rPr lang="ko-KR" altLang="en-US"/>
              <a:t>시간의 정보를 받아오기위해 이러한 코드를 사용하고 있는데</a:t>
            </a:r>
            <a:endParaRPr lang="ko-KR" altLang="en-US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 </a:t>
            </a:r>
            <a:r>
              <a:rPr lang="en-US" altLang="ko-KR"/>
              <a:t>//</a:t>
            </a:r>
            <a:r>
              <a:rPr lang="ko-KR" altLang="en-US"/>
              <a:t>현재 쓰고있는 시간 제어 모듈인 </a:t>
            </a:r>
            <a:r>
              <a:rPr lang="en-US" altLang="ko-KR"/>
              <a:t>moment </a:t>
            </a:r>
            <a:r>
              <a:rPr lang="ko-KR" altLang="en-US"/>
              <a:t>사이트에 가니 </a:t>
            </a:r>
            <a:endParaRPr lang="ko-KR" altLang="en-US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초단위는 소문자 </a:t>
            </a:r>
            <a:r>
              <a:rPr lang="en-US" altLang="ko-KR"/>
              <a:t>s</a:t>
            </a:r>
            <a:r>
              <a:rPr lang="ko-KR" altLang="en-US"/>
              <a:t>를 쓰고 있고</a:t>
            </a:r>
            <a:r>
              <a:rPr lang="en-US" altLang="ko-KR"/>
              <a:t>, </a:t>
            </a:r>
            <a:r>
              <a:rPr lang="ko-KR" altLang="en-US"/>
              <a:t>밀리초 단위를 대문자 </a:t>
            </a:r>
            <a:r>
              <a:rPr lang="en-US" altLang="ko-KR"/>
              <a:t>S</a:t>
            </a:r>
            <a:r>
              <a:rPr lang="ko-KR" altLang="en-US"/>
              <a:t>로 쓰고 있었습니다</a:t>
            </a:r>
            <a:r>
              <a:rPr lang="en-US" altLang="ko-KR"/>
              <a:t>. </a:t>
            </a:r>
            <a:r>
              <a:rPr lang="ko-KR" altLang="en-US"/>
              <a:t>소문자로 바꾸어주며 문제를 해결했습니다</a:t>
            </a:r>
            <a:r>
              <a:rPr lang="en-US" altLang="ko-KR"/>
              <a:t>.</a:t>
            </a:r>
            <a:endParaRPr lang="en-US" altLang="ko-KR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20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스케줄러가 받은 정보들을 보면</a:t>
            </a:r>
            <a:r>
              <a:rPr lang="en-US" altLang="ko-KR"/>
              <a:t>, </a:t>
            </a:r>
            <a:r>
              <a:rPr lang="ko-KR" altLang="en-US"/>
              <a:t>마지막 </a:t>
            </a:r>
            <a:r>
              <a:rPr lang="en-US" altLang="ko-KR"/>
              <a:t>5</a:t>
            </a:r>
            <a:r>
              <a:rPr lang="ko-KR" altLang="en-US"/>
              <a:t>번째 요청 때</a:t>
            </a:r>
            <a:r>
              <a:rPr lang="en-US" altLang="ko-KR"/>
              <a:t>,</a:t>
            </a:r>
            <a:r>
              <a:rPr lang="ko-KR" altLang="en-US"/>
              <a:t> 서버로부터 요청한 </a:t>
            </a:r>
            <a:r>
              <a:rPr lang="en-US" altLang="ko-KR"/>
              <a:t>list</a:t>
            </a:r>
            <a:r>
              <a:rPr lang="ko-KR" altLang="en-US"/>
              <a:t>정보들이 들어와있는 것을 확인 할수 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21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그리고 </a:t>
            </a:r>
            <a:r>
              <a:rPr lang="en-US" altLang="ko-KR"/>
              <a:t>5</a:t>
            </a:r>
            <a:r>
              <a:rPr lang="ko-KR" altLang="en-US"/>
              <a:t>분이 되지 않더라도  구글캘린더의 정보가 </a:t>
            </a:r>
            <a:endParaRPr lang="ko-KR" altLang="en-US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 </a:t>
            </a:r>
            <a:r>
              <a:rPr lang="ko-KR" altLang="en-US"/>
              <a:t>변경 된다면</a:t>
            </a:r>
            <a:endParaRPr lang="ko-KR" altLang="en-US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 </a:t>
            </a:r>
            <a:r>
              <a:rPr lang="ko-KR" altLang="en-US"/>
              <a:t>스케줄러 역시 </a:t>
            </a:r>
            <a:r>
              <a:rPr lang="en-US" altLang="ko-KR"/>
              <a:t>1</a:t>
            </a:r>
            <a:r>
              <a:rPr lang="ko-KR" altLang="en-US"/>
              <a:t>분 내로 변경 되는 것을 볼 수 있습니다</a:t>
            </a:r>
            <a:r>
              <a:rPr lang="en-US" altLang="ko-KR"/>
              <a:t>.</a:t>
            </a:r>
            <a:endParaRPr lang="en-US" altLang="ko-KR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//count = 4</a:t>
            </a:r>
            <a:r>
              <a:rPr lang="ko-KR" altLang="en-US"/>
              <a:t>일 때 스케줄을 가져와 주는데</a:t>
            </a:r>
            <a:endParaRPr lang="ko-KR" altLang="en-US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보시면 변경 후에 </a:t>
            </a:r>
            <a:r>
              <a:rPr lang="en-US" altLang="ko-KR"/>
              <a:t>count</a:t>
            </a:r>
            <a:r>
              <a:rPr lang="ko-KR" altLang="en-US"/>
              <a:t>가 </a:t>
            </a:r>
            <a:r>
              <a:rPr lang="en-US" altLang="ko-KR"/>
              <a:t>4</a:t>
            </a:r>
            <a:r>
              <a:rPr lang="ko-KR" altLang="en-US"/>
              <a:t>가 아님에도 스케줄을 가져와주고 추가로 변화된 스케줄 또한 가져온 것을 볼 수 있습니다</a:t>
            </a:r>
            <a:r>
              <a:rPr lang="en-US" altLang="ko-KR"/>
              <a:t>.</a:t>
            </a:r>
            <a:endParaRPr lang="en-US" altLang="ko-KR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 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22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저런식으로 긴 데이터를 받고 이를 구분해주어 각각의 정보들을 저장해 주어야 하는데 이를 위해 구조체로 데이터를 구분해 저장해 주었습니다</a:t>
            </a:r>
            <a:r>
              <a:rPr lang="en-US" altLang="ko-KR"/>
              <a:t>.</a:t>
            </a:r>
            <a:endParaRPr lang="en-US" altLang="ko-KR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그리고 일정 정보들은 데이터 양이 정해져 있지 않기 때문에 동적메모리를 할당을 해줌으로써</a:t>
            </a:r>
            <a:r>
              <a:rPr lang="en-US" altLang="ko-KR"/>
              <a:t>, </a:t>
            </a:r>
            <a:r>
              <a:rPr lang="ko-KR" altLang="en-US"/>
              <a:t>길이가 변할 수 있도록 만들었습니다</a:t>
            </a:r>
            <a:r>
              <a:rPr lang="en-US" altLang="ko-KR"/>
              <a:t>.</a:t>
            </a:r>
            <a:endParaRPr lang="en-US" altLang="ko-KR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 </a:t>
            </a:r>
            <a:r>
              <a:rPr lang="ko-KR" altLang="en-US"/>
              <a:t>파싱한 데이터의 형태와 출력해주는 코드 그리고 결과 입니다</a:t>
            </a:r>
            <a:r>
              <a:rPr lang="en-US" altLang="ko-KR"/>
              <a:t>. </a:t>
            </a:r>
            <a:r>
              <a:rPr lang="ko-KR" altLang="en-US"/>
              <a:t>정상작동하는 것을 확인할 수 있었습니다</a:t>
            </a:r>
            <a:r>
              <a:rPr lang="en-US" altLang="ko-KR"/>
              <a:t>.</a:t>
            </a:r>
            <a:endParaRPr lang="en-US" altLang="ko-KR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다만</a:t>
            </a:r>
            <a:r>
              <a:rPr lang="en-US" altLang="ko-KR"/>
              <a:t>, </a:t>
            </a:r>
            <a:r>
              <a:rPr lang="ko-KR" altLang="en-US"/>
              <a:t>아직 서버로부터 받은 정보를 구분해 데이터를 저장해 주는 코드는 완성하지 못했습니다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23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6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7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8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9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10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11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12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13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0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0.png"  /><Relationship Id="rId4" Type="http://schemas.openxmlformats.org/officeDocument/2006/relationships/image" Target="../media/image1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Relationship Id="rId7" Type="http://schemas.openxmlformats.org/officeDocument/2006/relationships/image" Target="../media/image26.png"  /><Relationship Id="rId8" Type="http://schemas.openxmlformats.org/officeDocument/2006/relationships/image" Target="../media/image2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0.gif"  /><Relationship Id="rId6" Type="http://schemas.openxmlformats.org/officeDocument/2006/relationships/image" Target="../media/image31.gif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3.png"  /><Relationship Id="rId4" Type="http://schemas.openxmlformats.org/officeDocument/2006/relationships/image" Target="../media/image34.gif"  /><Relationship Id="rId5" Type="http://schemas.openxmlformats.org/officeDocument/2006/relationships/image" Target="../media/image35.gif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7.gif"  /><Relationship Id="rId4" Type="http://schemas.openxmlformats.org/officeDocument/2006/relationships/image" Target="../media/image38.gif"  /><Relationship Id="rId5" Type="http://schemas.openxmlformats.org/officeDocument/2006/relationships/image" Target="../media/image39.png"  /><Relationship Id="rId6" Type="http://schemas.openxmlformats.org/officeDocument/2006/relationships/image" Target="../media/image40.png"  /><Relationship Id="rId7" Type="http://schemas.openxmlformats.org/officeDocument/2006/relationships/image" Target="../media/image41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2.png"  /><Relationship Id="rId4" Type="http://schemas.openxmlformats.org/officeDocument/2006/relationships/image" Target="../media/image43.png"  /><Relationship Id="rId5" Type="http://schemas.openxmlformats.org/officeDocument/2006/relationships/image" Target="../media/image44.png"  /><Relationship Id="rId6" Type="http://schemas.openxmlformats.org/officeDocument/2006/relationships/image" Target="../media/image45.png"  /><Relationship Id="rId7" Type="http://schemas.openxmlformats.org/officeDocument/2006/relationships/image" Target="../media/image46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jpeg"  /><Relationship Id="rId4" Type="http://schemas.openxmlformats.org/officeDocument/2006/relationships/image" Target="../media/image6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7.png"  /><Relationship Id="rId4" Type="http://schemas.openxmlformats.org/officeDocument/2006/relationships/image" Target="../media/image8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9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0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0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28285" y="4293096"/>
            <a:ext cx="1849754" cy="229629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4400" b="1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야심작</a:t>
            </a:r>
            <a:r>
              <a:rPr lang="ko-KR" altLang="en-US" sz="11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 </a:t>
            </a:r>
            <a:endParaRPr lang="ko-KR" altLang="en-US" sz="110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  <a:p>
            <a:pPr algn="ctr"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110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 algn="ctr"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-</a:t>
            </a: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발표자 </a:t>
            </a:r>
            <a:r>
              <a:rPr lang="en-US" altLang="ko-KR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: </a:t>
            </a: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김원중</a:t>
            </a:r>
            <a:endParaRPr lang="ko-KR" altLang="en-US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  <a:p>
            <a:pPr algn="ctr"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  <a:p>
            <a:pPr algn="ctr">
              <a:defRPr lang="ko-KR"/>
            </a:pPr>
            <a:r>
              <a:rPr lang="en-US" altLang="ko-KR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-</a:t>
            </a: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팀원 </a:t>
            </a:r>
            <a:r>
              <a:rPr lang="en-US" altLang="ko-KR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: </a:t>
            </a: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김동욱 </a:t>
            </a:r>
            <a:endParaRPr lang="ko-KR" altLang="en-US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  <a:p>
            <a:pPr algn="ctr">
              <a:defRPr lang="ko-KR"/>
            </a:pP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          임예지</a:t>
            </a:r>
            <a:endParaRPr lang="ko-KR" altLang="en-US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  <a:p>
            <a:pPr algn="ctr">
              <a:defRPr lang="ko-KR"/>
            </a:pP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         신세규</a:t>
            </a:r>
            <a:endParaRPr lang="en-US" altLang="ko-KR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</p:txBody>
      </p:sp>
      <p:grpSp>
        <p:nvGrpSpPr>
          <p:cNvPr id="11" name="그룹 10"/>
          <p:cNvGrpSpPr/>
          <p:nvPr/>
        </p:nvGrpSpPr>
        <p:grpSpPr>
          <a:xfrm rot="0">
            <a:off x="1548614" y="908720"/>
            <a:ext cx="5579393" cy="2815902"/>
            <a:chOff x="576263" y="973138"/>
            <a:chExt cx="2520950" cy="1238250"/>
          </a:xfrm>
        </p:grpSpPr>
        <p:sp>
          <p:nvSpPr>
            <p:cNvPr id="3" name="TextBox 2"/>
            <p:cNvSpPr txBox="1"/>
            <p:nvPr/>
          </p:nvSpPr>
          <p:spPr>
            <a:xfrm>
              <a:off x="576263" y="1182324"/>
              <a:ext cx="2465740" cy="31128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40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빙그레체"/>
                  <a:ea typeface="빙그레체"/>
                </a:rPr>
                <a:t>종합 설계</a:t>
              </a:r>
              <a:endParaRPr lang="ko-KR" altLang="en-US" sz="4000"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576263" y="97313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576263" y="221138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12291" y="2014076"/>
              <a:ext cx="1080744" cy="16240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빙그레체"/>
                  <a:ea typeface="빙그레체"/>
                </a:rPr>
                <a:t>김인겸 교수님</a:t>
              </a:r>
              <a:endParaRPr lang="ko-KR" altLang="en-US"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896036" y="4323446"/>
            <a:ext cx="432048" cy="5704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3200">
                <a:solidFill>
                  <a:srgbClr val="ffc000"/>
                </a:solidFill>
                <a:latin typeface="빙그레체Ⅱ"/>
                <a:ea typeface="빙그레체Ⅱ"/>
              </a:rPr>
              <a:t>▶</a:t>
            </a:r>
            <a:endParaRPr lang="ko-KR" altLang="en-US" sz="3200">
              <a:solidFill>
                <a:srgbClr val="ffc000"/>
              </a:solidFill>
              <a:latin typeface="빙그레체Ⅱ"/>
              <a:ea typeface="빙그레체Ⅱ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9929" y="4323445"/>
            <a:ext cx="432048" cy="5705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3200">
                <a:solidFill>
                  <a:schemeClr val="accent5"/>
                </a:solidFill>
                <a:latin typeface="빙그레체Ⅱ"/>
                <a:ea typeface="빙그레체Ⅱ"/>
              </a:rPr>
              <a:t>▶</a:t>
            </a:r>
            <a:endParaRPr lang="ko-KR" altLang="en-US" sz="3200">
              <a:solidFill>
                <a:schemeClr val="accent5"/>
              </a:solidFill>
              <a:latin typeface="빙그레체Ⅱ"/>
              <a:ea typeface="빙그레체Ⅱ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/>
          <p:cNvSpPr/>
          <p:nvPr/>
        </p:nvSpPr>
        <p:spPr>
          <a:xfrm>
            <a:off x="395536" y="1016732"/>
            <a:ext cx="8352928" cy="547260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- 김동욱  </a:t>
            </a:r>
            <a:endParaRPr lang="ko-KR" altLang="en-US" sz="1600" b="1" i="0" kern="1200" spc="308">
              <a:solidFill>
                <a:schemeClr val="bg1"/>
              </a:solidFill>
              <a:uLnTx/>
              <a:uFillTx/>
              <a:latin typeface="-윤고딕340"/>
              <a:ea typeface="-윤고딕340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600" b="1" i="0" kern="1200" spc="308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black"/>
              </a:solidFill>
              <a:uLnTx/>
              <a:uFillTx/>
              <a:latin typeface="-윤고딕330"/>
              <a:ea typeface="맑은 고딕"/>
              <a:cs typeface="+mn-cs"/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5"/>
              <a:ext cx="1341748" cy="19318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3558" y="1500803"/>
            <a:ext cx="7956884" cy="4334793"/>
          </a:xfrm>
          <a:prstGeom prst="rect">
            <a:avLst/>
          </a:prstGeom>
        </p:spPr>
      </p:pic>
      <p:sp>
        <p:nvSpPr>
          <p:cNvPr id="2" name="사각형: 둥근 모서리 1"/>
          <p:cNvSpPr/>
          <p:nvPr/>
        </p:nvSpPr>
        <p:spPr>
          <a:xfrm>
            <a:off x="4283968" y="4941167"/>
            <a:ext cx="1836204" cy="900101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/>
          <p:cNvSpPr/>
          <p:nvPr/>
        </p:nvSpPr>
        <p:spPr>
          <a:xfrm>
            <a:off x="395536" y="1016732"/>
            <a:ext cx="8352928" cy="547260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- 김동욱  </a:t>
            </a:r>
            <a:endParaRPr lang="ko-KR" altLang="en-US" sz="1600" b="1" i="0" kern="1200" spc="308">
              <a:solidFill>
                <a:schemeClr val="bg1"/>
              </a:solidFill>
              <a:uLnTx/>
              <a:uFillTx/>
              <a:latin typeface="-윤고딕340"/>
              <a:ea typeface="-윤고딕340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600" b="1" i="0" kern="1200" spc="308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black"/>
              </a:solidFill>
              <a:uLnTx/>
              <a:uFillTx/>
              <a:latin typeface="-윤고딕330"/>
              <a:ea typeface="맑은 고딕"/>
              <a:cs typeface="+mn-cs"/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66731" y="312024"/>
              <a:ext cx="1355426" cy="19318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92434" y="1409135"/>
            <a:ext cx="2592288" cy="468780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87624" y="5013177"/>
            <a:ext cx="1152128" cy="32403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1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4860033" y="1409135"/>
            <a:ext cx="3191534" cy="4687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/>
          <p:cNvSpPr/>
          <p:nvPr/>
        </p:nvSpPr>
        <p:spPr>
          <a:xfrm>
            <a:off x="395536" y="1016732"/>
            <a:ext cx="8352928" cy="547260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- 김동욱  </a:t>
            </a:r>
            <a:endParaRPr lang="ko-KR" altLang="en-US" sz="1600" b="1" i="0" kern="1200" spc="308">
              <a:solidFill>
                <a:schemeClr val="bg1"/>
              </a:solidFill>
              <a:uLnTx/>
              <a:uFillTx/>
              <a:latin typeface="-윤고딕340"/>
              <a:ea typeface="-윤고딕340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600" b="1" i="0" kern="1200" spc="308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black"/>
              </a:solidFill>
              <a:uLnTx/>
              <a:uFillTx/>
              <a:latin typeface="-윤고딕330"/>
              <a:ea typeface="맑은 고딕"/>
              <a:cs typeface="+mn-cs"/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66731" y="312024"/>
              <a:ext cx="1355426" cy="19318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21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597342" y="532634"/>
            <a:ext cx="5949315" cy="6172377"/>
          </a:xfrm>
          <a:prstGeom prst="rect">
            <a:avLst/>
          </a:prstGeom>
        </p:spPr>
      </p:pic>
      <p:sp>
        <p:nvSpPr>
          <p:cNvPr id="22" name="직사각형 4"/>
          <p:cNvSpPr/>
          <p:nvPr/>
        </p:nvSpPr>
        <p:spPr>
          <a:xfrm>
            <a:off x="5796136" y="4653136"/>
            <a:ext cx="1620180" cy="720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/>
          <p:cNvSpPr/>
          <p:nvPr/>
        </p:nvSpPr>
        <p:spPr>
          <a:xfrm>
            <a:off x="395536" y="1016732"/>
            <a:ext cx="8352928" cy="547260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임예지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uLnTx/>
                <a:uFillTx/>
                <a:latin typeface="-윤고딕340"/>
                <a:ea typeface="-윤고딕340"/>
                <a:cs typeface="+mn-cs"/>
              </a:rPr>
              <a:t>  </a:t>
            </a:r>
            <a:endParaRPr lang="ko-KR" altLang="en-US" sz="1600" b="1" i="0" kern="1200" spc="308">
              <a:uLnTx/>
              <a:uFillTx/>
              <a:latin typeface="-윤고딕340"/>
              <a:ea typeface="-윤고딕340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600" b="1" spc="308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latin typeface="-윤고딕330"/>
              <a:ea typeface="맑은 고딕"/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3734918" y="2443128"/>
            <a:ext cx="1558982" cy="594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38319" y="3178505"/>
            <a:ext cx="3078385" cy="1539192"/>
          </a:xfrm>
          <a:prstGeom prst="rect">
            <a:avLst/>
          </a:prstGeom>
          <a:pattFill prst="smCheck">
            <a:fgClr>
              <a:schemeClr val="dk1">
                <a:alpha val="92000"/>
              </a:schemeClr>
            </a:fgClr>
            <a:bgClr>
              <a:srgbClr val="d9d9d9"/>
            </a:bgClr>
          </a:patt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35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87782" y="1448068"/>
            <a:ext cx="3024378" cy="174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175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ㅣㅣ                     </a:t>
            </a:r>
            <a:r>
              <a:rPr lang="en-US" altLang="ko-KR" sz="2175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l  l</a:t>
            </a:r>
            <a:endParaRPr lang="en-US" altLang="ko-KR" sz="2175">
              <a:ln w="9525" cap="flat" cmpd="sng" algn="ctr">
                <a:solidFill>
                  <a:schemeClr val="accent1">
                    <a:shade val="20000"/>
                  </a:schemeClr>
                </a:solidFill>
                <a:prstDash val="solid"/>
                <a:round/>
              </a:ln>
              <a:solidFill>
                <a:schemeClr val="lt1"/>
              </a:solidFill>
              <a:effectLst>
                <a:glow rad="63500">
                  <a:srgbClr val="6182d6">
                    <a:alpha val="50000"/>
                  </a:srgbClr>
                </a:glow>
              </a:effectLst>
              <a:latin typeface="굴림"/>
              <a:ea typeface="굴림"/>
            </a:endParaRPr>
          </a:p>
          <a:p>
            <a:pPr>
              <a:defRPr lang="ko-KR"/>
            </a:pPr>
            <a:r>
              <a:rPr lang="en-US" altLang="ko-KR" sz="2175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  l                          l</a:t>
            </a:r>
            <a:r>
              <a:rPr lang="ko-KR" altLang="en-US" sz="2175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 </a:t>
            </a:r>
            <a:r>
              <a:rPr lang="en-US" altLang="ko-KR" sz="2175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l</a:t>
            </a:r>
            <a:endParaRPr lang="en-US" altLang="ko-KR" sz="2175">
              <a:ln w="9525" cap="flat" cmpd="sng" algn="ctr">
                <a:solidFill>
                  <a:schemeClr val="accent1">
                    <a:shade val="20000"/>
                  </a:schemeClr>
                </a:solidFill>
                <a:prstDash val="solid"/>
                <a:round/>
              </a:ln>
              <a:solidFill>
                <a:schemeClr val="lt1"/>
              </a:solidFill>
              <a:effectLst>
                <a:glow rad="63500">
                  <a:srgbClr val="6182d6">
                    <a:alpha val="50000"/>
                  </a:srgbClr>
                </a:glow>
              </a:effectLst>
              <a:latin typeface="굴림"/>
              <a:ea typeface="굴림"/>
            </a:endParaRPr>
          </a:p>
          <a:p>
            <a:pPr>
              <a:defRPr lang="ko-KR"/>
            </a:pPr>
            <a:r>
              <a:rPr lang="en-US" altLang="ko-KR" sz="2175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l l                         l l</a:t>
            </a:r>
            <a:endParaRPr lang="en-US" altLang="ko-KR" sz="2175">
              <a:ln w="9525" cap="flat" cmpd="sng" algn="ctr">
                <a:solidFill>
                  <a:schemeClr val="accent1">
                    <a:shade val="20000"/>
                  </a:schemeClr>
                </a:solidFill>
                <a:prstDash val="solid"/>
                <a:round/>
              </a:ln>
              <a:solidFill>
                <a:schemeClr val="lt1"/>
              </a:solidFill>
              <a:effectLst>
                <a:glow rad="63500">
                  <a:srgbClr val="6182d6">
                    <a:alpha val="50000"/>
                  </a:srgbClr>
                </a:glow>
              </a:effectLst>
              <a:latin typeface="굴림"/>
              <a:ea typeface="굴림"/>
            </a:endParaRPr>
          </a:p>
          <a:p>
            <a:pPr>
              <a:defRPr lang="ko-KR"/>
            </a:pPr>
            <a:r>
              <a:rPr lang="en-US" altLang="ko-KR" sz="2175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 l                            l</a:t>
            </a:r>
            <a:endParaRPr lang="en-US" altLang="ko-KR" sz="2175">
              <a:ln w="9525" cap="flat" cmpd="sng" algn="ctr">
                <a:solidFill>
                  <a:schemeClr val="accent1">
                    <a:shade val="20000"/>
                  </a:schemeClr>
                </a:solidFill>
                <a:prstDash val="solid"/>
                <a:round/>
              </a:ln>
              <a:solidFill>
                <a:schemeClr val="lt1"/>
              </a:solidFill>
              <a:effectLst>
                <a:glow rad="63500">
                  <a:srgbClr val="6182d6">
                    <a:alpha val="50000"/>
                  </a:srgbClr>
                </a:glow>
              </a:effectLst>
              <a:latin typeface="굴림"/>
              <a:ea typeface="굴림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62485" y="1297645"/>
            <a:ext cx="3024378" cy="1872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noFill/>
              <a:effectLst>
                <a:glow rad="127000">
                  <a:srgbClr val="ffc000"/>
                </a:glow>
              </a:effectLst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951799" y="4742066"/>
            <a:ext cx="3024378" cy="1747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noFill/>
              <a:effectLst>
                <a:glow rad="127000">
                  <a:srgbClr val="ffc000"/>
                </a:glow>
              </a:effectLst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34" name="그룹 33"/>
          <p:cNvGrpSpPr/>
          <p:nvPr/>
        </p:nvGrpSpPr>
        <p:grpSpPr>
          <a:xfrm rot="0">
            <a:off x="3734918" y="2443128"/>
            <a:ext cx="1558982" cy="600361"/>
            <a:chOff x="5231892" y="1404366"/>
            <a:chExt cx="2078642" cy="800481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231892" y="1404366"/>
              <a:ext cx="498785" cy="792099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384037" y="1425633"/>
              <a:ext cx="468058" cy="770831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185917" y="1596771"/>
              <a:ext cx="198120" cy="167640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185917" y="1884807"/>
              <a:ext cx="198120" cy="167640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717953" y="1404366"/>
              <a:ext cx="498785" cy="792099"/>
            </a:xfrm>
            <a:prstGeom prst="rect">
              <a:avLst/>
            </a:prstGeom>
          </p:spPr>
        </p:pic>
        <p:sp>
          <p:nvSpPr>
            <p:cNvPr id="40" name="직사각형 39"/>
            <p:cNvSpPr/>
            <p:nvPr/>
          </p:nvSpPr>
          <p:spPr>
            <a:xfrm>
              <a:off x="5231892" y="1404366"/>
              <a:ext cx="2078642" cy="800481"/>
            </a:xfrm>
            <a:prstGeom prst="rect">
              <a:avLst/>
            </a:prstGeom>
            <a:noFill/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1350" b="0" i="0" kern="1200" spc="5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852095" y="1434065"/>
              <a:ext cx="432054" cy="762399"/>
            </a:xfrm>
            <a:prstGeom prst="rect">
              <a:avLst/>
            </a:prstGeom>
          </p:spPr>
        </p:pic>
      </p:grpSp>
      <p:sp>
        <p:nvSpPr>
          <p:cNvPr id="42" name="원형: 비어 있음 41"/>
          <p:cNvSpPr/>
          <p:nvPr/>
        </p:nvSpPr>
        <p:spPr>
          <a:xfrm>
            <a:off x="2330771" y="1693351"/>
            <a:ext cx="4266533" cy="4266533"/>
          </a:xfrm>
          <a:prstGeom prst="donut">
            <a:avLst>
              <a:gd name="adj" fmla="val 7372"/>
            </a:avLst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350" b="0" i="0" kern="1200" spc="5">
              <a:solidFill>
                <a:prstClr val="black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2317242" y="2389120"/>
            <a:ext cx="810101" cy="1444680"/>
            <a:chOff x="3341657" y="1332357"/>
            <a:chExt cx="1080134" cy="1926240"/>
          </a:xfrm>
        </p:grpSpPr>
        <p:sp>
          <p:nvSpPr>
            <p:cNvPr id="44" name="타원 43"/>
            <p:cNvSpPr/>
            <p:nvPr/>
          </p:nvSpPr>
          <p:spPr>
            <a:xfrm>
              <a:off x="3917728" y="1332357"/>
              <a:ext cx="504063" cy="504063"/>
            </a:xfrm>
            <a:prstGeom prst="ellipse">
              <a:avLst/>
            </a:prstGeom>
            <a:gradFill flip="xy" rotWithShape="1">
              <a:gsLst>
                <a:gs pos="98020">
                  <a:srgbClr val="783e94">
                    <a:alpha val="20000"/>
                  </a:srgbClr>
                </a:gs>
                <a:gs pos="50520">
                  <a:srgbClr val="783e94">
                    <a:alpha val="70000"/>
                  </a:srgbClr>
                </a:gs>
                <a:gs pos="35530">
                  <a:srgbClr val="783e94">
                    <a:alpha val="80000"/>
                  </a:srgbClr>
                </a:gs>
                <a:gs pos="84950">
                  <a:srgbClr val="783e94">
                    <a:alpha val="40000"/>
                  </a:srgbClr>
                </a:gs>
                <a:gs pos="22080">
                  <a:srgbClr val="783e94">
                    <a:alpha val="90000"/>
                  </a:srgbClr>
                </a:gs>
                <a:gs pos="61050">
                  <a:srgbClr val="783e94">
                    <a:alpha val="60000"/>
                  </a:srgbClr>
                </a:gs>
                <a:gs pos="73590">
                  <a:srgbClr val="783e94">
                    <a:alpha val="50000"/>
                  </a:srgbClr>
                </a:gs>
                <a:gs pos="7910">
                  <a:srgbClr val="783e94">
                    <a:alpha val="9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1350" b="0" i="0" kern="1200" spc="5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3413666" y="2250471"/>
              <a:ext cx="504063" cy="504063"/>
            </a:xfrm>
            <a:prstGeom prst="ellipse">
              <a:avLst/>
            </a:prstGeom>
            <a:gradFill flip="xy" rotWithShape="1">
              <a:gsLst>
                <a:gs pos="98020">
                  <a:srgbClr val="783e94">
                    <a:alpha val="20000"/>
                  </a:srgbClr>
                </a:gs>
                <a:gs pos="50520">
                  <a:srgbClr val="783e94">
                    <a:alpha val="70000"/>
                  </a:srgbClr>
                </a:gs>
                <a:gs pos="35530">
                  <a:srgbClr val="783e94">
                    <a:alpha val="80000"/>
                  </a:srgbClr>
                </a:gs>
                <a:gs pos="84950">
                  <a:srgbClr val="783e94">
                    <a:alpha val="40000"/>
                  </a:srgbClr>
                </a:gs>
                <a:gs pos="22080">
                  <a:srgbClr val="783e94">
                    <a:alpha val="90000"/>
                  </a:srgbClr>
                </a:gs>
                <a:gs pos="61050">
                  <a:srgbClr val="783e94">
                    <a:alpha val="60000"/>
                  </a:srgbClr>
                </a:gs>
                <a:gs pos="73590">
                  <a:srgbClr val="783e94">
                    <a:alpha val="50000"/>
                  </a:srgbClr>
                </a:gs>
                <a:gs pos="7910">
                  <a:srgbClr val="783e94">
                    <a:alpha val="9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1350" b="0" i="0" kern="1200" spc="5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3341657" y="2754534"/>
              <a:ext cx="504063" cy="504063"/>
            </a:xfrm>
            <a:prstGeom prst="ellipse">
              <a:avLst/>
            </a:prstGeom>
            <a:gradFill flip="xy" rotWithShape="1">
              <a:gsLst>
                <a:gs pos="98020">
                  <a:srgbClr val="783e94">
                    <a:alpha val="20000"/>
                  </a:srgbClr>
                </a:gs>
                <a:gs pos="50520">
                  <a:srgbClr val="783e94">
                    <a:alpha val="70000"/>
                  </a:srgbClr>
                </a:gs>
                <a:gs pos="35530">
                  <a:srgbClr val="783e94">
                    <a:alpha val="80000"/>
                  </a:srgbClr>
                </a:gs>
                <a:gs pos="84950">
                  <a:srgbClr val="783e94">
                    <a:alpha val="40000"/>
                  </a:srgbClr>
                </a:gs>
                <a:gs pos="22080">
                  <a:srgbClr val="783e94">
                    <a:alpha val="90000"/>
                  </a:srgbClr>
                </a:gs>
                <a:gs pos="61050">
                  <a:srgbClr val="783e94">
                    <a:alpha val="60000"/>
                  </a:srgbClr>
                </a:gs>
                <a:gs pos="73590">
                  <a:srgbClr val="783e94">
                    <a:alpha val="50000"/>
                  </a:srgbClr>
                </a:gs>
                <a:gs pos="7910">
                  <a:srgbClr val="783e94">
                    <a:alpha val="9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1350" b="0" i="0" kern="1200" spc="5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629692" y="1764411"/>
              <a:ext cx="504063" cy="504063"/>
            </a:xfrm>
            <a:prstGeom prst="ellipse">
              <a:avLst/>
            </a:prstGeom>
            <a:gradFill flip="xy" rotWithShape="1">
              <a:gsLst>
                <a:gs pos="98020">
                  <a:srgbClr val="783e94">
                    <a:alpha val="20000"/>
                  </a:srgbClr>
                </a:gs>
                <a:gs pos="50520">
                  <a:srgbClr val="783e94">
                    <a:alpha val="70000"/>
                  </a:srgbClr>
                </a:gs>
                <a:gs pos="35530">
                  <a:srgbClr val="783e94">
                    <a:alpha val="80000"/>
                  </a:srgbClr>
                </a:gs>
                <a:gs pos="84950">
                  <a:srgbClr val="783e94">
                    <a:alpha val="40000"/>
                  </a:srgbClr>
                </a:gs>
                <a:gs pos="22080">
                  <a:srgbClr val="783e94">
                    <a:alpha val="90000"/>
                  </a:srgbClr>
                </a:gs>
                <a:gs pos="61050">
                  <a:srgbClr val="783e94">
                    <a:alpha val="60000"/>
                  </a:srgbClr>
                </a:gs>
                <a:gs pos="73590">
                  <a:srgbClr val="783e94">
                    <a:alpha val="50000"/>
                  </a:srgbClr>
                </a:gs>
                <a:gs pos="7910">
                  <a:srgbClr val="783e94">
                    <a:alpha val="9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1350" b="0" i="0" kern="1200" spc="5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 rot="0">
            <a:off x="5206602" y="1895845"/>
            <a:ext cx="688586" cy="569557"/>
            <a:chOff x="7194137" y="674655"/>
            <a:chExt cx="918114" cy="759409"/>
          </a:xfrm>
        </p:grpSpPr>
        <p:sp>
          <p:nvSpPr>
            <p:cNvPr id="49" name="타원 48"/>
            <p:cNvSpPr/>
            <p:nvPr/>
          </p:nvSpPr>
          <p:spPr>
            <a:xfrm>
              <a:off x="7608188" y="930002"/>
              <a:ext cx="504063" cy="504063"/>
            </a:xfrm>
            <a:prstGeom prst="ellipse">
              <a:avLst/>
            </a:prstGeom>
            <a:gradFill flip="xy" rotWithShape="1">
              <a:gsLst>
                <a:gs pos="98020">
                  <a:srgbClr val="ffd700">
                    <a:alpha val="20000"/>
                  </a:srgbClr>
                </a:gs>
                <a:gs pos="50520">
                  <a:srgbClr val="ffd700">
                    <a:alpha val="70000"/>
                  </a:srgbClr>
                </a:gs>
                <a:gs pos="35530">
                  <a:srgbClr val="ffd700">
                    <a:alpha val="80000"/>
                  </a:srgbClr>
                </a:gs>
                <a:gs pos="84950">
                  <a:srgbClr val="ffd700">
                    <a:alpha val="40000"/>
                  </a:srgbClr>
                </a:gs>
                <a:gs pos="22080">
                  <a:srgbClr val="ffd700">
                    <a:alpha val="90000"/>
                  </a:srgbClr>
                </a:gs>
                <a:gs pos="61050">
                  <a:srgbClr val="ffd700">
                    <a:alpha val="60000"/>
                  </a:srgbClr>
                </a:gs>
                <a:gs pos="73590">
                  <a:srgbClr val="ffd700">
                    <a:alpha val="50000"/>
                  </a:srgbClr>
                </a:gs>
                <a:gs pos="7910">
                  <a:srgbClr val="ffd700">
                    <a:alpha val="9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1350" b="0" i="0" kern="1200" spc="5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7194137" y="674655"/>
              <a:ext cx="504063" cy="504063"/>
            </a:xfrm>
            <a:prstGeom prst="ellipse">
              <a:avLst/>
            </a:prstGeom>
            <a:gradFill flip="xy" rotWithShape="1">
              <a:gsLst>
                <a:gs pos="98020">
                  <a:srgbClr val="ffd700">
                    <a:alpha val="20000"/>
                  </a:srgbClr>
                </a:gs>
                <a:gs pos="50520">
                  <a:srgbClr val="ffd700">
                    <a:alpha val="70000"/>
                  </a:srgbClr>
                </a:gs>
                <a:gs pos="35530">
                  <a:srgbClr val="ffd700">
                    <a:alpha val="80000"/>
                  </a:srgbClr>
                </a:gs>
                <a:gs pos="84950">
                  <a:srgbClr val="ffd700">
                    <a:alpha val="40000"/>
                  </a:srgbClr>
                </a:gs>
                <a:gs pos="22080">
                  <a:srgbClr val="ffd700">
                    <a:alpha val="90000"/>
                  </a:srgbClr>
                </a:gs>
                <a:gs pos="61050">
                  <a:srgbClr val="ffd700">
                    <a:alpha val="60000"/>
                  </a:srgbClr>
                </a:gs>
                <a:gs pos="73590">
                  <a:srgbClr val="ffd700">
                    <a:alpha val="50000"/>
                  </a:srgbClr>
                </a:gs>
                <a:gs pos="7910">
                  <a:srgbClr val="ffd700">
                    <a:alpha val="9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1350" b="0" i="0" kern="1200" spc="5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761208" y="3052988"/>
            <a:ext cx="3538984" cy="168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/>
            </a:pPr>
            <a:r>
              <a:rPr lang="en-US" altLang="ko-KR" sz="6500">
                <a:ln w="12700" cap="flat" cmpd="sng" algn="ctr">
                  <a:solidFill>
                    <a:schemeClr val="accent3"/>
                  </a:solidFill>
                  <a:prstDash val="sysDot"/>
                  <a:round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glow rad="63500">
                    <a:schemeClr val="accent3">
                      <a:satMod val="175000"/>
                      <a:alpha val="50000"/>
                    </a:schemeClr>
                  </a:glow>
                </a:effectLst>
              </a:rPr>
              <a:t>-3’</a:t>
            </a:r>
            <a:r>
              <a:rPr lang="en-US" altLang="ko-KR" sz="2500">
                <a:ln w="12700" cap="flat" cmpd="sng" algn="ctr">
                  <a:solidFill>
                    <a:schemeClr val="accent3"/>
                  </a:solidFill>
                  <a:prstDash val="sysDot"/>
                  <a:round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glow rad="63500">
                    <a:schemeClr val="accent3">
                      <a:satMod val="175000"/>
                      <a:alpha val="50000"/>
                    </a:schemeClr>
                  </a:glow>
                </a:effectLst>
              </a:rPr>
              <a:t>(-3/-12)</a:t>
            </a:r>
            <a:endParaRPr lang="en-US" altLang="ko-KR" sz="2500">
              <a:ln w="12700" cap="flat" cmpd="sng" algn="ctr">
                <a:solidFill>
                  <a:schemeClr val="accent3"/>
                </a:solidFill>
                <a:prstDash val="sysDot"/>
                <a:round/>
              </a:ln>
              <a:solidFill>
                <a:schemeClr val="accent3">
                  <a:lumMod val="20000"/>
                  <a:lumOff val="80000"/>
                </a:schemeClr>
              </a:solidFill>
              <a:effectLst>
                <a:glow rad="63500">
                  <a:schemeClr val="accent3">
                    <a:satMod val="175000"/>
                    <a:alpha val="50000"/>
                  </a:schemeClr>
                </a:glow>
              </a:effectLst>
            </a:endParaRPr>
          </a:p>
          <a:p>
            <a:pPr algn="ctr">
              <a:defRPr lang="ko-KR"/>
            </a:pPr>
            <a:r>
              <a:rPr lang="ko-KR" altLang="en-US" sz="20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63500">
                    <a:schemeClr val="dk1">
                      <a:alpha val="50000"/>
                    </a:schemeClr>
                  </a:glow>
                </a:effectLst>
              </a:rPr>
              <a:t>어제보다 추워요</a:t>
            </a:r>
            <a:r>
              <a:rPr lang="en-US" altLang="ko-KR" sz="20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63500">
                    <a:schemeClr val="dk1">
                      <a:alpha val="50000"/>
                    </a:schemeClr>
                  </a:glow>
                </a:effectLst>
              </a:rPr>
              <a:t>!!</a:t>
            </a:r>
            <a:r>
              <a:rPr lang="ko-KR" altLang="en-US" sz="4000">
                <a:ln w="12700" cap="flat" cmpd="sng" algn="ctr">
                  <a:solidFill>
                    <a:schemeClr val="accent3"/>
                  </a:solidFill>
                  <a:prstDash val="sysDot"/>
                  <a:round/>
                </a:ln>
                <a:solidFill>
                  <a:schemeClr val="dk1"/>
                </a:solidFill>
                <a:effectLst>
                  <a:glow rad="63500">
                    <a:schemeClr val="accent3">
                      <a:satMod val="175000"/>
                      <a:alpha val="50000"/>
                    </a:schemeClr>
                  </a:glow>
                </a:effectLst>
              </a:rPr>
              <a:t> </a:t>
            </a:r>
            <a:r>
              <a:rPr lang="ko-KR" altLang="en-US" sz="4000">
                <a:ln w="12700" cap="flat" cmpd="sng" algn="ctr">
                  <a:solidFill>
                    <a:schemeClr val="accent3"/>
                  </a:solidFill>
                  <a:prstDash val="sysDot"/>
                  <a:round/>
                </a:ln>
                <a:noFill/>
                <a:effectLst>
                  <a:glow rad="63500">
                    <a:schemeClr val="accent3">
                      <a:satMod val="175000"/>
                      <a:alpha val="50000"/>
                    </a:schemeClr>
                  </a:glow>
                </a:effectLst>
              </a:rPr>
              <a:t>     </a:t>
            </a:r>
            <a:r>
              <a:rPr lang="ko-KR" altLang="en-US" sz="3200">
                <a:ln w="12700" cap="flat" cmpd="sng" algn="ctr">
                  <a:solidFill>
                    <a:schemeClr val="accent3"/>
                  </a:solidFill>
                  <a:prstDash val="sysDot"/>
                  <a:round/>
                </a:ln>
                <a:noFill/>
                <a:effectLst>
                  <a:glow rad="63500">
                    <a:schemeClr val="accent3">
                      <a:satMod val="175000"/>
                      <a:alpha val="50000"/>
                    </a:schemeClr>
                  </a:glow>
                </a:effectLst>
              </a:rPr>
              <a:t>  </a:t>
            </a:r>
            <a:r>
              <a:rPr lang="ko-KR" altLang="en-US" sz="3000">
                <a:ln w="12700" cap="flat" cmpd="sng" algn="ctr">
                  <a:solidFill>
                    <a:schemeClr val="accent3"/>
                  </a:solidFill>
                  <a:prstDash val="sysDot"/>
                  <a:round/>
                </a:ln>
                <a:noFill/>
                <a:effectLst>
                  <a:glow rad="63500">
                    <a:schemeClr val="accent3">
                      <a:satMod val="175000"/>
                      <a:alpha val="50000"/>
                    </a:schemeClr>
                  </a:glow>
                </a:effectLst>
              </a:rPr>
              <a:t> </a:t>
            </a:r>
            <a:endParaRPr lang="ko-KR" altLang="en-US" sz="3000">
              <a:ln w="12700" cap="flat" cmpd="sng" algn="ctr">
                <a:solidFill>
                  <a:schemeClr val="accent3"/>
                </a:solidFill>
                <a:prstDash val="sysDot"/>
                <a:round/>
              </a:ln>
              <a:noFill/>
              <a:effectLst>
                <a:glow rad="63500">
                  <a:schemeClr val="accent3">
                    <a:satMod val="175000"/>
                    <a:alpha val="50000"/>
                  </a:schemeClr>
                </a:glow>
              </a:effectLst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0.00046 L -0.00034 0.49098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 autoUpdateAnimBg="1"/>
    </p:bld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/>
          <p:cNvSpPr/>
          <p:nvPr/>
        </p:nvSpPr>
        <p:spPr>
          <a:xfrm>
            <a:off x="179512" y="1016732"/>
            <a:ext cx="8712968" cy="5665253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임예지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 </a:t>
            </a:r>
            <a:endParaRPr lang="ko-KR" altLang="en-US" sz="1600" b="1" i="0" kern="1200" spc="5"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05774" y="604790"/>
            <a:ext cx="489431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맑은 고딕"/>
                <a:cs typeface="+mn-cs"/>
              </a:rPr>
              <a:t>▶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맑은 고딕"/>
              </a:rPr>
              <a:t>빛 조사 테스트</a:t>
            </a:r>
            <a:endParaRPr lang="ko-KR" altLang="en-US" sz="1600" b="1" i="0" kern="1200" spc="5">
              <a:solidFill>
                <a:schemeClr val="bg1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05624" y="2087648"/>
            <a:ext cx="5461843" cy="35234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flipH="1">
            <a:off x="4790312" y="1979266"/>
            <a:ext cx="3724275" cy="4591050"/>
          </a:xfrm>
          <a:prstGeom prst="rect">
            <a:avLst/>
          </a:prstGeom>
        </p:spPr>
      </p:pic>
      <p:sp>
        <p:nvSpPr>
          <p:cNvPr id="8" name="순서도: 수동 연산 7"/>
          <p:cNvSpPr/>
          <p:nvPr/>
        </p:nvSpPr>
        <p:spPr>
          <a:xfrm rot="15361677">
            <a:off x="3374261" y="1845450"/>
            <a:ext cx="611346" cy="3393099"/>
          </a:xfrm>
          <a:prstGeom prst="flowChartManualOperation">
            <a:avLst/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1397918" y="3418006"/>
            <a:ext cx="468052" cy="8280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곱하기 기호 1"/>
          <p:cNvSpPr/>
          <p:nvPr/>
        </p:nvSpPr>
        <p:spPr>
          <a:xfrm>
            <a:off x="-468560" y="774067"/>
            <a:ext cx="6372559" cy="6295592"/>
          </a:xfrm>
          <a:prstGeom prst="mathMultiply">
            <a:avLst>
              <a:gd name="adj1" fmla="val 441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/>
          <p:cNvSpPr/>
          <p:nvPr/>
        </p:nvSpPr>
        <p:spPr>
          <a:xfrm>
            <a:off x="179512" y="1016732"/>
            <a:ext cx="8712968" cy="5665253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661215" y="1592796"/>
            <a:ext cx="6586318" cy="407422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임예지 </a:t>
            </a:r>
            <a:endParaRPr lang="ko-KR" altLang="en-US" sz="1600" b="1" i="0" kern="1200" spc="5">
              <a:solidFill>
                <a:schemeClr val="bg1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05774" y="604790"/>
            <a:ext cx="489431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맑은 고딕"/>
                <a:cs typeface="+mn-cs"/>
              </a:rPr>
              <a:t>▶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맑은 고딕"/>
              </a:rPr>
              <a:t>빛 조사 테스트</a:t>
            </a:r>
            <a:endParaRPr lang="ko-KR" altLang="en-US" sz="1600" b="1" i="0" kern="1200" spc="5">
              <a:solidFill>
                <a:schemeClr val="bg1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flipH="1">
            <a:off x="4790312" y="1979266"/>
            <a:ext cx="3724275" cy="4591050"/>
          </a:xfrm>
          <a:prstGeom prst="rect">
            <a:avLst/>
          </a:prstGeom>
        </p:spPr>
      </p:pic>
      <p:sp>
        <p:nvSpPr>
          <p:cNvPr id="8" name="순서도: 수동 연산 7"/>
          <p:cNvSpPr/>
          <p:nvPr/>
        </p:nvSpPr>
        <p:spPr>
          <a:xfrm rot="15361677">
            <a:off x="3374261" y="1845450"/>
            <a:ext cx="611346" cy="3393099"/>
          </a:xfrm>
          <a:prstGeom prst="flowChartManualOperation">
            <a:avLst/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50939" y="2924944"/>
            <a:ext cx="468052" cy="8280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5774" y="2174375"/>
            <a:ext cx="196691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>
                <a:latin typeface="ylee 추억은 잠들지 않는다"/>
                <a:ea typeface="ylee 추억은 잠들지 않는다"/>
              </a:rPr>
              <a:t>가로</a:t>
            </a:r>
            <a:r>
              <a:rPr lang="en-US" altLang="ko-KR" sz="2000" b="1">
                <a:latin typeface="ylee 추억은 잠들지 않는다"/>
                <a:ea typeface="ylee 추억은 잠들지 않는다"/>
              </a:rPr>
              <a:t>,</a:t>
            </a:r>
            <a:r>
              <a:rPr lang="ko-KR" altLang="en-US" sz="2000" b="1">
                <a:latin typeface="ylee 추억은 잠들지 않는다"/>
                <a:ea typeface="ylee 추억은 잠들지 않는다"/>
              </a:rPr>
              <a:t>세로 </a:t>
            </a:r>
            <a:r>
              <a:rPr lang="en-US" altLang="ko-KR" sz="2000" b="1">
                <a:latin typeface="ylee 추억은 잠들지 않는다"/>
                <a:ea typeface="ylee 추억은 잠들지 않는다"/>
              </a:rPr>
              <a:t>: 5cm</a:t>
            </a:r>
            <a:endParaRPr lang="en-US" altLang="ko-KR" sz="2000" b="1">
              <a:latin typeface="ylee 추억은 잠들지 않는다"/>
              <a:ea typeface="ylee 추억은 잠들지 않는다"/>
            </a:endParaRPr>
          </a:p>
          <a:p>
            <a:pPr lvl="0">
              <a:defRPr lang="ko-KR" altLang="en-US"/>
            </a:pPr>
            <a:r>
              <a:rPr lang="ko-KR" altLang="en-US" sz="2000" b="1">
                <a:latin typeface="ylee 추억은 잠들지 않는다"/>
                <a:ea typeface="ylee 추억은 잠들지 않는다"/>
              </a:rPr>
              <a:t>두께 </a:t>
            </a:r>
            <a:r>
              <a:rPr lang="en-US" altLang="ko-KR" sz="2000" b="1">
                <a:latin typeface="ylee 추억은 잠들지 않는다"/>
                <a:ea typeface="ylee 추억은 잠들지 않는다"/>
              </a:rPr>
              <a:t>: 0.01mm</a:t>
            </a:r>
            <a:endParaRPr lang="ko-KR" altLang="en-US" sz="2000" b="1">
              <a:latin typeface="ylee 추억은 잠들지 않는다"/>
              <a:ea typeface="ylee 추억은 잠들지 않는다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0" autoUpdateAnimBg="1"/>
      <p:bldP spid="8" grpId="1" animBg="1" autoUpdateAnimBg="1"/>
    </p:bld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/>
          <p:cNvSpPr/>
          <p:nvPr/>
        </p:nvSpPr>
        <p:spPr>
          <a:xfrm>
            <a:off x="179512" y="1016732"/>
            <a:ext cx="8712968" cy="5665253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-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임예지 </a:t>
            </a:r>
            <a:endParaRPr lang="ko-KR" altLang="en-US" sz="1600" b="1" i="0" kern="1200" spc="5">
              <a:solidFill>
                <a:schemeClr val="bg1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05774" y="604790"/>
            <a:ext cx="489431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맑은 고딕"/>
                <a:cs typeface="+mn-cs"/>
              </a:rPr>
              <a:t>▶ 스케줄러 외관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맑은 고딕"/>
              </a:rPr>
              <a:t>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맑은 고딕"/>
              </a:rPr>
              <a:t>프린팅</a:t>
            </a:r>
            <a:endParaRPr lang="ko-KR" altLang="en-US" sz="1600" b="1" i="0" kern="1200" spc="5">
              <a:solidFill>
                <a:schemeClr val="bg1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43708" y="1351266"/>
            <a:ext cx="5012499" cy="4951288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/>
          <p:cNvSpPr/>
          <p:nvPr/>
        </p:nvSpPr>
        <p:spPr>
          <a:xfrm>
            <a:off x="167488" y="944724"/>
            <a:ext cx="8809024" cy="568499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4658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>
                <a:solidFill>
                  <a:schemeClr val="bg1"/>
                </a:solidFill>
              </a:rPr>
              <a:t>서버 </a:t>
            </a:r>
            <a:r>
              <a:rPr lang="en-US" altLang="ko-KR" sz="1600" b="1">
                <a:solidFill>
                  <a:schemeClr val="bg1"/>
                </a:solidFill>
              </a:rPr>
              <a:t>– </a:t>
            </a:r>
            <a:r>
              <a:rPr lang="ko-KR" altLang="en-US" sz="1600" b="1">
                <a:solidFill>
                  <a:schemeClr val="bg1"/>
                </a:solidFill>
              </a:rPr>
              <a:t>구글 </a:t>
            </a:r>
            <a:r>
              <a:rPr lang="en-US" altLang="ko-KR" sz="1600" b="1">
                <a:solidFill>
                  <a:schemeClr val="bg1"/>
                </a:solidFill>
              </a:rPr>
              <a:t>api (</a:t>
            </a:r>
            <a:r>
              <a:rPr lang="ko-KR" altLang="en-US" sz="1600" b="1">
                <a:solidFill>
                  <a:schemeClr val="bg1"/>
                </a:solidFill>
              </a:rPr>
              <a:t>일정 수정 추가</a:t>
            </a:r>
            <a:r>
              <a:rPr lang="en-US" altLang="ko-KR" sz="1600" b="1">
                <a:solidFill>
                  <a:schemeClr val="bg1"/>
                </a:solidFill>
              </a:rPr>
              <a:t>)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82884" y="1196144"/>
            <a:ext cx="5578231" cy="223963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290712" y="3609020"/>
            <a:ext cx="4562575" cy="27003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866008" y="1077081"/>
            <a:ext cx="5191125" cy="2381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373699" y="1411603"/>
            <a:ext cx="2099728" cy="214884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3041383" y="3926336"/>
            <a:ext cx="2764359" cy="35080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3063149" y="4797152"/>
            <a:ext cx="2796842" cy="1512168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/>
          <p:cNvSpPr/>
          <p:nvPr/>
        </p:nvSpPr>
        <p:spPr>
          <a:xfrm>
            <a:off x="167488" y="944724"/>
            <a:ext cx="8809024" cy="568499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>
                <a:solidFill>
                  <a:schemeClr val="bg1"/>
                </a:solidFill>
              </a:rPr>
              <a:t>서버 </a:t>
            </a:r>
            <a:r>
              <a:rPr lang="en-US" altLang="ko-KR" sz="1600" b="1">
                <a:solidFill>
                  <a:schemeClr val="bg1"/>
                </a:solidFill>
              </a:rPr>
              <a:t>– </a:t>
            </a:r>
            <a:r>
              <a:rPr lang="ko-KR" altLang="en-US" sz="1600" b="1">
                <a:solidFill>
                  <a:schemeClr val="bg1"/>
                </a:solidFill>
              </a:rPr>
              <a:t>구글 </a:t>
            </a:r>
            <a:r>
              <a:rPr lang="en-US" altLang="ko-KR" sz="1600" b="1">
                <a:solidFill>
                  <a:schemeClr val="bg1"/>
                </a:solidFill>
              </a:rPr>
              <a:t>api (</a:t>
            </a:r>
            <a:r>
              <a:rPr lang="ko-KR" altLang="en-US" sz="1600" b="1">
                <a:solidFill>
                  <a:schemeClr val="bg1"/>
                </a:solidFill>
              </a:rPr>
              <a:t>일정 수정 추가</a:t>
            </a:r>
            <a:r>
              <a:rPr lang="en-US" altLang="ko-KR" sz="1600" b="1">
                <a:solidFill>
                  <a:schemeClr val="bg1"/>
                </a:solidFill>
              </a:rPr>
              <a:t>)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53881" y="1338951"/>
            <a:ext cx="8036237" cy="489654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61986" y="3733605"/>
            <a:ext cx="7820025" cy="3714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Picture 3" descr="D:\FinalProject_2019\weeks_11\캡쳐\2.GIF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56416" y="1338951"/>
            <a:ext cx="7949696" cy="4908242"/>
          </a:xfrm>
          <a:prstGeom prst="rect">
            <a:avLst/>
          </a:prstGeom>
          <a:noFill/>
        </p:spPr>
      </p:pic>
      <p:pic>
        <p:nvPicPr>
          <p:cNvPr id="21" name="Picture 4" descr="D:\FinalProject_2019\weeks_11\캡쳐\3.GIF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53881" y="1354874"/>
            <a:ext cx="7975283" cy="4908242"/>
          </a:xfrm>
          <a:prstGeom prst="rect">
            <a:avLst/>
          </a:prstGeom>
          <a:noFill/>
        </p:spPr>
      </p:pic>
      <p:sp>
        <p:nvSpPr>
          <p:cNvPr id="22" name="직사각형 21"/>
          <p:cNvSpPr/>
          <p:nvPr/>
        </p:nvSpPr>
        <p:spPr>
          <a:xfrm>
            <a:off x="6162868" y="1852364"/>
            <a:ext cx="1296144" cy="4454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 autoUpdateAnimBg="1"/>
    </p:bld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/>
          <p:cNvSpPr/>
          <p:nvPr/>
        </p:nvSpPr>
        <p:spPr>
          <a:xfrm>
            <a:off x="167488" y="944724"/>
            <a:ext cx="8809024" cy="568499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>
                <a:solidFill>
                  <a:schemeClr val="bg1"/>
                </a:solidFill>
              </a:rPr>
              <a:t>스케줄러에 보낼 정보 알고리즘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/>
          <a:srcRect b="28850"/>
          <a:stretch>
            <a:fillRect/>
          </a:stretch>
        </p:blipFill>
        <p:spPr>
          <a:xfrm>
            <a:off x="1443037" y="958911"/>
            <a:ext cx="6257925" cy="569908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직사각형 1"/>
          <p:cNvSpPr/>
          <p:nvPr/>
        </p:nvSpPr>
        <p:spPr>
          <a:xfrm>
            <a:off x="1763688" y="5373216"/>
            <a:ext cx="4896544" cy="12565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447583" y="1592796"/>
            <a:ext cx="6184756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47582" y="3248980"/>
            <a:ext cx="6184756" cy="1800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971784" y="2210979"/>
            <a:ext cx="1112384" cy="245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1"/>
      <p:bldP spid="18" grpId="1" animBg="1" autoUpdateAnimBg="1"/>
      <p:bldP spid="17" grpId="2" animBg="1" autoUpdateAnimBg="1"/>
      <p:bldP spid="22" grpId="3" animBg="1" autoUpdateAnimBg="1"/>
    </p:bld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000350" y="1929392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987824" y="4833156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00720" y="2305615"/>
            <a:ext cx="3359324" cy="221685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800" b="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Ⅰ </a:t>
            </a:r>
            <a:r>
              <a:rPr lang="ko-KR" altLang="en-US" sz="2800" b="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주제 소개</a:t>
            </a:r>
            <a:endParaRPr lang="ko-KR" altLang="en-US" sz="2800" b="0" spc="28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2800" b="0" spc="28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800" b="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Ⅱ </a:t>
            </a:r>
            <a:r>
              <a:rPr lang="ko-KR" altLang="en-US" sz="2800" b="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진행 상황</a:t>
            </a:r>
            <a:endParaRPr lang="ko-KR" altLang="en-US" sz="2800" b="0" spc="28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2800" b="0" spc="28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800" b="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Ⅲ </a:t>
            </a:r>
            <a:r>
              <a:rPr lang="ko-KR" altLang="en-US" sz="280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향후계획</a:t>
            </a:r>
            <a:endParaRPr lang="en-US" altLang="ko-KR" sz="2800" b="0" spc="28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33813" y="1473170"/>
            <a:ext cx="943827" cy="40011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0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빙그레체"/>
                <a:ea typeface="빙그레체"/>
              </a:rPr>
              <a:t>▶</a:t>
            </a: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빙그레체"/>
                <a:ea typeface="빙그레체"/>
              </a:rPr>
              <a:t> </a:t>
            </a: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목차</a:t>
            </a:r>
            <a:endParaRPr lang="ko-KR" altLang="en-US"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9812" y="1448780"/>
            <a:ext cx="432048" cy="4352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300">
                <a:solidFill>
                  <a:srgbClr val="ffc000"/>
                </a:solidFill>
                <a:latin typeface="빙그레체Ⅱ"/>
                <a:ea typeface="빙그레체Ⅱ"/>
              </a:rPr>
              <a:t>▶</a:t>
            </a:r>
            <a:endParaRPr lang="ko-KR" altLang="en-US" sz="2300">
              <a:solidFill>
                <a:srgbClr val="ffc000"/>
              </a:solidFill>
              <a:latin typeface="빙그레체Ⅱ"/>
              <a:ea typeface="빙그레체Ⅱ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/>
          <p:cNvSpPr/>
          <p:nvPr/>
        </p:nvSpPr>
        <p:spPr>
          <a:xfrm>
            <a:off x="167488" y="1133456"/>
            <a:ext cx="8809024" cy="5427892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schemeClr val="bg1"/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>
                <a:solidFill>
                  <a:schemeClr val="bg1"/>
                </a:solidFill>
              </a:rPr>
              <a:t>서버 </a:t>
            </a:r>
            <a:r>
              <a:rPr lang="en-US" altLang="ko-KR" sz="1600" b="1">
                <a:solidFill>
                  <a:schemeClr val="bg1"/>
                </a:solidFill>
              </a:rPr>
              <a:t>– API </a:t>
            </a:r>
            <a:r>
              <a:rPr lang="ko-KR" altLang="en-US" sz="1600" b="1">
                <a:solidFill>
                  <a:schemeClr val="bg1"/>
                </a:solidFill>
              </a:rPr>
              <a:t>오류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79712" y="1385463"/>
            <a:ext cx="5400600" cy="491544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7" name="Picture 3" descr="D:\FinalProject_2019\weeks_11\캡쳐\error3.GIF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874296" y="3560266"/>
            <a:ext cx="5743575" cy="1990725"/>
          </a:xfrm>
          <a:prstGeom prst="rect">
            <a:avLst/>
          </a:prstGeom>
          <a:noFill/>
        </p:spPr>
      </p:pic>
      <p:pic>
        <p:nvPicPr>
          <p:cNvPr id="1028" name="Picture 4" descr="D:\FinalProject_2019\weeks_11\캡쳐\error2.GIF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547664" y="2334552"/>
            <a:ext cx="6562725" cy="466725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/>
        </p:nvSpPr>
        <p:spPr>
          <a:xfrm>
            <a:off x="5940152" y="2334142"/>
            <a:ext cx="180020" cy="192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00292" y="2547958"/>
            <a:ext cx="180020" cy="192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690645" y="4074864"/>
            <a:ext cx="180020" cy="192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1"/>
      <p:bldP spid="17" grpId="1" animBg="1" autoUpdateAnimBg="1"/>
      <p:bldP spid="18" grpId="2" animBg="1" autoUpdateAnimBg="1"/>
    </p:bld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/>
          <p:cNvSpPr/>
          <p:nvPr/>
        </p:nvSpPr>
        <p:spPr>
          <a:xfrm>
            <a:off x="167488" y="944724"/>
            <a:ext cx="8809024" cy="568499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>
                <a:solidFill>
                  <a:schemeClr val="bg1"/>
                </a:solidFill>
              </a:rPr>
              <a:t>스케줄러가 받은 정보들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pic>
        <p:nvPicPr>
          <p:cNvPr id="5122" name="Picture 2" descr="D:\FinalProject_2019\weeks_11\캡쳐\아두이노_tcp\1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0326" y="1536973"/>
            <a:ext cx="8478022" cy="4500500"/>
          </a:xfrm>
          <a:prstGeom prst="rect">
            <a:avLst/>
          </a:prstGeom>
          <a:noFill/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/>
          <p:cNvSpPr/>
          <p:nvPr/>
        </p:nvSpPr>
        <p:spPr>
          <a:xfrm>
            <a:off x="167488" y="944724"/>
            <a:ext cx="8809024" cy="568499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>
                <a:solidFill>
                  <a:schemeClr val="bg1"/>
                </a:solidFill>
              </a:rPr>
              <a:t>스케줄러가 받은 정보들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pic>
        <p:nvPicPr>
          <p:cNvPr id="6147" name="Picture 3" descr="D:\FinalProject_2019\weeks_11\캡쳐\aa2.GIF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75056" y="1858839"/>
            <a:ext cx="6193888" cy="4070269"/>
          </a:xfrm>
          <a:prstGeom prst="rect">
            <a:avLst/>
          </a:prstGeom>
          <a:noFill/>
        </p:spPr>
      </p:pic>
      <p:pic>
        <p:nvPicPr>
          <p:cNvPr id="16" name="Picture 2" descr="D:\FinalProject_2019\weeks_11\캡쳐\aa1.GIF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475056" y="1859679"/>
            <a:ext cx="6157283" cy="4097051"/>
          </a:xfrm>
          <a:prstGeom prst="rect">
            <a:avLst/>
          </a:prstGeom>
          <a:noFill/>
        </p:spPr>
      </p:pic>
      <p:pic>
        <p:nvPicPr>
          <p:cNvPr id="6148" name="Picture 4" descr="D:\FinalProject_2019\weeks_11\캡쳐\아두이노_tcp\2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93553" y="1284945"/>
            <a:ext cx="7175391" cy="5004556"/>
          </a:xfrm>
          <a:prstGeom prst="rect">
            <a:avLst/>
          </a:prstGeom>
          <a:noFill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 rotWithShape="1">
          <a:blip r:embed="rId6"/>
          <a:srcRect l="31280" r="37430" b="50000"/>
          <a:stretch>
            <a:fillRect/>
          </a:stretch>
        </p:blipFill>
        <p:spPr>
          <a:xfrm>
            <a:off x="3273368" y="2359400"/>
            <a:ext cx="5858677" cy="171450"/>
          </a:xfrm>
          <a:prstGeom prst="rect">
            <a:avLst/>
          </a:prstGeom>
          <a:noFill/>
          <a:ln w="9525">
            <a:solidFill>
              <a:srgbClr val="ff0000"/>
            </a:solidFill>
            <a:miter/>
          </a:ln>
          <a:effectLst/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 rotWithShape="1">
          <a:blip r:embed="rId6"/>
          <a:srcRect l="62480" r="8200" b="50000"/>
          <a:stretch>
            <a:fillRect/>
          </a:stretch>
        </p:blipFill>
        <p:spPr>
          <a:xfrm>
            <a:off x="3273368" y="2551889"/>
            <a:ext cx="5490974" cy="171450"/>
          </a:xfrm>
          <a:prstGeom prst="rect">
            <a:avLst/>
          </a:prstGeom>
          <a:noFill/>
          <a:ln w="9525">
            <a:solidFill>
              <a:srgbClr val="ff0000"/>
            </a:solidFill>
            <a:miter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 rotWithShape="1">
          <a:blip r:embed="rId7"/>
          <a:srcRect l="5950" b="17740"/>
          <a:stretch>
            <a:fillRect/>
          </a:stretch>
        </p:blipFill>
        <p:spPr>
          <a:xfrm>
            <a:off x="2356101" y="5022874"/>
            <a:ext cx="6509226" cy="240137"/>
          </a:xfrm>
          <a:prstGeom prst="rect">
            <a:avLst/>
          </a:prstGeom>
          <a:noFill/>
          <a:ln w="9525">
            <a:solidFill>
              <a:srgbClr val="ff0000"/>
            </a:solidFill>
            <a:miter/>
          </a:ln>
          <a:effectLst/>
        </p:spPr>
      </p:pic>
      <p:sp>
        <p:nvSpPr>
          <p:cNvPr id="2" name="직사각형 1"/>
          <p:cNvSpPr/>
          <p:nvPr/>
        </p:nvSpPr>
        <p:spPr>
          <a:xfrm>
            <a:off x="1879869" y="1284945"/>
            <a:ext cx="7012611" cy="1063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 rotWithShape="1">
          <a:blip r:embed="rId6"/>
          <a:srcRect l="31280" r="37430" b="50000"/>
          <a:stretch>
            <a:fillRect/>
          </a:stretch>
        </p:blipFill>
        <p:spPr>
          <a:xfrm>
            <a:off x="2356101" y="4591434"/>
            <a:ext cx="6613703" cy="193545"/>
          </a:xfrm>
          <a:prstGeom prst="rect">
            <a:avLst/>
          </a:prstGeom>
          <a:noFill/>
          <a:ln w="9525">
            <a:solidFill>
              <a:srgbClr val="ff0000"/>
            </a:solidFill>
            <a:miter/>
          </a:ln>
          <a:effectLst/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 rotWithShape="1">
          <a:blip r:embed="rId6"/>
          <a:srcRect l="62480" r="8200" b="50000"/>
          <a:stretch>
            <a:fillRect/>
          </a:stretch>
        </p:blipFill>
        <p:spPr>
          <a:xfrm>
            <a:off x="2356101" y="4829329"/>
            <a:ext cx="6198614" cy="193545"/>
          </a:xfrm>
          <a:prstGeom prst="rect">
            <a:avLst/>
          </a:prstGeom>
          <a:noFill/>
          <a:ln w="9525">
            <a:solidFill>
              <a:srgbClr val="ff0000"/>
            </a:solidFill>
            <a:miter/>
          </a:ln>
          <a:effectLst/>
        </p:spPr>
      </p:pic>
      <p:sp>
        <p:nvSpPr>
          <p:cNvPr id="22" name="직사각형 21"/>
          <p:cNvSpPr/>
          <p:nvPr/>
        </p:nvSpPr>
        <p:spPr>
          <a:xfrm>
            <a:off x="1890796" y="3469824"/>
            <a:ext cx="7015224" cy="10957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1"/>
      <p:bldP spid="22" grpId="1" animBg="1" autoUpdateAnimBg="1"/>
    </p:bld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/>
          <p:cNvSpPr/>
          <p:nvPr/>
        </p:nvSpPr>
        <p:spPr>
          <a:xfrm>
            <a:off x="167488" y="944724"/>
            <a:ext cx="8809024" cy="568499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>
                <a:solidFill>
                  <a:schemeClr val="bg1"/>
                </a:solidFill>
              </a:rPr>
              <a:t>스케줄러의 정보 구분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87566" y="1417798"/>
            <a:ext cx="4068452" cy="440890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912746" y="1989534"/>
            <a:ext cx="5318508" cy="359537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463988" y="1664804"/>
            <a:ext cx="4250346" cy="4603490"/>
          </a:xfrm>
          <a:prstGeom prst="rect">
            <a:avLst/>
          </a:prstGeom>
          <a:noFill/>
          <a:ln w="9525">
            <a:solidFill>
              <a:srgbClr val="ff0000"/>
            </a:solidFill>
            <a:miter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20438" y="2883927"/>
            <a:ext cx="5048731" cy="2936654"/>
          </a:xfrm>
          <a:prstGeom prst="rect">
            <a:avLst/>
          </a:prstGeom>
          <a:noFill/>
          <a:ln w="9525">
            <a:solidFill>
              <a:srgbClr val="ff0000"/>
            </a:solidFill>
            <a:miter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01786" y="1989534"/>
            <a:ext cx="8442776" cy="228911"/>
          </a:xfrm>
          <a:prstGeom prst="rect">
            <a:avLst/>
          </a:prstGeom>
          <a:noFill/>
          <a:ln w="9525">
            <a:solidFill>
              <a:srgbClr val="ff0000"/>
            </a:solidFill>
            <a:miter/>
          </a:ln>
          <a:effectLst/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77328" y="5558442"/>
            <a:ext cx="957496" cy="907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   50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   ↓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77328" y="4226294"/>
            <a:ext cx="957496" cy="905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   50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   ↓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77328" y="2930150"/>
            <a:ext cx="957496" cy="906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   50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   ↓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77328" y="1592796"/>
            <a:ext cx="957496" cy="910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   50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   ↓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66838" y="1080784"/>
          <a:ext cx="8410324" cy="5256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10324"/>
              </a:tblGrid>
              <a:tr h="1314145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  <a:tr h="1314145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  <a:tr h="1314145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  <a:tr h="1314145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pSp>
        <p:nvGrpSpPr>
          <p:cNvPr id="17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80410" y="312026"/>
              <a:ext cx="1341748" cy="19318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64586" y="1244427"/>
            <a:ext cx="7762251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schemeClr val="bg1"/>
                </a:solidFill>
                <a:uLnTx/>
                <a:uFillTx/>
                <a:latin typeface="빙그레체"/>
                <a:ea typeface="빙그레체"/>
              </a:rPr>
              <a:t>김원중 </a:t>
            </a:r>
            <a:r>
              <a:rPr lang="en-US" altLang="ko-KR" sz="2300" b="0" i="0" kern="1200" spc="5">
                <a:solidFill>
                  <a:schemeClr val="bg1"/>
                </a:solidFill>
                <a:uLnTx/>
                <a:uFillTx/>
                <a:latin typeface="빙그레체"/>
                <a:ea typeface="빙그레체"/>
              </a:rPr>
              <a:t>– </a:t>
            </a:r>
            <a:r>
              <a:rPr lang="ko-KR" altLang="en-US" sz="2300" b="0" i="0" kern="1200" spc="5">
                <a:solidFill>
                  <a:schemeClr val="bg1"/>
                </a:solidFill>
                <a:uLnTx/>
                <a:uFillTx/>
                <a:latin typeface="빙그레체"/>
                <a:ea typeface="빙그레체"/>
                <a:cs typeface="+mn-cs"/>
              </a:rPr>
              <a:t>도트 매트릭스 개별 제어 및 </a:t>
            </a:r>
            <a:r>
              <a:rPr lang="ko-KR" altLang="en-US" sz="2300" spc="5">
                <a:solidFill>
                  <a:schemeClr val="bg1"/>
                </a:solidFill>
                <a:latin typeface="빙그레체"/>
                <a:ea typeface="빙그레체"/>
              </a:rPr>
              <a:t>소프트웨어 코딩</a:t>
            </a:r>
            <a:endParaRPr lang="ko-KR" altLang="en-US" sz="2300" spc="5">
              <a:solidFill>
                <a:schemeClr val="bg1"/>
              </a:solidFill>
              <a:latin typeface="빙그레체"/>
              <a:ea typeface="빙그레체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4587" y="3897052"/>
            <a:ext cx="7488832" cy="4349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spc="5">
                <a:solidFill>
                  <a:schemeClr val="bg1"/>
                </a:solidFill>
                <a:latin typeface="빙그레체"/>
                <a:ea typeface="빙그레체"/>
              </a:rPr>
              <a:t>임예지</a:t>
            </a:r>
            <a:r>
              <a:rPr lang="en-US" altLang="ko-KR" sz="2300" spc="5">
                <a:solidFill>
                  <a:schemeClr val="bg1"/>
                </a:solidFill>
                <a:latin typeface="빙그레체"/>
                <a:ea typeface="빙그레체"/>
              </a:rPr>
              <a:t>  – </a:t>
            </a:r>
            <a:r>
              <a:rPr lang="ko-KR" altLang="en-US" sz="2300" b="0" i="0" kern="1200" spc="5">
                <a:solidFill>
                  <a:schemeClr val="bg1"/>
                </a:solidFill>
                <a:uLnTx/>
                <a:uFillTx/>
                <a:latin typeface="빙그레체"/>
                <a:ea typeface="빙그레체"/>
                <a:cs typeface="+mn-cs"/>
              </a:rPr>
              <a:t>스케줄러 하드웨어 </a:t>
            </a:r>
            <a:r>
              <a:rPr lang="en-US" altLang="ko-KR" sz="2300" b="0" i="0" kern="1200" spc="5">
                <a:solidFill>
                  <a:schemeClr val="bg1"/>
                </a:solidFill>
                <a:uLnTx/>
                <a:uFillTx/>
                <a:latin typeface="빙그레체"/>
                <a:ea typeface="빙그레체"/>
                <a:cs typeface="+mn-cs"/>
              </a:rPr>
              <a:t>3D printing</a:t>
            </a:r>
            <a:r>
              <a:rPr lang="en-US" altLang="ko-KR" sz="2300" spc="5">
                <a:solidFill>
                  <a:schemeClr val="bg1"/>
                </a:solidFill>
                <a:latin typeface="빙그레체"/>
                <a:ea typeface="빙그레체"/>
              </a:rPr>
              <a:t> </a:t>
            </a:r>
            <a:endParaRPr lang="en-US" altLang="ko-KR" sz="2300" spc="5">
              <a:solidFill>
                <a:schemeClr val="bg1"/>
              </a:solidFill>
              <a:latin typeface="빙그레체"/>
              <a:ea typeface="빙그레체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1876" y="2550676"/>
            <a:ext cx="7905286" cy="79069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spc="5">
                <a:solidFill>
                  <a:schemeClr val="bg1"/>
                </a:solidFill>
                <a:latin typeface="빙그레체"/>
                <a:ea typeface="빙그레체"/>
              </a:rPr>
              <a:t>김동욱  </a:t>
            </a:r>
            <a:r>
              <a:rPr lang="en-US" altLang="ko-KR" sz="2300" spc="5">
                <a:solidFill>
                  <a:schemeClr val="bg1"/>
                </a:solidFill>
                <a:latin typeface="빙그레체"/>
                <a:ea typeface="빙그레체"/>
              </a:rPr>
              <a:t>–  </a:t>
            </a:r>
            <a:r>
              <a:rPr lang="ko-KR" altLang="en-US" sz="2300" b="0" i="0" kern="1200" spc="5">
                <a:solidFill>
                  <a:schemeClr val="bg1"/>
                </a:solidFill>
                <a:uLnTx/>
                <a:uFillTx/>
                <a:latin typeface="빙그레체"/>
                <a:ea typeface="빙그레체"/>
                <a:cs typeface="+mn-cs"/>
              </a:rPr>
              <a:t>캘린더 수정 작업 및 </a:t>
            </a:r>
            <a:r>
              <a:rPr lang="en-US" altLang="ko-KR" sz="2300" b="0" i="0" kern="1200" spc="5">
                <a:solidFill>
                  <a:schemeClr val="bg1"/>
                </a:solidFill>
                <a:uLnTx/>
                <a:uFillTx/>
                <a:latin typeface="빙그레체"/>
                <a:ea typeface="빙그레체"/>
                <a:cs typeface="+mn-cs"/>
              </a:rPr>
              <a:t>APP </a:t>
            </a:r>
            <a:r>
              <a:rPr lang="ko-KR" altLang="en-US" sz="2300" b="0" i="0" kern="1200" spc="5">
                <a:solidFill>
                  <a:schemeClr val="bg1"/>
                </a:solidFill>
                <a:uLnTx/>
                <a:uFillTx/>
                <a:latin typeface="빙그레체"/>
                <a:ea typeface="빙그레체"/>
                <a:cs typeface="+mn-cs"/>
              </a:rPr>
              <a:t>디자인</a:t>
            </a:r>
            <a:r>
              <a:rPr lang="en-US" altLang="ko-KR" sz="2300" b="0" i="0" kern="1200" spc="5">
                <a:solidFill>
                  <a:schemeClr val="bg1"/>
                </a:solidFill>
                <a:uLnTx/>
                <a:uFillTx/>
                <a:latin typeface="빙그레체"/>
                <a:ea typeface="빙그레체"/>
                <a:cs typeface="+mn-cs"/>
              </a:rPr>
              <a:t>  </a:t>
            </a:r>
            <a:endParaRPr lang="en-US" altLang="ko-KR" sz="2300" spc="5">
              <a:solidFill>
                <a:schemeClr val="bg1"/>
              </a:solidFill>
              <a:latin typeface="빙그레체"/>
              <a:ea typeface="빙그레체"/>
            </a:endParaRPr>
          </a:p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sz="2300" spc="5">
              <a:solidFill>
                <a:schemeClr val="bg1"/>
              </a:solidFill>
              <a:latin typeface="빙그레체"/>
              <a:ea typeface="빙그레체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4582" y="5193196"/>
            <a:ext cx="7811874" cy="7961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spc="5">
                <a:solidFill>
                  <a:schemeClr val="bg1"/>
                </a:solidFill>
                <a:latin typeface="빙그레체"/>
                <a:ea typeface="빙그레체"/>
              </a:rPr>
              <a:t>신세규 </a:t>
            </a:r>
            <a:r>
              <a:rPr lang="en-US" altLang="ko-KR" sz="2300" spc="5">
                <a:solidFill>
                  <a:schemeClr val="bg1"/>
                </a:solidFill>
                <a:latin typeface="빙그레체"/>
                <a:ea typeface="빙그레체"/>
              </a:rPr>
              <a:t>– </a:t>
            </a:r>
            <a:r>
              <a:rPr lang="ko-KR" altLang="en-US" sz="2300" b="0" i="0" kern="1200" spc="5">
                <a:solidFill>
                  <a:schemeClr val="bg1"/>
                </a:solidFill>
                <a:uLnTx/>
                <a:uFillTx/>
                <a:latin typeface="빙그레체"/>
                <a:ea typeface="빙그레체"/>
                <a:cs typeface="+mn-cs"/>
              </a:rPr>
              <a:t>서버 </a:t>
            </a:r>
            <a:r>
              <a:rPr lang="en-US" altLang="ko-KR" sz="2300" spc="5">
                <a:solidFill>
                  <a:schemeClr val="bg1"/>
                </a:solidFill>
                <a:latin typeface="빙그레체"/>
                <a:ea typeface="빙그레체"/>
              </a:rPr>
              <a:t>request</a:t>
            </a:r>
            <a:r>
              <a:rPr lang="ko-KR" altLang="en-US" sz="2300" b="0" i="0" kern="1200" spc="5">
                <a:solidFill>
                  <a:schemeClr val="bg1"/>
                </a:solidFill>
                <a:uLnTx/>
                <a:uFillTx/>
                <a:latin typeface="빙그레체"/>
                <a:ea typeface="빙그레체"/>
                <a:cs typeface="+mn-cs"/>
              </a:rPr>
              <a:t> 문제해결 및 </a:t>
            </a:r>
            <a:r>
              <a:rPr lang="ko-KR" altLang="en-US" sz="2300" spc="5">
                <a:solidFill>
                  <a:schemeClr val="bg1"/>
                </a:solidFill>
                <a:latin typeface="빙그레체"/>
                <a:ea typeface="빙그레체"/>
              </a:rPr>
              <a:t>구글</a:t>
            </a:r>
            <a:r>
              <a:rPr lang="en-US" altLang="ko-KR" sz="2300" spc="5">
                <a:solidFill>
                  <a:schemeClr val="bg1"/>
                </a:solidFill>
                <a:latin typeface="빙그레체"/>
                <a:ea typeface="빙그레체"/>
              </a:rPr>
              <a:t>API </a:t>
            </a:r>
            <a:r>
              <a:rPr lang="ko-KR" altLang="en-US" sz="2300" spc="5">
                <a:solidFill>
                  <a:schemeClr val="bg1"/>
                </a:solidFill>
                <a:latin typeface="빙그레체"/>
                <a:ea typeface="빙그레체"/>
              </a:rPr>
              <a:t>수정기능 추가</a:t>
            </a:r>
            <a:r>
              <a:rPr lang="en-US" altLang="ko-KR" sz="2300" b="0" i="0" kern="1200" spc="5">
                <a:solidFill>
                  <a:schemeClr val="bg1"/>
                </a:solidFill>
                <a:uLnTx/>
                <a:uFillTx/>
                <a:latin typeface="빙그레체"/>
                <a:ea typeface="빙그레체"/>
                <a:cs typeface="+mn-cs"/>
              </a:rPr>
              <a:t> </a:t>
            </a:r>
            <a:endParaRPr lang="en-US" altLang="ko-KR" sz="2300" spc="5">
              <a:solidFill>
                <a:schemeClr val="bg1"/>
              </a:solidFill>
              <a:latin typeface="빙그레체"/>
              <a:ea typeface="빙그레체"/>
            </a:endParaRPr>
          </a:p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sz="2300" spc="5">
              <a:solidFill>
                <a:schemeClr val="bg1"/>
              </a:solidFill>
              <a:latin typeface="빙그레체"/>
              <a:ea typeface="빙그레체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4547" y="123275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schemeClr val="accent5">
                    <a:lumMod val="75000"/>
                  </a:schemeClr>
                </a:solidFill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  <a:endParaRPr lang="ko-KR" altLang="en-US" sz="2300" b="0" i="0" kern="1200" spc="5">
              <a:solidFill>
                <a:schemeClr val="accent5">
                  <a:lumMod val="75000"/>
                </a:schemeClr>
              </a:solidFill>
              <a:latin typeface="빙그레체Ⅱ"/>
              <a:ea typeface="빙그레체Ⅱ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3548" y="2543128"/>
            <a:ext cx="720080" cy="4362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schemeClr val="accent3">
                    <a:lumMod val="75000"/>
                  </a:schemeClr>
                </a:solidFill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  <a:endParaRPr lang="ko-KR" altLang="en-US" sz="2300" b="0" i="0" kern="1200" spc="5">
              <a:solidFill>
                <a:schemeClr val="accent3">
                  <a:lumMod val="75000"/>
                </a:schemeClr>
              </a:solidFill>
              <a:latin typeface="빙그레체Ⅱ"/>
              <a:ea typeface="빙그레체Ⅱ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1837" y="3861048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30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  <a:endParaRPr lang="ko-KR" altLang="en-US" sz="2300">
              <a:solidFill>
                <a:srgbClr val="c6605e"/>
              </a:solidFill>
              <a:latin typeface="빙그레체Ⅱ"/>
              <a:ea typeface="빙그레체Ⅱ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3548" y="519319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30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  <a:endParaRPr lang="ko-KR" altLang="en-US" sz="2300">
              <a:solidFill>
                <a:srgbClr val="8d75ab"/>
              </a:solidFill>
              <a:latin typeface="빙그레체Ⅱ"/>
              <a:ea typeface="빙그레체Ⅱ"/>
            </a:endParaRPr>
          </a:p>
        </p:txBody>
      </p:sp>
      <p:sp>
        <p:nvSpPr>
          <p:cNvPr id="34" name="사각형: 둥근 모서리 33"/>
          <p:cNvSpPr/>
          <p:nvPr/>
        </p:nvSpPr>
        <p:spPr>
          <a:xfrm>
            <a:off x="2123728" y="2051756"/>
            <a:ext cx="6336704" cy="2251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970988" y="1600364"/>
            <a:ext cx="957496" cy="902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  100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   ↓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80984" y="1592796"/>
            <a:ext cx="957496" cy="910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    0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   ↓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8" name="사각형: 둥근 모서리 47"/>
          <p:cNvSpPr/>
          <p:nvPr/>
        </p:nvSpPr>
        <p:spPr>
          <a:xfrm>
            <a:off x="2123728" y="3389110"/>
            <a:ext cx="6336704" cy="2251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사각형: 둥근 모서리 48"/>
          <p:cNvSpPr/>
          <p:nvPr/>
        </p:nvSpPr>
        <p:spPr>
          <a:xfrm>
            <a:off x="2123729" y="3384616"/>
            <a:ext cx="5760639" cy="23410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970988" y="2937718"/>
            <a:ext cx="957496" cy="908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  100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   ↓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80984" y="2930150"/>
            <a:ext cx="957496" cy="906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    0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   ↓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3" name="사각형: 둥근 모서리 52"/>
          <p:cNvSpPr/>
          <p:nvPr/>
        </p:nvSpPr>
        <p:spPr>
          <a:xfrm>
            <a:off x="2123728" y="4685254"/>
            <a:ext cx="6336704" cy="2251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사각형: 둥근 모서리 53"/>
          <p:cNvSpPr/>
          <p:nvPr/>
        </p:nvSpPr>
        <p:spPr>
          <a:xfrm>
            <a:off x="2123728" y="4680760"/>
            <a:ext cx="5328592" cy="22961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7970988" y="4233862"/>
            <a:ext cx="957496" cy="907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  100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   ↓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680984" y="4226294"/>
            <a:ext cx="957496" cy="905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    0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   ↓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8" name="사각형: 둥근 모서리 57"/>
          <p:cNvSpPr/>
          <p:nvPr/>
        </p:nvSpPr>
        <p:spPr>
          <a:xfrm>
            <a:off x="2123728" y="6017402"/>
            <a:ext cx="6336704" cy="2251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7970988" y="5566010"/>
            <a:ext cx="957496" cy="909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  100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   ↓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80984" y="5558442"/>
            <a:ext cx="957496" cy="907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   0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   ↓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7839" y="152974"/>
            <a:ext cx="4664181" cy="3594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spc="292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</a:t>
            </a:r>
            <a:r>
              <a:rPr lang="en-US" altLang="ko-KR" b="1" spc="292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/>
                <a:ea typeface="빙그레체"/>
              </a:rPr>
              <a:t>. </a:t>
            </a:r>
            <a:r>
              <a:rPr lang="ko-KR" altLang="en-US" b="1" spc="292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/>
                <a:ea typeface="빙그레체"/>
              </a:rPr>
              <a:t>진행상황 </a:t>
            </a:r>
            <a:r>
              <a:rPr lang="en-US" altLang="ko-KR" b="1" spc="292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/>
                <a:ea typeface="빙그레체"/>
              </a:rPr>
              <a:t>– </a:t>
            </a:r>
            <a:r>
              <a:rPr lang="ko-KR" altLang="en-US" b="1" spc="292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/>
                <a:ea typeface="빙그레체"/>
              </a:rPr>
              <a:t>중간 달성률 </a:t>
            </a:r>
            <a:endParaRPr lang="ko-KR" altLang="en-US" b="1" spc="292">
              <a:solidFill>
                <a:schemeClr val="bg1">
                  <a:lumMod val="95000"/>
                </a:schemeClr>
              </a:solidFill>
              <a:latin typeface="빙그레체"/>
              <a:ea typeface="빙그레체"/>
            </a:endParaRPr>
          </a:p>
        </p:txBody>
      </p:sp>
      <p:sp>
        <p:nvSpPr>
          <p:cNvPr id="64" name="사각형: 둥근 모서리 48"/>
          <p:cNvSpPr/>
          <p:nvPr/>
        </p:nvSpPr>
        <p:spPr>
          <a:xfrm>
            <a:off x="2123728" y="2042769"/>
            <a:ext cx="5796644" cy="23410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5" name="사각형: 둥근 모서리 48"/>
          <p:cNvSpPr/>
          <p:nvPr/>
        </p:nvSpPr>
        <p:spPr>
          <a:xfrm>
            <a:off x="2123728" y="6021288"/>
            <a:ext cx="5688632" cy="23410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 autoUpdateAnimBg="1"/>
      <p:bldP spid="54" grpId="1" animBg="1" autoUpdateAnimBg="1"/>
      <p:bldP spid="64" grpId="2" animBg="1" autoUpdateAnimBg="1"/>
      <p:bldP spid="65" grpId="3" animBg="1" autoUpdateAnimBg="1"/>
    </p:bldLst>
  </p:timing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80410" y="312026"/>
              <a:ext cx="1341748" cy="19318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611560" y="728700"/>
          <a:ext cx="7416824" cy="5796650"/>
        </p:xfrm>
        <a:graphic>
          <a:graphicData uri="http://schemas.openxmlformats.org/drawingml/2006/table">
            <a:tbl>
              <a:tblPr firstRow="1" bandRow="1"/>
              <a:tblGrid>
                <a:gridCol w="2017432"/>
                <a:gridCol w="629519"/>
                <a:gridCol w="629519"/>
                <a:gridCol w="629519"/>
                <a:gridCol w="629519"/>
                <a:gridCol w="720329"/>
                <a:gridCol w="720329"/>
                <a:gridCol w="720329"/>
                <a:gridCol w="720329"/>
              </a:tblGrid>
              <a:tr h="376469">
                <a:tc rowSpan="2">
                  <a:txBody>
                    <a:bodyPr vert="horz" lIns="15793" tIns="15793" rIns="15793" bIns="15793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>
                          <a:solidFill>
                            <a:srgbClr val="000000"/>
                          </a:solidFill>
                          <a:ea typeface="Gulim"/>
                        </a:rPr>
                        <a:t>수행 내용</a:t>
                      </a: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8">
                  <a:txBody>
                    <a:bodyPr vert="horz" lIns="15793" tIns="15793" rIns="15793" bIns="15793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>
                          <a:solidFill>
                            <a:srgbClr val="000000"/>
                          </a:solidFill>
                          <a:ea typeface="Gulim"/>
                        </a:rPr>
                        <a:t>일정 </a:t>
                      </a:r>
                      <a:r>
                        <a:rPr lang="en-US" altLang="ko-KR" sz="1100" b="1" kern="0" spc="5">
                          <a:solidFill>
                            <a:srgbClr val="000000"/>
                          </a:solidFill>
                          <a:latin typeface="Gulim"/>
                        </a:rPr>
                        <a:t>(2</a:t>
                      </a:r>
                      <a:r>
                        <a:rPr lang="ko-KR" altLang="en-US" sz="1100" b="1" kern="0" spc="5">
                          <a:solidFill>
                            <a:srgbClr val="000000"/>
                          </a:solidFill>
                          <a:ea typeface="Gulim"/>
                        </a:rPr>
                        <a:t>주 단위</a:t>
                      </a:r>
                      <a:r>
                        <a:rPr lang="en-US" altLang="ko-KR" sz="1100" b="1" kern="0" spc="5">
                          <a:solidFill>
                            <a:srgbClr val="000000"/>
                          </a:solidFill>
                          <a:latin typeface="Gulim"/>
                        </a:rPr>
                        <a:t>)</a:t>
                      </a: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6469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>
                          <a:solidFill>
                            <a:srgbClr val="000000"/>
                          </a:solidFill>
                          <a:latin typeface="Gulim"/>
                        </a:rPr>
                        <a:t>1</a:t>
                      </a:r>
                      <a:endParaRPr 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>
                          <a:solidFill>
                            <a:srgbClr val="000000"/>
                          </a:solidFill>
                          <a:latin typeface="Gulim"/>
                        </a:rPr>
                        <a:t>2,3</a:t>
                      </a:r>
                      <a:endParaRPr 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>
                          <a:solidFill>
                            <a:srgbClr val="000000"/>
                          </a:solidFill>
                          <a:latin typeface="Gulim"/>
                        </a:rPr>
                        <a:t>4,5</a:t>
                      </a:r>
                      <a:endParaRPr 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>
                          <a:solidFill>
                            <a:srgbClr val="000000"/>
                          </a:solidFill>
                          <a:latin typeface="Gulim"/>
                        </a:rPr>
                        <a:t>6,7</a:t>
                      </a:r>
                      <a:endParaRPr 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>
                          <a:solidFill>
                            <a:srgbClr val="000000"/>
                          </a:solidFill>
                          <a:latin typeface="Gulim"/>
                        </a:rPr>
                        <a:t>8,9</a:t>
                      </a:r>
                      <a:endParaRPr 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>
                          <a:solidFill>
                            <a:srgbClr val="000000"/>
                          </a:solidFill>
                          <a:latin typeface="Gulim"/>
                        </a:rPr>
                        <a:t>10,11</a:t>
                      </a:r>
                      <a:endParaRPr 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>
                          <a:solidFill>
                            <a:srgbClr val="000000"/>
                          </a:solidFill>
                          <a:latin typeface="Gulim"/>
                        </a:rPr>
                        <a:t>12,13</a:t>
                      </a:r>
                      <a:endParaRPr 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>
                          <a:solidFill>
                            <a:srgbClr val="000000"/>
                          </a:solidFill>
                          <a:latin typeface="Gulim"/>
                        </a:rPr>
                        <a:t>14,15</a:t>
                      </a:r>
                      <a:endParaRPr 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15232">
                <a:tc rowSpan="2"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>
                          <a:solidFill>
                            <a:schemeClr val="bg1"/>
                          </a:solidFill>
                          <a:latin typeface="Gulim"/>
                          <a:ea typeface="Gulim"/>
                        </a:rPr>
                        <a:t>조 편성 및</a:t>
                      </a:r>
                      <a:endParaRPr lang="ko-KR" altLang="en-US" sz="900" kern="0" spc="5">
                        <a:solidFill>
                          <a:schemeClr val="bg1"/>
                        </a:solidFill>
                        <a:latin typeface="Gulim"/>
                        <a:ea typeface="Gulim"/>
                      </a:endParaRPr>
                    </a:p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>
                          <a:solidFill>
                            <a:schemeClr val="bg1"/>
                          </a:solidFill>
                          <a:ea typeface="Gulim"/>
                        </a:rPr>
                        <a:t>지도 교수 선정</a:t>
                      </a:r>
                      <a:endParaRPr lang="ko-KR" altLang="en-US" sz="900" kern="0" spc="5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5232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5232">
                <a:tc rowSpan="2">
                  <a:txBody>
                    <a:bodyPr vert="horz" lIns="15793" tIns="15793" rIns="15793" bIns="15793" anchor="ctr" anchorCtr="0"/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900" kern="0" spc="5">
                          <a:solidFill>
                            <a:schemeClr val="bg1"/>
                          </a:solidFill>
                          <a:latin typeface="Gulim"/>
                        </a:rPr>
                        <a:t>node.js</a:t>
                      </a:r>
                      <a:r>
                        <a:rPr lang="ko-KR" altLang="en-US" sz="900" kern="0" spc="5">
                          <a:solidFill>
                            <a:schemeClr val="bg1"/>
                          </a:solidFill>
                          <a:ea typeface="Gulim"/>
                        </a:rPr>
                        <a:t>를 사용한 서버 제작</a:t>
                      </a:r>
                      <a:endParaRPr lang="ko-KR" altLang="en-US" sz="900" kern="0" spc="5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5232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5232">
                <a:tc rowSpan="2">
                  <a:txBody>
                    <a:bodyPr vert="horz" lIns="15793" tIns="15793" rIns="15793" bIns="15793" anchor="ctr" anchorCtr="0"/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>
                          <a:solidFill>
                            <a:schemeClr val="bg1"/>
                          </a:solidFill>
                          <a:ea typeface="Gulim"/>
                        </a:rPr>
                        <a:t>모듈 제어</a:t>
                      </a:r>
                      <a:endParaRPr lang="ko-KR" altLang="en-US" sz="900" kern="0" spc="5">
                        <a:solidFill>
                          <a:schemeClr val="bg1"/>
                        </a:solidFill>
                        <a:ea typeface="Gulim"/>
                      </a:endParaRPr>
                    </a:p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900" kern="0" spc="5">
                          <a:solidFill>
                            <a:schemeClr val="bg1"/>
                          </a:solidFill>
                          <a:latin typeface="Gulim"/>
                        </a:rPr>
                        <a:t>(led </a:t>
                      </a:r>
                      <a:r>
                        <a:rPr lang="ko-KR" altLang="en-US" sz="900" kern="0" spc="5">
                          <a:solidFill>
                            <a:schemeClr val="bg1"/>
                          </a:solidFill>
                          <a:ea typeface="Gulim"/>
                        </a:rPr>
                        <a:t>스트립</a:t>
                      </a:r>
                      <a:r>
                        <a:rPr lang="en-US" altLang="ko-KR" sz="900" kern="0" spc="5">
                          <a:solidFill>
                            <a:schemeClr val="bg1"/>
                          </a:solidFill>
                          <a:latin typeface="Gulim"/>
                        </a:rPr>
                        <a:t>)</a:t>
                      </a:r>
                      <a:endParaRPr lang="ko-KR" altLang="en-US" sz="900" kern="0" spc="5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5232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5232">
                <a:tc rowSpan="2">
                  <a:txBody>
                    <a:bodyPr vert="horz" lIns="15793" tIns="15793" rIns="15793" bIns="15793" anchor="ctr" anchorCtr="0"/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>
                          <a:solidFill>
                            <a:schemeClr val="bg1"/>
                          </a:solidFill>
                          <a:ea typeface="Gulim"/>
                        </a:rPr>
                        <a:t>모듈 제어</a:t>
                      </a:r>
                      <a:endParaRPr lang="ko-KR" altLang="en-US" sz="900" kern="0" spc="5">
                        <a:solidFill>
                          <a:schemeClr val="bg1"/>
                        </a:solidFill>
                        <a:ea typeface="Gulim"/>
                      </a:endParaRPr>
                    </a:p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900" kern="0" spc="5">
                          <a:solidFill>
                            <a:schemeClr val="bg1"/>
                          </a:solidFill>
                          <a:latin typeface="Gulim"/>
                        </a:rPr>
                        <a:t>(</a:t>
                      </a:r>
                      <a:r>
                        <a:rPr lang="ko-KR" altLang="en-US" sz="900" kern="0" spc="5">
                          <a:solidFill>
                            <a:schemeClr val="bg1"/>
                          </a:solidFill>
                          <a:ea typeface="Gulim"/>
                        </a:rPr>
                        <a:t>도트 매트릭스</a:t>
                      </a:r>
                      <a:r>
                        <a:rPr lang="en-US" altLang="ko-KR" sz="900" kern="0" spc="5">
                          <a:solidFill>
                            <a:schemeClr val="bg1"/>
                          </a:solidFill>
                          <a:latin typeface="Gulim"/>
                        </a:rPr>
                        <a:t>)</a:t>
                      </a:r>
                      <a:endParaRPr lang="ko-KR" altLang="en-US" sz="900" kern="0" spc="5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5232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5232">
                <a:tc rowSpan="2">
                  <a:txBody>
                    <a:bodyPr vert="horz" lIns="15793" tIns="15793" rIns="15793" bIns="15793" anchor="ctr" anchorCtr="0"/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>
                          <a:solidFill>
                            <a:schemeClr val="bg1"/>
                          </a:solidFill>
                          <a:ea typeface="Gulim"/>
                        </a:rPr>
                        <a:t>일정 관리 </a:t>
                      </a:r>
                      <a:r>
                        <a:rPr lang="en-US" altLang="ko-KR" sz="900" kern="0" spc="5">
                          <a:solidFill>
                            <a:schemeClr val="bg1"/>
                          </a:solidFill>
                          <a:latin typeface="Gulim"/>
                        </a:rPr>
                        <a:t>APP</a:t>
                      </a:r>
                      <a:endParaRPr lang="ko-KR" altLang="en-US" sz="900" kern="0" spc="5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5232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5232">
                <a:tc rowSpan="2">
                  <a:txBody>
                    <a:bodyPr vert="horz" lIns="15793" tIns="15793" rIns="15793" bIns="15793" anchor="ctr" anchorCtr="0"/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>
                          <a:solidFill>
                            <a:schemeClr val="bg1"/>
                          </a:solidFill>
                          <a:ea typeface="Gulim"/>
                        </a:rPr>
                        <a:t>스케줄러 소프트웨어 </a:t>
                      </a:r>
                      <a:endParaRPr lang="ko-KR" altLang="en-US" sz="900" kern="0" spc="5">
                        <a:solidFill>
                          <a:schemeClr val="bg1"/>
                        </a:solidFill>
                        <a:ea typeface="Gulim"/>
                      </a:endParaRPr>
                    </a:p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>
                          <a:solidFill>
                            <a:schemeClr val="bg1"/>
                          </a:solidFill>
                          <a:ea typeface="Gulim"/>
                        </a:rPr>
                        <a:t>제작</a:t>
                      </a:r>
                      <a:endParaRPr lang="ko-KR" altLang="en-US" sz="900" kern="0" spc="5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5232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5232">
                <a:tc rowSpan="2">
                  <a:txBody>
                    <a:bodyPr vert="horz" lIns="15793" tIns="15793" rIns="15793" bIns="15793" anchor="ctr" anchorCtr="0"/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>
                          <a:solidFill>
                            <a:schemeClr val="bg1"/>
                          </a:solidFill>
                          <a:ea typeface="Gulim"/>
                        </a:rPr>
                        <a:t>스케줄러 하드웨어 제작</a:t>
                      </a:r>
                      <a:endParaRPr lang="ko-KR" altLang="en-US" sz="900" kern="0" spc="5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5232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5232">
                <a:tc rowSpan="2">
                  <a:txBody>
                    <a:bodyPr vert="horz" lIns="15793" tIns="15793" rIns="15793" bIns="15793" anchor="ctr" anchorCtr="0"/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>
                          <a:solidFill>
                            <a:schemeClr val="bg1"/>
                          </a:solidFill>
                          <a:ea typeface="Gulim"/>
                        </a:rPr>
                        <a:t>최종 시제품 완성</a:t>
                      </a:r>
                      <a:endParaRPr lang="ko-KR" altLang="en-US" sz="900" kern="0" spc="5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e46c0a"/>
                    </a:solidFill>
                  </a:tcPr>
                </a:tc>
              </a:tr>
              <a:tr h="315232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5793" tIns="15793" rIns="15793" bIns="15793" anchor="ctr" anchorCtr="0"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rgbClr val="000000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6840252" y="1480864"/>
            <a:ext cx="36004" cy="504448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839" y="152974"/>
            <a:ext cx="4664181" cy="3594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spc="292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Ⅲ</a:t>
            </a:r>
            <a:r>
              <a:rPr lang="en-US" altLang="ko-KR" b="1" spc="292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/>
                <a:ea typeface="빙그레체"/>
              </a:rPr>
              <a:t>. </a:t>
            </a:r>
            <a:r>
              <a:rPr lang="ko-KR" altLang="en-US" b="1" spc="292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/>
                <a:ea typeface="빙그레체"/>
              </a:rPr>
              <a:t>향후계획 - 전체계획표 </a:t>
            </a:r>
            <a:endParaRPr lang="ko-KR" altLang="en-US" b="1" spc="292">
              <a:solidFill>
                <a:schemeClr val="bg1">
                  <a:lumMod val="95000"/>
                </a:schemeClr>
              </a:solidFill>
              <a:latin typeface="빙그레체"/>
              <a:ea typeface="빙그레체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80410" y="312026"/>
              <a:ext cx="1341748" cy="19318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043607" y="1736812"/>
            <a:ext cx="7762251" cy="79493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김원중  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–   </a:t>
            </a: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도트매트릭스 코딩 디버깅 및 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LED</a:t>
            </a: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스트립과의 </a:t>
            </a:r>
            <a:endParaRPr lang="ko-KR" altLang="en-US" sz="2300" b="0" i="0" kern="1200" spc="5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연동시연</a:t>
            </a:r>
            <a:endParaRPr lang="ko-KR" altLang="en-US" sz="2300" b="0" i="0" kern="1200" spc="5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43608" y="4026840"/>
            <a:ext cx="7740860" cy="7909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임예지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 –</a:t>
            </a: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빛의조사를 위한 3d프린터 재료조사 및 </a:t>
            </a:r>
            <a:endParaRPr lang="en-US" altLang="ko-KR" sz="2300" b="0" i="0" kern="1200" spc="5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외형테스트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</a:t>
            </a:r>
            <a:endParaRPr lang="en-US" altLang="ko-KR" sz="2300" b="0" i="0" kern="1200" spc="5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50891" y="2874712"/>
            <a:ext cx="7481544" cy="7905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김동욱  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–  </a:t>
            </a: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구글캘린더의 레이아웃을 이용한 스케줄확인 기능구현</a:t>
            </a:r>
            <a:endParaRPr lang="ko-KR" altLang="en-US" sz="2300" b="0" i="0" kern="1200" spc="5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3541" y="5178968"/>
            <a:ext cx="7417826" cy="7913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신세규 </a:t>
            </a:r>
            <a:r>
              <a:rPr lang="en-US" altLang="ko-KR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–</a:t>
            </a: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스케줄러 데이터 파싱 및 안드로이드와 </a:t>
            </a:r>
            <a:endParaRPr lang="ko-KR" altLang="en-US" sz="2300" b="0" i="0" kern="1200" spc="5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스케줄러 개발</a:t>
            </a:r>
            <a:endParaRPr lang="ko-KR" altLang="en-US" sz="2300" b="0" i="0" kern="1200" spc="5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3568" y="1725141"/>
            <a:ext cx="720080" cy="4351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schemeClr val="accent5">
                    <a:lumMod val="75000"/>
                  </a:schemeClr>
                </a:solidFill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  <a:endParaRPr lang="ko-KR" altLang="en-US" sz="2300" b="0" i="0" kern="1200" spc="5">
              <a:solidFill>
                <a:schemeClr val="accent5">
                  <a:lumMod val="75000"/>
                </a:schemeClr>
              </a:solidFill>
              <a:latin typeface="빙그레체Ⅱ"/>
              <a:ea typeface="빙그레체Ⅱ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2569" y="2867164"/>
            <a:ext cx="720080" cy="43610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schemeClr val="accent3">
                    <a:lumMod val="75000"/>
                  </a:schemeClr>
                </a:solidFill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  <a:endParaRPr lang="ko-KR" altLang="en-US" sz="2300" b="0" i="0" kern="1200" spc="5">
              <a:solidFill>
                <a:schemeClr val="accent3">
                  <a:lumMod val="75000"/>
                </a:schemeClr>
              </a:solidFill>
              <a:latin typeface="빙그레체Ⅱ"/>
              <a:ea typeface="빙그레체Ⅱ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0858" y="3990836"/>
            <a:ext cx="720080" cy="4363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30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  <a:endParaRPr lang="ko-KR" altLang="en-US" sz="2300">
              <a:solidFill>
                <a:srgbClr val="c6605e"/>
              </a:solidFill>
              <a:latin typeface="빙그레체Ⅱ"/>
              <a:ea typeface="빙그레체Ⅱ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2569" y="5178968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30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  <a:endParaRPr lang="ko-KR" altLang="en-US" sz="2300">
              <a:solidFill>
                <a:srgbClr val="8d75ab"/>
              </a:solidFill>
              <a:latin typeface="빙그레체Ⅱ"/>
              <a:ea typeface="빙그레체Ⅱ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839" y="152974"/>
            <a:ext cx="4664181" cy="635696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spc="292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Ⅲ</a:t>
            </a:r>
            <a:r>
              <a:rPr lang="en-US" altLang="ko-KR" b="1" spc="292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/>
                <a:ea typeface="빙그레체"/>
              </a:rPr>
              <a:t>. </a:t>
            </a:r>
            <a:r>
              <a:rPr lang="ko-KR" altLang="en-US" b="1" spc="292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/>
                <a:ea typeface="빙그레체"/>
              </a:rPr>
              <a:t>향후계획 </a:t>
            </a:r>
            <a:r>
              <a:rPr lang="en-US" altLang="ko-KR" b="1" spc="292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/>
                <a:ea typeface="빙그레체"/>
              </a:rPr>
              <a:t>– </a:t>
            </a:r>
            <a:r>
              <a:rPr lang="ko-KR" altLang="en-US" b="1" spc="292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/>
                <a:ea typeface="빙그레체"/>
              </a:rPr>
              <a:t>다음 주</a:t>
            </a:r>
            <a:endParaRPr lang="ko-KR" altLang="en-US" b="1" spc="292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빙그레체"/>
              <a:ea typeface="빙그레체"/>
            </a:endParaRPr>
          </a:p>
          <a:p>
            <a:pPr>
              <a:defRPr lang="ko-KR" altLang="en-US"/>
            </a:pPr>
            <a:endParaRPr lang="ko-KR" altLang="en-US" b="1">
              <a:latin typeface="빙그레체"/>
              <a:ea typeface="빙그레체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28" name="TextBox 27"/>
            <p:cNvSpPr txBox="1"/>
            <p:nvPr/>
          </p:nvSpPr>
          <p:spPr>
            <a:xfrm>
              <a:off x="7034217" y="306017"/>
              <a:ext cx="1838471" cy="19315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프로젝트 기획</a:t>
              </a:r>
              <a:endParaRPr lang="ko-KR" altLang="en-US" sz="1400" b="1" i="0" kern="1200" spc="5"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03748" y="3244334"/>
            <a:ext cx="4356484" cy="820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800">
                <a:solidFill>
                  <a:schemeClr val="bg1"/>
                </a:solidFill>
              </a:rPr>
              <a:t>- THE END - </a:t>
            </a:r>
            <a:endParaRPr lang="ko-KR" altLang="en-US" sz="48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0571220">
            <a:off x="2844486" y="2822385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3200">
                <a:solidFill>
                  <a:srgbClr val="ffc000"/>
                </a:solidFill>
                <a:latin typeface="빙그레체Ⅱ"/>
                <a:ea typeface="빙그레체Ⅱ"/>
              </a:rPr>
              <a:t>▶</a:t>
            </a:r>
            <a:endParaRPr lang="ko-KR" altLang="en-US" sz="3200">
              <a:solidFill>
                <a:srgbClr val="ffc000"/>
              </a:solidFill>
              <a:latin typeface="빙그레체Ⅱ"/>
              <a:ea typeface="빙그레체Ⅱ"/>
            </a:endParaRPr>
          </a:p>
        </p:txBody>
      </p:sp>
      <p:sp>
        <p:nvSpPr>
          <p:cNvPr id="9" name="TextBox 8"/>
          <p:cNvSpPr txBox="1"/>
          <p:nvPr/>
        </p:nvSpPr>
        <p:spPr>
          <a:xfrm rot="20571220">
            <a:off x="2668379" y="2822384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3200">
                <a:solidFill>
                  <a:schemeClr val="accent5"/>
                </a:solidFill>
                <a:latin typeface="빙그레체Ⅱ"/>
                <a:ea typeface="빙그레체Ⅱ"/>
              </a:rPr>
              <a:t>▶</a:t>
            </a:r>
            <a:endParaRPr lang="ko-KR" altLang="en-US" sz="3200">
              <a:solidFill>
                <a:schemeClr val="accent5"/>
              </a:solidFill>
              <a:latin typeface="빙그레체Ⅱ"/>
              <a:ea typeface="빙그레체Ⅱ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689526" cy="3594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800" b="1" i="0" kern="120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rPr>
              <a:t>Ⅰ</a:t>
            </a:r>
            <a:r>
              <a:rPr lang="en-US" altLang="ko-KR" sz="1800" b="1" i="0" kern="120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800" b="1" i="0" kern="120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주제 소개</a:t>
            </a:r>
            <a:endParaRPr lang="ko-KR" altLang="en-US" sz="1800" b="1" i="0" kern="1200" spc="5">
              <a:solidFill>
                <a:prstClr val="black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7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307765" y="307121"/>
              <a:ext cx="1330506" cy="19189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solidFill>
                    <a:prstClr val="white">
                      <a:lumMod val="95000"/>
                    </a:prstClr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1026" name="Picture 2" descr="ìì¹¨ì ê¸°ì ë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31540" y="702602"/>
            <a:ext cx="4321803" cy="2690394"/>
          </a:xfrm>
          <a:prstGeom prst="rect">
            <a:avLst/>
          </a:prstGeom>
          <a:noFill/>
        </p:spPr>
      </p:pic>
      <p:pic>
        <p:nvPicPr>
          <p:cNvPr id="1034" name="Picture 10" descr="ì¶ê·¼ì  ì¤ë¹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12060" y="815817"/>
            <a:ext cx="3820470" cy="5824863"/>
          </a:xfrm>
          <a:prstGeom prst="rect">
            <a:avLst/>
          </a:prstGeom>
          <a:noFill/>
        </p:spPr>
      </p:pic>
      <p:pic>
        <p:nvPicPr>
          <p:cNvPr id="23" name="Picture 8" descr="ì¶ê·¼ì  ì¤ë¹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51520" y="3573016"/>
            <a:ext cx="4644516" cy="3058256"/>
          </a:xfrm>
          <a:prstGeom prst="rect">
            <a:avLst/>
          </a:prstGeom>
          <a:noFill/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689526" cy="3594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800" b="1" i="0" kern="120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rPr>
              <a:t>Ⅰ</a:t>
            </a:r>
            <a:r>
              <a:rPr lang="en-US" altLang="ko-KR" sz="1800" b="1" i="0" kern="120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800" b="1" i="0" kern="120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주제 소개</a:t>
            </a:r>
            <a:endParaRPr lang="ko-KR" altLang="en-US" sz="1800" b="1" i="0" kern="1200" spc="5">
              <a:solidFill>
                <a:prstClr val="black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7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307765" y="307121"/>
              <a:ext cx="1330506" cy="19189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solidFill>
                    <a:prstClr val="white">
                      <a:lumMod val="95000"/>
                    </a:prstClr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49227" y="1207481"/>
            <a:ext cx="4167853" cy="4924329"/>
          </a:xfrm>
          <a:prstGeom prst="rect">
            <a:avLst/>
          </a:prstGeom>
        </p:spPr>
      </p:pic>
      <p:pic>
        <p:nvPicPr>
          <p:cNvPr id="1030" name="Picture 6" descr="ìì¹¨ì íì¥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3779" y="3861048"/>
            <a:ext cx="4165594" cy="2609313"/>
          </a:xfrm>
          <a:prstGeom prst="rect">
            <a:avLst/>
          </a:prstGeom>
          <a:noFill/>
        </p:spPr>
      </p:pic>
      <p:pic>
        <p:nvPicPr>
          <p:cNvPr id="1036" name="Picture 12" descr="ì¶ê·¼ì  ì¤ë¹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51520" y="872716"/>
            <a:ext cx="4167853" cy="2724922"/>
          </a:xfrm>
          <a:prstGeom prst="rect">
            <a:avLst/>
          </a:prstGeom>
          <a:noFill/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- 김원중  </a:t>
            </a:r>
            <a:endParaRPr lang="ko-KR" altLang="en-US" sz="1600" b="1" i="0" kern="1200" spc="308">
              <a:solidFill>
                <a:prstClr val="white">
                  <a:lumMod val="95000"/>
                </a:prstClr>
              </a:solidFill>
              <a:uLnTx/>
              <a:uFillTx/>
              <a:latin typeface="-윤고딕340"/>
              <a:ea typeface="-윤고딕340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맑은 고딕"/>
              </a:rPr>
              <a:t>도트매트릭스 - 부분제어</a:t>
            </a:r>
            <a:endParaRPr lang="ko-KR" altLang="en-US" sz="1600" b="1" spc="308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85000"/>
                </a:prstClr>
              </a:solidFill>
              <a:latin typeface="-윤고딕330"/>
              <a:ea typeface="맑은 고딕"/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29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504188" y="1269000"/>
            <a:ext cx="5760000" cy="2160000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0618" y="3793976"/>
            <a:ext cx="5723570" cy="233532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- 김원중  </a:t>
            </a:r>
            <a:endParaRPr lang="ko-KR" altLang="en-US" sz="1600" b="1" i="0" kern="1200" spc="308">
              <a:solidFill>
                <a:prstClr val="white">
                  <a:lumMod val="95000"/>
                </a:prstClr>
              </a:solidFill>
              <a:uLnTx/>
              <a:uFillTx/>
              <a:latin typeface="-윤고딕340"/>
              <a:ea typeface="-윤고딕340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맑은 고딕"/>
              </a:rPr>
              <a:t>도트매트릭스 - 부분제어</a:t>
            </a:r>
            <a:endParaRPr lang="ko-KR" altLang="en-US" sz="1600" b="1" spc="308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85000"/>
                </a:prstClr>
              </a:solidFill>
              <a:latin typeface="-윤고딕330"/>
              <a:ea typeface="맑은 고딕"/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grpSp>
        <p:nvGrpSpPr>
          <p:cNvPr id="28" name=""/>
          <p:cNvGrpSpPr/>
          <p:nvPr/>
        </p:nvGrpSpPr>
        <p:grpSpPr>
          <a:xfrm rot="0">
            <a:off x="1332000" y="1629000"/>
            <a:ext cx="6480000" cy="3600000"/>
            <a:chOff x="1332000" y="1629000"/>
            <a:chExt cx="6480000" cy="3600000"/>
          </a:xfrm>
        </p:grpSpPr>
        <p:pic>
          <p:nvPicPr>
            <p:cNvPr id="21" name="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332000" y="1629000"/>
              <a:ext cx="6480000" cy="3600000"/>
            </a:xfrm>
            <a:prstGeom prst="roundRect">
              <a:avLst>
                <a:gd name="adj" fmla="val 16667"/>
              </a:avLst>
            </a:prstGeom>
          </p:spPr>
        </p:pic>
        <p:grpSp>
          <p:nvGrpSpPr>
            <p:cNvPr id="27" name=""/>
            <p:cNvGrpSpPr/>
            <p:nvPr/>
          </p:nvGrpSpPr>
          <p:grpSpPr>
            <a:xfrm rot="0">
              <a:off x="1511660" y="2379918"/>
              <a:ext cx="5634626" cy="1985186"/>
              <a:chOff x="1511660" y="2379918"/>
              <a:chExt cx="5634626" cy="1985186"/>
            </a:xfrm>
          </p:grpSpPr>
          <p:sp>
            <p:nvSpPr>
              <p:cNvPr id="22" name=""/>
              <p:cNvSpPr/>
              <p:nvPr/>
            </p:nvSpPr>
            <p:spPr>
              <a:xfrm>
                <a:off x="2015716" y="2455324"/>
                <a:ext cx="5112568" cy="469620"/>
              </a:xfrm>
              <a:prstGeom prst="rect">
                <a:avLst/>
              </a:prstGeom>
              <a:noFill/>
              <a:ln w="38100" algn="ctr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3" name=""/>
              <p:cNvSpPr/>
              <p:nvPr/>
            </p:nvSpPr>
            <p:spPr>
              <a:xfrm>
                <a:off x="2015716" y="2959380"/>
                <a:ext cx="5112568" cy="469620"/>
              </a:xfrm>
              <a:prstGeom prst="rect">
                <a:avLst/>
              </a:prstGeom>
              <a:noFill/>
              <a:ln w="38100" algn="ctr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4" name=""/>
              <p:cNvSpPr/>
              <p:nvPr/>
            </p:nvSpPr>
            <p:spPr>
              <a:xfrm>
                <a:off x="2015716" y="3429000"/>
                <a:ext cx="5112568" cy="469620"/>
              </a:xfrm>
              <a:prstGeom prst="rect">
                <a:avLst/>
              </a:prstGeom>
              <a:noFill/>
              <a:ln w="38100" algn="ctr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1997714" y="3895484"/>
                <a:ext cx="5148572" cy="469620"/>
              </a:xfrm>
              <a:prstGeom prst="rect">
                <a:avLst/>
              </a:prstGeom>
              <a:noFill/>
              <a:ln w="38100" algn="ctr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6" name=""/>
              <p:cNvSpPr txBox="1"/>
              <p:nvPr/>
            </p:nvSpPr>
            <p:spPr>
              <a:xfrm>
                <a:off x="1511660" y="2379918"/>
                <a:ext cx="396044" cy="19139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defRPr lang="ko-KR" altLang="en-US"/>
                </a:pPr>
                <a:r>
                  <a:rPr lang="ko-KR" altLang="en-US" sz="3000">
                    <a:solidFill>
                      <a:srgbClr val="ff0000"/>
                    </a:solidFill>
                  </a:rPr>
                  <a:t>①②③④</a:t>
                </a:r>
                <a:endParaRPr lang="ko-KR" altLang="en-US" sz="3000">
                  <a:solidFill>
                    <a:srgbClr val="ff0000"/>
                  </a:solidFill>
                </a:endParaRPr>
              </a:p>
            </p:txBody>
          </p:sp>
        </p:grp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/>
          <p:cNvSpPr/>
          <p:nvPr/>
        </p:nvSpPr>
        <p:spPr>
          <a:xfrm>
            <a:off x="395536" y="1016732"/>
            <a:ext cx="8352928" cy="547260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- 김동욱  </a:t>
            </a:r>
            <a:endParaRPr lang="ko-KR" altLang="en-US" sz="1600" b="1" i="0" kern="1200" spc="308">
              <a:solidFill>
                <a:schemeClr val="bg1"/>
              </a:solidFill>
              <a:uLnTx/>
              <a:uFillTx/>
              <a:latin typeface="-윤고딕340"/>
              <a:ea typeface="-윤고딕340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600" b="1" spc="308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latin typeface="-윤고딕330"/>
              <a:ea typeface="맑은 고딕"/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5"/>
              <a:ext cx="1341748" cy="19318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3568" y="1614487"/>
            <a:ext cx="7956884" cy="4334793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/>
          <p:cNvSpPr/>
          <p:nvPr/>
        </p:nvSpPr>
        <p:spPr>
          <a:xfrm>
            <a:off x="395536" y="1016732"/>
            <a:ext cx="8352928" cy="547260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- 김동욱  </a:t>
            </a:r>
            <a:endParaRPr lang="ko-KR" altLang="en-US" sz="1600" b="1" i="0" kern="1200" spc="308">
              <a:solidFill>
                <a:schemeClr val="bg1"/>
              </a:solidFill>
              <a:uLnTx/>
              <a:uFillTx/>
              <a:latin typeface="-윤고딕340"/>
              <a:ea typeface="-윤고딕340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600" b="1" i="0" kern="1200" spc="308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black"/>
              </a:solidFill>
              <a:uLnTx/>
              <a:uFillTx/>
              <a:latin typeface="-윤고딕330"/>
              <a:ea typeface="맑은 고딕"/>
              <a:cs typeface="+mn-cs"/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5"/>
              <a:ext cx="1341748" cy="19318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3568" y="1614487"/>
            <a:ext cx="7956884" cy="4334793"/>
          </a:xfrm>
          <a:prstGeom prst="rect">
            <a:avLst/>
          </a:prstGeom>
        </p:spPr>
      </p:pic>
      <p:sp>
        <p:nvSpPr>
          <p:cNvPr id="2" name="사각형: 둥근 모서리 1"/>
          <p:cNvSpPr/>
          <p:nvPr/>
        </p:nvSpPr>
        <p:spPr>
          <a:xfrm>
            <a:off x="679122" y="4113076"/>
            <a:ext cx="2200690" cy="1404156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/>
          <p:cNvSpPr/>
          <p:nvPr/>
        </p:nvSpPr>
        <p:spPr>
          <a:xfrm>
            <a:off x="395536" y="1016732"/>
            <a:ext cx="8352928" cy="547260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- 김동욱  </a:t>
            </a:r>
            <a:endParaRPr lang="ko-KR" altLang="en-US" sz="1600" b="1" i="0" kern="1200" spc="308">
              <a:solidFill>
                <a:schemeClr val="bg1"/>
              </a:solidFill>
              <a:uLnTx/>
              <a:uFillTx/>
              <a:latin typeface="-윤고딕340"/>
              <a:ea typeface="-윤고딕340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600" b="1" i="0" kern="1200" spc="308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black"/>
              </a:solidFill>
              <a:uLnTx/>
              <a:uFillTx/>
              <a:latin typeface="-윤고딕330"/>
              <a:ea typeface="맑은 고딕"/>
              <a:cs typeface="+mn-cs"/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5"/>
              <a:ext cx="1341748" cy="19318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51820" y="1409135"/>
            <a:ext cx="3276364" cy="4687801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</ep:Company>
  <ep:Words>420</ep:Words>
  <ep:PresentationFormat>화면 슬라이드 쇼(4:3)</ep:PresentationFormat>
  <ep:Paragraphs>102</ep:Paragraphs>
  <ep:Slides>27</ep:Slides>
  <ep:Notes>19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ep:HeadingPairs>
  <ep:TitlesOfParts>
    <vt:vector size="2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2018-10-27T05:42:46.000</dcterms:created>
  <dc:creator>세규</dc:creator>
  <cp:lastModifiedBy>Donguk kim</cp:lastModifiedBy>
  <dcterms:modified xsi:type="dcterms:W3CDTF">2019-05-29T03:17:40.275</dcterms:modified>
  <cp:revision>365</cp:revision>
  <dc:title>PowerPoint 프레젠테이션</dc:title>
  <cp:version>1000.0000.01</cp:version>
</cp:coreProperties>
</file>