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18" r:id="rId2"/>
    <p:sldMasterId id="2147483819" r:id="rId3"/>
    <p:sldMasterId id="2147483820" r:id="rId4"/>
    <p:sldMasterId id="2147483821" r:id="rId5"/>
    <p:sldMasterId id="2147483823" r:id="rId6"/>
    <p:sldMasterId id="2147483824" r:id="rId7"/>
    <p:sldMasterId id="2147483825" r:id="rId8"/>
  </p:sldMasterIdLst>
  <p:notesMasterIdLst>
    <p:notesMasterId r:id="rId3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80" r:id="rId17"/>
    <p:sldId id="264" r:id="rId18"/>
    <p:sldId id="282" r:id="rId19"/>
    <p:sldId id="266" r:id="rId20"/>
    <p:sldId id="267" r:id="rId21"/>
    <p:sldId id="286" r:id="rId22"/>
    <p:sldId id="287" r:id="rId23"/>
    <p:sldId id="28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9" r:id="rId32"/>
    <p:sldId id="276" r:id="rId33"/>
    <p:sldId id="277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  <p:cmAuthor id="2" name="김원중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/>
  </p:normalViewPr>
  <p:slideViewPr>
    <p:cSldViewPr>
      <p:cViewPr varScale="1">
        <p:scale>
          <a:sx n="87" d="100"/>
          <a:sy n="87" d="100"/>
        </p:scale>
        <p:origin x="634" y="120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heme" Target="theme/theme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5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261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0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02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8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45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1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60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8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0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8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36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63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50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22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498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872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581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38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9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6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40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6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14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157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907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5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81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3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9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681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2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286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324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91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542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396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734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910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7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41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84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295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653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1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25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366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81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73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686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327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495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0498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35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1600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2696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813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4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39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288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377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819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44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07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291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98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5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81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8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5328084" y="4293096"/>
            <a:ext cx="1888658" cy="192360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b="1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발표자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신세규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팀원 </a:t>
            </a:r>
            <a:r>
              <a:rPr lang="en-US" altLang="ko-KR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: 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김동욱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 </a:t>
            </a:r>
            <a:r>
              <a:rPr lang="ko-KR" altLang="en-US" sz="16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김원중</a:t>
            </a: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        임예지</a:t>
            </a:r>
            <a:endParaRPr lang="en-US" altLang="ko-KR" sz="16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종합 설계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 panose="02030503000000000000" pitchFamily="18" charset="-127"/>
                  <a:ea typeface="빙그레체" panose="02030503000000000000" pitchFamily="18" charset="-127"/>
                </a:rPr>
                <a:t>김인겸 교수님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960A96-5D12-44A1-85A7-4F1D0ECDE43E}"/>
              </a:ext>
            </a:extLst>
          </p:cNvPr>
          <p:cNvSpPr txBox="1"/>
          <p:nvPr/>
        </p:nvSpPr>
        <p:spPr>
          <a:xfrm>
            <a:off x="4896036" y="4323446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1C697-8E9E-4156-AC09-DBD0F7E2245A}"/>
              </a:ext>
            </a:extLst>
          </p:cNvPr>
          <p:cNvSpPr txBox="1"/>
          <p:nvPr/>
        </p:nvSpPr>
        <p:spPr>
          <a:xfrm>
            <a:off x="4719929" y="432344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8" name="Picture 2" descr="JSONì ëí ì´ë¯¸ì§ ê²ìê²°ê³¼">
            <a:extLst>
              <a:ext uri="{FF2B5EF4-FFF2-40B4-BE49-F238E27FC236}">
                <a16:creationId xmlns:a16="http://schemas.microsoft.com/office/drawing/2014/main" id="{DC959B92-6948-4705-9700-875BF00C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11" y="1785913"/>
            <a:ext cx="3584061" cy="293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22AAD56-AE29-4BFD-A889-D112857CD7F4}"/>
              </a:ext>
            </a:extLst>
          </p:cNvPr>
          <p:cNvSpPr txBox="1"/>
          <p:nvPr/>
        </p:nvSpPr>
        <p:spPr>
          <a:xfrm>
            <a:off x="1871626" y="5256493"/>
            <a:ext cx="540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J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ava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S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cript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bject </a:t>
            </a:r>
            <a:r>
              <a:rPr lang="en-US" altLang="ko-KR" sz="3200" b="1" dirty="0">
                <a:solidFill>
                  <a:srgbClr val="FF0000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N</a:t>
            </a:r>
            <a:r>
              <a:rPr lang="en-US" altLang="ko-KR" sz="3200" dirty="0">
                <a:solidFill>
                  <a:schemeClr val="bg1"/>
                </a:solidFill>
                <a:latin typeface="Noto Serif CJK KR ExtraLight" panose="02020200000000000000" pitchFamily="18" charset="-127"/>
                <a:ea typeface="Noto Serif CJK KR ExtraLight" panose="02020200000000000000" pitchFamily="18" charset="-127"/>
              </a:rPr>
              <a:t>otation</a:t>
            </a:r>
            <a:endParaRPr lang="ko-KR" altLang="en-US" sz="3200" dirty="0">
              <a:solidFill>
                <a:schemeClr val="bg1"/>
              </a:solidFill>
              <a:latin typeface="Noto Serif CJK KR ExtraLight" panose="02020200000000000000" pitchFamily="18" charset="-127"/>
              <a:ea typeface="Noto Serif CJK KR ExtraLight" panose="020202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9718A-5063-4021-82D9-2EB764897DF7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9A67A-989E-4E09-8E63-099982448A4F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5EA180-E3A8-4F59-92E3-191380CE7AC0}"/>
              </a:ext>
            </a:extLst>
          </p:cNvPr>
          <p:cNvSpPr/>
          <p:nvPr/>
        </p:nvSpPr>
        <p:spPr>
          <a:xfrm>
            <a:off x="431540" y="682244"/>
            <a:ext cx="2484276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219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087297" y="1592796"/>
            <a:ext cx="7154615" cy="4812736"/>
            <a:chOff x="863588" y="836713"/>
            <a:chExt cx="7110044" cy="5567377"/>
          </a:xfrm>
        </p:grpSpPr>
        <p:pic>
          <p:nvPicPr>
            <p:cNvPr id="2050" name="Picture 2" descr="https://t1.daumcdn.net/cfile/tistory/22534A375948AABA20">
              <a:extLst>
                <a:ext uri="{FF2B5EF4-FFF2-40B4-BE49-F238E27FC236}">
                  <a16:creationId xmlns:a16="http://schemas.microsoft.com/office/drawing/2014/main" id="{C81C7ED3-6F05-48FF-9EF7-E4F1D7C30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88" y="836713"/>
              <a:ext cx="7056784" cy="556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BF6FDE-21F1-4183-909D-D95B0CBBF199}"/>
                </a:ext>
              </a:extLst>
            </p:cNvPr>
            <p:cNvSpPr txBox="1"/>
            <p:nvPr/>
          </p:nvSpPr>
          <p:spPr>
            <a:xfrm>
              <a:off x="1137805" y="2528900"/>
              <a:ext cx="241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name - value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의 형태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62AD9A1-2F35-42BA-BF55-B81B855F1AB4}"/>
                </a:ext>
              </a:extLst>
            </p:cNvPr>
            <p:cNvSpPr/>
            <p:nvPr/>
          </p:nvSpPr>
          <p:spPr>
            <a:xfrm>
              <a:off x="4283968" y="2753188"/>
              <a:ext cx="900100" cy="3240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E33232E-4D89-433F-BD3D-7B7B4D3C4076}"/>
                </a:ext>
              </a:extLst>
            </p:cNvPr>
            <p:cNvSpPr/>
            <p:nvPr/>
          </p:nvSpPr>
          <p:spPr>
            <a:xfrm>
              <a:off x="5249272" y="2753188"/>
              <a:ext cx="719680" cy="3240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7C7C3B9-B493-431E-A1BD-89A514573DBE}"/>
                </a:ext>
              </a:extLst>
            </p:cNvPr>
            <p:cNvCxnSpPr>
              <a:cxnSpLocks/>
            </p:cNvCxnSpPr>
            <p:nvPr/>
          </p:nvCxnSpPr>
          <p:spPr>
            <a:xfrm>
              <a:off x="3484286" y="2690425"/>
              <a:ext cx="734478" cy="201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EC568DF-BCDB-495C-8BCF-BCAFB4A0C847}"/>
                </a:ext>
              </a:extLst>
            </p:cNvPr>
            <p:cNvSpPr/>
            <p:nvPr/>
          </p:nvSpPr>
          <p:spPr>
            <a:xfrm>
              <a:off x="3617852" y="3641900"/>
              <a:ext cx="1710232" cy="3991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87442C-8D3D-40EC-A46E-77753D9399A8}"/>
                </a:ext>
              </a:extLst>
            </p:cNvPr>
            <p:cNvSpPr txBox="1"/>
            <p:nvPr/>
          </p:nvSpPr>
          <p:spPr>
            <a:xfrm>
              <a:off x="5345848" y="3365458"/>
              <a:ext cx="2627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Name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무조건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String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형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E93639B-44F1-42C1-AA31-C968C47BB89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472968" y="3550124"/>
              <a:ext cx="872880" cy="702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C6C727-6308-44C8-892C-31489DAEBB91}"/>
                </a:ext>
              </a:extLst>
            </p:cNvPr>
            <p:cNvSpPr/>
            <p:nvPr/>
          </p:nvSpPr>
          <p:spPr>
            <a:xfrm>
              <a:off x="2087724" y="5661248"/>
              <a:ext cx="21602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A7EFF7E-AE99-41A9-AD1D-7A305EA13C1A}"/>
                </a:ext>
              </a:extLst>
            </p:cNvPr>
            <p:cNvSpPr/>
            <p:nvPr/>
          </p:nvSpPr>
          <p:spPr>
            <a:xfrm>
              <a:off x="2951820" y="1088740"/>
              <a:ext cx="216024" cy="3693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3893B0-5EC4-4CD1-9683-59601EDEF3CE}"/>
                </a:ext>
              </a:extLst>
            </p:cNvPr>
            <p:cNvSpPr txBox="1"/>
            <p:nvPr/>
          </p:nvSpPr>
          <p:spPr>
            <a:xfrm>
              <a:off x="1488909" y="5119324"/>
              <a:ext cx="166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Noto Serif CJK KR Black" panose="02020900000000000000" pitchFamily="18" charset="-127"/>
                  <a:ea typeface="Noto Serif CJK KR Black" panose="02020900000000000000" pitchFamily="18" charset="-127"/>
                  <a:cs typeface="+mn-cs"/>
                </a:rPr>
                <a:t>배열을 의미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0FE5761-3A33-40AA-A4E3-4C7BE2112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575" y="5448939"/>
              <a:ext cx="128173" cy="1725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8C6241-CBDD-4F5C-84E3-5C5ADE35F033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B77A3-949C-4DAE-A0F0-1BCAD0F3ABDB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4" name="사각형: 둥근 모서리 23">
            <a:extLst>
              <a:ext uri="{FF2B5EF4-FFF2-40B4-BE49-F238E27FC236}">
                <a16:creationId xmlns:a16="http://schemas.microsoft.com/office/drawing/2014/main" id="{BDFE8D50-37C3-45F1-A7E3-4117ED9A65FF}"/>
              </a:ext>
            </a:extLst>
          </p:cNvPr>
          <p:cNvSpPr/>
          <p:nvPr/>
        </p:nvSpPr>
        <p:spPr>
          <a:xfrm>
            <a:off x="431540" y="682244"/>
            <a:ext cx="2448272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0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김동욱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145B44-86A4-481C-8A17-6CF54256A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60" y="1540444"/>
            <a:ext cx="2990755" cy="8156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85B3A5-3CD4-4C76-92B6-D90B23DB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" y="2692572"/>
            <a:ext cx="3900295" cy="3686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FDE868-A175-40DE-AE33-621983B4F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00" y="1541183"/>
            <a:ext cx="2986758" cy="8149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DDFF76-589F-423A-A465-B4DB3A33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67" y="2692572"/>
            <a:ext cx="3882472" cy="36724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08C6241-CBDD-4F5C-84E3-5C5ADE35F033}"/>
              </a:ext>
            </a:extLst>
          </p:cNvPr>
          <p:cNvSpPr txBox="1"/>
          <p:nvPr/>
        </p:nvSpPr>
        <p:spPr>
          <a:xfrm>
            <a:off x="862589" y="746000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B77A3-949C-4DAE-A0F0-1BCAD0F3ABDB}"/>
              </a:ext>
            </a:extLst>
          </p:cNvPr>
          <p:cNvSpPr txBox="1"/>
          <p:nvPr/>
        </p:nvSpPr>
        <p:spPr>
          <a:xfrm>
            <a:off x="502549" y="73247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DFE8D50-37C3-45F1-A7E3-4117ED9A65FF}"/>
              </a:ext>
            </a:extLst>
          </p:cNvPr>
          <p:cNvSpPr/>
          <p:nvPr/>
        </p:nvSpPr>
        <p:spPr>
          <a:xfrm>
            <a:off x="431540" y="682244"/>
            <a:ext cx="2376264" cy="514508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00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ACE09E3-B1B5-414F-B696-F60D6815D27E}"/>
              </a:ext>
            </a:extLst>
          </p:cNvPr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45EE2D-D9AE-45C5-9B8D-B35756741C40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14CBAA-9922-4970-97EF-6A902B335F90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3DAC21-4ED5-448B-8574-3CDEA44C5972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08170D-D5F8-4A44-994D-A858372C059B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5655E5-90DF-41C3-A89B-E91611A5D848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E7839-3CFF-4593-9725-ACFE5B23C13D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34C07F-1FA5-4FE2-9CF4-FA2BEC6A26EA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AEB6-1023-4AA9-89F5-DDB8F8DF0D30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845D8EC-9233-4E61-9C80-0CF660A4D1F4}"/>
              </a:ext>
            </a:extLst>
          </p:cNvPr>
          <p:cNvSpPr/>
          <p:nvPr/>
        </p:nvSpPr>
        <p:spPr>
          <a:xfrm>
            <a:off x="611560" y="3718773"/>
            <a:ext cx="316835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4D28728-BF05-4D2B-A1FC-B3B7D05F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72" y="1520788"/>
            <a:ext cx="5724636" cy="479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472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CC16177-524E-4FD9-A17F-754F9D1A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374" y="4175173"/>
            <a:ext cx="4371485" cy="24579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60DFB9-48FF-442C-8BEF-BFCC0761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59" y="1170363"/>
            <a:ext cx="3612368" cy="27737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97E63-ADC7-4895-AE5E-A394C45E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8" y="1501726"/>
            <a:ext cx="3887180" cy="32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1431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-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임예지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4180" y="786190"/>
            <a:ext cx="13835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</a:t>
            </a:r>
            <a:r>
              <a:rPr kumimoji="0" lang="ko-KR" altLang="en-US" sz="1600" b="1" i="0" u="none" strike="noStrike" kern="1200" cap="none" spc="304" normalizeH="0" baseline="0" noProof="0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캐드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  <a:cs typeface="+mn-cs"/>
              </a:rPr>
              <a:t> 학습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4F813E-B3D0-42B9-8D6F-ECBD4CD2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2" y="1848819"/>
            <a:ext cx="8137875" cy="4577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5C9E18-F359-44E2-8CC6-96FA64E51173}"/>
              </a:ext>
            </a:extLst>
          </p:cNvPr>
          <p:cNvSpPr txBox="1"/>
          <p:nvPr/>
        </p:nvSpPr>
        <p:spPr>
          <a:xfrm>
            <a:off x="690858" y="714472"/>
            <a:ext cx="45886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C6605E"/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EF1CDB9-7EEE-42CC-852A-FE47EB25B965}"/>
              </a:ext>
            </a:extLst>
          </p:cNvPr>
          <p:cNvSpPr/>
          <p:nvPr/>
        </p:nvSpPr>
        <p:spPr>
          <a:xfrm>
            <a:off x="611560" y="714471"/>
            <a:ext cx="1980220" cy="446277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10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28F93E-EF72-425A-984E-694DE402F958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71FB4E-405E-4498-AC5A-7F337408C37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4C2ABC-2755-4BE1-A430-CCEA7C860354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28611-970A-408D-8C94-45FFB64192C7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4B64EA-A324-437E-967A-0421BBB7CD4E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75F00C-2D8B-4A6A-99E7-A651AD1890E9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CCA77-24BB-4915-81AD-9182C8B08AE6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32DD4-F487-4F42-9964-AB9844374C0C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79F74D-B005-4D4F-A0FE-D1C6EB5D1BF1}"/>
              </a:ext>
            </a:extLst>
          </p:cNvPr>
          <p:cNvSpPr txBox="1"/>
          <p:nvPr/>
        </p:nvSpPr>
        <p:spPr>
          <a:xfrm>
            <a:off x="682569" y="4926940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BDDC9B7-5632-4119-9028-3B40EB818989}"/>
              </a:ext>
            </a:extLst>
          </p:cNvPr>
          <p:cNvSpPr/>
          <p:nvPr/>
        </p:nvSpPr>
        <p:spPr>
          <a:xfrm>
            <a:off x="611560" y="4798893"/>
            <a:ext cx="6228692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94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5518" y="1075593"/>
            <a:ext cx="237244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Node.js Server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328408"/>
            <a:ext cx="6237146" cy="30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89" y="1864880"/>
            <a:ext cx="2547116" cy="23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27" y="2825849"/>
            <a:ext cx="1784804" cy="495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4455765"/>
            <a:ext cx="6857658" cy="13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D372A8-41BE-43E2-8A1A-3E0A93384E0C}"/>
              </a:ext>
            </a:extLst>
          </p:cNvPr>
          <p:cNvSpPr txBox="1"/>
          <p:nvPr/>
        </p:nvSpPr>
        <p:spPr>
          <a:xfrm>
            <a:off x="647564" y="103126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A8A3155-9981-408D-B6A1-D26FB9F2FA5E}"/>
              </a:ext>
            </a:extLst>
          </p:cNvPr>
          <p:cNvSpPr/>
          <p:nvPr/>
        </p:nvSpPr>
        <p:spPr>
          <a:xfrm>
            <a:off x="647564" y="980728"/>
            <a:ext cx="2770398" cy="493413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F29A-51EA-4EB5-8477-34F76B14D97D}"/>
              </a:ext>
            </a:extLst>
          </p:cNvPr>
          <p:cNvSpPr txBox="1"/>
          <p:nvPr/>
        </p:nvSpPr>
        <p:spPr>
          <a:xfrm>
            <a:off x="1009515" y="3694407"/>
            <a:ext cx="425392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Node-Schedule Module Test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27173B-56EA-4C31-9E75-EE44E78D157E}"/>
              </a:ext>
            </a:extLst>
          </p:cNvPr>
          <p:cNvSpPr txBox="1"/>
          <p:nvPr/>
        </p:nvSpPr>
        <p:spPr>
          <a:xfrm>
            <a:off x="611561" y="3664448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EC604-EA41-4E65-BC6B-30E9D01CD687}"/>
              </a:ext>
            </a:extLst>
          </p:cNvPr>
          <p:cNvSpPr/>
          <p:nvPr/>
        </p:nvSpPr>
        <p:spPr>
          <a:xfrm>
            <a:off x="611560" y="3645024"/>
            <a:ext cx="4651875" cy="42969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695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62" y="1844824"/>
            <a:ext cx="5110670" cy="114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9" y="4365104"/>
            <a:ext cx="4964203" cy="1569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E598A-2DBE-481B-A92B-E87823759BEB}"/>
              </a:ext>
            </a:extLst>
          </p:cNvPr>
          <p:cNvSpPr txBox="1"/>
          <p:nvPr/>
        </p:nvSpPr>
        <p:spPr>
          <a:xfrm>
            <a:off x="1009514" y="942220"/>
            <a:ext cx="258840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filetext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EC29D-F48A-41BB-8E48-6B54B25D5266}"/>
              </a:ext>
            </a:extLst>
          </p:cNvPr>
          <p:cNvSpPr txBox="1"/>
          <p:nvPr/>
        </p:nvSpPr>
        <p:spPr>
          <a:xfrm>
            <a:off x="611560" y="897895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984002-62FF-48F9-A6BC-E8162438033E}"/>
              </a:ext>
            </a:extLst>
          </p:cNvPr>
          <p:cNvSpPr/>
          <p:nvPr/>
        </p:nvSpPr>
        <p:spPr>
          <a:xfrm>
            <a:off x="611560" y="860702"/>
            <a:ext cx="3060340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9B132-C9C6-4DEB-BFB4-99BB8180D90F}"/>
              </a:ext>
            </a:extLst>
          </p:cNvPr>
          <p:cNvSpPr txBox="1"/>
          <p:nvPr/>
        </p:nvSpPr>
        <p:spPr>
          <a:xfrm>
            <a:off x="971868" y="3471111"/>
            <a:ext cx="2844048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Read to directory</a:t>
            </a:r>
            <a:endParaRPr lang="ko-KR" altLang="en-US" sz="1600" b="1" dirty="0">
              <a:solidFill>
                <a:prstClr val="black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04BF4-2D5A-498C-A743-7871967309F0}"/>
              </a:ext>
            </a:extLst>
          </p:cNvPr>
          <p:cNvSpPr txBox="1"/>
          <p:nvPr/>
        </p:nvSpPr>
        <p:spPr>
          <a:xfrm>
            <a:off x="573914" y="342678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FA641C-B28B-4E40-B887-1A859BEDDB64}"/>
              </a:ext>
            </a:extLst>
          </p:cNvPr>
          <p:cNvSpPr/>
          <p:nvPr/>
        </p:nvSpPr>
        <p:spPr>
          <a:xfrm>
            <a:off x="573914" y="3392996"/>
            <a:ext cx="3242002" cy="444062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40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33492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0350" y="2498443"/>
            <a:ext cx="2199320" cy="218521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Ⅰ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Ⅱ </a:t>
            </a:r>
            <a:r>
              <a:rPr lang="ko-KR" altLang="en-US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진행 상황</a:t>
            </a: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400" b="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Ⅲ </a:t>
            </a:r>
            <a:r>
              <a:rPr lang="ko-KR" altLang="en-US" sz="24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향후 계획</a:t>
            </a:r>
            <a:endParaRPr lang="ko-KR" altLang="en-US" sz="24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600" b="0" spc="305" dirty="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876762"/>
            <a:ext cx="962123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▶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목차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B283D-14AE-44D2-A4CE-41D9CED97E71}"/>
              </a:ext>
            </a:extLst>
          </p:cNvPr>
          <p:cNvSpPr txBox="1"/>
          <p:nvPr/>
        </p:nvSpPr>
        <p:spPr>
          <a:xfrm>
            <a:off x="2879812" y="1852372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3222" y="663316"/>
            <a:ext cx="2295693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Use to </a:t>
            </a:r>
            <a:r>
              <a:rPr lang="en-US" altLang="ko-KR" sz="1600" b="1" spc="304" dirty="0" err="1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OpenAPI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20763"/>
            <a:ext cx="26193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618109"/>
            <a:ext cx="4429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404803"/>
            <a:ext cx="28479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792264"/>
            <a:ext cx="53244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6E4FD5-91E3-4D7A-9000-8A47FFACDDFB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7D9139-54F6-449C-8E21-C647C18E443A}"/>
              </a:ext>
            </a:extLst>
          </p:cNvPr>
          <p:cNvSpPr/>
          <p:nvPr/>
        </p:nvSpPr>
        <p:spPr>
          <a:xfrm>
            <a:off x="395536" y="611348"/>
            <a:ext cx="2489577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0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5809" y="655177"/>
            <a:ext cx="1014060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Result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" y="1232756"/>
            <a:ext cx="863067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1" y="2803010"/>
            <a:ext cx="5607017" cy="238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3598" y="2132856"/>
            <a:ext cx="773125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15698" y="4852174"/>
            <a:ext cx="2718142" cy="25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7250" y="5013920"/>
            <a:ext cx="18473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6" y="5661248"/>
            <a:ext cx="6102616" cy="28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7" y="5985284"/>
            <a:ext cx="5438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3F5566-BFBC-4010-A95A-45194404EFCD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6C49122-3B95-49FB-8CAC-D9D9ED051695}"/>
              </a:ext>
            </a:extLst>
          </p:cNvPr>
          <p:cNvSpPr/>
          <p:nvPr/>
        </p:nvSpPr>
        <p:spPr>
          <a:xfrm>
            <a:off x="395536" y="611348"/>
            <a:ext cx="1484333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89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팀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682291"/>
            <a:ext cx="271555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교수님 지도 상담 결과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9" y="1448780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9" y="1844824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211960" y="1448780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1427798"/>
            <a:ext cx="2287313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182384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00" y="2336282"/>
            <a:ext cx="35847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74686" y="3153937"/>
            <a:ext cx="2249142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>
              <a:defRPr/>
            </a:pP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</a:rPr>
              <a:t>추가적인 해결방안</a:t>
            </a:r>
            <a:endParaRPr lang="en-US" altLang="ko-KR" sz="1600" b="1" spc="304" dirty="0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-윤고딕34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861048"/>
            <a:ext cx="2799559" cy="279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24" y="3969060"/>
            <a:ext cx="3342329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1" y="3945667"/>
            <a:ext cx="3368733" cy="27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6B9337-2CD5-4377-B641-F0BA3579FE43}"/>
              </a:ext>
            </a:extLst>
          </p:cNvPr>
          <p:cNvSpPr txBox="1"/>
          <p:nvPr/>
        </p:nvSpPr>
        <p:spPr>
          <a:xfrm>
            <a:off x="395536" y="642464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58DEE5-E865-4B4D-A5F1-51E1529721D5}"/>
              </a:ext>
            </a:extLst>
          </p:cNvPr>
          <p:cNvSpPr/>
          <p:nvPr/>
        </p:nvSpPr>
        <p:spPr>
          <a:xfrm>
            <a:off x="395535" y="611348"/>
            <a:ext cx="2969101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24036-0A3B-4C50-98DB-FA42FE2B0ABE}"/>
              </a:ext>
            </a:extLst>
          </p:cNvPr>
          <p:cNvSpPr txBox="1"/>
          <p:nvPr/>
        </p:nvSpPr>
        <p:spPr>
          <a:xfrm>
            <a:off x="432410" y="3100076"/>
            <a:ext cx="505055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4183A9-9F95-4890-8970-CBFD63F70A1C}"/>
              </a:ext>
            </a:extLst>
          </p:cNvPr>
          <p:cNvSpPr/>
          <p:nvPr/>
        </p:nvSpPr>
        <p:spPr>
          <a:xfrm>
            <a:off x="432410" y="3068960"/>
            <a:ext cx="2591418" cy="4462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5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31177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82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Ⅲ</a:t>
            </a: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향후 계획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8059"/>
              </p:ext>
            </p:extLst>
          </p:nvPr>
        </p:nvGraphicFramePr>
        <p:xfrm>
          <a:off x="611560" y="728700"/>
          <a:ext cx="7416824" cy="5796650"/>
        </p:xfrm>
        <a:graphic>
          <a:graphicData uri="http://schemas.openxmlformats.org/drawingml/2006/table">
            <a:tbl>
              <a:tblPr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수행 내용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일정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(2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ea typeface="Gulim"/>
                        </a:rPr>
                        <a:t>주 단위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2,3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4,5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6,7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8,9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10,11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12,13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Gulim"/>
                        </a:rPr>
                        <a:t>14,15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  <a:ea typeface="Gulim"/>
                        </a:rPr>
                        <a:t>조 편성 및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  <a:latin typeface="Gulim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지도 교수 선정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node.js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를 사용한 </a:t>
                      </a: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서버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(led 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스트립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모듈 제어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)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구글</a:t>
                      </a: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 캘린더를 이용한 일정 관리 </a:t>
                      </a:r>
                      <a:r>
                        <a:rPr lang="en-US" altLang="ko-KR" sz="900" kern="0" spc="0" dirty="0">
                          <a:solidFill>
                            <a:schemeClr val="bg1"/>
                          </a:solidFill>
                          <a:effectLst/>
                          <a:latin typeface="Gulim"/>
                        </a:rPr>
                        <a:t>APP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소프트웨어 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스케줄러 하드웨어 제작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bg1"/>
                          </a:solidFill>
                          <a:effectLst/>
                          <a:ea typeface="Gulim"/>
                        </a:rPr>
                        <a:t>최종 시제품 완성</a:t>
                      </a:r>
                      <a:endParaRPr lang="ko-KR" altLang="en-US" sz="9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4067944" y="148478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2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71175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600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Ⅲ</a:t>
            </a:r>
            <a:r>
              <a:rPr lang="en-US" altLang="ko-KR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4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향후 계획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535" y="764704"/>
            <a:ext cx="326200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이번 주 목표 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(3</a:t>
            </a:r>
            <a:r>
              <a:rPr lang="ko-KR" altLang="en-US" sz="2300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sz="2300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sz="2300" dirty="0">
              <a:solidFill>
                <a:prstClr val="white"/>
              </a:solidFill>
              <a:latin typeface="빙그레체Ⅱ"/>
              <a:ea typeface="빙그레체Ⅱ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4E6A17-9F05-452E-9DD4-3FA7A7A680A7}"/>
              </a:ext>
            </a:extLst>
          </p:cNvPr>
          <p:cNvSpPr txBox="1"/>
          <p:nvPr/>
        </p:nvSpPr>
        <p:spPr>
          <a:xfrm>
            <a:off x="1043607" y="1736812"/>
            <a:ext cx="7762251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LED</a:t>
            </a:r>
            <a:r>
              <a:rPr kumimoji="0" lang="en-US" altLang="ko-KR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ko-KR" altLang="en-US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</a:t>
            </a:r>
            <a:r>
              <a:rPr lang="en-US" altLang="ko-KR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도트매트릭스 제어 소스 프로그래밍</a:t>
            </a:r>
            <a:r>
              <a:rPr kumimoji="0" lang="en-US" altLang="ko-KR" sz="23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31DA3F-9B26-40D5-9AE7-D2D12621AB67}"/>
              </a:ext>
            </a:extLst>
          </p:cNvPr>
          <p:cNvSpPr txBox="1"/>
          <p:nvPr/>
        </p:nvSpPr>
        <p:spPr>
          <a:xfrm>
            <a:off x="1043608" y="4026840"/>
            <a:ext cx="7488832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서비스 서버 조사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부품에 따른 디자인 구상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A71B5-72DA-4FD3-93E2-82AB1D9B7D09}"/>
              </a:ext>
            </a:extLst>
          </p:cNvPr>
          <p:cNvSpPr txBox="1"/>
          <p:nvPr/>
        </p:nvSpPr>
        <p:spPr>
          <a:xfrm>
            <a:off x="1050898" y="287471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App </a:t>
            </a: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기본 베이스 및 전체 블록도 구상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 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E60A8-2EEA-4DE4-B462-FE98A9B395EC}"/>
              </a:ext>
            </a:extLst>
          </p:cNvPr>
          <p:cNvSpPr txBox="1"/>
          <p:nvPr/>
        </p:nvSpPr>
        <p:spPr>
          <a:xfrm>
            <a:off x="1043608" y="5106960"/>
            <a:ext cx="6696744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</a:t>
            </a:r>
            <a:r>
              <a:rPr kumimoji="0" lang="en-US" altLang="ko-KR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node.js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서버 마무리</a:t>
            </a:r>
            <a:r>
              <a:rPr lang="en-US" altLang="ko-KR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, </a:t>
            </a:r>
            <a:r>
              <a:rPr lang="ko-KR" altLang="en-US" sz="2300" dirty="0" smtClean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통신 인터페이스 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구축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33AF2-28BE-4B15-8994-274E84606720}"/>
              </a:ext>
            </a:extLst>
          </p:cNvPr>
          <p:cNvSpPr txBox="1"/>
          <p:nvPr/>
        </p:nvSpPr>
        <p:spPr>
          <a:xfrm>
            <a:off x="683568" y="172514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AE0A4-2048-43EA-8441-72E8B77D18EE}"/>
              </a:ext>
            </a:extLst>
          </p:cNvPr>
          <p:cNvSpPr txBox="1"/>
          <p:nvPr/>
        </p:nvSpPr>
        <p:spPr>
          <a:xfrm>
            <a:off x="682569" y="286716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838D6F-9644-40C0-897D-EDDC4FE72031}"/>
              </a:ext>
            </a:extLst>
          </p:cNvPr>
          <p:cNvSpPr txBox="1"/>
          <p:nvPr/>
        </p:nvSpPr>
        <p:spPr>
          <a:xfrm>
            <a:off x="690858" y="399083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AEAAC-38BD-41E4-97BC-2E2A3963B480}"/>
              </a:ext>
            </a:extLst>
          </p:cNvPr>
          <p:cNvSpPr txBox="1"/>
          <p:nvPr/>
        </p:nvSpPr>
        <p:spPr>
          <a:xfrm>
            <a:off x="682569" y="510696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646364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389308" y="306018"/>
              <a:ext cx="1483380" cy="19315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5DA0A3-1A97-44FE-8A96-CA9E155FB2A2}"/>
              </a:ext>
            </a:extLst>
          </p:cNvPr>
          <p:cNvSpPr txBox="1"/>
          <p:nvPr/>
        </p:nvSpPr>
        <p:spPr>
          <a:xfrm>
            <a:off x="2303748" y="3244334"/>
            <a:ext cx="4356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- THE END - 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7C3A-DA13-42B1-8404-F417396A044F}"/>
              </a:ext>
            </a:extLst>
          </p:cNvPr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CDEAD-F530-4236-AB45-BE749E482E3C}"/>
              </a:ext>
            </a:extLst>
          </p:cNvPr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124274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17549" cy="36933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305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kumimoji="0" lang="en-US" altLang="ko-KR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kumimoji="0" lang="ko-KR" altLang="en-US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7221" y="692696"/>
            <a:ext cx="3910910" cy="39108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665531" y="5013176"/>
            <a:ext cx="4258434" cy="15481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21452"/>
            <a:ext cx="3627832" cy="38306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52" y="4185084"/>
            <a:ext cx="3849667" cy="2478952"/>
          </a:xfrm>
          <a:prstGeom prst="rect">
            <a:avLst/>
          </a:prstGeom>
        </p:spPr>
      </p:pic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4664181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0E52D9-20A0-4FF9-93A9-97673440D1C9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D8C25-9D4B-4C6E-A9F4-30CF0A26DC2E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B21CA1-1A90-4B7D-AD03-77501EB51F99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9188C9-C166-4335-AD2B-3828E1F9019D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596B12-E93F-4D79-8D8B-BDDB7BCFC2CE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1D9DC-ED53-4A23-AC05-E57A7034DB6B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890D6F-1713-40EE-A960-FBE653A983DB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7FE055-EB43-4D54-BB1C-50B667D75F7A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D30AD4-4A96-481F-A17A-37C59D13B7D4}"/>
              </a:ext>
            </a:extLst>
          </p:cNvPr>
          <p:cNvSpPr/>
          <p:nvPr/>
        </p:nvSpPr>
        <p:spPr>
          <a:xfrm>
            <a:off x="611560" y="1448780"/>
            <a:ext cx="3996444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7"/>
              <a:ext cx="1341748" cy="19318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341530" y="1736812"/>
            <a:ext cx="8460940" cy="4481434"/>
            <a:chOff x="287524" y="1490912"/>
            <a:chExt cx="8460940" cy="4481434"/>
          </a:xfrm>
        </p:grpSpPr>
        <p:grpSp>
          <p:nvGrpSpPr>
            <p:cNvPr id="51" name="그룹 50"/>
            <p:cNvGrpSpPr/>
            <p:nvPr/>
          </p:nvGrpSpPr>
          <p:grpSpPr>
            <a:xfrm>
              <a:off x="287524" y="1490912"/>
              <a:ext cx="8460940" cy="2378562"/>
              <a:chOff x="287524" y="1490912"/>
              <a:chExt cx="8460940" cy="2378562"/>
            </a:xfrm>
          </p:grpSpPr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87524" y="1490912"/>
                <a:ext cx="4284476" cy="237856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467544" y="2348880"/>
                <a:ext cx="2916323" cy="252028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TextBox 13"/>
              <p:cNvSpPr txBox="1"/>
              <p:nvPr/>
            </p:nvSpPr>
            <p:spPr>
              <a:xfrm>
                <a:off x="4932040" y="1808819"/>
                <a:ext cx="3816423" cy="1002387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r>
                  <a:rPr lang="en-US" altLang="ko-KR" sz="2000">
                    <a:solidFill>
                      <a:schemeClr val="bg1"/>
                    </a:solidFill>
                  </a:rPr>
                  <a:t>setColor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가 모든 </a:t>
                </a:r>
                <a:r>
                  <a:rPr lang="en-US" altLang="ko-KR" sz="2000">
                    <a:solidFill>
                      <a:schemeClr val="bg1"/>
                    </a:solidFill>
                  </a:rPr>
                  <a:t>LED</a:t>
                </a:r>
                <a:r>
                  <a:rPr lang="ko-KR" altLang="en-US" sz="2000">
                    <a:solidFill>
                      <a:schemeClr val="bg1"/>
                    </a:solidFill>
                  </a:rPr>
                  <a:t>의 </a:t>
                </a: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색을 결정하기때문에 원하는 </a:t>
                </a:r>
              </a:p>
              <a:p>
                <a:pPr>
                  <a:defRPr lang="ko-KR"/>
                </a:pPr>
                <a:r>
                  <a:rPr lang="ko-KR" altLang="en-US" sz="2000">
                    <a:solidFill>
                      <a:schemeClr val="bg1"/>
                    </a:solidFill>
                  </a:rPr>
                  <a:t>부분만 따로 변수선언을 해야함</a:t>
                </a:r>
              </a:p>
            </p:txBody>
          </p:sp>
          <p:cxnSp>
            <p:nvCxnSpPr>
              <p:cNvPr id="55" name="직선 연결선 54"/>
              <p:cNvCxnSpPr>
                <a:stCxn id="53" idx="3"/>
                <a:endCxn id="54" idx="1"/>
              </p:cNvCxnSpPr>
              <p:nvPr/>
            </p:nvCxnSpPr>
            <p:spPr>
              <a:xfrm flipV="1">
                <a:off x="3383868" y="2310013"/>
                <a:ext cx="1548172" cy="164880"/>
              </a:xfrm>
              <a:prstGeom prst="line">
                <a:avLst/>
              </a:prstGeom>
              <a:ln w="25400" algn="ctr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13"/>
            <p:cNvSpPr txBox="1"/>
            <p:nvPr/>
          </p:nvSpPr>
          <p:spPr>
            <a:xfrm>
              <a:off x="575556" y="4149080"/>
              <a:ext cx="3384376" cy="394190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LED</a:t>
              </a:r>
              <a:r>
                <a:rPr lang="ko-KR" altLang="en-US" sz="2000">
                  <a:solidFill>
                    <a:schemeClr val="bg1"/>
                  </a:solidFill>
                </a:rPr>
                <a:t>의 색(</a:t>
              </a:r>
              <a:r>
                <a:rPr lang="en-US" altLang="ko-KR" sz="2000">
                  <a:solidFill>
                    <a:schemeClr val="bg1"/>
                  </a:solidFill>
                </a:rPr>
                <a:t>r,g,b</a:t>
              </a:r>
              <a:r>
                <a:rPr lang="ko-KR" altLang="en-US" sz="2000">
                  <a:solidFill>
                    <a:schemeClr val="bg1"/>
                  </a:solidFill>
                </a:rPr>
                <a:t>값)설정</a:t>
              </a:r>
            </a:p>
          </p:txBody>
        </p:sp>
        <p:sp>
          <p:nvSpPr>
            <p:cNvPr id="57" name="TextBox 13"/>
            <p:cNvSpPr txBox="1"/>
            <p:nvPr/>
          </p:nvSpPr>
          <p:spPr>
            <a:xfrm>
              <a:off x="547936" y="5273588"/>
              <a:ext cx="3384400" cy="698758"/>
            </a:xfrm>
            <a:prstGeom prst="rect">
              <a:avLst/>
            </a:prstGeom>
            <a:noFill/>
            <a:ln algn="ctr">
              <a:solidFill>
                <a:srgbClr val="FF0000"/>
              </a:solidFill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/>
              </a:pPr>
              <a:r>
                <a:rPr lang="en-US" altLang="ko-KR" sz="2000">
                  <a:solidFill>
                    <a:schemeClr val="bg1"/>
                  </a:solidFill>
                </a:rPr>
                <a:t>uint16_t* from</a:t>
              </a:r>
              <a:r>
                <a:rPr lang="ko-KR" altLang="en-US" sz="2000">
                  <a:solidFill>
                    <a:schemeClr val="bg1"/>
                  </a:solidFill>
                </a:rPr>
                <a:t> 부분에 입력받은 약속시간 저장 </a:t>
              </a:r>
            </a:p>
          </p:txBody>
        </p:sp>
        <p:cxnSp>
          <p:nvCxnSpPr>
            <p:cNvPr id="58" name="직선 연결선 57"/>
            <p:cNvCxnSpPr>
              <a:stCxn id="57" idx="3"/>
              <a:endCxn id="61" idx="1"/>
            </p:cNvCxnSpPr>
            <p:nvPr/>
          </p:nvCxnSpPr>
          <p:spPr>
            <a:xfrm rot="5400000" flipH="1" flipV="1">
              <a:off x="3865742" y="4916709"/>
              <a:ext cx="772852" cy="639664"/>
            </a:xfrm>
            <a:prstGeom prst="line">
              <a:avLst/>
            </a:prstGeom>
            <a:ln w="254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4283967" y="3537012"/>
              <a:ext cx="4284476" cy="2415282"/>
              <a:chOff x="4283967" y="3537012"/>
              <a:chExt cx="4284476" cy="2415282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283967" y="3537012"/>
                <a:ext cx="4284476" cy="2415282"/>
              </a:xfrm>
              <a:prstGeom prst="rect">
                <a:avLst/>
              </a:prstGeom>
              <a:ln w="9525" cap="flat" cmpd="sng">
                <a:solidFill>
                  <a:srgbClr val="3B3838"/>
                </a:solidFill>
                <a:prstDash val="solid"/>
                <a:round/>
              </a:ln>
            </p:spPr>
          </p:pic>
          <p:sp>
            <p:nvSpPr>
              <p:cNvPr id="61" name="TextBox 13"/>
              <p:cNvSpPr txBox="1"/>
              <p:nvPr/>
            </p:nvSpPr>
            <p:spPr>
              <a:xfrm>
                <a:off x="4572000" y="4653136"/>
                <a:ext cx="3024336" cy="393958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Box 13"/>
              <p:cNvSpPr txBox="1"/>
              <p:nvPr/>
            </p:nvSpPr>
            <p:spPr>
              <a:xfrm>
                <a:off x="4572000" y="3971146"/>
                <a:ext cx="2268252" cy="645986"/>
              </a:xfrm>
              <a:prstGeom prst="rect">
                <a:avLst/>
              </a:prstGeom>
              <a:noFill/>
              <a:ln algn="ctr">
                <a:solidFill>
                  <a:srgbClr val="FF0000"/>
                </a:solidFill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>
                  <a:defRPr lang="ko-KR"/>
                </a:pPr>
                <a:endParaRPr lang="en-US" altLang="ko-KR" sz="200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3" name="직선 연결선 62"/>
          <p:cNvCxnSpPr>
            <a:stCxn id="56" idx="3"/>
            <a:endCxn id="62" idx="1"/>
          </p:cNvCxnSpPr>
          <p:nvPr/>
        </p:nvCxnSpPr>
        <p:spPr>
          <a:xfrm flipV="1">
            <a:off x="4013938" y="4540039"/>
            <a:ext cx="612068" cy="52036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18578" y="882674"/>
            <a:ext cx="2259626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LED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스트립제어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23" name="사각형: 둥근 모서리 22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44237" y="3789316"/>
            <a:ext cx="2740231" cy="2484000"/>
          </a:xfrm>
          <a:prstGeom prst="roundRect">
            <a:avLst>
              <a:gd name="adj" fmla="val 16667"/>
            </a:avLst>
          </a:prstGeom>
          <a:ln w="9525" cap="flat" cmpd="sng">
            <a:solidFill>
              <a:srgbClr val="3B3838"/>
            </a:solidFill>
            <a:prstDash val="solid"/>
            <a:round/>
          </a:ln>
        </p:spPr>
      </p:pic>
      <p:sp>
        <p:nvSpPr>
          <p:cNvPr id="65" name="TextBox 13"/>
          <p:cNvSpPr txBox="1"/>
          <p:nvPr/>
        </p:nvSpPr>
        <p:spPr>
          <a:xfrm>
            <a:off x="539552" y="1691278"/>
            <a:ext cx="6768752" cy="2526392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한 </a:t>
            </a:r>
            <a:r>
              <a:rPr lang="en-US" altLang="ko-KR" sz="2000">
                <a:solidFill>
                  <a:schemeClr val="bg1"/>
                </a:solidFill>
              </a:rPr>
              <a:t>rgb</a:t>
            </a:r>
            <a:r>
              <a:rPr lang="ko-KR" altLang="en-US" sz="2000">
                <a:solidFill>
                  <a:schemeClr val="bg1"/>
                </a:solidFill>
              </a:rPr>
              <a:t>센서당 전력소모</a:t>
            </a:r>
            <a:r>
              <a:rPr lang="en-US" altLang="ko-KR" sz="2000">
                <a:solidFill>
                  <a:schemeClr val="bg1"/>
                </a:solidFill>
              </a:rPr>
              <a:t> =</a:t>
            </a:r>
            <a:r>
              <a:rPr lang="ko-KR" altLang="en-US" sz="2000">
                <a:solidFill>
                  <a:schemeClr val="bg1"/>
                </a:solidFill>
              </a:rPr>
              <a:t> 60</a:t>
            </a:r>
            <a:r>
              <a:rPr lang="en-US" altLang="ko-KR" sz="2000">
                <a:solidFill>
                  <a:schemeClr val="bg1"/>
                </a:solidFill>
              </a:rPr>
              <a:t>mAh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한 모듈 당 </a:t>
            </a:r>
            <a:r>
              <a:rPr lang="en-US" altLang="ko-KR" sz="2000">
                <a:solidFill>
                  <a:schemeClr val="bg1"/>
                </a:solidFill>
              </a:rPr>
              <a:t>RGB </a:t>
            </a:r>
            <a:r>
              <a:rPr lang="ko-KR" altLang="en-US" sz="2000">
                <a:solidFill>
                  <a:schemeClr val="bg1"/>
                </a:solidFill>
              </a:rPr>
              <a:t>센서 = 3개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시계를 표현하기 위해 필요한 최소 </a:t>
            </a:r>
            <a:r>
              <a:rPr lang="en-US" altLang="ko-KR" sz="2000">
                <a:solidFill>
                  <a:schemeClr val="bg1"/>
                </a:solidFill>
              </a:rPr>
              <a:t>LED = 12</a:t>
            </a:r>
            <a:r>
              <a:rPr lang="ko-KR" altLang="en-US" sz="2000">
                <a:solidFill>
                  <a:schemeClr val="bg1"/>
                </a:solidFill>
              </a:rPr>
              <a:t>개</a:t>
            </a:r>
          </a:p>
          <a:p>
            <a:pPr>
              <a:defRPr lang="ko-KR"/>
            </a:pPr>
            <a:endParaRPr lang="ko-KR" altLang="en-US" sz="2000">
              <a:solidFill>
                <a:schemeClr val="bg1"/>
              </a:solidFill>
            </a:endParaRP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60</a:t>
            </a:r>
            <a:r>
              <a:rPr lang="en-US" altLang="ko-KR" sz="2000">
                <a:solidFill>
                  <a:schemeClr val="bg1"/>
                </a:solidFill>
              </a:rPr>
              <a:t>mAh x 3 x 12 = </a:t>
            </a:r>
            <a:r>
              <a:rPr lang="ko-KR" altLang="en-US" sz="2000">
                <a:solidFill>
                  <a:schemeClr val="bg1"/>
                </a:solidFill>
              </a:rPr>
              <a:t>최소 2,160</a:t>
            </a:r>
            <a:r>
              <a:rPr lang="en-US" altLang="ko-KR" sz="2000">
                <a:solidFill>
                  <a:schemeClr val="bg1"/>
                </a:solidFill>
              </a:rPr>
              <a:t>mAh = </a:t>
            </a:r>
            <a:r>
              <a:rPr lang="ko-KR" altLang="en-US" sz="2000">
                <a:solidFill>
                  <a:schemeClr val="bg1"/>
                </a:solidFill>
              </a:rPr>
              <a:t> 약 </a:t>
            </a:r>
            <a:r>
              <a:rPr lang="en-US" altLang="ko-KR" sz="2000">
                <a:solidFill>
                  <a:srgbClr val="FF0000"/>
                </a:solidFill>
              </a:rPr>
              <a:t>2</a:t>
            </a:r>
            <a:r>
              <a:rPr lang="ko-KR" altLang="en-US" sz="2000">
                <a:solidFill>
                  <a:srgbClr val="FF0000"/>
                </a:solidFill>
              </a:rPr>
              <a:t>.2</a:t>
            </a:r>
            <a:r>
              <a:rPr lang="en-US" altLang="ko-KR" sz="2000">
                <a:solidFill>
                  <a:srgbClr val="FF0000"/>
                </a:solidFill>
              </a:rPr>
              <a:t>A</a:t>
            </a:r>
            <a:r>
              <a:rPr lang="ko-KR" altLang="en-US" sz="2000">
                <a:solidFill>
                  <a:srgbClr val="FF0000"/>
                </a:solidFill>
              </a:rPr>
              <a:t> </a:t>
            </a:r>
            <a:r>
              <a:rPr lang="ko-KR" altLang="en-US" sz="2000">
                <a:solidFill>
                  <a:schemeClr val="bg1"/>
                </a:solidFill>
              </a:rPr>
              <a:t>소비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=&gt; 다른 부품을 추가연결시에 </a:t>
            </a:r>
            <a:r>
              <a:rPr lang="en-US" altLang="ko-KR" sz="2000">
                <a:solidFill>
                  <a:srgbClr val="FF0000"/>
                </a:solidFill>
              </a:rPr>
              <a:t>3A</a:t>
            </a:r>
            <a:r>
              <a:rPr lang="ko-KR" altLang="en-US" sz="2000">
                <a:solidFill>
                  <a:srgbClr val="FF0000"/>
                </a:solidFill>
              </a:rPr>
              <a:t>이상</a:t>
            </a:r>
            <a:r>
              <a:rPr lang="ko-KR" altLang="en-US" sz="2000">
                <a:solidFill>
                  <a:schemeClr val="bg1"/>
                </a:solidFill>
              </a:rPr>
              <a:t> 넘지않도록 설계</a:t>
            </a:r>
            <a:r>
              <a:rPr lang="en-US" altLang="ko-KR" sz="2000">
                <a:solidFill>
                  <a:schemeClr val="bg1"/>
                </a:solidFill>
              </a:rPr>
              <a:t> or </a:t>
            </a:r>
            <a:r>
              <a:rPr lang="ko-KR" altLang="en-US" sz="2000">
                <a:solidFill>
                  <a:schemeClr val="bg1"/>
                </a:solidFill>
              </a:rPr>
              <a:t>추가적인 외부전원 인가 </a:t>
            </a:r>
          </a:p>
          <a:p>
            <a:pPr>
              <a:defRPr lang="ko-KR"/>
            </a:pPr>
            <a:endParaRPr lang="ko-KR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8"/>
              <a:ext cx="1341748" cy="19318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2369" y="1621145"/>
            <a:ext cx="7488323" cy="2008569"/>
            <a:chOff x="503548" y="1024386"/>
            <a:chExt cx="7488323" cy="200856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03548" y="1024386"/>
              <a:ext cx="7488323" cy="200856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4572000" y="1952836"/>
              <a:ext cx="144016" cy="14401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8" name="TextBox 13"/>
          <p:cNvSpPr txBox="1"/>
          <p:nvPr/>
        </p:nvSpPr>
        <p:spPr>
          <a:xfrm>
            <a:off x="1042389" y="3962657"/>
            <a:ext cx="6841979" cy="10024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멘토선정 : 최효섭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선정이유 : 전자부품연구원 (한국 </a:t>
            </a:r>
            <a:r>
              <a:rPr lang="en-US" altLang="ko-KR" sz="2000">
                <a:solidFill>
                  <a:schemeClr val="bg1"/>
                </a:solidFill>
              </a:rPr>
              <a:t>IoT</a:t>
            </a:r>
            <a:r>
              <a:rPr lang="ko-KR" altLang="en-US" sz="2000">
                <a:solidFill>
                  <a:schemeClr val="bg1"/>
                </a:solidFill>
              </a:rPr>
              <a:t> 관련 공업)에서 </a:t>
            </a:r>
          </a:p>
          <a:p>
            <a:pPr>
              <a:defRPr lang="ko-KR"/>
            </a:pPr>
            <a:r>
              <a:rPr lang="ko-KR" altLang="en-US" sz="2000">
                <a:solidFill>
                  <a:schemeClr val="bg1"/>
                </a:solidFill>
              </a:rPr>
              <a:t>10년간 근무중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김원중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636" y="887406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40"/>
                <a:ea typeface="-윤고딕340"/>
              </a:rPr>
              <a:t>한이음 멘토 선정</a:t>
            </a:r>
            <a:endParaRPr lang="ko-KR" altLang="en-US" sz="1600" b="1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3923" y="871369"/>
            <a:ext cx="432048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791580" y="800708"/>
            <a:ext cx="2606603" cy="51195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68222" y="312029"/>
              <a:ext cx="1353936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 dirty="0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 dirty="0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9499E16-6D7A-411D-90CA-6E912E3C99B7}"/>
              </a:ext>
            </a:extLst>
          </p:cNvPr>
          <p:cNvSpPr txBox="1"/>
          <p:nvPr/>
        </p:nvSpPr>
        <p:spPr>
          <a:xfrm>
            <a:off x="87839" y="152974"/>
            <a:ext cx="416012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b="1" spc="305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/>
                <a:ea typeface="-윤고딕330"/>
              </a:rPr>
              <a:t>Ⅱ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. </a:t>
            </a:r>
            <a:r>
              <a:rPr lang="ko-KR" altLang="en-US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진행 상황</a:t>
            </a:r>
            <a:r>
              <a:rPr lang="en-US" altLang="ko-KR" b="1" spc="304" dirty="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/>
                <a:ea typeface="-윤고딕340"/>
              </a:rPr>
              <a:t> ; 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저번 주 목표 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(2</a:t>
            </a:r>
            <a:r>
              <a:rPr lang="ko-KR" altLang="en-US" dirty="0">
                <a:solidFill>
                  <a:prstClr val="white"/>
                </a:solidFill>
                <a:latin typeface="빙그레체Ⅱ"/>
                <a:ea typeface="빙그레체Ⅱ"/>
              </a:rPr>
              <a:t>주차</a:t>
            </a:r>
            <a:r>
              <a:rPr lang="en-US" altLang="ko-KR" dirty="0">
                <a:solidFill>
                  <a:prstClr val="white"/>
                </a:solidFill>
                <a:latin typeface="빙그레체Ⅱ"/>
                <a:ea typeface="빙그레체Ⅱ"/>
              </a:rPr>
              <a:t>)</a:t>
            </a:r>
            <a:endParaRPr lang="ko-KR" altLang="en-US" dirty="0">
              <a:solidFill>
                <a:prstClr val="white"/>
              </a:solidFill>
              <a:latin typeface="빙그레체Ⅱ"/>
              <a:ea typeface="빙그레체Ⅱ"/>
            </a:endParaRPr>
          </a:p>
          <a:p>
            <a:pPr fontAlgn="base"/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E48D1F-4CD9-4914-B21E-B311F0D2BC3B}"/>
              </a:ext>
            </a:extLst>
          </p:cNvPr>
          <p:cNvSpPr txBox="1"/>
          <p:nvPr/>
        </p:nvSpPr>
        <p:spPr>
          <a:xfrm>
            <a:off x="1043608" y="15567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김원중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</a:t>
            </a:r>
            <a:r>
              <a:rPr kumimoji="0" lang="en-US" altLang="ko-KR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led </a:t>
            </a:r>
            <a:r>
              <a:rPr kumimoji="0" lang="ko-KR" altLang="en-US" sz="23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스트립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제어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1033E2-FBAA-4FDA-81D0-1B46B190724B}"/>
              </a:ext>
            </a:extLst>
          </p:cNvPr>
          <p:cNvSpPr txBox="1"/>
          <p:nvPr/>
        </p:nvSpPr>
        <p:spPr>
          <a:xfrm>
            <a:off x="1043608" y="384682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임예지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캐드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F1E9B-807A-4CBE-9B79-920C62A06154}"/>
              </a:ext>
            </a:extLst>
          </p:cNvPr>
          <p:cNvSpPr txBox="1"/>
          <p:nvPr/>
        </p:nvSpPr>
        <p:spPr>
          <a:xfrm>
            <a:off x="1050898" y="2694692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김동욱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 – </a:t>
            </a:r>
            <a:r>
              <a:rPr lang="ko-KR" altLang="en-US" sz="2300" dirty="0" err="1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파싱</a:t>
            </a:r>
            <a:r>
              <a:rPr lang="ko-KR" altLang="en-US" sz="2300" dirty="0">
                <a:solidFill>
                  <a:prstClr val="white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 학습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EE23F2-95B7-46D5-B2AC-AE3C0DBEF074}"/>
              </a:ext>
            </a:extLst>
          </p:cNvPr>
          <p:cNvSpPr txBox="1"/>
          <p:nvPr/>
        </p:nvSpPr>
        <p:spPr>
          <a:xfrm>
            <a:off x="1043608" y="4926940"/>
            <a:ext cx="6077386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신세규 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– node.js 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빙그레체" panose="02030503000000000000" pitchFamily="18" charset="-127"/>
                <a:ea typeface="빙그레체" panose="02030503000000000000" pitchFamily="18" charset="-127"/>
              </a:rPr>
              <a:t>서버 및 인터페이스 구축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50E197-186D-459C-ADCB-6F2ED84AEF5F}"/>
              </a:ext>
            </a:extLst>
          </p:cNvPr>
          <p:cNvSpPr txBox="1"/>
          <p:nvPr/>
        </p:nvSpPr>
        <p:spPr>
          <a:xfrm>
            <a:off x="683568" y="1545121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F865F8-A20D-482B-A4E5-7E2B1E1318D7}"/>
              </a:ext>
            </a:extLst>
          </p:cNvPr>
          <p:cNvSpPr txBox="1"/>
          <p:nvPr/>
        </p:nvSpPr>
        <p:spPr>
          <a:xfrm>
            <a:off x="682569" y="2687144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994503-FD39-4FDB-B7A0-D63A7AD2D9DF}"/>
              </a:ext>
            </a:extLst>
          </p:cNvPr>
          <p:cNvSpPr txBox="1"/>
          <p:nvPr/>
        </p:nvSpPr>
        <p:spPr>
          <a:xfrm>
            <a:off x="690858" y="3810816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4B956A-FE76-4363-81D7-FE5A5A0FD127}"/>
              </a:ext>
            </a:extLst>
          </p:cNvPr>
          <p:cNvSpPr txBox="1"/>
          <p:nvPr/>
        </p:nvSpPr>
        <p:spPr>
          <a:xfrm>
            <a:off x="682569" y="4926940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6F0628-1645-407B-BB52-17AEA71CCD93}"/>
              </a:ext>
            </a:extLst>
          </p:cNvPr>
          <p:cNvSpPr/>
          <p:nvPr/>
        </p:nvSpPr>
        <p:spPr>
          <a:xfrm>
            <a:off x="611560" y="2566645"/>
            <a:ext cx="3240360" cy="646331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43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84069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304" normalizeH="0" baseline="0" noProof="0" dirty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40"/>
                <a:ea typeface="-윤고딕340"/>
                <a:cs typeface="+mn-cs"/>
              </a:rPr>
              <a:t> JSON Parsing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52109" y="307123"/>
              <a:ext cx="1386162" cy="20012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r>
                <a:rPr kumimoji="0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endParaRPr kumimoji="0" lang="ko-KR" altLang="en-US" sz="800" b="0" i="0" u="none" strike="noStrike" kern="1200" cap="none" spc="0" normalizeH="0" baseline="0" noProof="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" name="Picture 2" descr="ê´ë ¨ ì´ë¯¸ì§">
            <a:extLst>
              <a:ext uri="{FF2B5EF4-FFF2-40B4-BE49-F238E27FC236}">
                <a16:creationId xmlns:a16="http://schemas.microsoft.com/office/drawing/2014/main" id="{0B095DDB-8F50-4098-9A72-D43FEBC7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872716"/>
            <a:ext cx="5777458" cy="53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µ¬ê¸ìºë¦°ë ìë°ì¤í¬ë¦½í¸ì ëí ì´ë¯¸ì§ ê²ìê²°ê³¼">
            <a:extLst>
              <a:ext uri="{FF2B5EF4-FFF2-40B4-BE49-F238E27FC236}">
                <a16:creationId xmlns:a16="http://schemas.microsoft.com/office/drawing/2014/main" id="{4B0C8059-90F0-457E-9E7C-2E32FB4C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44" y="1664804"/>
            <a:ext cx="7190516" cy="491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0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666</Words>
  <Application>Microsoft Office PowerPoint</Application>
  <PresentationFormat>화면 슬라이드 쇼(4:3)</PresentationFormat>
  <Paragraphs>204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26</vt:i4>
      </vt:variant>
    </vt:vector>
  </HeadingPairs>
  <TitlesOfParts>
    <vt:vector size="44" baseType="lpstr">
      <vt:lpstr>Noto Serif CJK KR Black</vt:lpstr>
      <vt:lpstr>Noto Serif CJK KR ExtraLight</vt:lpstr>
      <vt:lpstr>Gulim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2_Office 테마</vt:lpstr>
      <vt:lpstr>1_Office 테마</vt:lpstr>
      <vt:lpstr>3_Office 테마</vt:lpstr>
      <vt:lpstr>4_Office 테마</vt:lpstr>
      <vt:lpstr>5_Office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497</cp:revision>
  <dcterms:created xsi:type="dcterms:W3CDTF">2018-10-27T05:42:46Z</dcterms:created>
  <dcterms:modified xsi:type="dcterms:W3CDTF">2019-03-27T04:06:42Z</dcterms:modified>
</cp:coreProperties>
</file>